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Chemical equilibrium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13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equilibrium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PH" sz="3200" dirty="0"/>
                  <a:t>Determine the equilibrium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PH" sz="3200" dirty="0"/>
                  <a:t> for the previous examples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9" t="-106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86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Originally, activities are used instead of molarities</a:t>
            </a:r>
          </a:p>
          <a:p>
            <a:r>
              <a:rPr lang="en-PH" sz="3200" dirty="0"/>
              <a:t>Activity (for an ideal mixture) is defined as the ratio of the actual concentration and a standard concentration (1 Molar)</a:t>
            </a:r>
          </a:p>
        </p:txBody>
      </p:sp>
    </p:spTree>
    <p:extLst>
      <p:ext uri="{BB962C8B-B14F-4D97-AF65-F5344CB8AC3E}">
        <p14:creationId xmlns:p14="http://schemas.microsoft.com/office/powerpoint/2010/main" val="109545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Remember: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PH" sz="3200" dirty="0"/>
                  <a:t> is constant for a certain temperature; it does not depend on initial concentrations.</a:t>
                </a:r>
              </a:p>
              <a:p>
                <a:r>
                  <a:rPr lang="en-PH" sz="3200" dirty="0"/>
                  <a:t>If the temperature changes,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PH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PH" sz="3200" dirty="0"/>
                  <a:t> will also change according to Arrhenius’ equation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9" t="-1060" r="-9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10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Some nitrogen and hydrogen are placed in an empty 5.00-liter container at 500°C. When equilibrium is established, 3.01 </a:t>
            </a:r>
            <a:r>
              <a:rPr lang="en-PH" sz="3200" dirty="0" err="1"/>
              <a:t>mol</a:t>
            </a:r>
            <a:r>
              <a:rPr lang="en-PH" sz="3200" dirty="0"/>
              <a:t> of N</a:t>
            </a:r>
            <a:r>
              <a:rPr lang="en-PH" sz="3200" baseline="-25000" dirty="0"/>
              <a:t>2</a:t>
            </a:r>
            <a:r>
              <a:rPr lang="en-PH" sz="3200" dirty="0"/>
              <a:t>, 2.10 </a:t>
            </a:r>
            <a:r>
              <a:rPr lang="en-PH" sz="3200" dirty="0" err="1"/>
              <a:t>mol</a:t>
            </a:r>
            <a:r>
              <a:rPr lang="en-PH" sz="3200" dirty="0"/>
              <a:t> of H</a:t>
            </a:r>
            <a:r>
              <a:rPr lang="en-PH" sz="3200" baseline="-25000" dirty="0"/>
              <a:t>2</a:t>
            </a:r>
            <a:r>
              <a:rPr lang="en-PH" sz="3200" dirty="0"/>
              <a:t>, and 0.565 </a:t>
            </a:r>
            <a:r>
              <a:rPr lang="en-PH" sz="3200" dirty="0" err="1"/>
              <a:t>mol</a:t>
            </a:r>
            <a:r>
              <a:rPr lang="en-PH" sz="3200" dirty="0"/>
              <a:t> of NH</a:t>
            </a:r>
            <a:r>
              <a:rPr lang="en-PH" sz="3200" baseline="-25000" dirty="0"/>
              <a:t>3</a:t>
            </a:r>
            <a:r>
              <a:rPr lang="en-PH" sz="3200" dirty="0"/>
              <a:t> are present. Evaluate Kc for the following reaction at 500°C. </a:t>
            </a:r>
          </a:p>
        </p:txBody>
      </p:sp>
    </p:spTree>
    <p:extLst>
      <p:ext uri="{BB962C8B-B14F-4D97-AF65-F5344CB8AC3E}">
        <p14:creationId xmlns:p14="http://schemas.microsoft.com/office/powerpoint/2010/main" val="392298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We put 10.0 moles of N</a:t>
            </a:r>
            <a:r>
              <a:rPr lang="en-PH" sz="3200" baseline="-25000" dirty="0"/>
              <a:t>2</a:t>
            </a:r>
            <a:r>
              <a:rPr lang="en-PH" sz="3200" dirty="0"/>
              <a:t>O into a 2.00-L container at some temperature, where it decomposes according to the reaction below. At equilibrium, 2.20 moles of N</a:t>
            </a:r>
            <a:r>
              <a:rPr lang="en-PH" sz="3200" baseline="-25000" dirty="0"/>
              <a:t>2</a:t>
            </a:r>
            <a:r>
              <a:rPr lang="en-PH" sz="3200" dirty="0"/>
              <a:t>O remain. Calculate the value of K</a:t>
            </a:r>
            <a:r>
              <a:rPr lang="en-PH" sz="3200" baseline="-25000" dirty="0"/>
              <a:t>c</a:t>
            </a:r>
            <a:r>
              <a:rPr lang="en-PH" sz="3200" dirty="0"/>
              <a:t> for the reaction.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61770" y="5135880"/>
                <a:ext cx="32708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PH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70" y="5135880"/>
                <a:ext cx="327083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48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Variation of K</a:t>
            </a:r>
            <a:r>
              <a:rPr lang="en-PH" baseline="-25000" dirty="0"/>
              <a:t>c</a:t>
            </a:r>
            <a:r>
              <a:rPr lang="en-PH" dirty="0"/>
              <a:t> with the balanced equation</a:t>
            </a:r>
            <a:endParaRPr lang="en-PH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Effect of reversing the equation</a:t>
            </a:r>
          </a:p>
          <a:p>
            <a:r>
              <a:rPr lang="en-PH" sz="3200" dirty="0"/>
              <a:t>Effect of the stoichiometric coefficients</a:t>
            </a:r>
          </a:p>
        </p:txBody>
      </p:sp>
    </p:spTree>
    <p:extLst>
      <p:ext uri="{BB962C8B-B14F-4D97-AF65-F5344CB8AC3E}">
        <p14:creationId xmlns:p14="http://schemas.microsoft.com/office/powerpoint/2010/main" val="9809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89250"/>
            <a:ext cx="9291215" cy="3450613"/>
          </a:xfrm>
        </p:spPr>
        <p:txBody>
          <a:bodyPr>
            <a:normAutofit fontScale="92500" lnSpcReduction="10000"/>
          </a:bodyPr>
          <a:lstStyle/>
          <a:p>
            <a:r>
              <a:rPr lang="en-PH" sz="3200" dirty="0"/>
              <a:t>You are given the following chemical equation and its equilibrium constant at a given temperature:</a:t>
            </a:r>
          </a:p>
          <a:p>
            <a:endParaRPr lang="en-PH" sz="3200" dirty="0"/>
          </a:p>
          <a:p>
            <a:r>
              <a:rPr lang="en-PH" sz="3200" dirty="0"/>
              <a:t>Write the expression for, and calculate the numerical value of, the equilibrium constant for each of the following at the same temperature:</a:t>
            </a:r>
          </a:p>
          <a:p>
            <a:pPr lvl="1"/>
            <a:endParaRPr lang="en-PH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26601" y="2680562"/>
                <a:ext cx="47411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𝐻𝐵𝑟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⇌2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𝐻𝐶𝑙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𝐵𝑟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01" y="2680562"/>
                <a:ext cx="474117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98972" y="4858929"/>
                <a:ext cx="5196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𝐻𝐵𝑟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⇌4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𝐻𝐶𝑙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𝐵𝑟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72" y="4858929"/>
                <a:ext cx="51964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5742" y="5351372"/>
                <a:ext cx="5027082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𝐻𝐵𝑟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⇌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𝐻𝐶𝑙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𝐵𝑟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2" y="5351372"/>
                <a:ext cx="5027082" cy="921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966274" y="2680562"/>
                <a:ext cx="22062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=40000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274" y="2680562"/>
                <a:ext cx="220624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9591" y="5354330"/>
                <a:ext cx="5482335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𝐻𝐶𝑙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𝐵𝑟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⇌3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𝐻𝐵𝑟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91" y="5354330"/>
                <a:ext cx="5482335" cy="921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35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reaction quotient,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K</a:t>
            </a:r>
            <a:r>
              <a:rPr lang="en-PH" sz="3200" baseline="-25000" dirty="0"/>
              <a:t>c</a:t>
            </a:r>
            <a:r>
              <a:rPr lang="en-PH" sz="3200" dirty="0"/>
              <a:t> describes the condition of a reaction AT EQUILIBTRIUM ONLY, whereas Q describes the state of the reaction at any point.</a:t>
            </a:r>
          </a:p>
        </p:txBody>
      </p:sp>
    </p:spTree>
    <p:extLst>
      <p:ext uri="{BB962C8B-B14F-4D97-AF65-F5344CB8AC3E}">
        <p14:creationId xmlns:p14="http://schemas.microsoft.com/office/powerpoint/2010/main" val="348157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reaction quotient,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Q can be a measure of the progress of a reaction: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56" y="3291959"/>
            <a:ext cx="7967972" cy="34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7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572387"/>
            <a:ext cx="9291215" cy="4523613"/>
          </a:xfrm>
        </p:spPr>
        <p:txBody>
          <a:bodyPr>
            <a:normAutofit fontScale="92500" lnSpcReduction="10000"/>
          </a:bodyPr>
          <a:lstStyle/>
          <a:p>
            <a:r>
              <a:rPr lang="en-PH" sz="3200" dirty="0"/>
              <a:t>At a very high temperature, K</a:t>
            </a:r>
            <a:r>
              <a:rPr lang="en-PH" sz="3200" baseline="-25000" dirty="0"/>
              <a:t>c</a:t>
            </a:r>
            <a:r>
              <a:rPr lang="en-PH" sz="3200" dirty="0"/>
              <a:t> = 65.0 for the following reaction:</a:t>
            </a:r>
          </a:p>
          <a:p>
            <a:endParaRPr lang="en-PH" sz="3200" dirty="0"/>
          </a:p>
          <a:p>
            <a:r>
              <a:rPr lang="en-PH" sz="3200" dirty="0"/>
              <a:t>The following concentrations were detected in a mixture. Is the system at equilibrium? If not, in which direction must the reaction proceed for equilibrium to be established? [HI] = 0.500 M,   [H</a:t>
            </a:r>
            <a:r>
              <a:rPr lang="en-PH" sz="3200" baseline="-25000" dirty="0"/>
              <a:t>2</a:t>
            </a:r>
            <a:r>
              <a:rPr lang="en-PH" sz="3200" dirty="0"/>
              <a:t>] = 2.80 M,   and   [I</a:t>
            </a:r>
            <a:r>
              <a:rPr lang="en-PH" sz="3200" baseline="-25000" dirty="0"/>
              <a:t>2</a:t>
            </a:r>
            <a:r>
              <a:rPr lang="en-PH" sz="3200" dirty="0"/>
              <a:t>] = 3.40 M</a:t>
            </a:r>
          </a:p>
          <a:p>
            <a:endParaRPr lang="en-PH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75188" y="2770904"/>
                <a:ext cx="26439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𝐻𝐼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⇌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88" y="2770904"/>
                <a:ext cx="264399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72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Reversible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Not all reactions go to completion.</a:t>
            </a:r>
          </a:p>
          <a:p>
            <a:r>
              <a:rPr lang="en-PH" sz="3200" dirty="0"/>
              <a:t>Oftentimes, reactions reach a state wherein the reverse reaction is more favorable than the forward reaction.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19469" y="4613967"/>
                <a:ext cx="27554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69" y="4613967"/>
                <a:ext cx="275543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19469" y="5153869"/>
                <a:ext cx="27554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PH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69" y="5153869"/>
                <a:ext cx="275543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186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Applications of K</a:t>
            </a:r>
            <a:r>
              <a:rPr lang="en-PH" baseline="-25000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66349"/>
            <a:ext cx="9291215" cy="3450613"/>
          </a:xfrm>
        </p:spPr>
        <p:txBody>
          <a:bodyPr>
            <a:noAutofit/>
          </a:bodyPr>
          <a:lstStyle/>
          <a:p>
            <a:r>
              <a:rPr lang="en-PH" sz="3200" dirty="0"/>
              <a:t>The equation for the following reaction and the value of K</a:t>
            </a:r>
            <a:r>
              <a:rPr lang="en-PH" sz="3200" baseline="-25000" dirty="0"/>
              <a:t>c</a:t>
            </a:r>
            <a:r>
              <a:rPr lang="en-PH" sz="3200" dirty="0"/>
              <a:t> at a given temperature are given. An equilibrium mixture in a 1.00-liter container contains 0.25 </a:t>
            </a:r>
            <a:r>
              <a:rPr lang="en-PH" sz="3200" dirty="0" err="1"/>
              <a:t>mol</a:t>
            </a:r>
            <a:r>
              <a:rPr lang="en-PH" sz="3200" dirty="0"/>
              <a:t> of PCl</a:t>
            </a:r>
            <a:r>
              <a:rPr lang="en-PH" sz="3200" baseline="-25000" dirty="0"/>
              <a:t>5</a:t>
            </a:r>
            <a:r>
              <a:rPr lang="en-PH" sz="3200" dirty="0"/>
              <a:t> and 0.16 </a:t>
            </a:r>
            <a:r>
              <a:rPr lang="en-PH" sz="3200" dirty="0" err="1"/>
              <a:t>mol</a:t>
            </a:r>
            <a:r>
              <a:rPr lang="en-PH" sz="3200" dirty="0"/>
              <a:t> of PCl</a:t>
            </a:r>
            <a:r>
              <a:rPr lang="en-PH" sz="3200" baseline="-25000" dirty="0"/>
              <a:t>3</a:t>
            </a:r>
            <a:r>
              <a:rPr lang="en-PH" sz="3200" dirty="0"/>
              <a:t>. What equilibrium concentration of Cl</a:t>
            </a:r>
            <a:r>
              <a:rPr lang="en-PH" sz="3200" baseline="-25000" dirty="0"/>
              <a:t>2</a:t>
            </a:r>
            <a:r>
              <a:rPr lang="en-PH" sz="3200" dirty="0"/>
              <a:t> must be present? </a:t>
            </a:r>
          </a:p>
          <a:p>
            <a:r>
              <a:rPr lang="en-PH" sz="3200" dirty="0"/>
              <a:t>PCl</a:t>
            </a:r>
            <a:r>
              <a:rPr lang="en-PH" sz="3200" baseline="-25000" dirty="0"/>
              <a:t>3</a:t>
            </a:r>
            <a:r>
              <a:rPr lang="en-PH" sz="3200" dirty="0"/>
              <a:t> + Cl</a:t>
            </a:r>
            <a:r>
              <a:rPr lang="en-PH" sz="3200" baseline="-25000" dirty="0"/>
              <a:t>2</a:t>
            </a:r>
            <a:r>
              <a:rPr lang="en-PH" sz="3200" dirty="0"/>
              <a:t> </a:t>
            </a:r>
            <a:r>
              <a:rPr lang="en-PH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⇌</a:t>
            </a:r>
            <a:r>
              <a:rPr lang="en-PH" sz="3200" dirty="0"/>
              <a:t> PCl</a:t>
            </a:r>
            <a:r>
              <a:rPr lang="en-PH" sz="3200" baseline="-25000" dirty="0"/>
              <a:t>5</a:t>
            </a:r>
            <a:r>
              <a:rPr lang="en-PH" sz="3200" dirty="0"/>
              <a:t>   </a:t>
            </a:r>
          </a:p>
          <a:p>
            <a:r>
              <a:rPr lang="en-PH" sz="3200" dirty="0"/>
              <a:t>K</a:t>
            </a:r>
            <a:r>
              <a:rPr lang="en-PH" sz="3200" baseline="-25000" dirty="0"/>
              <a:t>c</a:t>
            </a:r>
            <a:r>
              <a:rPr lang="en-PH" sz="3200" dirty="0"/>
              <a:t>=1.9</a:t>
            </a:r>
          </a:p>
        </p:txBody>
      </p:sp>
    </p:spTree>
    <p:extLst>
      <p:ext uri="{BB962C8B-B14F-4D97-AF65-F5344CB8AC3E}">
        <p14:creationId xmlns:p14="http://schemas.microsoft.com/office/powerpoint/2010/main" val="202102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7" name="Rectangle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327" y="1116345"/>
            <a:ext cx="4814749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804520"/>
            <a:ext cx="4538393" cy="1049235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PH" sz="4000" dirty="0"/>
              <a:t>Kinetics of reversible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2015732"/>
            <a:ext cx="4534759" cy="3450613"/>
          </a:xfrm>
        </p:spPr>
        <p:txBody>
          <a:bodyPr>
            <a:noAutofit/>
          </a:bodyPr>
          <a:lstStyle/>
          <a:p>
            <a:r>
              <a:rPr lang="en-PH" sz="2800" dirty="0"/>
              <a:t>The reactants will never be totally spent for a reversible reaction</a:t>
            </a:r>
          </a:p>
          <a:p>
            <a:r>
              <a:rPr lang="en-PH" sz="2800" dirty="0"/>
              <a:t>What about for an irreversible reaction?</a:t>
            </a:r>
          </a:p>
        </p:txBody>
      </p:sp>
    </p:spTree>
    <p:extLst>
      <p:ext uri="{BB962C8B-B14F-4D97-AF65-F5344CB8AC3E}">
        <p14:creationId xmlns:p14="http://schemas.microsoft.com/office/powerpoint/2010/main" val="320173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Reversible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7" y="2015732"/>
            <a:ext cx="10986654" cy="4495904"/>
          </a:xfrm>
        </p:spPr>
        <p:txBody>
          <a:bodyPr>
            <a:normAutofit/>
          </a:bodyPr>
          <a:lstStyle/>
          <a:p>
            <a:r>
              <a:rPr lang="en-PH" sz="3200" dirty="0"/>
              <a:t>Consider the reversible reaction of sulfur dioxide with oxygen to form sulfur trioxide at 1500 K. </a:t>
            </a:r>
          </a:p>
          <a:p>
            <a:r>
              <a:rPr lang="en-PH" sz="3200" dirty="0"/>
              <a:t>Suppose 0.400 mole of SO</a:t>
            </a:r>
            <a:r>
              <a:rPr lang="en-PH" sz="3200" baseline="-25000" dirty="0"/>
              <a:t>2</a:t>
            </a:r>
            <a:r>
              <a:rPr lang="en-PH" sz="3200" dirty="0"/>
              <a:t> and 0.200 mole of O</a:t>
            </a:r>
            <a:r>
              <a:rPr lang="en-PH" sz="3200" baseline="-25000" dirty="0"/>
              <a:t>2</a:t>
            </a:r>
            <a:r>
              <a:rPr lang="en-PH" sz="3200" dirty="0"/>
              <a:t> are injected into a closed 1.00-liter container. When equilibrium is established, we find that 0.056 mole of SO</a:t>
            </a:r>
            <a:r>
              <a:rPr lang="en-PH" sz="3200" baseline="-25000" dirty="0"/>
              <a:t>3</a:t>
            </a:r>
            <a:r>
              <a:rPr lang="en-PH" sz="3200" dirty="0"/>
              <a:t> has formed and that 0.344 mole of SO</a:t>
            </a:r>
            <a:r>
              <a:rPr lang="en-PH" sz="3200" baseline="-25000" dirty="0"/>
              <a:t>2</a:t>
            </a:r>
            <a:r>
              <a:rPr lang="en-PH" sz="3200" dirty="0"/>
              <a:t> and 0.172 mole of O</a:t>
            </a:r>
            <a:r>
              <a:rPr lang="en-PH" sz="3200" baseline="-25000" dirty="0"/>
              <a:t>2</a:t>
            </a:r>
            <a:r>
              <a:rPr lang="en-PH" sz="3200" dirty="0"/>
              <a:t> remain unreacted.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35133" y="1607532"/>
                <a:ext cx="35241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𝑆𝑂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33" y="1607532"/>
                <a:ext cx="352410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58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Concentration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30" y="2015732"/>
            <a:ext cx="7359912" cy="45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Reversible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7" y="2015732"/>
            <a:ext cx="10986654" cy="4495904"/>
          </a:xfrm>
        </p:spPr>
        <p:txBody>
          <a:bodyPr>
            <a:normAutofit/>
          </a:bodyPr>
          <a:lstStyle/>
          <a:p>
            <a:r>
              <a:rPr lang="en-PH" sz="3200" dirty="0"/>
              <a:t>In a similar experiment, 0.500 mole of SO</a:t>
            </a:r>
            <a:r>
              <a:rPr lang="en-PH" sz="3200" baseline="-25000" dirty="0"/>
              <a:t>3</a:t>
            </a:r>
            <a:r>
              <a:rPr lang="en-PH" sz="3200" dirty="0"/>
              <a:t> is introduced alone into a closed 1.00-liter container. When equilibrium is established, 0.076 mole of SO</a:t>
            </a:r>
            <a:r>
              <a:rPr lang="en-PH" sz="3200" baseline="-25000" dirty="0"/>
              <a:t>3</a:t>
            </a:r>
            <a:r>
              <a:rPr lang="en-PH" sz="3200" dirty="0"/>
              <a:t>, 0.212 mole of O</a:t>
            </a:r>
            <a:r>
              <a:rPr lang="en-PH" sz="3200" baseline="-25000" dirty="0"/>
              <a:t>2</a:t>
            </a:r>
            <a:r>
              <a:rPr lang="en-PH" sz="3200" dirty="0"/>
              <a:t>, and 0.424 mole of SO</a:t>
            </a:r>
            <a:r>
              <a:rPr lang="en-PH" sz="3200" baseline="-25000" dirty="0"/>
              <a:t>2</a:t>
            </a:r>
            <a:r>
              <a:rPr lang="en-PH" sz="3200" dirty="0"/>
              <a:t> are present.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35133" y="1607532"/>
                <a:ext cx="35241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𝑆𝑂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𝑆𝑂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33" y="1607532"/>
                <a:ext cx="352410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3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Concentration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30" y="1833970"/>
            <a:ext cx="7359912" cy="46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9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equilibrium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For the reaction:</a:t>
            </a:r>
          </a:p>
          <a:p>
            <a:endParaRPr lang="en-PH" sz="3200" dirty="0"/>
          </a:p>
          <a:p>
            <a:r>
              <a:rPr lang="en-PH" sz="3200" dirty="0"/>
              <a:t>We can define the rates of reaction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64353" y="2604655"/>
                <a:ext cx="26656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⇌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353" y="2604655"/>
                <a:ext cx="266566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64353" y="4010814"/>
                <a:ext cx="2682914" cy="541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353" y="4010814"/>
                <a:ext cx="2682914" cy="541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764352" y="4552629"/>
                <a:ext cx="24412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352" y="4552629"/>
                <a:ext cx="244124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06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equilibrium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At equilibrium:</a:t>
            </a:r>
          </a:p>
          <a:p>
            <a:pPr marL="0" indent="0">
              <a:buNone/>
            </a:pPr>
            <a:endParaRPr lang="en-PH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23928" y="2565221"/>
                <a:ext cx="1322093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PH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28" y="2565221"/>
                <a:ext cx="1322093" cy="531877"/>
              </a:xfrm>
              <a:prstGeom prst="rect">
                <a:avLst/>
              </a:prstGeom>
              <a:blipFill>
                <a:blip r:embed="rId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96730" y="3290368"/>
                <a:ext cx="3800912" cy="541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PH" sz="32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PH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H" sz="3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PH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30" y="3290368"/>
                <a:ext cx="3800912" cy="541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26215" y="4129346"/>
                <a:ext cx="3341941" cy="103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5" y="4129346"/>
                <a:ext cx="3341941" cy="1039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2389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207</TotalTime>
  <Words>584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Rockwell</vt:lpstr>
      <vt:lpstr>Gallery</vt:lpstr>
      <vt:lpstr>Chemical equilibrium</vt:lpstr>
      <vt:lpstr>Reversible reactions</vt:lpstr>
      <vt:lpstr>Kinetics of reversible reactions</vt:lpstr>
      <vt:lpstr>Reversible reactions</vt:lpstr>
      <vt:lpstr>Concentration profile</vt:lpstr>
      <vt:lpstr>Reversible reactions</vt:lpstr>
      <vt:lpstr>Concentration profile</vt:lpstr>
      <vt:lpstr>The equilibrium constant</vt:lpstr>
      <vt:lpstr>The equilibrium constant</vt:lpstr>
      <vt:lpstr>The equilibrium constant</vt:lpstr>
      <vt:lpstr>activities</vt:lpstr>
      <vt:lpstr>Remember:</vt:lpstr>
      <vt:lpstr>examples</vt:lpstr>
      <vt:lpstr>examples</vt:lpstr>
      <vt:lpstr>Variation of Kc with the balanced equation</vt:lpstr>
      <vt:lpstr>examples</vt:lpstr>
      <vt:lpstr>The reaction quotient, Q</vt:lpstr>
      <vt:lpstr>The reaction quotient, Q</vt:lpstr>
      <vt:lpstr>examples</vt:lpstr>
      <vt:lpstr>Applications of Kc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equilibrium</dc:title>
  <dc:creator>Kristopher Ray Pamintuan</dc:creator>
  <cp:lastModifiedBy>Kristopher Ray Pamintuan</cp:lastModifiedBy>
  <cp:revision>15</cp:revision>
  <dcterms:created xsi:type="dcterms:W3CDTF">2016-08-24T00:31:13Z</dcterms:created>
  <dcterms:modified xsi:type="dcterms:W3CDTF">2016-08-24T03:58:58Z</dcterms:modified>
</cp:coreProperties>
</file>