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9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054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6229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49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75339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75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26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7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0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2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8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2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2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5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0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9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Gases and the Kinetic-Molecular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Chemistry (9</a:t>
            </a:r>
            <a:r>
              <a:rPr lang="en-US" baseline="30000" dirty="0" smtClean="0"/>
              <a:t>th</a:t>
            </a:r>
            <a:r>
              <a:rPr lang="en-US" dirty="0" smtClean="0"/>
              <a:t> ed.) by Whitten et 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4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Charles’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Therefore, the volume vs. temperature behavior of gases was defined as: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65242" y="2663660"/>
                <a:ext cx="2620851" cy="803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242" y="2663660"/>
                <a:ext cx="2620851" cy="8038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21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79" y="2122800"/>
            <a:ext cx="11372961" cy="78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2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Gas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combination of Boyle’s and Charles’ Laws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65242" y="2663660"/>
                <a:ext cx="2620851" cy="803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242" y="2663660"/>
                <a:ext cx="2620851" cy="8038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6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60589"/>
            <a:ext cx="10941804" cy="787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2" y="3475665"/>
            <a:ext cx="10898071" cy="8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2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Avogadro’s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States that the volume occupied by a sample of gas is proportional to the number of moles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65242" y="2895480"/>
                <a:ext cx="2620851" cy="803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242" y="2895480"/>
                <a:ext cx="2620851" cy="8038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217" y="3853734"/>
            <a:ext cx="5676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4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Temperature and Pressure (STP)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Internationally agreed as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75055" y="2689418"/>
                <a:ext cx="340122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=0℃=273.15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055" y="2689418"/>
                <a:ext cx="3401225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75054" y="3246994"/>
                <a:ext cx="340122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𝑎𝑡𝑚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054" y="3246994"/>
                <a:ext cx="3401225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75054" y="3804570"/>
                <a:ext cx="3401225" cy="803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=22.414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054" y="3804570"/>
                <a:ext cx="3401225" cy="8038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90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60589"/>
            <a:ext cx="11676400" cy="121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8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Gas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503" y="2160589"/>
            <a:ext cx="4606329" cy="14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4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7645365" cy="325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715812"/>
            <a:ext cx="7645365" cy="549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454777"/>
            <a:ext cx="8032134" cy="602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4287034"/>
            <a:ext cx="7789882" cy="568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4" y="5085523"/>
            <a:ext cx="7934931" cy="5940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334" y="5871134"/>
            <a:ext cx="7936595" cy="64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1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Review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Boyle’s Law</a:t>
            </a:r>
          </a:p>
          <a:p>
            <a:pPr lvl="1"/>
            <a:r>
              <a:rPr lang="en-PH" dirty="0" smtClean="0"/>
              <a:t>P is inversely proportional to V (const. T and n)</a:t>
            </a:r>
          </a:p>
          <a:p>
            <a:r>
              <a:rPr lang="en-PH" dirty="0" smtClean="0"/>
              <a:t>Charles’ Law</a:t>
            </a:r>
          </a:p>
          <a:p>
            <a:pPr lvl="1"/>
            <a:r>
              <a:rPr lang="en-PH" dirty="0" smtClean="0"/>
              <a:t>V is directly proportional to T (const. P and n)</a:t>
            </a:r>
          </a:p>
          <a:p>
            <a:r>
              <a:rPr lang="en-PH" dirty="0" smtClean="0"/>
              <a:t>Avogadro’s Law</a:t>
            </a:r>
          </a:p>
          <a:p>
            <a:pPr lvl="1"/>
            <a:r>
              <a:rPr lang="en-PH" dirty="0" smtClean="0"/>
              <a:t>V is directly proportional to n (const. P and T)</a:t>
            </a:r>
          </a:p>
          <a:p>
            <a:r>
              <a:rPr lang="en-PH" dirty="0" smtClean="0"/>
              <a:t>Combined Gas Law</a:t>
            </a:r>
          </a:p>
          <a:p>
            <a:pPr lvl="1"/>
            <a:r>
              <a:rPr lang="en-PH" dirty="0" smtClean="0"/>
              <a:t>P is directly proportional to T and inversely proportional to V (const. n)</a:t>
            </a:r>
          </a:p>
          <a:p>
            <a:r>
              <a:rPr lang="en-PH" dirty="0" smtClean="0"/>
              <a:t>Ideal Gas Law</a:t>
            </a:r>
          </a:p>
          <a:p>
            <a:pPr lvl="1"/>
            <a:r>
              <a:rPr lang="en-PH" dirty="0" smtClean="0"/>
              <a:t>PV=</a:t>
            </a:r>
            <a:r>
              <a:rPr lang="en-PH" dirty="0" err="1" smtClean="0"/>
              <a:t>nRT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4463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Solids vs. Liquids vs. Gases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69560"/>
            <a:ext cx="8335459" cy="16471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709" y="3324225"/>
            <a:ext cx="44672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Application of gas laws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6121"/>
          </a:xfrm>
        </p:spPr>
        <p:txBody>
          <a:bodyPr>
            <a:normAutofit fontScale="92500"/>
          </a:bodyPr>
          <a:lstStyle/>
          <a:p>
            <a:r>
              <a:rPr lang="en-PH" dirty="0" smtClean="0"/>
              <a:t>Determination of molecular weight</a:t>
            </a:r>
          </a:p>
          <a:p>
            <a:pPr marL="0" indent="0">
              <a:buNone/>
            </a:pPr>
            <a:r>
              <a:rPr lang="en-PH" sz="2400" dirty="0"/>
              <a:t>A 0.109-gram sample of a pure gaseous compound occupies 112 mL at </a:t>
            </a:r>
            <a:r>
              <a:rPr lang="en-PH" sz="2400" dirty="0" smtClean="0"/>
              <a:t>100°C </a:t>
            </a:r>
            <a:r>
              <a:rPr lang="en-PH" sz="2400" dirty="0"/>
              <a:t>and </a:t>
            </a:r>
            <a:r>
              <a:rPr lang="en-PH" sz="2400" dirty="0" smtClean="0"/>
              <a:t>750 </a:t>
            </a:r>
            <a:r>
              <a:rPr lang="en-PH" sz="2400" dirty="0" err="1"/>
              <a:t>torr</a:t>
            </a:r>
            <a:r>
              <a:rPr lang="en-PH" sz="2400" dirty="0"/>
              <a:t>. What is the molecular weight of the compound</a:t>
            </a:r>
            <a:r>
              <a:rPr lang="en-PH" sz="2400" dirty="0" smtClean="0"/>
              <a:t>?</a:t>
            </a:r>
          </a:p>
          <a:p>
            <a:pPr marL="0" indent="0">
              <a:buNone/>
            </a:pPr>
            <a:endParaRPr lang="en-PH" sz="2400" dirty="0"/>
          </a:p>
          <a:p>
            <a:pPr marL="0" indent="0">
              <a:buNone/>
            </a:pPr>
            <a:r>
              <a:rPr lang="en-PH" sz="2400" dirty="0"/>
              <a:t>A </a:t>
            </a:r>
            <a:r>
              <a:rPr lang="en-PH" sz="2400" dirty="0" smtClean="0"/>
              <a:t>120-mL </a:t>
            </a:r>
            <a:r>
              <a:rPr lang="en-PH" sz="2400" dirty="0"/>
              <a:t>flask contained 0.345 gram of a gaseous compound at 100°C and 1.00 </a:t>
            </a:r>
            <a:r>
              <a:rPr lang="en-PH" sz="2400" dirty="0" err="1"/>
              <a:t>atm</a:t>
            </a:r>
            <a:r>
              <a:rPr lang="en-PH" sz="2400" dirty="0"/>
              <a:t> pressure. What is the molecular weight of the compound? </a:t>
            </a:r>
            <a:endParaRPr lang="en-PH" sz="2400" dirty="0" smtClean="0"/>
          </a:p>
          <a:p>
            <a:pPr marL="0" indent="0">
              <a:buNone/>
            </a:pPr>
            <a:r>
              <a:rPr lang="en-PH" sz="2400" dirty="0"/>
              <a:t>Additional analysis of the gaseous compound in </a:t>
            </a:r>
            <a:r>
              <a:rPr lang="en-PH" sz="2400" dirty="0" smtClean="0"/>
              <a:t>the above example </a:t>
            </a:r>
            <a:r>
              <a:rPr lang="en-PH" sz="2400" dirty="0"/>
              <a:t>showed that it contained 54.5% carbon, 9.10% hydrogen, and 36.4% oxygen by mass. What is its molecular formula? </a:t>
            </a:r>
          </a:p>
          <a:p>
            <a:pPr marL="0" indent="0">
              <a:buNone/>
            </a:pP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57453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Dalton’s Law of Partial Pressures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States that the total pressure exerted by a mixture of gases is the sum of all the partial pressures of the components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50" y="3361050"/>
            <a:ext cx="9268971" cy="22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5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400" dirty="0"/>
              <a:t>A </a:t>
            </a:r>
            <a:r>
              <a:rPr lang="en-PH" sz="2400" dirty="0" smtClean="0"/>
              <a:t>10.0-liter </a:t>
            </a:r>
            <a:r>
              <a:rPr lang="en-PH" sz="2400" dirty="0"/>
              <a:t>flask contains 0.200 mole of methane, 0.300 mole of hydrogen, and 0.400 mole of nitrogen at 25°C. </a:t>
            </a:r>
            <a:r>
              <a:rPr lang="en-PH" sz="2400" dirty="0" smtClean="0"/>
              <a:t/>
            </a:r>
            <a:br>
              <a:rPr lang="en-PH" sz="2400" dirty="0" smtClean="0"/>
            </a:br>
            <a:r>
              <a:rPr lang="en-PH" sz="2400" dirty="0" smtClean="0"/>
              <a:t>(</a:t>
            </a:r>
            <a:r>
              <a:rPr lang="en-PH" sz="2400" dirty="0"/>
              <a:t>a) What is the pressure, in atmospheres, inside the flask? (b) What is the partial pressure of each component of the mixture of gases? </a:t>
            </a:r>
            <a:endParaRPr lang="en-PH" sz="2400" dirty="0" smtClean="0"/>
          </a:p>
          <a:p>
            <a:r>
              <a:rPr lang="en-PH" sz="2400" dirty="0"/>
              <a:t>The mole fraction of oxygen in the atmosphere is 0.2094. Calculate the partial pressure of O</a:t>
            </a:r>
            <a:r>
              <a:rPr lang="en-PH" sz="2400" baseline="-25000" dirty="0"/>
              <a:t>2</a:t>
            </a:r>
            <a:r>
              <a:rPr lang="en-PH" sz="2400" dirty="0"/>
              <a:t> in air when the atmospheric pressure is </a:t>
            </a:r>
            <a:r>
              <a:rPr lang="en-PH" sz="2400" dirty="0" smtClean="0"/>
              <a:t>760 </a:t>
            </a:r>
            <a:r>
              <a:rPr lang="en-PH" sz="2400" dirty="0" err="1"/>
              <a:t>torr</a:t>
            </a:r>
            <a:r>
              <a:rPr lang="en-PH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4893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Examples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596668" cy="474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Applications in Stoichiometry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400" dirty="0"/>
              <a:t>What volume of O</a:t>
            </a:r>
            <a:r>
              <a:rPr lang="en-PH" sz="2400" baseline="-25000" dirty="0"/>
              <a:t>2</a:t>
            </a:r>
            <a:r>
              <a:rPr lang="en-PH" sz="2400" dirty="0"/>
              <a:t> (STP) can be produced by heating 112 grams of KClO</a:t>
            </a:r>
            <a:r>
              <a:rPr lang="en-PH" sz="2400" baseline="-25000" dirty="0"/>
              <a:t>3</a:t>
            </a:r>
            <a:r>
              <a:rPr lang="en-PH" sz="2400" dirty="0"/>
              <a:t>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320" y="3385661"/>
            <a:ext cx="3862696" cy="71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400" dirty="0"/>
              <a:t>A 1.80-gram mixture of potassium chlorate, KClO</a:t>
            </a:r>
            <a:r>
              <a:rPr lang="en-PH" sz="2400" baseline="-25000" dirty="0"/>
              <a:t>3</a:t>
            </a:r>
            <a:r>
              <a:rPr lang="en-PH" sz="2400" dirty="0"/>
              <a:t>, and potassium chloride, </a:t>
            </a:r>
            <a:r>
              <a:rPr lang="en-PH" sz="2400" dirty="0" err="1"/>
              <a:t>KCl</a:t>
            </a:r>
            <a:r>
              <a:rPr lang="en-PH" sz="2400" dirty="0"/>
              <a:t>, was heated until all of the KClO</a:t>
            </a:r>
            <a:r>
              <a:rPr lang="en-PH" sz="2400" baseline="-25000" dirty="0"/>
              <a:t>3</a:t>
            </a:r>
            <a:r>
              <a:rPr lang="en-PH" sz="2400" dirty="0"/>
              <a:t> had decomposed. After being dried, the liberated oxygen occupied 405 mL at 25°C when the barometric pressure was 745 </a:t>
            </a:r>
            <a:r>
              <a:rPr lang="en-PH" sz="2400" dirty="0" err="1"/>
              <a:t>torr</a:t>
            </a:r>
            <a:r>
              <a:rPr lang="en-PH" sz="2400" dirty="0"/>
              <a:t>. (a) How many moles of O</a:t>
            </a:r>
            <a:r>
              <a:rPr lang="en-PH" sz="2400" baseline="-25000" dirty="0"/>
              <a:t>2</a:t>
            </a:r>
            <a:r>
              <a:rPr lang="en-PH" sz="2400" dirty="0"/>
              <a:t> were produced? (b) What percentage of the mixture was KClO</a:t>
            </a:r>
            <a:r>
              <a:rPr lang="en-PH" sz="2400" baseline="-25000" dirty="0"/>
              <a:t>3</a:t>
            </a:r>
            <a:r>
              <a:rPr lang="en-PH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09899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The Kinetic-Molecular Theory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sz="2000" dirty="0" smtClean="0"/>
              <a:t>Gases </a:t>
            </a:r>
            <a:r>
              <a:rPr lang="en-PH" sz="2000" dirty="0"/>
              <a:t>consist of discrete molecules. The individual molecules are very small and are very far apart relative to their own </a:t>
            </a:r>
            <a:r>
              <a:rPr lang="en-PH" sz="2000" dirty="0" smtClean="0"/>
              <a:t>sizes.</a:t>
            </a:r>
          </a:p>
          <a:p>
            <a:r>
              <a:rPr lang="en-PH" sz="2000" dirty="0" smtClean="0"/>
              <a:t>The </a:t>
            </a:r>
            <a:r>
              <a:rPr lang="en-PH" sz="2000" dirty="0"/>
              <a:t>gas molecules are in continuous, random, straight-line motion with varying velocities</a:t>
            </a:r>
            <a:r>
              <a:rPr lang="en-PH" sz="2000" dirty="0" smtClean="0"/>
              <a:t>.</a:t>
            </a:r>
          </a:p>
          <a:p>
            <a:r>
              <a:rPr lang="en-PH" sz="2000" dirty="0"/>
              <a:t>The collisions between gas molecules and with the walls of the container are elastic; the total energy is conserved during a collision; that is, there is no net energy gain or </a:t>
            </a:r>
            <a:r>
              <a:rPr lang="en-PH" sz="2000" dirty="0" smtClean="0"/>
              <a:t>loss.</a:t>
            </a:r>
          </a:p>
          <a:p>
            <a:r>
              <a:rPr lang="en-PH" sz="2000" dirty="0" smtClean="0"/>
              <a:t>Between </a:t>
            </a:r>
            <a:r>
              <a:rPr lang="en-PH" sz="2000" dirty="0"/>
              <a:t>collisions, the molecules exert no attractive or repulsive forces on one another; instead, each molecule travels in a straight line with a constant velocity.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2791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Deviations from Ideal Gas Behavior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Not all gases behave ideally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072" y="3027340"/>
            <a:ext cx="5361099" cy="37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7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Van der Waals Equation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Used to account for non-ideality in gases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696" y="3555904"/>
            <a:ext cx="3647346" cy="9903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773" y="4066169"/>
            <a:ext cx="2716457" cy="250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6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400" dirty="0"/>
              <a:t>Calculate the pressure exerted by 1.00 mole of methane, CH</a:t>
            </a:r>
            <a:r>
              <a:rPr lang="en-PH" sz="2400" baseline="-25000" dirty="0"/>
              <a:t>4</a:t>
            </a:r>
            <a:r>
              <a:rPr lang="en-PH" sz="2400" dirty="0"/>
              <a:t>, in a </a:t>
            </a:r>
            <a:r>
              <a:rPr lang="en-PH" sz="2400" dirty="0" smtClean="0"/>
              <a:t>500-mL </a:t>
            </a:r>
            <a:r>
              <a:rPr lang="en-PH" sz="2400" dirty="0"/>
              <a:t>vessel at 25.0°C assuming (a) ideal behavior and (b) </a:t>
            </a:r>
            <a:r>
              <a:rPr lang="en-PH" sz="2400" dirty="0" smtClean="0"/>
              <a:t>non-ideal </a:t>
            </a:r>
            <a:r>
              <a:rPr lang="en-PH" sz="2400" dirty="0"/>
              <a:t>behavior. </a:t>
            </a:r>
          </a:p>
        </p:txBody>
      </p:sp>
    </p:spTree>
    <p:extLst>
      <p:ext uri="{BB962C8B-B14F-4D97-AF65-F5344CB8AC3E}">
        <p14:creationId xmlns:p14="http://schemas.microsoft.com/office/powerpoint/2010/main" val="410931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observations about gases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can be easily compressed</a:t>
            </a:r>
          </a:p>
          <a:p>
            <a:r>
              <a:rPr lang="en-US" dirty="0" smtClean="0"/>
              <a:t>Gases exert pressure on their surroundings, and pressure must be exerted to confine gases</a:t>
            </a:r>
          </a:p>
          <a:p>
            <a:r>
              <a:rPr lang="en-US" dirty="0" smtClean="0"/>
              <a:t>Gases expand without limits</a:t>
            </a:r>
          </a:p>
          <a:p>
            <a:r>
              <a:rPr lang="en-US" dirty="0" smtClean="0"/>
              <a:t>Gases perfectly mix with other gases</a:t>
            </a:r>
          </a:p>
          <a:p>
            <a:r>
              <a:rPr lang="en-US" dirty="0" smtClean="0"/>
              <a:t>A gas sample can be described using pressure, volume, temperature, and the number of moles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4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Molecular Speed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400" dirty="0" smtClean="0"/>
              <a:t>The root-mean-square speed (</a:t>
            </a:r>
            <a:r>
              <a:rPr lang="en-PH" sz="2400" dirty="0" err="1" smtClean="0"/>
              <a:t>rms</a:t>
            </a:r>
            <a:r>
              <a:rPr lang="en-PH" sz="2400" dirty="0" smtClean="0"/>
              <a:t>) of gas molecules can be computed using the equation below:</a:t>
            </a:r>
          </a:p>
          <a:p>
            <a:endParaRPr lang="en-PH" sz="2000" dirty="0"/>
          </a:p>
          <a:p>
            <a:endParaRPr lang="en-PH" sz="2000" dirty="0" smtClean="0"/>
          </a:p>
          <a:p>
            <a:endParaRPr lang="en-PH" sz="2000" dirty="0"/>
          </a:p>
          <a:p>
            <a:endParaRPr lang="en-PH" sz="2000" dirty="0" smtClean="0"/>
          </a:p>
          <a:p>
            <a:r>
              <a:rPr lang="en-PH" sz="2400" dirty="0" smtClean="0"/>
              <a:t>Calculate </a:t>
            </a:r>
            <a:r>
              <a:rPr lang="en-PH" sz="2400" dirty="0"/>
              <a:t>the root-mean-square speed of H</a:t>
            </a:r>
            <a:r>
              <a:rPr lang="en-PH" sz="2400" baseline="-25000" dirty="0"/>
              <a:t>2</a:t>
            </a:r>
            <a:r>
              <a:rPr lang="en-PH" sz="2400" dirty="0"/>
              <a:t> molecules in meters per second at 20°C.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581" y="3195101"/>
            <a:ext cx="1672174" cy="7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Add to your PS1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780311" cy="3880773"/>
          </a:xfrm>
        </p:spPr>
        <p:txBody>
          <a:bodyPr>
            <a:normAutofit/>
          </a:bodyPr>
          <a:lstStyle/>
          <a:p>
            <a:r>
              <a:rPr lang="en-PH" sz="2400" dirty="0"/>
              <a:t>A highly volatile liquid was allowed to vaporize completely into a </a:t>
            </a:r>
            <a:r>
              <a:rPr lang="en-PH" sz="2400" dirty="0" smtClean="0"/>
              <a:t>250-mL </a:t>
            </a:r>
            <a:r>
              <a:rPr lang="en-PH" sz="2400" dirty="0"/>
              <a:t>flask immersed in boiling water. From the following data, calculate the molecular </a:t>
            </a:r>
            <a:r>
              <a:rPr lang="en-PH" sz="2400" dirty="0" smtClean="0"/>
              <a:t>weight </a:t>
            </a:r>
            <a:r>
              <a:rPr lang="en-PH" sz="2400" dirty="0"/>
              <a:t>of the liquid</a:t>
            </a:r>
            <a:r>
              <a:rPr lang="en-PH" sz="2400" dirty="0" smtClean="0"/>
              <a:t>.</a:t>
            </a:r>
            <a:br>
              <a:rPr lang="en-PH" sz="2400" dirty="0" smtClean="0"/>
            </a:br>
            <a:r>
              <a:rPr lang="en-PH" sz="2400" dirty="0" smtClean="0"/>
              <a:t> </a:t>
            </a:r>
            <a:br>
              <a:rPr lang="en-PH" sz="2400" dirty="0" smtClean="0"/>
            </a:br>
            <a:r>
              <a:rPr lang="en-PH" sz="2400" dirty="0" smtClean="0"/>
              <a:t>Mass </a:t>
            </a:r>
            <a:r>
              <a:rPr lang="en-PH" sz="2400" dirty="0"/>
              <a:t>of empty flask </a:t>
            </a:r>
            <a:r>
              <a:rPr lang="en-PH" sz="2400" dirty="0" smtClean="0"/>
              <a:t>= </a:t>
            </a:r>
            <a:r>
              <a:rPr lang="en-PH" sz="2400" dirty="0"/>
              <a:t>65.347 </a:t>
            </a:r>
            <a:r>
              <a:rPr lang="en-PH" sz="2400" dirty="0" smtClean="0"/>
              <a:t>g</a:t>
            </a:r>
            <a:br>
              <a:rPr lang="en-PH" sz="2400" dirty="0" smtClean="0"/>
            </a:br>
            <a:r>
              <a:rPr lang="en-PH" sz="2400" dirty="0" smtClean="0"/>
              <a:t>mass </a:t>
            </a:r>
            <a:r>
              <a:rPr lang="en-PH" sz="2400" dirty="0"/>
              <a:t>of flask </a:t>
            </a:r>
            <a:r>
              <a:rPr lang="en-PH" sz="2400" dirty="0" smtClean="0"/>
              <a:t>filled </a:t>
            </a:r>
            <a:r>
              <a:rPr lang="en-PH" sz="2400" dirty="0"/>
              <a:t>with water at room </a:t>
            </a:r>
            <a:r>
              <a:rPr lang="en-PH" sz="2400" dirty="0" smtClean="0"/>
              <a:t>temperature = 327.4 g</a:t>
            </a:r>
            <a:br>
              <a:rPr lang="en-PH" sz="2400" dirty="0" smtClean="0"/>
            </a:br>
            <a:r>
              <a:rPr lang="en-PH" sz="2400" dirty="0" smtClean="0"/>
              <a:t>mass </a:t>
            </a:r>
            <a:r>
              <a:rPr lang="en-PH" sz="2400" dirty="0"/>
              <a:t>of flask and condensed liquid </a:t>
            </a:r>
            <a:r>
              <a:rPr lang="en-PH" sz="2400" dirty="0" smtClean="0"/>
              <a:t>= </a:t>
            </a:r>
            <a:r>
              <a:rPr lang="en-PH" sz="2400" dirty="0"/>
              <a:t>65.739 </a:t>
            </a:r>
            <a:r>
              <a:rPr lang="en-PH" sz="2400" dirty="0" smtClean="0"/>
              <a:t>g</a:t>
            </a:r>
            <a:br>
              <a:rPr lang="en-PH" sz="2400" dirty="0" smtClean="0"/>
            </a:br>
            <a:r>
              <a:rPr lang="en-PH" sz="2400" dirty="0" smtClean="0"/>
              <a:t>atmospheric </a:t>
            </a:r>
            <a:r>
              <a:rPr lang="en-PH" sz="2400" dirty="0"/>
              <a:t>pressure </a:t>
            </a:r>
            <a:r>
              <a:rPr lang="en-PH" sz="2400" dirty="0" smtClean="0"/>
              <a:t>= </a:t>
            </a:r>
            <a:r>
              <a:rPr lang="en-PH" sz="2400" dirty="0"/>
              <a:t>743.3 </a:t>
            </a:r>
            <a:r>
              <a:rPr lang="en-PH" sz="2400" dirty="0" err="1" smtClean="0"/>
              <a:t>torr</a:t>
            </a:r>
            <a:r>
              <a:rPr lang="en-PH" sz="2400" dirty="0" smtClean="0"/>
              <a:t/>
            </a:r>
            <a:br>
              <a:rPr lang="en-PH" sz="2400" dirty="0" smtClean="0"/>
            </a:br>
            <a:r>
              <a:rPr lang="en-PH" sz="2400" dirty="0" smtClean="0"/>
              <a:t>temperature </a:t>
            </a:r>
            <a:r>
              <a:rPr lang="en-PH" sz="2400" dirty="0"/>
              <a:t>of boiling water </a:t>
            </a:r>
            <a:r>
              <a:rPr lang="en-PH" sz="2400" dirty="0" smtClean="0"/>
              <a:t>= 99.8°C</a:t>
            </a:r>
            <a:br>
              <a:rPr lang="en-PH" sz="2400" dirty="0" smtClean="0"/>
            </a:br>
            <a:r>
              <a:rPr lang="en-PH" sz="2400" dirty="0" smtClean="0"/>
              <a:t>density </a:t>
            </a:r>
            <a:r>
              <a:rPr lang="en-PH" sz="2400" dirty="0"/>
              <a:t>of water at room temperature </a:t>
            </a:r>
            <a:r>
              <a:rPr lang="en-PH" sz="2400" dirty="0" smtClean="0"/>
              <a:t>= </a:t>
            </a:r>
            <a:r>
              <a:rPr lang="en-PH" sz="2400" dirty="0"/>
              <a:t>0.997 g/</a:t>
            </a:r>
            <a:r>
              <a:rPr lang="en-PH" sz="2400" dirty="0" err="1"/>
              <a:t>mL.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03712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as the perpendicular force exerted per unit area</a:t>
            </a:r>
          </a:p>
          <a:p>
            <a:r>
              <a:rPr lang="en-US" dirty="0" smtClean="0"/>
              <a:t>Can be expressed in various units: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604457"/>
              </p:ext>
            </p:extLst>
          </p:nvPr>
        </p:nvGraphicFramePr>
        <p:xfrm>
          <a:off x="2794715" y="3089379"/>
          <a:ext cx="565382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38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Units</a:t>
                      </a:r>
                      <a:r>
                        <a:rPr lang="en-US" baseline="0" dirty="0" smtClean="0"/>
                        <a:t> of Pressure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Pascals</a:t>
                      </a:r>
                      <a:r>
                        <a:rPr lang="en-US" baseline="0" dirty="0" smtClean="0"/>
                        <a:t> (Pa) or </a:t>
                      </a:r>
                      <a:r>
                        <a:rPr lang="en-US" baseline="0" dirty="0" err="1" smtClean="0"/>
                        <a:t>Newtons</a:t>
                      </a:r>
                      <a:r>
                        <a:rPr lang="en-US" baseline="0" dirty="0" smtClean="0"/>
                        <a:t> per square meter (N/m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Milimeters</a:t>
                      </a:r>
                      <a:r>
                        <a:rPr lang="en-US" dirty="0" smtClean="0"/>
                        <a:t> of mercury (mmHg) or </a:t>
                      </a:r>
                      <a:r>
                        <a:rPr lang="en-US" dirty="0" err="1" smtClean="0"/>
                        <a:t>Torr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Pounds-force per square inch (psi)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Bars (bar)</a:t>
                      </a:r>
                    </a:p>
                    <a:p>
                      <a:pPr algn="ctr"/>
                      <a:r>
                        <a:rPr lang="en-US" dirty="0" smtClean="0"/>
                        <a:t>Atmospheres (</a:t>
                      </a:r>
                      <a:r>
                        <a:rPr lang="en-US" dirty="0" err="1" smtClean="0"/>
                        <a:t>atm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38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168" y="2324562"/>
            <a:ext cx="57150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2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Boyle’s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4603"/>
            <a:ext cx="8596668" cy="3880773"/>
          </a:xfrm>
        </p:spPr>
        <p:txBody>
          <a:bodyPr/>
          <a:lstStyle/>
          <a:p>
            <a:r>
              <a:rPr lang="en-US" dirty="0" smtClean="0"/>
              <a:t>Early experiments on gases were performed by Robert Boyle as shown: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57" y="2663512"/>
            <a:ext cx="3619500" cy="3771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430" y="4253313"/>
            <a:ext cx="2847975" cy="2314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606" y="2148288"/>
            <a:ext cx="23336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Bolye’s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403"/>
            <a:ext cx="8596668" cy="3880773"/>
          </a:xfrm>
        </p:spPr>
        <p:txBody>
          <a:bodyPr/>
          <a:lstStyle/>
          <a:p>
            <a:r>
              <a:rPr lang="en-US" dirty="0" smtClean="0"/>
              <a:t>Therefore, the pressure vs. volume behavior of gases was defined 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65242" y="2161384"/>
                <a:ext cx="262085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242" y="2161384"/>
                <a:ext cx="262085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1" y="2975019"/>
            <a:ext cx="36195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11720224" cy="776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3166819"/>
            <a:ext cx="11769263" cy="94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4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Charles’ Law or Gay-Lussac’s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Bolye</a:t>
            </a:r>
            <a:r>
              <a:rPr lang="en-US" dirty="0" smtClean="0"/>
              <a:t> noticed that the volume of a gas changes with temperature, but did not further investigate.</a:t>
            </a:r>
          </a:p>
          <a:p>
            <a:r>
              <a:rPr lang="en-US" dirty="0" smtClean="0"/>
              <a:t>Jacques Charles and Jean Gay-Lussac investigated volume versus temperature relationships in gases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49" y="3768009"/>
            <a:ext cx="85344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8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</TotalTime>
  <Words>807</Words>
  <Application>Microsoft Office PowerPoint</Application>
  <PresentationFormat>Widescreen</PresentationFormat>
  <Paragraphs>94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Cambria Math</vt:lpstr>
      <vt:lpstr>Trebuchet MS</vt:lpstr>
      <vt:lpstr>Wingdings 3</vt:lpstr>
      <vt:lpstr>Facet</vt:lpstr>
      <vt:lpstr>Gases and the Kinetic-Molecular Theory</vt:lpstr>
      <vt:lpstr>Solids vs. Liquids vs. Gases</vt:lpstr>
      <vt:lpstr>Early observations about gases</vt:lpstr>
      <vt:lpstr>Pressure</vt:lpstr>
      <vt:lpstr>Pressure</vt:lpstr>
      <vt:lpstr>Boyle’s Law</vt:lpstr>
      <vt:lpstr>Bolye’s Law</vt:lpstr>
      <vt:lpstr>Examples</vt:lpstr>
      <vt:lpstr>Charles’ Law or Gay-Lussac’s Law</vt:lpstr>
      <vt:lpstr>Charles’ Law</vt:lpstr>
      <vt:lpstr>Examples</vt:lpstr>
      <vt:lpstr>Combined Gas Law</vt:lpstr>
      <vt:lpstr>Examples</vt:lpstr>
      <vt:lpstr>Avogadro’s Law</vt:lpstr>
      <vt:lpstr>Standard Temperature and Pressure (STP)</vt:lpstr>
      <vt:lpstr>Example</vt:lpstr>
      <vt:lpstr>Ideal Gas Law</vt:lpstr>
      <vt:lpstr>Examples</vt:lpstr>
      <vt:lpstr>Review</vt:lpstr>
      <vt:lpstr>Application of gas laws</vt:lpstr>
      <vt:lpstr>Dalton’s Law of Partial Pressures</vt:lpstr>
      <vt:lpstr>Examples</vt:lpstr>
      <vt:lpstr>Examples</vt:lpstr>
      <vt:lpstr>Applications in Stoichiometry</vt:lpstr>
      <vt:lpstr>Examples</vt:lpstr>
      <vt:lpstr>The Kinetic-Molecular Theory</vt:lpstr>
      <vt:lpstr>Deviations from Ideal Gas Behavior</vt:lpstr>
      <vt:lpstr>Van der Waals Equation</vt:lpstr>
      <vt:lpstr>Example</vt:lpstr>
      <vt:lpstr>Molecular Speed</vt:lpstr>
      <vt:lpstr>Add to your PS1</vt:lpstr>
    </vt:vector>
  </TitlesOfParts>
  <Company>VERAL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Gases and the Kinetic-Molecular Theory</dc:title>
  <dc:creator>Ma. Josefa L. Umali</dc:creator>
  <cp:lastModifiedBy>Kristopher Ray Pamintuan</cp:lastModifiedBy>
  <cp:revision>15</cp:revision>
  <dcterms:created xsi:type="dcterms:W3CDTF">2016-07-13T01:47:58Z</dcterms:created>
  <dcterms:modified xsi:type="dcterms:W3CDTF">2017-01-13T09:40:20Z</dcterms:modified>
</cp:coreProperties>
</file>