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50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252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91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809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91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377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81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367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35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01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1C79-E065-41E7-877E-31C4CEADAB31}" type="datetimeFigureOut">
              <a:rPr lang="en-PH" smtClean="0"/>
              <a:t>09/03/2017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BCD76-8955-4E18-9A37-3BDC496C99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937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Lesson 10 – The Electronic Structures of Atoms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Engr. Kristopher Ray S. Pamintuan, M.Sc.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7079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Quantum Mechanics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Compare the solar system with an atom.</a:t>
            </a:r>
          </a:p>
          <a:p>
            <a:r>
              <a:rPr lang="en-PH" dirty="0" smtClean="0"/>
              <a:t>Miniscule particles can be better represented as waves using quantum mechanics.</a:t>
            </a:r>
          </a:p>
          <a:p>
            <a:r>
              <a:rPr lang="en-PH" dirty="0" smtClean="0"/>
              <a:t>This mainly focuses on the electrons of atoms.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211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Heisenberg Uncertainty Principle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It is impossible to determine both the position and the momentum of an electron simultaneously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9089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Quantum Numbers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These are numerical representations of the allowable energy states of an atom.</a:t>
            </a:r>
          </a:p>
          <a:p>
            <a:r>
              <a:rPr lang="en-PH" dirty="0" smtClean="0"/>
              <a:t>Energy levels of electrons in an atom can also be solved mathematically using the Schrödinger’s equation, but it only yields an exact solution for the lone electron of a hydrogen atom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63" y="4088505"/>
            <a:ext cx="6325112" cy="10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1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Quantum Numbers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An understanding of orbitals is necessary for the discussion of Quantum Numbers. An </a:t>
                </a:r>
                <a:r>
                  <a:rPr lang="en-PH" b="1" dirty="0" smtClean="0"/>
                  <a:t>orbital</a:t>
                </a:r>
                <a:r>
                  <a:rPr lang="en-PH" dirty="0" smtClean="0"/>
                  <a:t> is a region of space wherein there is a high probability that we can find an electron.</a:t>
                </a:r>
              </a:p>
              <a:p>
                <a:r>
                  <a:rPr lang="en-PH" dirty="0" smtClean="0"/>
                  <a:t>We have four Quantum Numbers:</a:t>
                </a:r>
              </a:p>
              <a:p>
                <a:pPr lvl="1"/>
                <a:r>
                  <a:rPr lang="en-PH" dirty="0" smtClean="0"/>
                  <a:t>Principal Quantum Number,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PH" dirty="0" smtClean="0"/>
              </a:p>
              <a:p>
                <a:pPr lvl="1"/>
                <a:r>
                  <a:rPr lang="en-PH" dirty="0" smtClean="0"/>
                  <a:t>Angular Momentum or Azimuthal Quantum Number,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PH" dirty="0" smtClean="0"/>
              </a:p>
              <a:p>
                <a:pPr lvl="1"/>
                <a:r>
                  <a:rPr lang="en-PH" dirty="0" smtClean="0"/>
                  <a:t>Magnetic Quantum Number,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PH" dirty="0" smtClean="0"/>
              </a:p>
              <a:p>
                <a:pPr lvl="1"/>
                <a:r>
                  <a:rPr lang="en-PH" dirty="0" smtClean="0"/>
                  <a:t>Spin Quantum Number,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9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Principal Quantum Number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</p:spPr>
            <p:txBody>
              <a:bodyPr/>
              <a:lstStyle/>
              <a:p>
                <a:r>
                  <a:rPr lang="en-PH" dirty="0" smtClean="0"/>
                  <a:t>Describes the main energy level, or shell, that an electron occupies.</a:t>
                </a:r>
              </a:p>
              <a:p>
                <a:r>
                  <a:rPr lang="en-PH" dirty="0" smtClean="0"/>
                  <a:t>Denoted by whole numbers: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=1, 2, 3, …</m:t>
                    </m:r>
                  </m:oMath>
                </a14:m>
                <a:endParaRPr lang="en-PH" dirty="0" smtClean="0"/>
              </a:p>
              <a:p>
                <a:r>
                  <a:rPr lang="en-PH" dirty="0" smtClean="0"/>
                  <a:t>In the periodic table, the principal quantum number for the OUTERMOST electron of a given element is dictated by its family number.</a:t>
                </a:r>
              </a:p>
              <a:p>
                <a:r>
                  <a:rPr lang="en-PH" dirty="0" smtClean="0"/>
                  <a:t>Examples: Determine the principal quantum numbers for:</a:t>
                </a:r>
              </a:p>
              <a:p>
                <a:pPr lvl="1"/>
                <a:r>
                  <a:rPr lang="en-PH" dirty="0" smtClean="0"/>
                  <a:t>K</a:t>
                </a:r>
              </a:p>
              <a:p>
                <a:pPr lvl="1"/>
                <a:r>
                  <a:rPr lang="en-PH" dirty="0" smtClean="0"/>
                  <a:t>P</a:t>
                </a:r>
              </a:p>
              <a:p>
                <a:pPr lvl="1"/>
                <a:r>
                  <a:rPr lang="en-PH" dirty="0" err="1" smtClean="0"/>
                  <a:t>Sc</a:t>
                </a:r>
                <a:endParaRPr lang="en-PH" dirty="0" smtClean="0"/>
              </a:p>
              <a:p>
                <a:pPr lvl="1"/>
                <a:r>
                  <a:rPr lang="en-PH" dirty="0" smtClean="0"/>
                  <a:t>La</a:t>
                </a:r>
              </a:p>
              <a:p>
                <a:pPr lvl="1"/>
                <a:r>
                  <a:rPr lang="en-PH" dirty="0" err="1" smtClean="0"/>
                  <a:t>Pb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  <a:blipFill rotWithShape="0">
                <a:blip r:embed="rId2"/>
                <a:stretch>
                  <a:fillRect l="-1043" t="-2038" b="-191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Angular Momentum Quantum Number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5160"/>
                <a:ext cx="10830059" cy="5357611"/>
              </a:xfrm>
            </p:spPr>
            <p:txBody>
              <a:bodyPr>
                <a:normAutofit/>
              </a:bodyPr>
              <a:lstStyle/>
              <a:p>
                <a:r>
                  <a:rPr lang="en-PH" dirty="0" smtClean="0"/>
                  <a:t>This quantum number describes the subshell where the electron is located.</a:t>
                </a:r>
              </a:p>
              <a:p>
                <a:r>
                  <a:rPr lang="en-PH" dirty="0" smtClean="0"/>
                  <a:t>For a given shell (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dirty="0" smtClean="0"/>
                  <a:t>), there may be several subshells (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PH" dirty="0" smtClean="0"/>
                  <a:t>)</a:t>
                </a:r>
              </a:p>
              <a:p>
                <a:r>
                  <a:rPr lang="en-PH" dirty="0" smtClean="0"/>
                  <a:t>The possible values for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PH" dirty="0" smtClean="0"/>
                  <a:t> range from 0 to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PH" dirty="0" smtClean="0"/>
              </a:p>
              <a:p>
                <a:r>
                  <a:rPr lang="en-PH" dirty="0" smtClean="0"/>
                  <a:t>The values of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PH" dirty="0" smtClean="0"/>
                  <a:t> correspond to different shapes of orbitals: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PH" dirty="0" smtClean="0"/>
                  <a:t>,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PH" dirty="0" smtClean="0"/>
                  <a:t>,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PH" dirty="0" smtClean="0"/>
                  <a:t>, and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PH" dirty="0" smtClean="0"/>
              </a:p>
              <a:p>
                <a:r>
                  <a:rPr lang="en-PH" dirty="0" smtClean="0"/>
                  <a:t>Examples: Determine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dirty="0" smtClean="0"/>
                  <a:t> and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PH" dirty="0" smtClean="0"/>
                  <a:t> for:</a:t>
                </a:r>
              </a:p>
              <a:p>
                <a:pPr lvl="1"/>
                <a:r>
                  <a:rPr lang="en-PH" dirty="0" smtClean="0"/>
                  <a:t>K</a:t>
                </a:r>
              </a:p>
              <a:p>
                <a:pPr lvl="1"/>
                <a:r>
                  <a:rPr lang="en-PH" dirty="0" smtClean="0"/>
                  <a:t>P</a:t>
                </a:r>
              </a:p>
              <a:p>
                <a:pPr lvl="1"/>
                <a:r>
                  <a:rPr lang="en-PH" dirty="0" err="1" smtClean="0"/>
                  <a:t>Sc</a:t>
                </a:r>
                <a:endParaRPr lang="en-PH" dirty="0" smtClean="0"/>
              </a:p>
              <a:p>
                <a:pPr lvl="1"/>
                <a:r>
                  <a:rPr lang="en-PH" dirty="0" smtClean="0"/>
                  <a:t>La</a:t>
                </a:r>
              </a:p>
              <a:p>
                <a:pPr lvl="1"/>
                <a:r>
                  <a:rPr lang="en-PH" dirty="0" err="1" smtClean="0"/>
                  <a:t>Pb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5160"/>
                <a:ext cx="10830059" cy="5357611"/>
              </a:xfrm>
              <a:blipFill rotWithShape="0">
                <a:blip r:embed="rId2"/>
                <a:stretch>
                  <a:fillRect l="-957" t="-193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87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Magnetic Quantum Number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4268"/>
              </a:xfrm>
            </p:spPr>
            <p:txBody>
              <a:bodyPr>
                <a:normAutofit/>
              </a:bodyPr>
              <a:lstStyle/>
              <a:p>
                <a:r>
                  <a:rPr lang="en-PH" dirty="0" smtClean="0"/>
                  <a:t>Orbitals within the same subshell have the same energies but different orientations.</a:t>
                </a:r>
              </a:p>
              <a:p>
                <a:r>
                  <a:rPr lang="en-PH" dirty="0" smtClean="0"/>
                  <a:t>The orientations of the atomic orbitals are defined by the magnetic quantum number.</a:t>
                </a:r>
              </a:p>
              <a:p>
                <a:r>
                  <a:rPr lang="en-PH" dirty="0" smtClean="0"/>
                  <a:t>It can have values ranging from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PH" dirty="0" smtClean="0"/>
                  <a:t> to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PH" dirty="0" smtClean="0"/>
              </a:p>
              <a:p>
                <a:r>
                  <a:rPr lang="en-PH" dirty="0" smtClean="0"/>
                  <a:t>Examples: Determine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PH" dirty="0" smtClean="0"/>
                  <a:t>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PH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PH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PH" dirty="0" smtClean="0"/>
                  <a:t> for:</a:t>
                </a:r>
              </a:p>
              <a:p>
                <a:pPr lvl="1"/>
                <a:r>
                  <a:rPr lang="en-PH" dirty="0" smtClean="0"/>
                  <a:t>K</a:t>
                </a:r>
              </a:p>
              <a:p>
                <a:pPr lvl="1"/>
                <a:r>
                  <a:rPr lang="en-PH" dirty="0" smtClean="0"/>
                  <a:t>P</a:t>
                </a:r>
              </a:p>
              <a:p>
                <a:pPr lvl="1"/>
                <a:r>
                  <a:rPr lang="en-PH" dirty="0" err="1" smtClean="0"/>
                  <a:t>Sc</a:t>
                </a:r>
                <a:endParaRPr lang="en-PH" dirty="0" smtClean="0"/>
              </a:p>
              <a:p>
                <a:pPr lvl="1"/>
                <a:r>
                  <a:rPr lang="en-PH" dirty="0" smtClean="0"/>
                  <a:t>La</a:t>
                </a:r>
              </a:p>
              <a:p>
                <a:pPr lvl="1"/>
                <a:r>
                  <a:rPr lang="en-PH" dirty="0" err="1" smtClean="0"/>
                  <a:t>Pb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4268"/>
              </a:xfrm>
              <a:blipFill rotWithShape="0">
                <a:blip r:embed="rId2"/>
                <a:stretch>
                  <a:fillRect l="-1043" t="-19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Spin Quantum Number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PH" dirty="0" smtClean="0"/>
                  <a:t>Describes the spin of an electron</a:t>
                </a:r>
              </a:p>
              <a:p>
                <a:r>
                  <a:rPr lang="en-PH" dirty="0" smtClean="0"/>
                  <a:t>Either clockwise (+1/2) or counterclockwise (-1/2)</a:t>
                </a:r>
              </a:p>
              <a:p>
                <a:r>
                  <a:rPr lang="en-PH" dirty="0" smtClean="0"/>
                  <a:t>Only 2 electrons can occupy an atomic orbital, and they should have opposite signs.</a:t>
                </a:r>
              </a:p>
              <a:p>
                <a:r>
                  <a:rPr lang="en-PH" dirty="0" smtClean="0"/>
                  <a:t>Examples: Determine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PH" dirty="0" smtClean="0"/>
                  <a:t>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PH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P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PH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PH" dirty="0" smtClean="0"/>
                  <a:t> for the outermost electron of:</a:t>
                </a:r>
              </a:p>
              <a:p>
                <a:pPr lvl="1"/>
                <a:r>
                  <a:rPr lang="en-PH" dirty="0" smtClean="0"/>
                  <a:t>K</a:t>
                </a:r>
              </a:p>
              <a:p>
                <a:pPr lvl="1"/>
                <a:r>
                  <a:rPr lang="en-PH" dirty="0" smtClean="0"/>
                  <a:t>P</a:t>
                </a:r>
              </a:p>
              <a:p>
                <a:pPr lvl="1"/>
                <a:r>
                  <a:rPr lang="en-PH" dirty="0" err="1" smtClean="0"/>
                  <a:t>Sc</a:t>
                </a:r>
                <a:endParaRPr lang="en-PH" dirty="0" smtClean="0"/>
              </a:p>
              <a:p>
                <a:pPr lvl="1"/>
                <a:r>
                  <a:rPr lang="en-PH" dirty="0" smtClean="0"/>
                  <a:t>La</a:t>
                </a:r>
              </a:p>
              <a:p>
                <a:pPr lvl="1"/>
                <a:r>
                  <a:rPr lang="en-PH" dirty="0" err="1" smtClean="0"/>
                  <a:t>Pb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40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Electronic Configuration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Follows three principles:</a:t>
            </a:r>
          </a:p>
          <a:p>
            <a:r>
              <a:rPr lang="en-PH" dirty="0" err="1" smtClean="0"/>
              <a:t>Aufbau</a:t>
            </a:r>
            <a:r>
              <a:rPr lang="en-PH" dirty="0" smtClean="0"/>
              <a:t> Principle</a:t>
            </a:r>
          </a:p>
          <a:p>
            <a:pPr lvl="1"/>
            <a:r>
              <a:rPr lang="en-PH" dirty="0" smtClean="0"/>
              <a:t>Electrons are distributed to give the lowest energy possible.</a:t>
            </a:r>
          </a:p>
          <a:p>
            <a:r>
              <a:rPr lang="en-PH" dirty="0" smtClean="0"/>
              <a:t>Hund’s Rule of Multiplicity</a:t>
            </a:r>
          </a:p>
          <a:p>
            <a:pPr lvl="1"/>
            <a:r>
              <a:rPr lang="en-PH" dirty="0" smtClean="0"/>
              <a:t>When assigning electrons to orbitals, all orbitals are first filled with one electron each before pairing them. The unpaired electrons have parallel spins</a:t>
            </a:r>
          </a:p>
          <a:p>
            <a:r>
              <a:rPr lang="en-PH" dirty="0" smtClean="0"/>
              <a:t>Pauli Exclusion Principle</a:t>
            </a:r>
          </a:p>
          <a:p>
            <a:pPr lvl="1"/>
            <a:r>
              <a:rPr lang="en-PH" dirty="0" smtClean="0"/>
              <a:t>No two electrons can have the exact same values for its quantum numbers.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916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Aufbau</a:t>
            </a:r>
            <a:r>
              <a:rPr lang="en-PH" dirty="0" smtClean="0"/>
              <a:t> order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10" y="1690688"/>
            <a:ext cx="529557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1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Is it a Particle or a Wave?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Is light a particle or a wave?</a:t>
            </a:r>
          </a:p>
          <a:p>
            <a:r>
              <a:rPr lang="en-PH" dirty="0" smtClean="0"/>
              <a:t>Are electrons considered as particles? Or as waves?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551" y="3520683"/>
            <a:ext cx="5674456" cy="23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00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Practice Sets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Write the electronic configuration for the following elements:</a:t>
            </a:r>
          </a:p>
          <a:p>
            <a:pPr lvl="1"/>
            <a:r>
              <a:rPr lang="en-PH" dirty="0" smtClean="0"/>
              <a:t>Be</a:t>
            </a:r>
          </a:p>
          <a:p>
            <a:pPr lvl="1"/>
            <a:r>
              <a:rPr lang="en-PH" dirty="0" smtClean="0"/>
              <a:t>C</a:t>
            </a:r>
          </a:p>
          <a:p>
            <a:pPr lvl="1"/>
            <a:r>
              <a:rPr lang="en-PH" dirty="0" smtClean="0"/>
              <a:t>O</a:t>
            </a:r>
          </a:p>
          <a:p>
            <a:pPr lvl="1"/>
            <a:r>
              <a:rPr lang="en-PH" dirty="0" smtClean="0"/>
              <a:t>Ne</a:t>
            </a:r>
          </a:p>
          <a:p>
            <a:pPr lvl="1"/>
            <a:r>
              <a:rPr lang="en-PH" dirty="0" smtClean="0"/>
              <a:t>Al</a:t>
            </a:r>
          </a:p>
          <a:p>
            <a:pPr lvl="1"/>
            <a:r>
              <a:rPr lang="en-PH" dirty="0" smtClean="0"/>
              <a:t>Ca</a:t>
            </a:r>
          </a:p>
          <a:p>
            <a:r>
              <a:rPr lang="en-PH" dirty="0" smtClean="0"/>
              <a:t>For the given elements above, draw the corresponding orbital diagrams.</a:t>
            </a:r>
          </a:p>
          <a:p>
            <a:r>
              <a:rPr lang="en-PH" dirty="0" smtClean="0"/>
              <a:t>Identify the quantum numbers of all of the electrons of the </a:t>
            </a:r>
            <a:r>
              <a:rPr lang="en-PH" smtClean="0"/>
              <a:t>elements given above.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372922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Paramagnetic and Diamagnetic Elements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Paramagnetic elements possess unpaired electrons. They are weakly attracted to a magnetic field.</a:t>
            </a:r>
          </a:p>
          <a:p>
            <a:r>
              <a:rPr lang="en-PH" dirty="0" smtClean="0"/>
              <a:t>Diamagnetic elements do not have unpaired electrons. They are weakly repelled by magnetic fields.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497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Periodic Trends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Atomic Radii</a:t>
            </a:r>
          </a:p>
          <a:p>
            <a:r>
              <a:rPr lang="en-PH" dirty="0" smtClean="0"/>
              <a:t>First Ionization Energy</a:t>
            </a:r>
          </a:p>
          <a:p>
            <a:r>
              <a:rPr lang="en-PH" dirty="0" smtClean="0"/>
              <a:t>Electron </a:t>
            </a:r>
            <a:r>
              <a:rPr lang="en-PH" dirty="0" smtClean="0"/>
              <a:t>Affinity</a:t>
            </a:r>
            <a:endParaRPr lang="en-PH" dirty="0" smtClean="0"/>
          </a:p>
          <a:p>
            <a:r>
              <a:rPr lang="en-PH" dirty="0" smtClean="0"/>
              <a:t>Electronegativity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773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Atomic Radii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Elemental radius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940" y="200937"/>
            <a:ext cx="6957060" cy="665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2" y="3567589"/>
            <a:ext cx="3958608" cy="27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0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Arrange the following in order of increasing atomic radii:</a:t>
            </a:r>
          </a:p>
          <a:p>
            <a:pPr lvl="1"/>
            <a:r>
              <a:rPr lang="en-PH" dirty="0" smtClean="0"/>
              <a:t>Cs</a:t>
            </a:r>
          </a:p>
          <a:p>
            <a:pPr lvl="1"/>
            <a:r>
              <a:rPr lang="en-PH" dirty="0" smtClean="0"/>
              <a:t>F</a:t>
            </a:r>
          </a:p>
          <a:p>
            <a:pPr lvl="1"/>
            <a:r>
              <a:rPr lang="en-PH" dirty="0" smtClean="0"/>
              <a:t>K</a:t>
            </a:r>
          </a:p>
          <a:p>
            <a:pPr lvl="1"/>
            <a:r>
              <a:rPr lang="en-PH" dirty="0" smtClean="0"/>
              <a:t>Cl</a:t>
            </a:r>
          </a:p>
        </p:txBody>
      </p:sp>
    </p:spTree>
    <p:extLst>
      <p:ext uri="{BB962C8B-B14F-4D97-AF65-F5344CB8AC3E}">
        <p14:creationId xmlns:p14="http://schemas.microsoft.com/office/powerpoint/2010/main" val="127584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First Ionization Energy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minimum amount of energy required to remove the outermost electron of an isolated atom of an element to form an ion with a +1 charge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4" y="3591242"/>
            <a:ext cx="11541241" cy="3266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622" y="2687478"/>
            <a:ext cx="3599498" cy="25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07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Arrange the following in order of increasing first ionization energies:</a:t>
            </a:r>
          </a:p>
          <a:p>
            <a:pPr lvl="1"/>
            <a:r>
              <a:rPr lang="en-PH" dirty="0" smtClean="0"/>
              <a:t>Na</a:t>
            </a:r>
          </a:p>
          <a:p>
            <a:pPr lvl="1"/>
            <a:r>
              <a:rPr lang="en-PH" dirty="0" smtClean="0"/>
              <a:t>P</a:t>
            </a:r>
          </a:p>
          <a:p>
            <a:pPr lvl="1"/>
            <a:r>
              <a:rPr lang="en-PH" dirty="0" smtClean="0"/>
              <a:t>Al</a:t>
            </a:r>
          </a:p>
          <a:p>
            <a:pPr lvl="1"/>
            <a:r>
              <a:rPr lang="en-PH" dirty="0" smtClean="0"/>
              <a:t>Si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6006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Electron Affinity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</a:t>
            </a:r>
            <a:r>
              <a:rPr lang="en-PH" dirty="0" smtClean="0"/>
              <a:t>energy change </a:t>
            </a:r>
            <a:r>
              <a:rPr lang="en-PH" dirty="0"/>
              <a:t>required to </a:t>
            </a:r>
            <a:r>
              <a:rPr lang="en-PH" dirty="0" smtClean="0"/>
              <a:t>add an electron to </a:t>
            </a:r>
            <a:r>
              <a:rPr lang="en-PH" dirty="0"/>
              <a:t>the outermost </a:t>
            </a:r>
            <a:r>
              <a:rPr lang="en-PH" dirty="0" smtClean="0"/>
              <a:t>shell </a:t>
            </a:r>
            <a:r>
              <a:rPr lang="en-PH" dirty="0"/>
              <a:t>of an isolated atom of an element to form an ion with a </a:t>
            </a:r>
            <a:r>
              <a:rPr lang="en-PH" dirty="0" smtClean="0"/>
              <a:t>-1 charge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7369"/>
            <a:ext cx="8223847" cy="3780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847" y="3463131"/>
            <a:ext cx="3914643" cy="27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Arrange the following in order of increasing electron affinity</a:t>
            </a:r>
          </a:p>
          <a:p>
            <a:pPr lvl="1"/>
            <a:r>
              <a:rPr lang="en-PH" dirty="0" smtClean="0"/>
              <a:t>K</a:t>
            </a:r>
          </a:p>
          <a:p>
            <a:pPr lvl="1"/>
            <a:r>
              <a:rPr lang="en-PH" dirty="0" smtClean="0"/>
              <a:t>Br</a:t>
            </a:r>
          </a:p>
          <a:p>
            <a:pPr lvl="1"/>
            <a:r>
              <a:rPr lang="en-PH" dirty="0" smtClean="0"/>
              <a:t>Cs</a:t>
            </a:r>
          </a:p>
          <a:p>
            <a:pPr lvl="1"/>
            <a:r>
              <a:rPr lang="en-PH" dirty="0" smtClean="0"/>
              <a:t>Cl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5393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Electronegativity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 tendency of an atom to attract an electron to itself when it is covalently bonded to another atom.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576384"/>
            <a:ext cx="6705600" cy="4281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1" y="3147543"/>
            <a:ext cx="4027429" cy="26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6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Waves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Waves can be described using two quantities:</a:t>
                </a:r>
              </a:p>
              <a:p>
                <a:pPr lvl="1"/>
                <a:r>
                  <a:rPr lang="en-PH" dirty="0" smtClean="0"/>
                  <a:t>Wavelength,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PH" dirty="0" smtClean="0"/>
              </a:p>
              <a:p>
                <a:pPr lvl="1"/>
                <a:r>
                  <a:rPr lang="en-PH" dirty="0" smtClean="0"/>
                  <a:t>Frequency,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7" y="3354735"/>
            <a:ext cx="11114505" cy="28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3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Arrange the following in order of increasing electronegativity:</a:t>
            </a:r>
          </a:p>
          <a:p>
            <a:pPr lvl="1"/>
            <a:r>
              <a:rPr lang="en-PH" dirty="0" smtClean="0"/>
              <a:t>B</a:t>
            </a:r>
          </a:p>
          <a:p>
            <a:pPr lvl="1"/>
            <a:r>
              <a:rPr lang="en-PH" dirty="0" smtClean="0"/>
              <a:t>Na</a:t>
            </a:r>
          </a:p>
          <a:p>
            <a:pPr lvl="1"/>
            <a:r>
              <a:rPr lang="en-PH" dirty="0" smtClean="0"/>
              <a:t>F</a:t>
            </a:r>
          </a:p>
          <a:p>
            <a:pPr lvl="1"/>
            <a:r>
              <a:rPr lang="en-PH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2231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Waves vs. Particles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The wavelength and frequency of any type of electromagnetic radiation follows the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νλ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PH" dirty="0" smtClean="0"/>
              </a:p>
              <a:p>
                <a:pPr marL="0" indent="0">
                  <a:buNone/>
                </a:pPr>
                <a:r>
                  <a:rPr lang="en-PH" dirty="0" smtClean="0"/>
                  <a:t>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PH" dirty="0" smtClean="0"/>
                  <a:t> is the speed of light in vacuum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299792458</m:t>
                        </m:r>
                        <m:f>
                          <m:f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PH" dirty="0" smtClean="0"/>
              </a:p>
              <a:p>
                <a:r>
                  <a:rPr lang="en-PH" dirty="0" smtClean="0"/>
                  <a:t>If light is considered as a particle, then we can quantify the energy of “photons”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PH" dirty="0" smtClean="0"/>
              </a:p>
              <a:p>
                <a:pPr marL="0" indent="0">
                  <a:buNone/>
                </a:pPr>
                <a:r>
                  <a:rPr lang="en-PH" dirty="0" smtClean="0"/>
                  <a:t>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PH" dirty="0" smtClean="0"/>
                  <a:t> is Planck’s constant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6.62606896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P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P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−34</m:t>
                            </m:r>
                          </m:sup>
                        </m:sSup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82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Electromagnetic Radiation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We know that visible light can be divided into seven colors: ROYGBIV</a:t>
            </a:r>
          </a:p>
          <a:p>
            <a:r>
              <a:rPr lang="en-PH" dirty="0" smtClean="0"/>
              <a:t>However, visible light is only a fraction of the whole electromagnetic spectrum, the rest of which we cannot see.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6" y="3177995"/>
            <a:ext cx="10018148" cy="35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0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Light near the middle of the ultraviolet region of the electromagnetic radiation spectrum has a frequency of 2.73 x 10</a:t>
            </a:r>
            <a:r>
              <a:rPr lang="en-PH" baseline="30000" dirty="0" smtClean="0"/>
              <a:t>16</a:t>
            </a:r>
            <a:r>
              <a:rPr lang="en-PH" dirty="0" smtClean="0"/>
              <a:t> s</a:t>
            </a:r>
            <a:r>
              <a:rPr lang="en-PH" baseline="30000" dirty="0" smtClean="0"/>
              <a:t>-1</a:t>
            </a:r>
            <a:r>
              <a:rPr lang="en-PH" dirty="0" smtClean="0"/>
              <a:t>. Yellow light near the middle of the visible region of the spectrum has a frequency of 5.26 x 10</a:t>
            </a:r>
            <a:r>
              <a:rPr lang="en-PH" baseline="30000" dirty="0" smtClean="0"/>
              <a:t>14</a:t>
            </a:r>
            <a:r>
              <a:rPr lang="en-PH" dirty="0" smtClean="0"/>
              <a:t> s</a:t>
            </a:r>
            <a:r>
              <a:rPr lang="en-PH" baseline="30000" dirty="0" smtClean="0"/>
              <a:t>-1</a:t>
            </a:r>
            <a:r>
              <a:rPr lang="en-PH" dirty="0" smtClean="0"/>
              <a:t>. Calculate the wavelength that corresponds to each of these two frequencies of light.</a:t>
            </a:r>
          </a:p>
          <a:p>
            <a:r>
              <a:rPr lang="en-PH" dirty="0" smtClean="0"/>
              <a:t>Calculate the energy of a photon of: a.) UV light, b.) Yellow light.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507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Emission Spectra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When atoms are excited (energy is added to atoms), they emit electromagnetic radiation, sometimes, in the form of visible light.</a:t>
            </a:r>
          </a:p>
          <a:p>
            <a:r>
              <a:rPr lang="en-PH" dirty="0" smtClean="0"/>
              <a:t>Example: A green line of wavelength 4.86 x 10</a:t>
            </a:r>
            <a:r>
              <a:rPr lang="en-PH" baseline="30000" dirty="0" smtClean="0"/>
              <a:t>-7</a:t>
            </a:r>
            <a:r>
              <a:rPr lang="en-PH" dirty="0" smtClean="0"/>
              <a:t> m is observed in the emission spectrum of hydrogen below. Calculate the energy of one photon of this green light. Also, calculate the energy released by one mole of hydrogen when excited.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45" y="4235450"/>
            <a:ext cx="7675169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6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 Broglie Wavelength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Louis de Broglie suggested that very small particles travelling at very fast speeds can also behave as waves (wave-particle duality of matter)</a:t>
                </a:r>
              </a:p>
              <a:p>
                <a:r>
                  <a:rPr lang="en-PH" dirty="0" smtClean="0"/>
                  <a:t>The wavelength of a particle is termed the de Broglie wavelength, and is calculated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54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Calculate the wavelength in meters of an electron travelling at 4% of the speed of light</a:t>
            </a:r>
          </a:p>
          <a:p>
            <a:r>
              <a:rPr lang="en-PH" dirty="0" smtClean="0"/>
              <a:t>Calculate the wavelength of a 150-g baseball travelling at 150 </a:t>
            </a:r>
            <a:r>
              <a:rPr lang="en-PH" dirty="0" err="1" smtClean="0"/>
              <a:t>kph</a:t>
            </a:r>
            <a:r>
              <a:rPr lang="en-PH" dirty="0" smtClean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3204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1041</Words>
  <Application>Microsoft Office PowerPoint</Application>
  <PresentationFormat>Widescreen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Lesson 10 – The Electronic Structures of Atoms</vt:lpstr>
      <vt:lpstr>Is it a Particle or a Wave?</vt:lpstr>
      <vt:lpstr>Waves</vt:lpstr>
      <vt:lpstr>Waves vs. Particles</vt:lpstr>
      <vt:lpstr>Electromagnetic Radiation</vt:lpstr>
      <vt:lpstr>Examples</vt:lpstr>
      <vt:lpstr>Emission Spectra</vt:lpstr>
      <vt:lpstr>de Broglie Wavelength</vt:lpstr>
      <vt:lpstr>Examples</vt:lpstr>
      <vt:lpstr>Quantum Mechanics</vt:lpstr>
      <vt:lpstr>Heisenberg Uncertainty Principle</vt:lpstr>
      <vt:lpstr>Quantum Numbers</vt:lpstr>
      <vt:lpstr>Quantum Numbers</vt:lpstr>
      <vt:lpstr>Principal Quantum Number</vt:lpstr>
      <vt:lpstr>Angular Momentum Quantum Number</vt:lpstr>
      <vt:lpstr>Magnetic Quantum Number</vt:lpstr>
      <vt:lpstr>Spin Quantum Number</vt:lpstr>
      <vt:lpstr>Electronic Configuration</vt:lpstr>
      <vt:lpstr>Aufbau order</vt:lpstr>
      <vt:lpstr>Practice Sets</vt:lpstr>
      <vt:lpstr>Paramagnetic and Diamagnetic Elements</vt:lpstr>
      <vt:lpstr>Periodic Trends</vt:lpstr>
      <vt:lpstr>Atomic Radii</vt:lpstr>
      <vt:lpstr>Example</vt:lpstr>
      <vt:lpstr>First Ionization Energy</vt:lpstr>
      <vt:lpstr>Example</vt:lpstr>
      <vt:lpstr>Electron Affinity</vt:lpstr>
      <vt:lpstr>Example</vt:lpstr>
      <vt:lpstr>Electronegativity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 – The Electronic Structures of Atoms</dc:title>
  <dc:creator>Kristopher Ray Pamintuan</dc:creator>
  <cp:lastModifiedBy>Kristopher Ray Pamintuan</cp:lastModifiedBy>
  <cp:revision>20</cp:revision>
  <dcterms:created xsi:type="dcterms:W3CDTF">2017-03-06T13:08:05Z</dcterms:created>
  <dcterms:modified xsi:type="dcterms:W3CDTF">2017-03-09T01:04:57Z</dcterms:modified>
</cp:coreProperties>
</file>