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7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8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4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1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6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7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5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1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4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Solutions and their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29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Expressing concentration of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There are various ways on how to express the concentration of a solution, depending on the intended use of the </a:t>
            </a:r>
            <a:r>
              <a:rPr lang="en-PH" sz="3200" dirty="0" smtClean="0"/>
              <a:t>concentration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68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Defined as the number of moles of the solute dissolved in a liter of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2222" y="3927764"/>
                <a:ext cx="3883884" cy="1022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𝑚𝑜𝑙𝑒𝑠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𝑠𝑜𝑙𝑢𝑡𝑒</m:t>
                          </m:r>
                        </m:num>
                        <m:den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𝑠𝑜𝑙𝑢𝑡𝑖𝑜𝑛</m:t>
                          </m:r>
                        </m:den>
                      </m:f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222" y="3927764"/>
                <a:ext cx="3883884" cy="1022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2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Calculate the molarity of a 5.0-L aqueous solution containing 374 g of glucose (C</a:t>
            </a:r>
            <a:r>
              <a:rPr lang="en-PH" sz="3200" baseline="-25000" dirty="0"/>
              <a:t>6</a:t>
            </a:r>
            <a:r>
              <a:rPr lang="en-PH" sz="3200" dirty="0"/>
              <a:t>H</a:t>
            </a:r>
            <a:r>
              <a:rPr lang="en-PH" sz="3200" baseline="-25000" dirty="0"/>
              <a:t>12</a:t>
            </a:r>
            <a:r>
              <a:rPr lang="en-PH" sz="3200" dirty="0"/>
              <a:t>O</a:t>
            </a:r>
            <a:r>
              <a:rPr lang="en-PH" sz="3200" baseline="-25000" dirty="0"/>
              <a:t>6</a:t>
            </a:r>
            <a:r>
              <a:rPr lang="en-PH" sz="3200" dirty="0"/>
              <a:t>).</a:t>
            </a:r>
          </a:p>
          <a:p>
            <a:r>
              <a:rPr lang="en-PH" sz="3200" dirty="0"/>
              <a:t>Calculate the molarity of a solution made by dissolving 2 grams of table salt in 1 liter of water. Assume that there is no volume change due to mixing.</a:t>
            </a:r>
          </a:p>
        </p:txBody>
      </p:sp>
    </p:spTree>
    <p:extLst>
      <p:ext uri="{BB962C8B-B14F-4D97-AF65-F5344CB8AC3E}">
        <p14:creationId xmlns:p14="http://schemas.microsoft.com/office/powerpoint/2010/main" val="20315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molality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Defined as the number of moles of the solute dissolved in a given mass of solvent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6133" y="3786386"/>
                <a:ext cx="3876061" cy="1022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𝑚𝑜𝑙𝑒𝑠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𝑠𝑜𝑙𝑢𝑡𝑒</m:t>
                          </m:r>
                        </m:num>
                        <m:den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𝑠𝑜𝑙𝑣𝑒𝑛𝑡</m:t>
                          </m:r>
                        </m:den>
                      </m:f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133" y="3786386"/>
                <a:ext cx="3876061" cy="1022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0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What is the molality of a solution that contains 128 g of CH</a:t>
            </a:r>
            <a:r>
              <a:rPr lang="en-PH" sz="3200" baseline="-25000" dirty="0"/>
              <a:t>3</a:t>
            </a:r>
            <a:r>
              <a:rPr lang="en-PH" sz="3200" dirty="0"/>
              <a:t>OH in 108 g of water?</a:t>
            </a:r>
          </a:p>
          <a:p>
            <a:r>
              <a:rPr lang="en-PH" sz="3200" dirty="0"/>
              <a:t>How many grams of water must be used to dissolve 50 g of sucrose (C</a:t>
            </a:r>
            <a:r>
              <a:rPr lang="en-PH" sz="3200" baseline="-25000" dirty="0"/>
              <a:t>12</a:t>
            </a:r>
            <a:r>
              <a:rPr lang="en-PH" sz="3200" dirty="0"/>
              <a:t>H</a:t>
            </a:r>
            <a:r>
              <a:rPr lang="en-PH" sz="3200" baseline="-25000" dirty="0"/>
              <a:t>22</a:t>
            </a:r>
            <a:r>
              <a:rPr lang="en-PH" sz="3200" dirty="0"/>
              <a:t>O</a:t>
            </a:r>
            <a:r>
              <a:rPr lang="en-PH" sz="3200" baseline="-25000" dirty="0"/>
              <a:t>11</a:t>
            </a:r>
            <a:r>
              <a:rPr lang="en-PH" sz="3200" dirty="0"/>
              <a:t>) to prepare a 1.25 m solution of sucrose?</a:t>
            </a:r>
          </a:p>
        </p:txBody>
      </p:sp>
    </p:spTree>
    <p:extLst>
      <p:ext uri="{BB962C8B-B14F-4D97-AF65-F5344CB8AC3E}">
        <p14:creationId xmlns:p14="http://schemas.microsoft.com/office/powerpoint/2010/main" val="30898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Mass and mole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82437" y="3035695"/>
                <a:ext cx="4256935" cy="1022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𝑚𝑎𝑠𝑠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𝑚𝑎𝑠𝑠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𝑠𝑜𝑙𝑢𝑡𝑖𝑜𝑛</m:t>
                          </m:r>
                        </m:den>
                      </m:f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437" y="3035695"/>
                <a:ext cx="4256935" cy="1022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29557" y="3035695"/>
                <a:ext cx="4314643" cy="1022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𝑚𝑜𝑙𝑒𝑠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𝑚𝑜𝑙𝑒𝑠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𝑠𝑜𝑙𝑢𝑡𝑖𝑜𝑛</m:t>
                          </m:r>
                        </m:den>
                      </m:f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557" y="3035695"/>
                <a:ext cx="4314643" cy="1022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What are the mass and mole fractions of CH</a:t>
            </a:r>
            <a:r>
              <a:rPr lang="en-PH" sz="3200" baseline="-25000" dirty="0"/>
              <a:t>3</a:t>
            </a:r>
            <a:r>
              <a:rPr lang="en-PH" sz="3200" dirty="0"/>
              <a:t>OH and water in the previous example?</a:t>
            </a:r>
          </a:p>
        </p:txBody>
      </p:sp>
    </p:spTree>
    <p:extLst>
      <p:ext uri="{BB962C8B-B14F-4D97-AF65-F5344CB8AC3E}">
        <p14:creationId xmlns:p14="http://schemas.microsoft.com/office/powerpoint/2010/main" val="854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Colligative properties of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These are the properties of a solution that DOES NOT DEPEND ON THE IDENTITY OF THE SOLUTE</a:t>
            </a:r>
          </a:p>
          <a:p>
            <a:r>
              <a:rPr lang="en-PH" sz="3200" dirty="0"/>
              <a:t>It only depends on the NUMBER of solute molecules</a:t>
            </a:r>
          </a:p>
        </p:txBody>
      </p:sp>
    </p:spTree>
    <p:extLst>
      <p:ext uri="{BB962C8B-B14F-4D97-AF65-F5344CB8AC3E}">
        <p14:creationId xmlns:p14="http://schemas.microsoft.com/office/powerpoint/2010/main" val="20026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Vapor pressure lowering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The vapor pressure of a </a:t>
            </a:r>
            <a:r>
              <a:rPr lang="en-PH" sz="3200" dirty="0" smtClean="0"/>
              <a:t>solvent </a:t>
            </a:r>
            <a:r>
              <a:rPr lang="en-PH" sz="3200" dirty="0"/>
              <a:t>will decrease if a solute is dissolved in it</a:t>
            </a:r>
          </a:p>
          <a:p>
            <a:r>
              <a:rPr lang="en-PH" sz="3200" dirty="0"/>
              <a:t>Governed by </a:t>
            </a:r>
            <a:r>
              <a:rPr lang="en-PH" sz="3200" dirty="0" err="1"/>
              <a:t>Raoult’s</a:t>
            </a:r>
            <a:r>
              <a:rPr lang="en-PH" sz="3200" dirty="0"/>
              <a:t> Law: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1086" y="4523509"/>
                <a:ext cx="48159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𝑠𝑜𝑙𝑣𝑒𝑛𝑡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𝑠𝑜𝑙𝑢𝑡𝑒</m:t>
                          </m:r>
                        </m:sub>
                      </m:sSub>
                      <m:sSubSup>
                        <m:sSubSup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𝑠𝑜𝑙𝑣𝑒𝑛𝑡</m:t>
                          </m:r>
                        </m:sub>
                        <m:sup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086" y="4523509"/>
                <a:ext cx="481599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6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Sucrose is a nonvolatile, nonionizing solute in water. Determine the vapor pressure lowering, at 25°C, of a 1.25 m sucrose solution. Assume that the solution behaves ideally. The vapor pressure of pure water at 25°C is 23.8 </a:t>
            </a:r>
            <a:r>
              <a:rPr lang="en-PH" sz="3200" dirty="0" err="1"/>
              <a:t>torr</a:t>
            </a:r>
            <a:r>
              <a:rPr lang="en-PH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3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75" y="2978467"/>
            <a:ext cx="6557805" cy="37686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Solubility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The ability of a solute to dissolve in a solvent</a:t>
            </a:r>
          </a:p>
          <a:p>
            <a:r>
              <a:rPr lang="en-PH" sz="3200" dirty="0"/>
              <a:t>Largely dictated by intermolecular forces of attraction between solute and solvent molecules</a:t>
            </a:r>
          </a:p>
        </p:txBody>
      </p:sp>
    </p:spTree>
    <p:extLst>
      <p:ext uri="{BB962C8B-B14F-4D97-AF65-F5344CB8AC3E}">
        <p14:creationId xmlns:p14="http://schemas.microsoft.com/office/powerpoint/2010/main" val="5300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Boiling point elevation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Due to the lowering of the vapor pressure of a solvent upon dissolving a solute, it would then boil at a higher temperature.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58823" y="4297680"/>
                <a:ext cx="22506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PH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23" y="4297680"/>
                <a:ext cx="225068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3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Predict the boiling point of a 1.25 m aqueous sucrose solution. Sucrose is a non-ionizing solute.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93" y="3778827"/>
            <a:ext cx="8460798" cy="23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Freezing point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The lowering of the vapor pressure would also mean that the solution will freeze below its normal freezing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83702" y="4031741"/>
                <a:ext cx="2200924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PH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02" y="4031741"/>
                <a:ext cx="2200924" cy="531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4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Calculate the freezing point of a 1.25 m aqueous sucrose solution.</a:t>
            </a:r>
          </a:p>
          <a:p>
            <a:r>
              <a:rPr lang="en-PH" sz="3200" dirty="0"/>
              <a:t>When 15.0 grams of ethyl alcohol, C</a:t>
            </a:r>
            <a:r>
              <a:rPr lang="en-PH" sz="3200" baseline="-25000" dirty="0"/>
              <a:t>2</a:t>
            </a:r>
            <a:r>
              <a:rPr lang="en-PH" sz="3200" dirty="0"/>
              <a:t>H</a:t>
            </a:r>
            <a:r>
              <a:rPr lang="en-PH" sz="3200" baseline="-25000" dirty="0"/>
              <a:t>5</a:t>
            </a:r>
            <a:r>
              <a:rPr lang="en-PH" sz="3200" dirty="0"/>
              <a:t>OH, is dissolved in 750 grams of formic acid, the freezing point of the solution is 7.20°C. The freezing point of pure formic acid is 8.40°C. Evaluate </a:t>
            </a:r>
            <a:r>
              <a:rPr lang="en-PH" sz="3200" dirty="0" err="1"/>
              <a:t>K</a:t>
            </a:r>
            <a:r>
              <a:rPr lang="en-PH" sz="3200" baseline="-25000" dirty="0" err="1"/>
              <a:t>f</a:t>
            </a:r>
            <a:r>
              <a:rPr lang="en-PH" sz="3200" dirty="0"/>
              <a:t> for formic acid.</a:t>
            </a:r>
          </a:p>
        </p:txBody>
      </p:sp>
    </p:spTree>
    <p:extLst>
      <p:ext uri="{BB962C8B-B14F-4D97-AF65-F5344CB8AC3E}">
        <p14:creationId xmlns:p14="http://schemas.microsoft.com/office/powerpoint/2010/main" val="29800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205" y="432812"/>
            <a:ext cx="6247328" cy="6007045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PH">
                <a:solidFill>
                  <a:srgbClr val="FFFFFF"/>
                </a:solidFill>
              </a:rPr>
              <a:t>Osmotic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PH">
                <a:solidFill>
                  <a:srgbClr val="FFFFFF"/>
                </a:solidFill>
              </a:rPr>
              <a:t>The pressure needed to stop the flow of solute molecules through a membrane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87380" y="3878389"/>
                <a:ext cx="18937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𝑖𝑀𝑅𝑇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380" y="3878389"/>
                <a:ext cx="189378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0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Example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PH" sz="3200" dirty="0"/>
                  <a:t>What is the osmotic pressure of a 0.02 M aqueous solution of a nonvolatile nonelectrolyte solute at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PH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3030" r="-25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45673"/>
            <a:ext cx="9720073" cy="4563687"/>
          </a:xfrm>
        </p:spPr>
        <p:txBody>
          <a:bodyPr>
            <a:noAutofit/>
          </a:bodyPr>
          <a:lstStyle/>
          <a:p>
            <a:r>
              <a:rPr lang="en-PH" sz="3200" dirty="0"/>
              <a:t>The density of a 15.00% by mass aqueous solution of acetic acid, CH</a:t>
            </a:r>
            <a:r>
              <a:rPr lang="en-PH" sz="3200" baseline="-25000" dirty="0"/>
              <a:t>3</a:t>
            </a:r>
            <a:r>
              <a:rPr lang="en-PH" sz="3200" dirty="0"/>
              <a:t>COOH, is 1.0187 g/</a:t>
            </a:r>
            <a:r>
              <a:rPr lang="en-PH" sz="3200" dirty="0" err="1"/>
              <a:t>mL.</a:t>
            </a:r>
            <a:r>
              <a:rPr lang="en-PH" sz="3200" dirty="0"/>
              <a:t> What is (a) the molarity? (b) the molality? (c) the mole fraction of each component? </a:t>
            </a:r>
          </a:p>
          <a:p>
            <a:r>
              <a:rPr lang="en-PH" sz="3200" dirty="0"/>
              <a:t> (a) Calculate the vapor pressure lowering associated with dissolving 20.2 g of table sugar, C</a:t>
            </a:r>
            <a:r>
              <a:rPr lang="en-PH" sz="3200" baseline="-25000" dirty="0"/>
              <a:t>12</a:t>
            </a:r>
            <a:r>
              <a:rPr lang="en-PH" sz="3200" dirty="0"/>
              <a:t>H</a:t>
            </a:r>
            <a:r>
              <a:rPr lang="en-PH" sz="3200" baseline="-25000" dirty="0"/>
              <a:t>22</a:t>
            </a:r>
            <a:r>
              <a:rPr lang="en-PH" sz="3200" dirty="0"/>
              <a:t>O</a:t>
            </a:r>
            <a:r>
              <a:rPr lang="en-PH" sz="3200" baseline="-25000" dirty="0"/>
              <a:t>11</a:t>
            </a:r>
            <a:r>
              <a:rPr lang="en-PH" sz="3200" dirty="0"/>
              <a:t>, in 400 g of water at 25.0°C. (b) What is the vapor pressure of the solution? Assume that the solution is ideal. The vapor pressure of pure water at 25.0°C is 23.76 </a:t>
            </a:r>
            <a:r>
              <a:rPr lang="en-PH" sz="3200" dirty="0" err="1"/>
              <a:t>torr</a:t>
            </a:r>
            <a:r>
              <a:rPr lang="en-PH" sz="3200" dirty="0"/>
              <a:t>. (c) What is the vapor pressure of the solution at 100.°C? </a:t>
            </a:r>
          </a:p>
        </p:txBody>
      </p:sp>
    </p:spTree>
    <p:extLst>
      <p:ext uri="{BB962C8B-B14F-4D97-AF65-F5344CB8AC3E}">
        <p14:creationId xmlns:p14="http://schemas.microsoft.com/office/powerpoint/2010/main" val="16011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The normal boiling point of benzene is 80.1°C. A 0.72-gram sample of a nonvolatile compound with the molar mass of 185 g/</a:t>
            </a:r>
            <a:r>
              <a:rPr lang="en-PH" sz="3200" dirty="0" err="1"/>
              <a:t>mol</a:t>
            </a:r>
            <a:r>
              <a:rPr lang="en-PH" sz="3200" dirty="0"/>
              <a:t> is dissolved in 2.75 g of benzene. What is the expected boiling point of this solution? </a:t>
            </a:r>
          </a:p>
          <a:p>
            <a:r>
              <a:rPr lang="en-PH" sz="3200" dirty="0"/>
              <a:t>Estimate the freezing point of an aqueous solution that contains 2.0 moles of CaCl</a:t>
            </a:r>
            <a:r>
              <a:rPr lang="en-PH" sz="3200" baseline="-25000" dirty="0"/>
              <a:t>2</a:t>
            </a:r>
            <a:r>
              <a:rPr lang="en-PH" sz="3200" dirty="0"/>
              <a:t> in 1000 grams of water. </a:t>
            </a:r>
          </a:p>
        </p:txBody>
      </p:sp>
    </p:spTree>
    <p:extLst>
      <p:ext uri="{BB962C8B-B14F-4D97-AF65-F5344CB8AC3E}">
        <p14:creationId xmlns:p14="http://schemas.microsoft.com/office/powerpoint/2010/main" val="15715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 0.10-m solution of </a:t>
            </a:r>
            <a:r>
              <a:rPr lang="en-PH" sz="3200" dirty="0" err="1"/>
              <a:t>NaCl</a:t>
            </a:r>
            <a:r>
              <a:rPr lang="en-PH" sz="3200" dirty="0"/>
              <a:t> has a boiling point of 100.089</a:t>
            </a:r>
            <a:r>
              <a:rPr lang="en-PH" sz="3200" baseline="30000" dirty="0"/>
              <a:t>o</a:t>
            </a:r>
            <a:r>
              <a:rPr lang="en-PH" sz="3200" dirty="0"/>
              <a:t>C at atmospheric pressure. What is the </a:t>
            </a:r>
            <a:r>
              <a:rPr lang="en-PH" sz="3200" dirty="0" err="1"/>
              <a:t>Van’t</a:t>
            </a:r>
            <a:r>
              <a:rPr lang="en-PH" sz="3200" dirty="0"/>
              <a:t> Hoff factor for </a:t>
            </a:r>
            <a:r>
              <a:rPr lang="en-PH" sz="3200" dirty="0" err="1"/>
              <a:t>NaCl</a:t>
            </a:r>
            <a:r>
              <a:rPr lang="en-PH" sz="3200" dirty="0"/>
              <a:t>? What is the percent ionization?</a:t>
            </a:r>
          </a:p>
          <a:p>
            <a:r>
              <a:rPr lang="en-PH" sz="3200" dirty="0"/>
              <a:t>Lactic acid (C</a:t>
            </a:r>
            <a:r>
              <a:rPr lang="en-PH" sz="3200" baseline="-25000" dirty="0"/>
              <a:t>2</a:t>
            </a:r>
            <a:r>
              <a:rPr lang="en-PH" sz="3200" dirty="0"/>
              <a:t>H</a:t>
            </a:r>
            <a:r>
              <a:rPr lang="en-PH" sz="3200" baseline="-25000" dirty="0"/>
              <a:t>4</a:t>
            </a:r>
            <a:r>
              <a:rPr lang="en-PH" sz="3200" dirty="0"/>
              <a:t>(OH)COOH) is a weak </a:t>
            </a:r>
            <a:r>
              <a:rPr lang="en-PH" sz="3200" dirty="0" err="1"/>
              <a:t>monoprotic</a:t>
            </a:r>
            <a:r>
              <a:rPr lang="en-PH" sz="3200" dirty="0"/>
              <a:t> acid. The freezing point of a 0.010-m aqueous solution of lactic acid is -0.0206</a:t>
            </a:r>
            <a:r>
              <a:rPr lang="en-PH" sz="3200" baseline="30000" dirty="0"/>
              <a:t>o</a:t>
            </a:r>
            <a:r>
              <a:rPr lang="en-PH" sz="3200" dirty="0"/>
              <a:t>C. What is the </a:t>
            </a:r>
            <a:r>
              <a:rPr lang="en-PH" sz="3200" dirty="0" err="1"/>
              <a:t>Van’t</a:t>
            </a:r>
            <a:r>
              <a:rPr lang="en-PH" sz="3200" dirty="0"/>
              <a:t> Hoff factor and the percent ionization?</a:t>
            </a:r>
          </a:p>
        </p:txBody>
      </p:sp>
    </p:spTree>
    <p:extLst>
      <p:ext uri="{BB962C8B-B14F-4D97-AF65-F5344CB8AC3E}">
        <p14:creationId xmlns:p14="http://schemas.microsoft.com/office/powerpoint/2010/main" val="31013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Pepsin is an enzyme present in the human digestive track. A solution of a 0.500 g sample of purified pepsin in 30 mL of aqueous solution exhibits an osmotic pressure of 8.92 </a:t>
            </a:r>
            <a:r>
              <a:rPr lang="en-PH" sz="3200" dirty="0" err="1"/>
              <a:t>torr</a:t>
            </a:r>
            <a:r>
              <a:rPr lang="en-PH" sz="3200" dirty="0"/>
              <a:t> at 27</a:t>
            </a:r>
            <a:r>
              <a:rPr lang="en-PH" sz="3200" baseline="30000" dirty="0"/>
              <a:t>o</a:t>
            </a:r>
            <a:r>
              <a:rPr lang="en-PH" sz="3200" dirty="0"/>
              <a:t>C. Estimate the molecular weight of pepsin.</a:t>
            </a:r>
          </a:p>
          <a:p>
            <a:r>
              <a:rPr lang="en-PH" sz="3200" dirty="0"/>
              <a:t>Urea, (NH</a:t>
            </a:r>
            <a:r>
              <a:rPr lang="en-PH" sz="3200" baseline="-25000" dirty="0"/>
              <a:t>2</a:t>
            </a:r>
            <a:r>
              <a:rPr lang="en-PH" sz="3200" dirty="0"/>
              <a:t>)</a:t>
            </a:r>
            <a:r>
              <a:rPr lang="en-PH" sz="3200" baseline="-25000" dirty="0"/>
              <a:t>2</a:t>
            </a:r>
            <a:r>
              <a:rPr lang="en-PH" sz="3200" dirty="0"/>
              <a:t>CO, is a product of metabolism of proteins. An aqueous solution is 32.0% urea by mass and has a density of 1.087 g/</a:t>
            </a:r>
            <a:r>
              <a:rPr lang="en-PH" sz="3200" dirty="0" err="1"/>
              <a:t>mL.</a:t>
            </a:r>
            <a:r>
              <a:rPr lang="en-PH" sz="3200" dirty="0"/>
              <a:t> Calculate the molality of urea in the solution.</a:t>
            </a:r>
          </a:p>
        </p:txBody>
      </p:sp>
    </p:spTree>
    <p:extLst>
      <p:ext uri="{BB962C8B-B14F-4D97-AF65-F5344CB8AC3E}">
        <p14:creationId xmlns:p14="http://schemas.microsoft.com/office/powerpoint/2010/main" val="8630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Solubility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7402174" cy="16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The “proof” of an alcoholic beverage is twice the volume percent of ethanol, C</a:t>
            </a:r>
            <a:r>
              <a:rPr lang="en-PH" sz="3200" baseline="-25000" dirty="0"/>
              <a:t>2</a:t>
            </a:r>
            <a:r>
              <a:rPr lang="en-PH" sz="3200" dirty="0"/>
              <a:t>H</a:t>
            </a:r>
            <a:r>
              <a:rPr lang="en-PH" sz="3200" baseline="-25000" dirty="0"/>
              <a:t>5</a:t>
            </a:r>
            <a:r>
              <a:rPr lang="en-PH" sz="3200" dirty="0"/>
              <a:t>OH, in water. The density of ethanol is 0.789 g/mL and that of water is 1.00 g/</a:t>
            </a:r>
            <a:r>
              <a:rPr lang="en-PH" sz="3200" dirty="0" err="1"/>
              <a:t>mL.</a:t>
            </a:r>
            <a:r>
              <a:rPr lang="en-PH" sz="3200" dirty="0"/>
              <a:t> A bottle of 100-proof rum is left outside on a cold winter day. (a) Will the rum freeze if the temperature drops to    -18°C? (b) Rum is used in cooking and baking. At what temperature does 100-proof rum boil? </a:t>
            </a:r>
          </a:p>
        </p:txBody>
      </p:sp>
    </p:spTree>
    <p:extLst>
      <p:ext uri="{BB962C8B-B14F-4D97-AF65-F5344CB8AC3E}">
        <p14:creationId xmlns:p14="http://schemas.microsoft.com/office/powerpoint/2010/main" val="29746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(a) Suppose we dissolve a 6.00-g sample of a mixture of naphthalene, C</a:t>
            </a:r>
            <a:r>
              <a:rPr lang="en-PH" sz="3200" baseline="-25000" dirty="0"/>
              <a:t>10</a:t>
            </a:r>
            <a:r>
              <a:rPr lang="en-PH" sz="3200" dirty="0"/>
              <a:t>H</a:t>
            </a:r>
            <a:r>
              <a:rPr lang="en-PH" sz="3200" baseline="-25000" dirty="0"/>
              <a:t>8</a:t>
            </a:r>
            <a:r>
              <a:rPr lang="en-PH" sz="3200" dirty="0"/>
              <a:t>, and anthracene, C</a:t>
            </a:r>
            <a:r>
              <a:rPr lang="en-PH" sz="3200" baseline="-25000" dirty="0"/>
              <a:t>14</a:t>
            </a:r>
            <a:r>
              <a:rPr lang="en-PH" sz="3200" dirty="0"/>
              <a:t>H</a:t>
            </a:r>
            <a:r>
              <a:rPr lang="en-PH" sz="3200" baseline="-25000" dirty="0"/>
              <a:t>10</a:t>
            </a:r>
            <a:r>
              <a:rPr lang="en-PH" sz="3200" dirty="0"/>
              <a:t>, in 360 g of benzene. The solution is observed to freeze at 4.85°C. Find the percent composition (by mass) of the sample. (b) At what temperature should the solution boil? Assume that naphthalene and anthracene are nonvolatile nonelectrolytes.</a:t>
            </a:r>
          </a:p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4104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Four beakers contain 0.010 m aqueous solutions of CH</a:t>
            </a:r>
            <a:r>
              <a:rPr lang="en-PH" sz="3200" baseline="-25000" dirty="0"/>
              <a:t>3</a:t>
            </a:r>
            <a:r>
              <a:rPr lang="en-PH" sz="3200" dirty="0"/>
              <a:t>OH, KClO</a:t>
            </a:r>
            <a:r>
              <a:rPr lang="en-PH" sz="3200" baseline="-25000" dirty="0"/>
              <a:t>3</a:t>
            </a:r>
            <a:r>
              <a:rPr lang="en-PH" sz="3200" dirty="0"/>
              <a:t>, CaCl</a:t>
            </a:r>
            <a:r>
              <a:rPr lang="en-PH" sz="3200" baseline="-25000" dirty="0"/>
              <a:t>2</a:t>
            </a:r>
            <a:r>
              <a:rPr lang="en-PH" sz="3200" dirty="0"/>
              <a:t>, and CH</a:t>
            </a:r>
            <a:r>
              <a:rPr lang="en-PH" sz="3200" baseline="-25000" dirty="0"/>
              <a:t>3</a:t>
            </a:r>
            <a:r>
              <a:rPr lang="en-PH" sz="3200" dirty="0"/>
              <a:t>COOH, respectively. Without calculating the actual freezing points of each of these solutions, arrange them from lowest to highest freezing point</a:t>
            </a:r>
          </a:p>
        </p:txBody>
      </p:sp>
    </p:spTree>
    <p:extLst>
      <p:ext uri="{BB962C8B-B14F-4D97-AF65-F5344CB8AC3E}">
        <p14:creationId xmlns:p14="http://schemas.microsoft.com/office/powerpoint/2010/main" val="4783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The ice fish lives under the polar ice cap where the water temperature is -4°C. This fish does not freeze at that temperature due to the solutes in its blood. The solute concentration of the fish’s blood can be related to a sodium chloride solution that would have the same freezing point. What is the minimum concentration of a sodium chloride solution that would not freeze at -4°C?</a:t>
            </a:r>
          </a:p>
        </p:txBody>
      </p:sp>
    </p:spTree>
    <p:extLst>
      <p:ext uri="{BB962C8B-B14F-4D97-AF65-F5344CB8AC3E}">
        <p14:creationId xmlns:p14="http://schemas.microsoft.com/office/powerpoint/2010/main" val="19860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018" y="4130499"/>
            <a:ext cx="2332130" cy="2938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4521329"/>
            <a:ext cx="3752571" cy="2156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Dissolution of solids in liquids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We call this solubility</a:t>
            </a:r>
          </a:p>
          <a:p>
            <a:r>
              <a:rPr lang="en-PH" sz="3600" dirty="0"/>
              <a:t>The degree of dissolution depends on the properties of both the solute (the dissolving specie) and the solvent (the agent of dissolution)</a:t>
            </a:r>
          </a:p>
        </p:txBody>
      </p:sp>
    </p:spTree>
    <p:extLst>
      <p:ext uri="{BB962C8B-B14F-4D97-AF65-F5344CB8AC3E}">
        <p14:creationId xmlns:p14="http://schemas.microsoft.com/office/powerpoint/2010/main" val="5237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Dissolution of liquids in liquids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We call this miscibility</a:t>
            </a:r>
          </a:p>
          <a:p>
            <a:r>
              <a:rPr lang="en-PH" sz="3200" dirty="0"/>
              <a:t>Same working principle with the dissolution of solids in liquids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62" y="3430777"/>
            <a:ext cx="2435803" cy="30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Dissolution of gases in liquids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We call this solubility</a:t>
            </a:r>
          </a:p>
          <a:p>
            <a:r>
              <a:rPr lang="en-PH" sz="3200" dirty="0"/>
              <a:t>Again, it follows the same principles with the other two: the most important determining factor are intermolecular forces of attraction</a:t>
            </a:r>
          </a:p>
        </p:txBody>
      </p:sp>
    </p:spTree>
    <p:extLst>
      <p:ext uri="{BB962C8B-B14F-4D97-AF65-F5344CB8AC3E}">
        <p14:creationId xmlns:p14="http://schemas.microsoft.com/office/powerpoint/2010/main" val="42403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Types of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Based on the amount of solute dissolved in solvent</a:t>
            </a:r>
          </a:p>
          <a:p>
            <a:pPr lvl="1"/>
            <a:r>
              <a:rPr lang="en-PH" sz="3200" dirty="0"/>
              <a:t>Saturated – maximum solute that a solvent can dissolve</a:t>
            </a:r>
          </a:p>
          <a:p>
            <a:pPr lvl="1"/>
            <a:r>
              <a:rPr lang="en-PH" sz="3200" dirty="0"/>
              <a:t>Unsaturated – less solute than saturated</a:t>
            </a:r>
          </a:p>
          <a:p>
            <a:pPr lvl="1"/>
            <a:r>
              <a:rPr lang="en-PH" sz="3200" dirty="0"/>
              <a:t>Supersaturated – more solute than saturated</a:t>
            </a:r>
          </a:p>
        </p:txBody>
      </p:sp>
    </p:spTree>
    <p:extLst>
      <p:ext uri="{BB962C8B-B14F-4D97-AF65-F5344CB8AC3E}">
        <p14:creationId xmlns:p14="http://schemas.microsoft.com/office/powerpoint/2010/main" val="38182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153" y="2445067"/>
            <a:ext cx="3648075" cy="3705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Effect of temperature on solubility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Liquids and solids generally are more soluble (or miscible)</a:t>
            </a:r>
            <a:br>
              <a:rPr lang="en-PH" sz="3200" dirty="0"/>
            </a:br>
            <a:r>
              <a:rPr lang="en-PH" sz="3200" dirty="0"/>
              <a:t>at higher temperatures</a:t>
            </a:r>
          </a:p>
          <a:p>
            <a:r>
              <a:rPr lang="en-PH" sz="3200" dirty="0"/>
              <a:t>Gases, on the other hand, are less soluble at higher temperatures</a:t>
            </a:r>
          </a:p>
        </p:txBody>
      </p:sp>
    </p:spTree>
    <p:extLst>
      <p:ext uri="{BB962C8B-B14F-4D97-AF65-F5344CB8AC3E}">
        <p14:creationId xmlns:p14="http://schemas.microsoft.com/office/powerpoint/2010/main" val="31407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Effect of pressure on solubility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No appreciable effect on solid and liquids dissolving in liquids</a:t>
            </a:r>
          </a:p>
          <a:p>
            <a:r>
              <a:rPr lang="en-PH" sz="3200" dirty="0"/>
              <a:t>For gases, increasing the pressure will also increase the amount of dissolved gas in a liquid. This is governed by Henry’s Law</a:t>
            </a:r>
          </a:p>
        </p:txBody>
      </p:sp>
    </p:spTree>
    <p:extLst>
      <p:ext uri="{BB962C8B-B14F-4D97-AF65-F5344CB8AC3E}">
        <p14:creationId xmlns:p14="http://schemas.microsoft.com/office/powerpoint/2010/main" val="23581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910</TotalTime>
  <Words>1266</Words>
  <Application>Microsoft Office PowerPoint</Application>
  <PresentationFormat>Widescreen</PresentationFormat>
  <Paragraphs>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Cambria Math</vt:lpstr>
      <vt:lpstr>Tw Cen MT</vt:lpstr>
      <vt:lpstr>Tw Cen MT Condensed</vt:lpstr>
      <vt:lpstr>Wingdings 3</vt:lpstr>
      <vt:lpstr>Integral</vt:lpstr>
      <vt:lpstr>Solutions and their properties</vt:lpstr>
      <vt:lpstr>Solubility</vt:lpstr>
      <vt:lpstr>Solubility</vt:lpstr>
      <vt:lpstr>Dissolution of solids in liquids</vt:lpstr>
      <vt:lpstr>Dissolution of liquids in liquids</vt:lpstr>
      <vt:lpstr>Dissolution of gases in liquids</vt:lpstr>
      <vt:lpstr>Types of solutions</vt:lpstr>
      <vt:lpstr>Effect of temperature on solubility</vt:lpstr>
      <vt:lpstr>Effect of pressure on solubility</vt:lpstr>
      <vt:lpstr>Expressing concentration of solutions</vt:lpstr>
      <vt:lpstr>Molarity</vt:lpstr>
      <vt:lpstr>Examples</vt:lpstr>
      <vt:lpstr>molality</vt:lpstr>
      <vt:lpstr>Examples</vt:lpstr>
      <vt:lpstr>Mass and mole fractions</vt:lpstr>
      <vt:lpstr>examples</vt:lpstr>
      <vt:lpstr>Colligative properties of solutions</vt:lpstr>
      <vt:lpstr>Vapor pressure lowering</vt:lpstr>
      <vt:lpstr>Example</vt:lpstr>
      <vt:lpstr>Boiling point elevation</vt:lpstr>
      <vt:lpstr>example</vt:lpstr>
      <vt:lpstr>Freezing point depression</vt:lpstr>
      <vt:lpstr>example</vt:lpstr>
      <vt:lpstr>Osmotic pressure</vt:lpstr>
      <vt:lpstr>Example </vt:lpstr>
      <vt:lpstr>More examples</vt:lpstr>
      <vt:lpstr>More examples</vt:lpstr>
      <vt:lpstr>Practice problems</vt:lpstr>
      <vt:lpstr>Practice problems</vt:lpstr>
      <vt:lpstr>Practice problems</vt:lpstr>
      <vt:lpstr>Practice problems</vt:lpstr>
      <vt:lpstr>Practice problems</vt:lpstr>
      <vt:lpstr>Practice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and their properties</dc:title>
  <dc:creator>Kristopher Ray Pamintuan</dc:creator>
  <cp:lastModifiedBy>Kristopher Ray Pamintuan</cp:lastModifiedBy>
  <cp:revision>21</cp:revision>
  <dcterms:created xsi:type="dcterms:W3CDTF">2016-08-08T02:44:53Z</dcterms:created>
  <dcterms:modified xsi:type="dcterms:W3CDTF">2017-02-08T05:21:34Z</dcterms:modified>
</cp:coreProperties>
</file>