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Lesson 7 – Stoichiometry I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Engr. Kristopher Ray S. Pamintuan, M.Sc.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589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Chemical Formula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These are used to represent elements and compounds in an equation.</a:t>
            </a:r>
          </a:p>
          <a:p>
            <a:r>
              <a:rPr lang="en-PH" dirty="0" smtClean="0"/>
              <a:t>These are governed by the Law of Definite Proportions</a:t>
            </a:r>
          </a:p>
          <a:p>
            <a:r>
              <a:rPr lang="en-PH" dirty="0" smtClean="0"/>
              <a:t>The molecular weight of a compound is the sum of the atomic masses of each atom in a compound.</a:t>
            </a:r>
          </a:p>
          <a:p>
            <a:r>
              <a:rPr lang="en-PH" dirty="0" smtClean="0"/>
              <a:t>Example: Determine the molecular weight of water, H</a:t>
            </a:r>
            <a:r>
              <a:rPr lang="en-PH" baseline="-25000" dirty="0" smtClean="0"/>
              <a:t>2</a:t>
            </a:r>
            <a:r>
              <a:rPr lang="en-PH" dirty="0" smtClean="0"/>
              <a:t>O.</a:t>
            </a:r>
          </a:p>
          <a:p>
            <a:r>
              <a:rPr lang="en-PH" dirty="0" smtClean="0"/>
              <a:t>Do it yourself: Determine the molecular weight of sucrose, C</a:t>
            </a:r>
            <a:r>
              <a:rPr lang="en-PH" baseline="-25000" dirty="0" smtClean="0"/>
              <a:t>12</a:t>
            </a:r>
            <a:r>
              <a:rPr lang="en-PH" dirty="0" smtClean="0"/>
              <a:t>H</a:t>
            </a:r>
            <a:r>
              <a:rPr lang="en-PH" baseline="-25000" dirty="0" smtClean="0"/>
              <a:t>22</a:t>
            </a:r>
            <a:r>
              <a:rPr lang="en-PH" dirty="0" smtClean="0"/>
              <a:t>O</a:t>
            </a:r>
            <a:r>
              <a:rPr lang="en-PH" baseline="-25000" dirty="0" smtClean="0"/>
              <a:t>11</a:t>
            </a:r>
            <a:endParaRPr lang="en-PH" baseline="-25000" dirty="0"/>
          </a:p>
        </p:txBody>
      </p:sp>
    </p:spTree>
    <p:extLst>
      <p:ext uri="{BB962C8B-B14F-4D97-AF65-F5344CB8AC3E}">
        <p14:creationId xmlns:p14="http://schemas.microsoft.com/office/powerpoint/2010/main" val="147863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Percent Composition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Tells us the elemental composition of a compound, in terms of percentage by weight.</a:t>
            </a:r>
          </a:p>
          <a:p>
            <a:r>
              <a:rPr lang="en-PH" dirty="0" smtClean="0"/>
              <a:t>Example: Determine the percent composition of the elements in aluminum sulfate.</a:t>
            </a:r>
          </a:p>
          <a:p>
            <a:r>
              <a:rPr lang="en-PH" dirty="0" smtClean="0"/>
              <a:t>Do it yourself: Determine the percent composition of the elements in Ca</a:t>
            </a:r>
            <a:r>
              <a:rPr lang="en-PH" baseline="-25000" dirty="0" smtClean="0"/>
              <a:t>3</a:t>
            </a:r>
            <a:r>
              <a:rPr lang="en-PH" dirty="0" smtClean="0"/>
              <a:t>(PO</a:t>
            </a:r>
            <a:r>
              <a:rPr lang="en-PH" baseline="-25000" dirty="0" smtClean="0"/>
              <a:t>4</a:t>
            </a:r>
            <a:r>
              <a:rPr lang="en-PH" dirty="0" smtClean="0"/>
              <a:t>)</a:t>
            </a:r>
            <a:r>
              <a:rPr lang="en-PH" baseline="-25000" dirty="0" smtClean="0"/>
              <a:t>2</a:t>
            </a:r>
            <a:endParaRPr lang="en-PH" baseline="-25000" dirty="0"/>
          </a:p>
        </p:txBody>
      </p:sp>
    </p:spTree>
    <p:extLst>
      <p:ext uri="{BB962C8B-B14F-4D97-AF65-F5344CB8AC3E}">
        <p14:creationId xmlns:p14="http://schemas.microsoft.com/office/powerpoint/2010/main" val="153340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Chemical Equations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These are representations of chemical reactions</a:t>
                </a:r>
              </a:p>
              <a:p>
                <a:r>
                  <a:rPr lang="en-PH" dirty="0" smtClean="0"/>
                  <a:t>They allow us to describe a reaction qualitatively</a:t>
                </a:r>
              </a:p>
              <a:p>
                <a:r>
                  <a:rPr lang="en-PH" dirty="0" smtClean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endParaRPr lang="en-PH" dirty="0" smtClean="0"/>
              </a:p>
              <a:p>
                <a:r>
                  <a:rPr lang="en-PH" dirty="0" smtClean="0"/>
                  <a:t>Chemical equations should first be balanced before they can be used for stoichiometry</a:t>
                </a:r>
              </a:p>
              <a:p>
                <a:pPr marL="0" indent="0">
                  <a:buNone/>
                </a:pPr>
                <a:endParaRPr lang="en-P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55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Balance the following reactions: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CH</a:t>
            </a:r>
            <a:r>
              <a:rPr lang="en-PH" baseline="-25000" dirty="0" smtClean="0"/>
              <a:t>4</a:t>
            </a:r>
            <a:r>
              <a:rPr lang="en-PH" dirty="0" smtClean="0"/>
              <a:t>   +   O</a:t>
            </a:r>
            <a:r>
              <a:rPr lang="en-PH" baseline="-25000" dirty="0" smtClean="0"/>
              <a:t>2</a:t>
            </a:r>
            <a:r>
              <a:rPr lang="en-PH" dirty="0" smtClean="0"/>
              <a:t>   </a:t>
            </a:r>
            <a:r>
              <a:rPr lang="en-PH" dirty="0" smtClean="0">
                <a:sym typeface="Wingdings" panose="05000000000000000000" pitchFamily="2" charset="2"/>
              </a:rPr>
              <a:t>   CO</a:t>
            </a:r>
            <a:r>
              <a:rPr lang="en-PH" baseline="-25000" dirty="0" smtClean="0">
                <a:sym typeface="Wingdings" panose="05000000000000000000" pitchFamily="2" charset="2"/>
              </a:rPr>
              <a:t>2</a:t>
            </a:r>
            <a:r>
              <a:rPr lang="en-PH" dirty="0" smtClean="0">
                <a:sym typeface="Wingdings" panose="05000000000000000000" pitchFamily="2" charset="2"/>
              </a:rPr>
              <a:t>   +   H</a:t>
            </a:r>
            <a:r>
              <a:rPr lang="en-PH" baseline="-25000" dirty="0" smtClean="0">
                <a:sym typeface="Wingdings" panose="05000000000000000000" pitchFamily="2" charset="2"/>
              </a:rPr>
              <a:t>2</a:t>
            </a:r>
            <a:r>
              <a:rPr lang="en-PH" dirty="0" smtClean="0">
                <a:sym typeface="Wingdings" panose="05000000000000000000" pitchFamily="2" charset="2"/>
              </a:rPr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>
                <a:sym typeface="Wingdings" panose="05000000000000000000" pitchFamily="2" charset="2"/>
              </a:rPr>
              <a:t>KClO</a:t>
            </a:r>
            <a:r>
              <a:rPr lang="en-PH" baseline="-25000" dirty="0" smtClean="0">
                <a:sym typeface="Wingdings" panose="05000000000000000000" pitchFamily="2" charset="2"/>
              </a:rPr>
              <a:t>3</a:t>
            </a:r>
            <a:r>
              <a:rPr lang="en-PH" dirty="0" smtClean="0">
                <a:sym typeface="Wingdings" panose="05000000000000000000" pitchFamily="2" charset="2"/>
              </a:rPr>
              <a:t>      </a:t>
            </a:r>
            <a:r>
              <a:rPr lang="en-PH" dirty="0" err="1" smtClean="0">
                <a:sym typeface="Wingdings" panose="05000000000000000000" pitchFamily="2" charset="2"/>
              </a:rPr>
              <a:t>KCl</a:t>
            </a:r>
            <a:r>
              <a:rPr lang="en-PH" dirty="0" smtClean="0">
                <a:sym typeface="Wingdings" panose="05000000000000000000" pitchFamily="2" charset="2"/>
              </a:rPr>
              <a:t>   +   O</a:t>
            </a:r>
            <a:r>
              <a:rPr lang="en-PH" baseline="-25000" dirty="0" smtClean="0">
                <a:sym typeface="Wingdings" panose="05000000000000000000" pitchFamily="2" charset="2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>
                <a:sym typeface="Wingdings" panose="05000000000000000000" pitchFamily="2" charset="2"/>
              </a:rPr>
              <a:t>P</a:t>
            </a:r>
            <a:r>
              <a:rPr lang="en-PH" baseline="-25000" dirty="0" smtClean="0">
                <a:sym typeface="Wingdings" panose="05000000000000000000" pitchFamily="2" charset="2"/>
              </a:rPr>
              <a:t>4</a:t>
            </a:r>
            <a:r>
              <a:rPr lang="en-PH" dirty="0" smtClean="0">
                <a:sym typeface="Wingdings" panose="05000000000000000000" pitchFamily="2" charset="2"/>
              </a:rPr>
              <a:t>   +   Cl</a:t>
            </a:r>
            <a:r>
              <a:rPr lang="en-PH" baseline="-25000" dirty="0" smtClean="0">
                <a:sym typeface="Wingdings" panose="05000000000000000000" pitchFamily="2" charset="2"/>
              </a:rPr>
              <a:t>2</a:t>
            </a:r>
            <a:r>
              <a:rPr lang="en-PH" dirty="0" smtClean="0">
                <a:sym typeface="Wingdings" panose="05000000000000000000" pitchFamily="2" charset="2"/>
              </a:rPr>
              <a:t>      PCl</a:t>
            </a:r>
            <a:r>
              <a:rPr lang="en-PH" baseline="-25000" dirty="0" smtClean="0">
                <a:sym typeface="Wingdings" panose="05000000000000000000" pitchFamily="2" charset="2"/>
              </a:rPr>
              <a:t>5</a:t>
            </a:r>
          </a:p>
          <a:p>
            <a:pPr marL="0" indent="0">
              <a:buNone/>
            </a:pPr>
            <a:endParaRPr lang="en-PH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890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Balanced Equation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Once you have a balanced equation, you may now derive conversion factors</a:t>
                </a:r>
              </a:p>
              <a:p>
                <a:r>
                  <a:rPr lang="en-PH" dirty="0" smtClean="0"/>
                  <a:t>Example: </a:t>
                </a:r>
                <a14:m>
                  <m:oMath xmlns:m="http://schemas.openxmlformats.org/officeDocument/2006/math">
                    <m:r>
                      <a:rPr lang="en-PH">
                        <a:latin typeface="Cambria Math" panose="02040503050406030204" pitchFamily="18" charset="0"/>
                      </a:rPr>
                      <m:t>4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𝑁𝑎𝐶𝑙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 →4</m:t>
                    </m:r>
                    <m:r>
                      <a:rPr lang="en-P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𝑁𝑎𝑂𝐻</m:t>
                    </m:r>
                    <m:r>
                      <a:rPr lang="en-P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P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𝐶𝑙</m:t>
                    </m:r>
                    <m:r>
                      <a:rPr lang="en-PH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P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P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PH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PH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95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Practice Problems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The thermite reaction is depicted below: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𝐴𝑙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𝐴𝑙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</m:t>
                      </m:r>
                    </m:oMath>
                  </m:oMathPara>
                </a14:m>
                <a:endParaRPr lang="en-PH" dirty="0" smtClean="0"/>
              </a:p>
              <a:p>
                <a:pPr marL="0" indent="0">
                  <a:buNone/>
                </a:pPr>
                <a:r>
                  <a:rPr lang="en-PH" dirty="0" smtClean="0"/>
                  <a:t>If 25 g of Fe</a:t>
                </a:r>
                <a:r>
                  <a:rPr lang="en-PH" baseline="-25000" dirty="0" smtClean="0"/>
                  <a:t>2</a:t>
                </a:r>
                <a:r>
                  <a:rPr lang="en-PH" dirty="0" smtClean="0"/>
                  <a:t>O</a:t>
                </a:r>
                <a:r>
                  <a:rPr lang="en-PH" baseline="-25000" dirty="0" smtClean="0"/>
                  <a:t>3</a:t>
                </a:r>
                <a:r>
                  <a:rPr lang="en-PH" dirty="0" smtClean="0"/>
                  <a:t> was mixed with a large amount of Al, how much Fe would be produced?</a:t>
                </a:r>
              </a:p>
              <a:p>
                <a:r>
                  <a:rPr lang="en-PH" dirty="0" smtClean="0"/>
                  <a:t>In the combustion of propane (C</a:t>
                </a:r>
                <a:r>
                  <a:rPr lang="en-PH" baseline="-25000" dirty="0" smtClean="0"/>
                  <a:t>3</a:t>
                </a:r>
                <a:r>
                  <a:rPr lang="en-PH" dirty="0" smtClean="0"/>
                  <a:t>H</a:t>
                </a:r>
                <a:r>
                  <a:rPr lang="en-PH" baseline="-25000" dirty="0" smtClean="0"/>
                  <a:t>8</a:t>
                </a:r>
                <a:r>
                  <a:rPr lang="en-PH" dirty="0" smtClean="0"/>
                  <a:t>), it reacts with oxygen gas and produces carbon dioxide and water. How much water is produced from the combustion of 2 kg of C</a:t>
                </a:r>
                <a:r>
                  <a:rPr lang="en-PH" baseline="-25000" dirty="0" smtClean="0"/>
                  <a:t>3</a:t>
                </a:r>
                <a:r>
                  <a:rPr lang="en-PH" dirty="0" smtClean="0"/>
                  <a:t>H</a:t>
                </a:r>
                <a:r>
                  <a:rPr lang="en-PH" baseline="-25000" dirty="0" smtClean="0"/>
                  <a:t>8</a:t>
                </a:r>
                <a:r>
                  <a:rPr lang="en-PH" dirty="0" smtClean="0"/>
                  <a:t>?</a:t>
                </a:r>
              </a:p>
              <a:p>
                <a:r>
                  <a:rPr lang="en-PH" dirty="0" smtClean="0"/>
                  <a:t>The Haber process produces ammonia (NH</a:t>
                </a:r>
                <a:r>
                  <a:rPr lang="en-PH" baseline="-25000" dirty="0" smtClean="0"/>
                  <a:t>3</a:t>
                </a:r>
                <a:r>
                  <a:rPr lang="en-PH" dirty="0" smtClean="0"/>
                  <a:t>) by combining nitrogen and hydrogen gas at high pressures and temperatures. The limiting reactant is nitrogen. If 100 kg of ammonia is required, how much </a:t>
                </a:r>
                <a:r>
                  <a:rPr lang="en-PH" smtClean="0"/>
                  <a:t>nitrogen should we use?</a:t>
                </a:r>
                <a:endParaRPr lang="en-P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5" t="-1361" r="-3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9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Stoichiometry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Coined from the Greek words “</a:t>
            </a:r>
            <a:r>
              <a:rPr lang="en-PH" dirty="0" err="1" smtClean="0"/>
              <a:t>stoicheion</a:t>
            </a:r>
            <a:r>
              <a:rPr lang="en-PH" dirty="0" smtClean="0"/>
              <a:t>” meaning element, and “</a:t>
            </a:r>
            <a:r>
              <a:rPr lang="en-PH" dirty="0" err="1" smtClean="0"/>
              <a:t>metron</a:t>
            </a:r>
            <a:r>
              <a:rPr lang="en-PH" dirty="0" smtClean="0"/>
              <a:t>” which means to measure.</a:t>
            </a:r>
          </a:p>
          <a:p>
            <a:r>
              <a:rPr lang="en-PH" dirty="0" smtClean="0"/>
              <a:t>Defines the mass-mole relationships in a chemical reaction, leading to a quantitative analysis of any chemical reaction.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7127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List of Related Concepts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Atomic mass</a:t>
            </a:r>
          </a:p>
          <a:p>
            <a:r>
              <a:rPr lang="en-PH" dirty="0" smtClean="0"/>
              <a:t>The “mole”</a:t>
            </a:r>
          </a:p>
          <a:p>
            <a:r>
              <a:rPr lang="en-PH" dirty="0"/>
              <a:t>Avogadro’s </a:t>
            </a:r>
            <a:r>
              <a:rPr lang="en-PH" dirty="0" smtClean="0"/>
              <a:t>number</a:t>
            </a:r>
          </a:p>
          <a:p>
            <a:r>
              <a:rPr lang="en-PH" dirty="0" smtClean="0"/>
              <a:t>Chemical Formula</a:t>
            </a:r>
          </a:p>
          <a:p>
            <a:r>
              <a:rPr lang="en-PH" dirty="0" smtClean="0"/>
              <a:t>Percent compositions</a:t>
            </a:r>
          </a:p>
          <a:p>
            <a:r>
              <a:rPr lang="en-PH" dirty="0" smtClean="0"/>
              <a:t>Chemical equations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5235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Atomic mass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Represents the average of the atomic masses of all known naturally-occurring isotopes of an element.</a:t>
                </a:r>
              </a:p>
              <a:p>
                <a:r>
                  <a:rPr lang="en-PH" dirty="0" smtClean="0"/>
                  <a:t>Example: for hydrogen, there are three known isotopes: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Pre>
                        <m:sPre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Pre>
                        <m:sPre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PH" dirty="0" smtClean="0"/>
              </a:p>
              <a:p>
                <a:pPr marL="0" indent="0">
                  <a:buNone/>
                </a:pPr>
                <a:r>
                  <a:rPr lang="en-PH" dirty="0" smtClean="0"/>
                  <a:t>Compute the atomic mass for each isotope of hydrogen.</a:t>
                </a:r>
              </a:p>
              <a:p>
                <a:r>
                  <a:rPr lang="en-PH" dirty="0" smtClean="0"/>
                  <a:t>New unit for mass: </a:t>
                </a:r>
                <a:r>
                  <a:rPr lang="en-PH" b="1" dirty="0" smtClean="0"/>
                  <a:t>unified</a:t>
                </a:r>
                <a:r>
                  <a:rPr lang="en-PH" dirty="0" smtClean="0"/>
                  <a:t> </a:t>
                </a:r>
                <a:r>
                  <a:rPr lang="en-PH" b="1" dirty="0" smtClean="0"/>
                  <a:t>atomic mass unit (u) or </a:t>
                </a:r>
                <a:r>
                  <a:rPr lang="en-PH" b="1" dirty="0" err="1" smtClean="0"/>
                  <a:t>dalton</a:t>
                </a:r>
                <a:r>
                  <a:rPr lang="en-PH" b="1" dirty="0" smtClean="0"/>
                  <a:t> (Da)</a:t>
                </a:r>
              </a:p>
              <a:p>
                <a:r>
                  <a:rPr lang="en-PH" dirty="0" smtClean="0"/>
                  <a:t>It is defined as “one-twelfth the mass of a single atom of Carbon-12”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=1.66×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−27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PH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5" t="-13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9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Relative Abundance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abundance of the naturally-occurring isotopes of a given element are the basis for the average atomic mass.</a:t>
            </a:r>
          </a:p>
          <a:p>
            <a:r>
              <a:rPr lang="en-PH" dirty="0" smtClean="0"/>
              <a:t>Example: Chlorine has two naturally-occurring isotopes, </a:t>
            </a:r>
            <a:r>
              <a:rPr lang="en-PH" baseline="30000" dirty="0" smtClean="0"/>
              <a:t>35</a:t>
            </a:r>
            <a:r>
              <a:rPr lang="en-PH" dirty="0" smtClean="0"/>
              <a:t>Cl (34.9689 u) and </a:t>
            </a:r>
            <a:r>
              <a:rPr lang="en-PH" baseline="30000" dirty="0" smtClean="0"/>
              <a:t>37</a:t>
            </a:r>
            <a:r>
              <a:rPr lang="en-PH" dirty="0" smtClean="0"/>
              <a:t>Cl (36.9659 u) with relative abundances of 75.76% and 24.24%, respectively. What is the average atomic mass of chlorine?</a:t>
            </a:r>
          </a:p>
          <a:p>
            <a:r>
              <a:rPr lang="en-PH" dirty="0" smtClean="0"/>
              <a:t>Do it yourself: Silicon has three naturally occurring isotopes with atomic masses and relative abundance listed on the table below. What is the average atomic mass of silicon?</a:t>
            </a:r>
          </a:p>
          <a:p>
            <a:pPr marL="0" indent="0">
              <a:buNone/>
            </a:pPr>
            <a:endParaRPr lang="en-P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30999"/>
              </p:ext>
            </p:extLst>
          </p:nvPr>
        </p:nvGraphicFramePr>
        <p:xfrm>
          <a:off x="2108200" y="524002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Isotope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% </a:t>
                      </a:r>
                      <a:r>
                        <a:rPr lang="en-PH" dirty="0" err="1" smtClean="0"/>
                        <a:t>abundane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Atomic mass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aseline="30000" dirty="0" smtClean="0"/>
                        <a:t>28</a:t>
                      </a:r>
                      <a:r>
                        <a:rPr lang="en-PH" dirty="0" smtClean="0"/>
                        <a:t>Si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92.22%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27.9769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aseline="30000" dirty="0" smtClean="0"/>
                        <a:t>29</a:t>
                      </a:r>
                      <a:r>
                        <a:rPr lang="en-PH" dirty="0" smtClean="0"/>
                        <a:t>Si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4.69%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28.9765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aseline="30000" dirty="0" smtClean="0"/>
                        <a:t>30</a:t>
                      </a:r>
                      <a:r>
                        <a:rPr lang="en-PH" dirty="0" smtClean="0"/>
                        <a:t>Si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3.09%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29.9738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36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“mole”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 unit of measurement defined as an amount of substance with the same number of particles as there are in 0.012 kg of Carbon-12</a:t>
            </a:r>
          </a:p>
        </p:txBody>
      </p:sp>
    </p:spTree>
    <p:extLst>
      <p:ext uri="{BB962C8B-B14F-4D97-AF65-F5344CB8AC3E}">
        <p14:creationId xmlns:p14="http://schemas.microsoft.com/office/powerpoint/2010/main" val="225413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Avogadro’s Number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Has a value of 6.022x10</a:t>
                </a:r>
                <a:r>
                  <a:rPr lang="en-PH" baseline="30000" dirty="0" smtClean="0"/>
                  <a:t>23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𝑚𝑜𝑙𝑒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=6.022×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𝑝𝑎𝑟𝑡𝑖𝑐𝑙𝑒𝑠</m:t>
                      </m:r>
                    </m:oMath>
                  </m:oMathPara>
                </a14:m>
                <a:endParaRPr lang="en-PH" dirty="0" smtClean="0"/>
              </a:p>
              <a:p>
                <a:r>
                  <a:rPr lang="en-PH" dirty="0" smtClean="0"/>
                  <a:t>1 mole of eggs is equivalent to 6.022x10</a:t>
                </a:r>
                <a:r>
                  <a:rPr lang="en-PH" baseline="30000" dirty="0" smtClean="0"/>
                  <a:t>23 </a:t>
                </a:r>
                <a:r>
                  <a:rPr lang="en-PH" dirty="0" smtClean="0"/>
                  <a:t>pieces of eggs</a:t>
                </a:r>
              </a:p>
              <a:p>
                <a:r>
                  <a:rPr lang="en-PH" dirty="0" smtClean="0"/>
                  <a:t>1 mole of sodium is equivalent to 6.022x10</a:t>
                </a:r>
                <a:r>
                  <a:rPr lang="en-PH" baseline="30000" dirty="0" smtClean="0"/>
                  <a:t>23 </a:t>
                </a:r>
                <a:r>
                  <a:rPr lang="en-PH" dirty="0" smtClean="0"/>
                  <a:t>atoms of sodium</a:t>
                </a:r>
              </a:p>
              <a:p>
                <a:pPr marL="0" indent="0">
                  <a:buNone/>
                </a:pPr>
                <a:endParaRPr lang="en-PH" dirty="0"/>
              </a:p>
              <a:p>
                <a:endParaRPr lang="en-PH" dirty="0"/>
              </a:p>
              <a:p>
                <a:endParaRPr lang="en-PH" dirty="0" smtClean="0"/>
              </a:p>
              <a:p>
                <a:pPr marL="0" indent="0">
                  <a:buNone/>
                </a:pPr>
                <a:endParaRPr lang="en-P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00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Molecular Weight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Can be used to convert from mass to mole or vice versa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𝑀𝑊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𝑚𝑎𝑠𝑠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𝑚𝑜𝑙𝑒</m:t>
                          </m:r>
                        </m:den>
                      </m:f>
                    </m:oMath>
                  </m:oMathPara>
                </a14:m>
                <a:endParaRPr lang="en-PH" dirty="0" smtClean="0"/>
              </a:p>
              <a:p>
                <a:r>
                  <a:rPr lang="en-PH" dirty="0" smtClean="0"/>
                  <a:t>Numerically equivalent to </a:t>
                </a:r>
                <a:r>
                  <a:rPr lang="en-PH" dirty="0" err="1" smtClean="0"/>
                  <a:t>daltons</a:t>
                </a:r>
                <a:endParaRPr lang="en-PH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𝐷𝑎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47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How much does 3.5 </a:t>
            </a:r>
            <a:r>
              <a:rPr lang="en-PH" dirty="0" err="1" smtClean="0"/>
              <a:t>mol</a:t>
            </a:r>
            <a:r>
              <a:rPr lang="en-PH" dirty="0" smtClean="0"/>
              <a:t> of Al weigh?</a:t>
            </a:r>
          </a:p>
          <a:p>
            <a:r>
              <a:rPr lang="en-PH" dirty="0" smtClean="0"/>
              <a:t>How many moles are there in 200 g of </a:t>
            </a:r>
            <a:r>
              <a:rPr lang="en-PH" dirty="0" err="1" smtClean="0"/>
              <a:t>Os</a:t>
            </a:r>
            <a:r>
              <a:rPr lang="en-PH" dirty="0" smtClean="0"/>
              <a:t>?</a:t>
            </a:r>
          </a:p>
          <a:p>
            <a:r>
              <a:rPr lang="en-PH" dirty="0" smtClean="0"/>
              <a:t>How many atoms are there in 1 g of C?</a:t>
            </a:r>
          </a:p>
          <a:p>
            <a:r>
              <a:rPr lang="en-PH" dirty="0" smtClean="0"/>
              <a:t>How much does a single oxygen atom weigh?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843628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111</TotalTime>
  <Words>492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Cambria Math</vt:lpstr>
      <vt:lpstr>Franklin Gothic Book</vt:lpstr>
      <vt:lpstr>Wingdings</vt:lpstr>
      <vt:lpstr>Crop</vt:lpstr>
      <vt:lpstr>Lesson 7 – Stoichiometry I</vt:lpstr>
      <vt:lpstr>Stoichiometry</vt:lpstr>
      <vt:lpstr>List of Related Concepts</vt:lpstr>
      <vt:lpstr>Atomic mass</vt:lpstr>
      <vt:lpstr>Relative Abundance</vt:lpstr>
      <vt:lpstr>The “mole”</vt:lpstr>
      <vt:lpstr>Avogadro’s Number</vt:lpstr>
      <vt:lpstr>Molecular Weight</vt:lpstr>
      <vt:lpstr>Examples</vt:lpstr>
      <vt:lpstr>Chemical Formula</vt:lpstr>
      <vt:lpstr>Percent Composition</vt:lpstr>
      <vt:lpstr>Chemical Equations</vt:lpstr>
      <vt:lpstr>Examples</vt:lpstr>
      <vt:lpstr>The Balanced Equation</vt:lpstr>
      <vt:lpstr>Practice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 – Stoichiometry I</dc:title>
  <dc:creator>Kristopher Ray Pamintuan</dc:creator>
  <cp:lastModifiedBy>Kristopher Ray Pamintuan</cp:lastModifiedBy>
  <cp:revision>10</cp:revision>
  <dcterms:created xsi:type="dcterms:W3CDTF">2017-01-23T12:53:13Z</dcterms:created>
  <dcterms:modified xsi:type="dcterms:W3CDTF">2017-01-23T14:44:39Z</dcterms:modified>
</cp:coreProperties>
</file>