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58" r:id="rId10"/>
    <p:sldId id="260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1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5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6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88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6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3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8" y="2226336"/>
            <a:ext cx="9762186" cy="1276718"/>
          </a:xfrm>
        </p:spPr>
        <p:txBody>
          <a:bodyPr/>
          <a:lstStyle/>
          <a:p>
            <a:r>
              <a:rPr lang="en-PH" dirty="0" smtClean="0"/>
              <a:t>Lesson 5: The Atom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608551"/>
            <a:ext cx="6831673" cy="1086237"/>
          </a:xfrm>
        </p:spPr>
        <p:txBody>
          <a:bodyPr/>
          <a:lstStyle/>
          <a:p>
            <a:r>
              <a:rPr lang="en-PH" dirty="0" smtClean="0"/>
              <a:t>Engr. Kristopher Ray S. Pamintuan, M.Sc.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09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Basic Laws of Matter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Law of Conservation of Mass – mass is neither created nor destroyed in any physical or chemical change.</a:t>
            </a:r>
          </a:p>
          <a:p>
            <a:pPr marL="457200" indent="-457200">
              <a:buAutoNum type="arabicPeriod"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Melting of ice: Is this a physical change or a chemical change?</a:t>
            </a:r>
          </a:p>
          <a:p>
            <a:pPr marL="0" indent="0">
              <a:buNone/>
            </a:pPr>
            <a:r>
              <a:rPr lang="en-PH" dirty="0" smtClean="0"/>
              <a:t>Burning paper: Is this a physical change or a chemical change?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739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Basic Laws of Matter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Law of Definite Proportions – a compound will always exist in a definite ratio of its constituent elements.</a:t>
            </a:r>
          </a:p>
          <a:p>
            <a:pPr marL="0" indent="0">
              <a:buNone/>
            </a:pPr>
            <a:r>
              <a:rPr lang="en-PH" dirty="0" smtClean="0"/>
              <a:t>If the ratio is different, then that is already a different compound.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669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Basic Laws of Matter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Law of Multiple Proportions – different combination ratios of elements give different compounds.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1012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Chemical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2" descr="Image result for periodic table of elements updated with moscov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74" y="1944711"/>
            <a:ext cx="9185713" cy="49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periodic table of elements hydro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7953"/>
            <a:ext cx="3528811" cy="20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Types of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Metals</a:t>
            </a:r>
          </a:p>
          <a:p>
            <a:r>
              <a:rPr lang="en-PH" dirty="0" smtClean="0"/>
              <a:t>Nonmetals</a:t>
            </a:r>
          </a:p>
          <a:p>
            <a:r>
              <a:rPr lang="en-PH" dirty="0" smtClean="0"/>
              <a:t>Metalloids or semimetals</a:t>
            </a:r>
          </a:p>
          <a:p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419434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Molecules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Strictly defined as a combination of two or more atoms.</a:t>
            </a:r>
          </a:p>
          <a:p>
            <a:r>
              <a:rPr lang="en-PH" dirty="0" smtClean="0"/>
              <a:t>All compounds are composed of molecules.</a:t>
            </a:r>
          </a:p>
          <a:p>
            <a:r>
              <a:rPr lang="en-PH" dirty="0" smtClean="0"/>
              <a:t>Can elements also consist of molecules?</a:t>
            </a:r>
          </a:p>
          <a:p>
            <a:r>
              <a:rPr lang="en-PH" dirty="0" smtClean="0"/>
              <a:t>Different forms of the same element are called </a:t>
            </a:r>
            <a:r>
              <a:rPr lang="en-PH" u="sng" dirty="0" smtClean="0"/>
              <a:t>allotropes</a:t>
            </a:r>
            <a:endParaRPr lang="en-PH" u="sng" dirty="0"/>
          </a:p>
        </p:txBody>
      </p:sp>
    </p:spTree>
    <p:extLst>
      <p:ext uri="{BB962C8B-B14F-4D97-AF65-F5344CB8AC3E}">
        <p14:creationId xmlns:p14="http://schemas.microsoft.com/office/powerpoint/2010/main" val="326774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Atom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smallest unit of ordinary matter which dictates the properties of an element</a:t>
            </a:r>
          </a:p>
          <a:p>
            <a:r>
              <a:rPr lang="en-PH" dirty="0" smtClean="0"/>
              <a:t>Coined from the Greek word </a:t>
            </a:r>
            <a:r>
              <a:rPr lang="en-PH" i="1" dirty="0" err="1" smtClean="0"/>
              <a:t>atomos</a:t>
            </a:r>
            <a:r>
              <a:rPr lang="en-PH" dirty="0" smtClean="0"/>
              <a:t>,</a:t>
            </a:r>
            <a:br>
              <a:rPr lang="en-PH" dirty="0" smtClean="0"/>
            </a:br>
            <a:r>
              <a:rPr lang="en-PH" dirty="0" smtClean="0"/>
              <a:t>meaning “indivisible”</a:t>
            </a:r>
          </a:p>
          <a:p>
            <a:r>
              <a:rPr lang="en-PH" dirty="0" smtClean="0"/>
              <a:t>The Greek philosopher Democritus</a:t>
            </a:r>
            <a:br>
              <a:rPr lang="en-PH" dirty="0" smtClean="0"/>
            </a:br>
            <a:r>
              <a:rPr lang="en-PH" dirty="0" smtClean="0"/>
              <a:t>argues that you can divide matter</a:t>
            </a:r>
            <a:br>
              <a:rPr lang="en-PH" dirty="0" smtClean="0"/>
            </a:br>
            <a:r>
              <a:rPr lang="en-PH" dirty="0" smtClean="0"/>
              <a:t>as small as you can up to the atomic</a:t>
            </a:r>
            <a:br>
              <a:rPr lang="en-PH" dirty="0" smtClean="0"/>
            </a:br>
            <a:r>
              <a:rPr lang="en-PH" dirty="0" smtClean="0"/>
              <a:t>level only.</a:t>
            </a:r>
          </a:p>
        </p:txBody>
      </p:sp>
      <p:pic>
        <p:nvPicPr>
          <p:cNvPr id="1026" name="Picture 2" descr="Image result for ato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82" y="2896204"/>
            <a:ext cx="5858860" cy="325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2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you may already know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Periodic Table of Elements</a:t>
            </a:r>
            <a:endParaRPr lang="en-PH" dirty="0"/>
          </a:p>
        </p:txBody>
      </p:sp>
      <p:pic>
        <p:nvPicPr>
          <p:cNvPr id="2050" name="Picture 2" descr="Image result for periodic table of elements updated with moscov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07" y="2945047"/>
            <a:ext cx="6083388" cy="325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eriodic table of elements hydro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38" y="3354904"/>
            <a:ext cx="4283032" cy="24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1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Subatomic Particles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These are what makes up an atom.</a:t>
            </a:r>
          </a:p>
          <a:p>
            <a:pPr lvl="1"/>
            <a:r>
              <a:rPr lang="en-PH" dirty="0" smtClean="0"/>
              <a:t>Protons (+)</a:t>
            </a:r>
          </a:p>
          <a:p>
            <a:pPr lvl="1"/>
            <a:r>
              <a:rPr lang="en-PH" dirty="0" smtClean="0"/>
              <a:t>Electrons (-)</a:t>
            </a:r>
          </a:p>
          <a:p>
            <a:pPr lvl="1"/>
            <a:r>
              <a:rPr lang="en-PH" dirty="0" smtClean="0"/>
              <a:t>Neutrons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94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Electron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43868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The lightest subatomic particle</a:t>
            </a:r>
          </a:p>
          <a:p>
            <a:r>
              <a:rPr lang="en-PH" dirty="0" smtClean="0"/>
              <a:t>Discovered by Joseph John Thomson in 1897 and were initially called “cathode rays”</a:t>
            </a:r>
          </a:p>
          <a:p>
            <a:r>
              <a:rPr lang="en-PH" dirty="0" smtClean="0"/>
              <a:t>J.J. Thomson was able to calculate the mass to charge ratio of electrons; however, without the known mass of electron, one could not know the charge or vice versa. (m/e = 5.60 x 10</a:t>
            </a:r>
            <a:r>
              <a:rPr lang="en-PH" baseline="30000" dirty="0" smtClean="0"/>
              <a:t>-9</a:t>
            </a:r>
            <a:r>
              <a:rPr lang="en-PH" dirty="0" smtClean="0"/>
              <a:t> g/C)</a:t>
            </a:r>
          </a:p>
          <a:p>
            <a:r>
              <a:rPr lang="en-PH" dirty="0" smtClean="0"/>
              <a:t>Robert Millikan performed the famous oil-drop experiment in 1911 to determine the charge of an electron. He got a value of 1.60 x 10</a:t>
            </a:r>
            <a:r>
              <a:rPr lang="en-PH" baseline="30000" dirty="0" smtClean="0"/>
              <a:t>-19</a:t>
            </a:r>
            <a:r>
              <a:rPr lang="en-PH" dirty="0" smtClean="0"/>
              <a:t> C</a:t>
            </a:r>
          </a:p>
          <a:p>
            <a:r>
              <a:rPr lang="en-PH" dirty="0" smtClean="0"/>
              <a:t>Can we determine the mass of an electron?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8915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Proton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opposite of an electron</a:t>
            </a:r>
          </a:p>
          <a:p>
            <a:r>
              <a:rPr lang="en-PH" dirty="0" smtClean="0"/>
              <a:t>Numerically has the same charge as an electron, but with an opposite sign.</a:t>
            </a:r>
          </a:p>
          <a:p>
            <a:r>
              <a:rPr lang="en-PH" dirty="0" smtClean="0"/>
              <a:t>Based on experiments, it has a mass of 1.6726 x 10</a:t>
            </a:r>
            <a:r>
              <a:rPr lang="en-PH" baseline="30000" dirty="0" smtClean="0"/>
              <a:t>-24</a:t>
            </a:r>
            <a:r>
              <a:rPr lang="en-PH" dirty="0" smtClean="0"/>
              <a:t> g</a:t>
            </a:r>
          </a:p>
          <a:p>
            <a:r>
              <a:rPr lang="en-PH" dirty="0" smtClean="0"/>
              <a:t>Discovered by Eugen Goldstein in 1886. He called them “canal rays”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086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Nucleus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J.J. Thomson earlier proposed the defunct “plum pudding” model of the atom wherein electrons re scattered on the surface of a proton.</a:t>
            </a:r>
          </a:p>
          <a:p>
            <a:r>
              <a:rPr lang="en-PH" dirty="0" smtClean="0"/>
              <a:t>Ernest Rutherford rejected the plum pudding model in 1911 when he performed the famous Gold Foil Experiment.</a:t>
            </a:r>
          </a:p>
          <a:p>
            <a:r>
              <a:rPr lang="en-PH" dirty="0" smtClean="0"/>
              <a:t>He concluded that in the center of an atom lies a very dense positively charged mass and that majority of the atom is just empty space.</a:t>
            </a:r>
            <a:endParaRPr lang="en-PH" dirty="0"/>
          </a:p>
        </p:txBody>
      </p:sp>
      <p:pic>
        <p:nvPicPr>
          <p:cNvPr id="1026" name="Picture 2" descr="Image result for plum pudding mode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0"/>
          <a:stretch/>
        </p:blipFill>
        <p:spPr bwMode="auto">
          <a:xfrm>
            <a:off x="8203843" y="617628"/>
            <a:ext cx="3469737" cy="20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to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52" y="4451350"/>
            <a:ext cx="18859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9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Neutron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3564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For atoms to stay neutral, their protons must be equal to the number of electrons. If this is true, then the atom is composed of several protons and neutrons.</a:t>
            </a:r>
          </a:p>
          <a:p>
            <a:r>
              <a:rPr lang="en-PH" dirty="0" smtClean="0"/>
              <a:t>Consider this: a carbon atom has a mass of 1.99 x 10</a:t>
            </a:r>
            <a:r>
              <a:rPr lang="en-PH" baseline="30000" dirty="0" smtClean="0"/>
              <a:t>-23</a:t>
            </a:r>
            <a:r>
              <a:rPr lang="en-PH" dirty="0" smtClean="0"/>
              <a:t> g, and has 6 protons and 6 electrons. </a:t>
            </a:r>
          </a:p>
          <a:p>
            <a:r>
              <a:rPr lang="en-PH" dirty="0" smtClean="0"/>
              <a:t>The missing mass indicates that there is still another particle inside the atom.</a:t>
            </a:r>
          </a:p>
          <a:p>
            <a:r>
              <a:rPr lang="en-PH" dirty="0" smtClean="0"/>
              <a:t>This particle is called the neutron, discovered by James Chadwick in 1932.</a:t>
            </a:r>
          </a:p>
          <a:p>
            <a:r>
              <a:rPr lang="en-PH" dirty="0" smtClean="0"/>
              <a:t>The neutron has no charge, and is slightly heavier than a proton </a:t>
            </a:r>
            <a:br>
              <a:rPr lang="en-PH" dirty="0" smtClean="0"/>
            </a:br>
            <a:r>
              <a:rPr lang="en-PH" dirty="0" smtClean="0"/>
              <a:t>(m = 1.6749 x 10-24 g)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625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Dalton’s Atomic Theory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All matter are made up of atoms, which are indivisible.</a:t>
            </a:r>
          </a:p>
          <a:p>
            <a:r>
              <a:rPr lang="en-PH" dirty="0" smtClean="0"/>
              <a:t>All atoms in an element are all identical.</a:t>
            </a:r>
          </a:p>
          <a:p>
            <a:r>
              <a:rPr lang="en-PH" dirty="0" smtClean="0"/>
              <a:t>Compounds are combinations of two or more elements in definite proportions.</a:t>
            </a:r>
          </a:p>
          <a:p>
            <a:r>
              <a:rPr lang="en-PH" dirty="0" smtClean="0"/>
              <a:t>Compounds are formed by chemical reactions wherein atoms of</a:t>
            </a:r>
            <a:br>
              <a:rPr lang="en-PH" dirty="0" smtClean="0"/>
            </a:br>
            <a:r>
              <a:rPr lang="en-PH" dirty="0" smtClean="0"/>
              <a:t>different elements are joined, separated, or rearranged.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E7"/>
              </a:clrFrom>
              <a:clrTo>
                <a:srgbClr val="FFFD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9910" y="3936002"/>
            <a:ext cx="2293912" cy="22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909</TotalTime>
  <Words>577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Lesson 5: The Atom</vt:lpstr>
      <vt:lpstr>The Atom</vt:lpstr>
      <vt:lpstr>What you may already know</vt:lpstr>
      <vt:lpstr>Subatomic Particles</vt:lpstr>
      <vt:lpstr>The Electron</vt:lpstr>
      <vt:lpstr>The Proton</vt:lpstr>
      <vt:lpstr>The Nucleus</vt:lpstr>
      <vt:lpstr>The Neutron</vt:lpstr>
      <vt:lpstr>Dalton’s Atomic Theory</vt:lpstr>
      <vt:lpstr>Basic Laws of Matter</vt:lpstr>
      <vt:lpstr>Basic Laws of Matter</vt:lpstr>
      <vt:lpstr>Basic Laws of Matter</vt:lpstr>
      <vt:lpstr>The Chemical Elements</vt:lpstr>
      <vt:lpstr>Types of Elements</vt:lpstr>
      <vt:lpstr>Molecules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4: Methods of separating mixtures</dc:title>
  <dc:creator>Kristopher Ray Pamintuan</dc:creator>
  <cp:lastModifiedBy>Kristopher Ray Pamintuan</cp:lastModifiedBy>
  <cp:revision>41</cp:revision>
  <dcterms:created xsi:type="dcterms:W3CDTF">2017-01-03T00:36:57Z</dcterms:created>
  <dcterms:modified xsi:type="dcterms:W3CDTF">2017-01-10T00:54:38Z</dcterms:modified>
</cp:coreProperties>
</file>