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8" r:id="rId3"/>
    <p:sldId id="298" r:id="rId4"/>
    <p:sldId id="259" r:id="rId5"/>
    <p:sldId id="286" r:id="rId6"/>
    <p:sldId id="292" r:id="rId7"/>
    <p:sldId id="296" r:id="rId8"/>
    <p:sldId id="285" r:id="rId9"/>
    <p:sldId id="269" r:id="rId10"/>
    <p:sldId id="284" r:id="rId11"/>
    <p:sldId id="297" r:id="rId12"/>
    <p:sldId id="293" r:id="rId13"/>
    <p:sldId id="277" r:id="rId14"/>
    <p:sldId id="280" r:id="rId15"/>
    <p:sldId id="294" r:id="rId16"/>
    <p:sldId id="295" r:id="rId17"/>
    <p:sldId id="290" r:id="rId18"/>
    <p:sldId id="281" r:id="rId19"/>
    <p:sldId id="271" r:id="rId20"/>
  </p:sldIdLst>
  <p:sldSz cx="9144000" cy="6858000" type="screen4x3"/>
  <p:notesSz cx="6669088" cy="99282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7" autoAdjust="0"/>
    <p:restoredTop sz="94434" autoAdjust="0"/>
  </p:normalViewPr>
  <p:slideViewPr>
    <p:cSldViewPr>
      <p:cViewPr varScale="1">
        <p:scale>
          <a:sx n="70" d="100"/>
          <a:sy n="70" d="100"/>
        </p:scale>
        <p:origin x="142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777608" y="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4ED8D-45F4-4D53-AD12-6D87846740FE}" type="datetimeFigureOut">
              <a:rPr lang="fr-FR" smtClean="0"/>
              <a:pPr/>
              <a:t>21/07/2018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430092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777608" y="9430092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14CB8-FF5F-4DAF-A513-567FECFD8640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108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777608" y="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29CD6-09D4-44D8-AD2B-E077C1D6939D}" type="datetimeFigureOut">
              <a:rPr lang="fr-FR" smtClean="0"/>
              <a:pPr/>
              <a:t>21/07/2018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430092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777608" y="9430092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042E7-7E7A-42EE-B460-B8B63752137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328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084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1754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1524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018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536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537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03854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361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7767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8148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2137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573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830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621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465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260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0799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745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2335-6F17-9D48-9B92-D0C1605D0D3E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491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0C4B-FAAE-4FF2-8A04-9F416E86254C}" type="datetimeFigureOut">
              <a:rPr lang="fr-FR" smtClean="0"/>
              <a:pPr/>
              <a:t>21/07/2018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F17C-BA02-431A-B22A-EF5F3F287F75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373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0C4B-FAAE-4FF2-8A04-9F416E86254C}" type="datetimeFigureOut">
              <a:rPr lang="fr-FR" smtClean="0"/>
              <a:pPr/>
              <a:t>21/07/2018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F17C-BA02-431A-B22A-EF5F3F287F75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80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0C4B-FAAE-4FF2-8A04-9F416E86254C}" type="datetimeFigureOut">
              <a:rPr lang="fr-FR" smtClean="0"/>
              <a:pPr/>
              <a:t>21/07/2018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F17C-BA02-431A-B22A-EF5F3F287F75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121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0C4B-FAAE-4FF2-8A04-9F416E86254C}" type="datetimeFigureOut">
              <a:rPr lang="fr-FR" smtClean="0"/>
              <a:pPr/>
              <a:t>21/07/2018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F17C-BA02-431A-B22A-EF5F3F287F75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957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0C4B-FAAE-4FF2-8A04-9F416E86254C}" type="datetimeFigureOut">
              <a:rPr lang="fr-FR" smtClean="0"/>
              <a:pPr/>
              <a:t>21/07/2018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F17C-BA02-431A-B22A-EF5F3F287F75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5326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0C4B-FAAE-4FF2-8A04-9F416E86254C}" type="datetimeFigureOut">
              <a:rPr lang="fr-FR" smtClean="0"/>
              <a:pPr/>
              <a:t>21/07/2018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F17C-BA02-431A-B22A-EF5F3F287F75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8508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0C4B-FAAE-4FF2-8A04-9F416E86254C}" type="datetimeFigureOut">
              <a:rPr lang="fr-FR" smtClean="0"/>
              <a:pPr/>
              <a:t>21/07/2018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F17C-BA02-431A-B22A-EF5F3F287F75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757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0C4B-FAAE-4FF2-8A04-9F416E86254C}" type="datetimeFigureOut">
              <a:rPr lang="fr-FR" smtClean="0"/>
              <a:pPr/>
              <a:t>21/07/2018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F17C-BA02-431A-B22A-EF5F3F287F75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56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0C4B-FAAE-4FF2-8A04-9F416E86254C}" type="datetimeFigureOut">
              <a:rPr lang="fr-FR" smtClean="0"/>
              <a:pPr/>
              <a:t>21/07/2018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F17C-BA02-431A-B22A-EF5F3F287F75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210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0C4B-FAAE-4FF2-8A04-9F416E86254C}" type="datetimeFigureOut">
              <a:rPr lang="fr-FR" smtClean="0"/>
              <a:pPr/>
              <a:t>21/07/2018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F17C-BA02-431A-B22A-EF5F3F287F75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370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0C4B-FAAE-4FF2-8A04-9F416E86254C}" type="datetimeFigureOut">
              <a:rPr lang="fr-FR" smtClean="0"/>
              <a:pPr/>
              <a:t>21/07/2018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F17C-BA02-431A-B22A-EF5F3F287F75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22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80C4B-FAAE-4FF2-8A04-9F416E86254C}" type="datetimeFigureOut">
              <a:rPr lang="fr-FR" smtClean="0"/>
              <a:pPr/>
              <a:t>21/07/2018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6F17C-BA02-431A-B22A-EF5F3F287F75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82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127.0.0.1:8000/connexion/" TargetMode="External"/><Relationship Id="rId3" Type="http://schemas.openxmlformats.org/officeDocument/2006/relationships/hyperlink" Target="http://127.0.0.1:8000/enregistrer/" TargetMode="External"/><Relationship Id="rId7" Type="http://schemas.openxmlformats.org/officeDocument/2006/relationships/hyperlink" Target="http://127.0.0.1:800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127.0.0.1:8000/acheter/" TargetMode="External"/><Relationship Id="rId5" Type="http://schemas.openxmlformats.org/officeDocument/2006/relationships/hyperlink" Target="http://127.0.0.1:8000/vendre/" TargetMode="External"/><Relationship Id="rId4" Type="http://schemas.openxmlformats.org/officeDocument/2006/relationships/hyperlink" Target="http://127.0.0.1:8000/profile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929433" y="2087973"/>
            <a:ext cx="7551174" cy="147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0" rIns="18000" bIns="0">
            <a:prstTxWarp prst="textNoShape">
              <a:avLst/>
            </a:prstTxWarp>
          </a:bodyPr>
          <a:lstStyle/>
          <a:p>
            <a:pPr algn="ctr"/>
            <a:endParaRPr lang="fr-FR" sz="2400" dirty="0">
              <a:solidFill>
                <a:schemeClr val="tx2"/>
              </a:solidFill>
            </a:endParaRPr>
          </a:p>
          <a:p>
            <a:pPr algn="ctr"/>
            <a:r>
              <a:rPr lang="fr-FR" sz="2400" dirty="0" smtClean="0">
                <a:solidFill>
                  <a:schemeClr val="tx2"/>
                </a:solidFill>
              </a:rPr>
              <a:t>Réalisation d’un site web d’achat et vente des matériels électroniques </a:t>
            </a:r>
          </a:p>
          <a:p>
            <a:pPr algn="ctr"/>
            <a:endParaRPr lang="fr-FR" sz="2400" dirty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5" name="Rectangle 68"/>
          <p:cNvSpPr>
            <a:spLocks noChangeArrowheads="1"/>
          </p:cNvSpPr>
          <p:nvPr/>
        </p:nvSpPr>
        <p:spPr bwMode="auto">
          <a:xfrm>
            <a:off x="-1024381" y="4967049"/>
            <a:ext cx="6400800" cy="828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fr-FR" sz="1600" dirty="0" smtClean="0">
                <a:solidFill>
                  <a:srgbClr val="1E4C7C"/>
                </a:solidFill>
                <a:latin typeface="Arial" charset="0"/>
              </a:rPr>
              <a:t>LAHRIMI Othmane</a:t>
            </a:r>
            <a:endParaRPr lang="fr-FR" sz="1600" dirty="0">
              <a:solidFill>
                <a:srgbClr val="1E4C7C"/>
              </a:solidFill>
              <a:latin typeface="Arial" charset="0"/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fr-FR" sz="1600" smtClean="0">
                <a:solidFill>
                  <a:srgbClr val="1E4C7C"/>
                </a:solidFill>
                <a:latin typeface="Arial" charset="0"/>
              </a:rPr>
              <a:t>TOUBOUH Taoufiq</a:t>
            </a:r>
            <a:endParaRPr lang="fr-FR" sz="1600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1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38" name="Group 22"/>
          <p:cNvGrpSpPr>
            <a:grpSpLocks/>
          </p:cNvGrpSpPr>
          <p:nvPr/>
        </p:nvGrpSpPr>
        <p:grpSpPr bwMode="auto">
          <a:xfrm>
            <a:off x="8791578" y="5957888"/>
            <a:ext cx="227013" cy="425450"/>
            <a:chOff x="3424" y="1911"/>
            <a:chExt cx="318" cy="590"/>
          </a:xfrm>
        </p:grpSpPr>
        <p:sp>
          <p:nvSpPr>
            <p:cNvPr id="39" name="AutoShape 23"/>
            <p:cNvSpPr>
              <a:spLocks noChangeArrowheads="1"/>
            </p:cNvSpPr>
            <p:nvPr/>
          </p:nvSpPr>
          <p:spPr bwMode="auto">
            <a:xfrm>
              <a:off x="3424" y="2069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6C789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auto">
            <a:xfrm>
              <a:off x="3424" y="2228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9AA2B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AutoShape 25"/>
            <p:cNvSpPr>
              <a:spLocks noChangeArrowheads="1"/>
            </p:cNvSpPr>
            <p:nvPr/>
          </p:nvSpPr>
          <p:spPr bwMode="auto">
            <a:xfrm>
              <a:off x="3424" y="1911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AutoShape 26"/>
            <p:cNvSpPr>
              <a:spLocks noChangeArrowheads="1"/>
            </p:cNvSpPr>
            <p:nvPr/>
          </p:nvSpPr>
          <p:spPr bwMode="auto">
            <a:xfrm>
              <a:off x="3424" y="2387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C1C6D7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fr-FR" sz="1800">
                <a:latin typeface="Arial" charset="0"/>
              </a:endParaRPr>
            </a:p>
          </p:txBody>
        </p:sp>
      </p:grp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1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0" name="Rectangle 68"/>
          <p:cNvSpPr>
            <a:spLocks noChangeArrowheads="1"/>
          </p:cNvSpPr>
          <p:nvPr/>
        </p:nvSpPr>
        <p:spPr bwMode="auto">
          <a:xfrm>
            <a:off x="1369040" y="453634"/>
            <a:ext cx="6400800" cy="42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fr-FR" sz="2000" dirty="0">
                <a:solidFill>
                  <a:srgbClr val="1E4C7C"/>
                </a:solidFill>
                <a:latin typeface="Arial" charset="0"/>
              </a:rPr>
              <a:t>Soutenance du projet </a:t>
            </a:r>
          </a:p>
          <a:p>
            <a:pPr marL="342900" indent="-342900" algn="ctr">
              <a:spcBef>
                <a:spcPct val="20000"/>
              </a:spcBef>
            </a:pPr>
            <a:r>
              <a:rPr lang="fr-FR" sz="2000" dirty="0">
                <a:solidFill>
                  <a:srgbClr val="1E4C7C"/>
                </a:solidFill>
                <a:latin typeface="Arial" charset="0"/>
              </a:rPr>
              <a:t>de </a:t>
            </a:r>
            <a:r>
              <a:rPr lang="fr-FR" sz="2000" dirty="0" smtClean="0">
                <a:solidFill>
                  <a:srgbClr val="1E4C7C"/>
                </a:solidFill>
                <a:latin typeface="Arial" charset="0"/>
              </a:rPr>
              <a:t>fin d’étude</a:t>
            </a:r>
            <a:endParaRPr lang="fr-FR" sz="2000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22" name="Espace réservé du pied de page 5"/>
          <p:cNvSpPr txBox="1">
            <a:spLocks noGrp="1"/>
          </p:cNvSpPr>
          <p:nvPr/>
        </p:nvSpPr>
        <p:spPr bwMode="auto">
          <a:xfrm>
            <a:off x="209552" y="6491288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>
                <a:solidFill>
                  <a:srgbClr val="1E4C7C"/>
                </a:solidFill>
                <a:latin typeface="Arial" charset="0"/>
              </a:rPr>
              <a:t>Soutenance du projet de fin d’étude </a:t>
            </a:r>
            <a:r>
              <a:rPr lang="fr-FR" sz="1100" dirty="0" smtClean="0">
                <a:solidFill>
                  <a:srgbClr val="1E4C7C"/>
                </a:solidFill>
                <a:latin typeface="Arial" charset="0"/>
              </a:rPr>
              <a:t>12/06/2018</a:t>
            </a:r>
            <a:endParaRPr lang="fr-FR" sz="1100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24" name="Rectangle 68"/>
          <p:cNvSpPr>
            <a:spLocks noChangeArrowheads="1"/>
          </p:cNvSpPr>
          <p:nvPr/>
        </p:nvSpPr>
        <p:spPr bwMode="auto">
          <a:xfrm>
            <a:off x="3563888" y="5012133"/>
            <a:ext cx="6400800" cy="617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fr-FR" sz="1600" dirty="0" smtClean="0">
                <a:solidFill>
                  <a:srgbClr val="1E4C7C"/>
                </a:solidFill>
                <a:latin typeface="Arial" charset="0"/>
              </a:rPr>
              <a:t>Mr, LAASSIRI Jalal</a:t>
            </a:r>
            <a:endParaRPr lang="fr-FR" sz="1600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006E8DF-3FC7-4B9F-938C-9B779C31BDBA}"/>
              </a:ext>
            </a:extLst>
          </p:cNvPr>
          <p:cNvSpPr/>
          <p:nvPr/>
        </p:nvSpPr>
        <p:spPr>
          <a:xfrm>
            <a:off x="7276044" y="6353195"/>
            <a:ext cx="10567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hiller" panose="04020404031007020602" pitchFamily="82" charset="0"/>
              </a:rPr>
              <a:t>U,I,T</a:t>
            </a:r>
            <a:endParaRPr lang="fr-FR" sz="2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Chiller" panose="04020404031007020602" pitchFamily="82" charset="0"/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xmlns="" id="{BCC8B90E-AC67-48E4-9593-E3F6E5C0D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4280474"/>
            <a:ext cx="1673751" cy="505872"/>
          </a:xfrm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fr-FR" sz="1600" dirty="0">
                <a:solidFill>
                  <a:srgbClr val="1E4C7C"/>
                </a:solidFill>
                <a:latin typeface="Arial" charset="0"/>
                <a:ea typeface="+mn-ea"/>
                <a:cs typeface="+mn-cs"/>
              </a:rPr>
              <a:t>Présenté par :</a:t>
            </a:r>
          </a:p>
        </p:txBody>
      </p:sp>
      <p:sp>
        <p:nvSpPr>
          <p:cNvPr id="26" name="Titre 6">
            <a:extLst>
              <a:ext uri="{FF2B5EF4-FFF2-40B4-BE49-F238E27FC236}">
                <a16:creationId xmlns:a16="http://schemas.microsoft.com/office/drawing/2014/main" xmlns="" id="{2F8C6F5B-E54E-45FF-A926-D55C79E29402}"/>
              </a:ext>
            </a:extLst>
          </p:cNvPr>
          <p:cNvSpPr txBox="1">
            <a:spLocks/>
          </p:cNvSpPr>
          <p:nvPr/>
        </p:nvSpPr>
        <p:spPr>
          <a:xfrm>
            <a:off x="5379763" y="4280474"/>
            <a:ext cx="1673751" cy="505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spcBef>
                <a:spcPct val="20000"/>
              </a:spcBef>
            </a:pPr>
            <a:r>
              <a:rPr lang="fr-FR" sz="1600" dirty="0">
                <a:solidFill>
                  <a:srgbClr val="1E4C7C"/>
                </a:solidFill>
                <a:latin typeface="Arial" charset="0"/>
                <a:ea typeface="+mn-ea"/>
                <a:cs typeface="+mn-cs"/>
              </a:rPr>
              <a:t>Encadré par :</a:t>
            </a:r>
          </a:p>
        </p:txBody>
      </p:sp>
    </p:spTree>
    <p:extLst>
      <p:ext uri="{BB962C8B-B14F-4D97-AF65-F5344CB8AC3E}">
        <p14:creationId xmlns:p14="http://schemas.microsoft.com/office/powerpoint/2010/main" val="25617497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10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4288" y="630932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8791578" y="5957888"/>
            <a:ext cx="227013" cy="425450"/>
            <a:chOff x="3424" y="1911"/>
            <a:chExt cx="318" cy="590"/>
          </a:xfrm>
        </p:grpSpPr>
        <p:sp>
          <p:nvSpPr>
            <p:cNvPr id="39" name="AutoShape 23"/>
            <p:cNvSpPr>
              <a:spLocks noChangeArrowheads="1"/>
            </p:cNvSpPr>
            <p:nvPr/>
          </p:nvSpPr>
          <p:spPr bwMode="auto">
            <a:xfrm>
              <a:off x="3424" y="2069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6C789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auto">
            <a:xfrm>
              <a:off x="3424" y="2228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9AA2B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AutoShape 25"/>
            <p:cNvSpPr>
              <a:spLocks noChangeArrowheads="1"/>
            </p:cNvSpPr>
            <p:nvPr/>
          </p:nvSpPr>
          <p:spPr bwMode="auto">
            <a:xfrm>
              <a:off x="3424" y="1911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AutoShape 26"/>
            <p:cNvSpPr>
              <a:spLocks noChangeArrowheads="1"/>
            </p:cNvSpPr>
            <p:nvPr/>
          </p:nvSpPr>
          <p:spPr bwMode="auto">
            <a:xfrm>
              <a:off x="3424" y="2387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C1C6D7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fr-FR" sz="1800">
                <a:latin typeface="Arial" charset="0"/>
              </a:endParaRPr>
            </a:p>
          </p:txBody>
        </p:sp>
      </p:grp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10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20" name="Oval 72"/>
          <p:cNvSpPr>
            <a:spLocks noChangeAspect="1" noChangeArrowheads="1"/>
          </p:cNvSpPr>
          <p:nvPr/>
        </p:nvSpPr>
        <p:spPr bwMode="auto">
          <a:xfrm>
            <a:off x="154878" y="6751"/>
            <a:ext cx="754063" cy="75406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fr-FR" sz="4800" b="1" dirty="0">
              <a:solidFill>
                <a:schemeClr val="tx2"/>
              </a:solidFill>
              <a:latin typeface="Arial Black"/>
              <a:cs typeface="Arial Black"/>
            </a:endParaRPr>
          </a:p>
        </p:txBody>
      </p:sp>
      <p:sp>
        <p:nvSpPr>
          <p:cNvPr id="300" name="Ellipse 299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graphicFrame>
        <p:nvGraphicFramePr>
          <p:cNvPr id="173" name="Tableau 172">
            <a:extLst>
              <a:ext uri="{FF2B5EF4-FFF2-40B4-BE49-F238E27FC236}">
                <a16:creationId xmlns:a16="http://schemas.microsoft.com/office/drawing/2014/main" xmlns="" id="{808104E0-2DDB-4DF3-B16D-8E1B00D6D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395329"/>
              </p:ext>
            </p:extLst>
          </p:nvPr>
        </p:nvGraphicFramePr>
        <p:xfrm>
          <a:off x="2" y="-27384"/>
          <a:ext cx="9144000" cy="432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231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6308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32049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Introduction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ct val="50000"/>
                        </a:spcBef>
                        <a:buClr>
                          <a:schemeClr val="tx2"/>
                        </a:buClr>
                        <a:buFont typeface="Wingdings" charset="2"/>
                        <a:buNone/>
                      </a:pPr>
                      <a:r>
                        <a:rPr lang="fr-FR" sz="1400" b="1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Conception</a:t>
                      </a:r>
                      <a:endParaRPr lang="fr-FR" sz="14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Développements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74" name="Espace réservé du pied de page 5">
            <a:extLst>
              <a:ext uri="{FF2B5EF4-FFF2-40B4-BE49-F238E27FC236}">
                <a16:creationId xmlns:a16="http://schemas.microsoft.com/office/drawing/2014/main" xmlns="" id="{C6B77B8E-A4D3-4A3B-A354-20A0BD84FF37}"/>
              </a:ext>
            </a:extLst>
          </p:cNvPr>
          <p:cNvSpPr txBox="1">
            <a:spLocks noGrp="1"/>
          </p:cNvSpPr>
          <p:nvPr/>
        </p:nvSpPr>
        <p:spPr bwMode="auto">
          <a:xfrm>
            <a:off x="209552" y="6491288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>
                <a:solidFill>
                  <a:srgbClr val="1E4C7C"/>
                </a:solidFill>
                <a:latin typeface="Arial" charset="0"/>
              </a:rPr>
              <a:t>Soutenance du projet de fin d’étude </a:t>
            </a:r>
            <a:r>
              <a:rPr lang="fr-FR" sz="1100" dirty="0" smtClean="0">
                <a:solidFill>
                  <a:srgbClr val="1E4C7C"/>
                </a:solidFill>
                <a:latin typeface="Arial" charset="0"/>
              </a:rPr>
              <a:t>12/06/2018</a:t>
            </a:r>
            <a:endParaRPr lang="fr-FR" sz="1100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xmlns="" id="{9306FBB6-23E9-4706-B61E-05ADB399A151}"/>
              </a:ext>
            </a:extLst>
          </p:cNvPr>
          <p:cNvSpPr/>
          <p:nvPr/>
        </p:nvSpPr>
        <p:spPr>
          <a:xfrm>
            <a:off x="7276044" y="6353195"/>
            <a:ext cx="10567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hiller" panose="04020404031007020602" pitchFamily="82" charset="0"/>
              </a:rPr>
              <a:t>U,I,T</a:t>
            </a:r>
          </a:p>
        </p:txBody>
      </p:sp>
      <p:sp>
        <p:nvSpPr>
          <p:cNvPr id="23" name="Titre 2">
            <a:extLst>
              <a:ext uri="{FF2B5EF4-FFF2-40B4-BE49-F238E27FC236}">
                <a16:creationId xmlns:a16="http://schemas.microsoft.com/office/drawing/2014/main" xmlns="" id="{4952ED6D-8BA6-4C4C-AD4A-F93D72B1D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11762"/>
            <a:ext cx="5266928" cy="75406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sz="2400" b="1" dirty="0">
                <a:solidFill>
                  <a:schemeClr val="tx2"/>
                </a:solidFill>
                <a:latin typeface="Arial" charset="0"/>
                <a:ea typeface="+mn-ea"/>
                <a:cs typeface="+mn-cs"/>
              </a:rPr>
              <a:t>Diagramme de classe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244" y="1346801"/>
            <a:ext cx="65341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1088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11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4288" y="630932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8791578" y="5957888"/>
            <a:ext cx="227013" cy="425450"/>
            <a:chOff x="3424" y="1911"/>
            <a:chExt cx="318" cy="590"/>
          </a:xfrm>
        </p:grpSpPr>
        <p:sp>
          <p:nvSpPr>
            <p:cNvPr id="39" name="AutoShape 23"/>
            <p:cNvSpPr>
              <a:spLocks noChangeArrowheads="1"/>
            </p:cNvSpPr>
            <p:nvPr/>
          </p:nvSpPr>
          <p:spPr bwMode="auto">
            <a:xfrm>
              <a:off x="3424" y="2069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6C789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auto">
            <a:xfrm>
              <a:off x="3424" y="2228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9AA2B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AutoShape 25"/>
            <p:cNvSpPr>
              <a:spLocks noChangeArrowheads="1"/>
            </p:cNvSpPr>
            <p:nvPr/>
          </p:nvSpPr>
          <p:spPr bwMode="auto">
            <a:xfrm>
              <a:off x="3424" y="1911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AutoShape 26"/>
            <p:cNvSpPr>
              <a:spLocks noChangeArrowheads="1"/>
            </p:cNvSpPr>
            <p:nvPr/>
          </p:nvSpPr>
          <p:spPr bwMode="auto">
            <a:xfrm>
              <a:off x="3424" y="2387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C1C6D7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fr-FR" sz="1800">
                <a:latin typeface="Arial" charset="0"/>
              </a:endParaRPr>
            </a:p>
          </p:txBody>
        </p:sp>
      </p:grp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11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20" name="Oval 72"/>
          <p:cNvSpPr>
            <a:spLocks noChangeAspect="1" noChangeArrowheads="1"/>
          </p:cNvSpPr>
          <p:nvPr/>
        </p:nvSpPr>
        <p:spPr bwMode="auto">
          <a:xfrm>
            <a:off x="154878" y="6751"/>
            <a:ext cx="754063" cy="75406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fr-FR" sz="4800" b="1" dirty="0">
              <a:solidFill>
                <a:schemeClr val="tx2"/>
              </a:solidFill>
              <a:latin typeface="Arial Black"/>
              <a:cs typeface="Arial Black"/>
            </a:endParaRPr>
          </a:p>
        </p:txBody>
      </p:sp>
      <p:sp>
        <p:nvSpPr>
          <p:cNvPr id="300" name="Ellipse 299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graphicFrame>
        <p:nvGraphicFramePr>
          <p:cNvPr id="173" name="Tableau 172">
            <a:extLst>
              <a:ext uri="{FF2B5EF4-FFF2-40B4-BE49-F238E27FC236}">
                <a16:creationId xmlns:a16="http://schemas.microsoft.com/office/drawing/2014/main" xmlns="" id="{808104E0-2DDB-4DF3-B16D-8E1B00D6D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395329"/>
              </p:ext>
            </p:extLst>
          </p:nvPr>
        </p:nvGraphicFramePr>
        <p:xfrm>
          <a:off x="2" y="-27384"/>
          <a:ext cx="9144000" cy="432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231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6308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32049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Introduction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ct val="50000"/>
                        </a:spcBef>
                        <a:buClr>
                          <a:schemeClr val="tx2"/>
                        </a:buClr>
                        <a:buFont typeface="Wingdings" charset="2"/>
                        <a:buNone/>
                      </a:pPr>
                      <a:r>
                        <a:rPr lang="fr-FR" sz="1400" b="1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Conception</a:t>
                      </a:r>
                      <a:endParaRPr lang="fr-FR" sz="14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Développements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74" name="Espace réservé du pied de page 5">
            <a:extLst>
              <a:ext uri="{FF2B5EF4-FFF2-40B4-BE49-F238E27FC236}">
                <a16:creationId xmlns:a16="http://schemas.microsoft.com/office/drawing/2014/main" xmlns="" id="{C6B77B8E-A4D3-4A3B-A354-20A0BD84FF37}"/>
              </a:ext>
            </a:extLst>
          </p:cNvPr>
          <p:cNvSpPr txBox="1">
            <a:spLocks noGrp="1"/>
          </p:cNvSpPr>
          <p:nvPr/>
        </p:nvSpPr>
        <p:spPr bwMode="auto">
          <a:xfrm>
            <a:off x="209552" y="6491288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>
                <a:solidFill>
                  <a:srgbClr val="1E4C7C"/>
                </a:solidFill>
                <a:latin typeface="Arial" charset="0"/>
              </a:rPr>
              <a:t>Soutenance du projet de fin d’étude </a:t>
            </a:r>
            <a:r>
              <a:rPr lang="fr-FR" sz="1100" dirty="0" smtClean="0">
                <a:solidFill>
                  <a:srgbClr val="1E4C7C"/>
                </a:solidFill>
                <a:latin typeface="Arial" charset="0"/>
              </a:rPr>
              <a:t>12/06/2018</a:t>
            </a:r>
            <a:endParaRPr lang="fr-FR" sz="1100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xmlns="" id="{9306FBB6-23E9-4706-B61E-05ADB399A151}"/>
              </a:ext>
            </a:extLst>
          </p:cNvPr>
          <p:cNvSpPr/>
          <p:nvPr/>
        </p:nvSpPr>
        <p:spPr>
          <a:xfrm>
            <a:off x="7276044" y="6353195"/>
            <a:ext cx="10567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hiller" panose="04020404031007020602" pitchFamily="82" charset="0"/>
              </a:rPr>
              <a:t>U,I,T</a:t>
            </a:r>
          </a:p>
        </p:txBody>
      </p:sp>
      <p:sp>
        <p:nvSpPr>
          <p:cNvPr id="23" name="Titre 2">
            <a:extLst>
              <a:ext uri="{FF2B5EF4-FFF2-40B4-BE49-F238E27FC236}">
                <a16:creationId xmlns:a16="http://schemas.microsoft.com/office/drawing/2014/main" xmlns="" id="{4952ED6D-8BA6-4C4C-AD4A-F93D72B1D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11762"/>
            <a:ext cx="5266928" cy="75406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sz="2400" b="1" dirty="0" smtClean="0">
                <a:solidFill>
                  <a:schemeClr val="tx2"/>
                </a:solidFill>
                <a:latin typeface="Arial" charset="0"/>
                <a:ea typeface="+mn-ea"/>
                <a:cs typeface="+mn-cs"/>
              </a:rPr>
              <a:t>Schéma </a:t>
            </a:r>
            <a:r>
              <a:rPr lang="fr-FR" sz="2400" b="1" dirty="0">
                <a:solidFill>
                  <a:schemeClr val="tx2"/>
                </a:solidFill>
                <a:latin typeface="Arial" charset="0"/>
                <a:ea typeface="+mn-ea"/>
                <a:cs typeface="+mn-cs"/>
              </a:rPr>
              <a:t>Relationnels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2051450"/>
            <a:ext cx="863759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b="1" dirty="0" smtClean="0">
                <a:solidFill>
                  <a:schemeClr val="tx2"/>
                </a:solidFill>
                <a:latin typeface="Arial" charset="0"/>
              </a:rPr>
              <a:t>Utilisateur </a:t>
            </a:r>
            <a:r>
              <a:rPr lang="fr-FR" sz="1600" dirty="0" smtClean="0">
                <a:solidFill>
                  <a:schemeClr val="tx2"/>
                </a:solidFill>
                <a:latin typeface="Arial" charset="0"/>
              </a:rPr>
              <a:t>(#</a:t>
            </a:r>
            <a:r>
              <a:rPr lang="fr-FR" sz="1600" dirty="0">
                <a:solidFill>
                  <a:schemeClr val="tx2"/>
                </a:solidFill>
                <a:latin typeface="Arial" charset="0"/>
              </a:rPr>
              <a:t>id, </a:t>
            </a:r>
            <a:r>
              <a:rPr lang="fr-FR" sz="1600" dirty="0" err="1">
                <a:solidFill>
                  <a:schemeClr val="tx2"/>
                </a:solidFill>
                <a:latin typeface="Arial" charset="0"/>
              </a:rPr>
              <a:t>username</a:t>
            </a:r>
            <a:r>
              <a:rPr lang="fr-FR" sz="1600" dirty="0">
                <a:solidFill>
                  <a:schemeClr val="tx2"/>
                </a:solidFill>
                <a:latin typeface="Arial" charset="0"/>
              </a:rPr>
              <a:t>, email, </a:t>
            </a:r>
            <a:r>
              <a:rPr lang="fr-FR" sz="1600" dirty="0" err="1">
                <a:solidFill>
                  <a:schemeClr val="tx2"/>
                </a:solidFill>
                <a:latin typeface="Arial" charset="0"/>
              </a:rPr>
              <a:t>password</a:t>
            </a:r>
            <a:r>
              <a:rPr lang="fr-FR" sz="1600" dirty="0">
                <a:solidFill>
                  <a:schemeClr val="tx2"/>
                </a:solidFill>
                <a:latin typeface="Arial" charset="0"/>
              </a:rPr>
              <a:t>, sexe, nom, </a:t>
            </a:r>
            <a:r>
              <a:rPr lang="fr-FR" sz="1600" dirty="0" err="1">
                <a:solidFill>
                  <a:schemeClr val="tx2"/>
                </a:solidFill>
                <a:latin typeface="Arial" charset="0"/>
              </a:rPr>
              <a:t>prenom</a:t>
            </a:r>
            <a:r>
              <a:rPr lang="fr-FR" sz="1600" dirty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fr-FR" sz="1600" dirty="0" err="1">
                <a:solidFill>
                  <a:schemeClr val="tx2"/>
                </a:solidFill>
                <a:latin typeface="Arial" charset="0"/>
              </a:rPr>
              <a:t>rue_immeuble</a:t>
            </a:r>
            <a:r>
              <a:rPr lang="fr-FR" sz="1600" dirty="0">
                <a:solidFill>
                  <a:schemeClr val="tx2"/>
                </a:solidFill>
                <a:latin typeface="Arial" charset="0"/>
              </a:rPr>
              <a:t>, </a:t>
            </a:r>
            <a:r>
              <a:rPr lang="fr-FR" sz="1600" dirty="0" err="1">
                <a:solidFill>
                  <a:schemeClr val="tx2"/>
                </a:solidFill>
                <a:latin typeface="Arial" charset="0"/>
              </a:rPr>
              <a:t>numero</a:t>
            </a:r>
            <a:r>
              <a:rPr lang="fr-FR" sz="1600" dirty="0">
                <a:solidFill>
                  <a:schemeClr val="tx2"/>
                </a:solidFill>
                <a:latin typeface="Arial" charset="0"/>
              </a:rPr>
              <a:t>, </a:t>
            </a:r>
            <a:r>
              <a:rPr lang="fr-FR" sz="1600" dirty="0" smtClean="0">
                <a:solidFill>
                  <a:schemeClr val="tx2"/>
                </a:solidFill>
                <a:latin typeface="Arial" charset="0"/>
              </a:rPr>
              <a:t>ville</a:t>
            </a:r>
            <a:r>
              <a:rPr lang="fr-FR" sz="1600" dirty="0">
                <a:solidFill>
                  <a:schemeClr val="tx2"/>
                </a:solidFill>
                <a:latin typeface="Arial" charset="0"/>
              </a:rPr>
              <a:t>, </a:t>
            </a:r>
            <a:r>
              <a:rPr lang="fr-FR" sz="1600" dirty="0" err="1">
                <a:solidFill>
                  <a:schemeClr val="tx2"/>
                </a:solidFill>
                <a:latin typeface="Arial" charset="0"/>
              </a:rPr>
              <a:t>code_postal</a:t>
            </a:r>
            <a:r>
              <a:rPr lang="fr-FR" sz="1600" dirty="0">
                <a:solidFill>
                  <a:schemeClr val="tx2"/>
                </a:solidFill>
                <a:latin typeface="Arial" charset="0"/>
              </a:rPr>
              <a:t>, pays, </a:t>
            </a:r>
            <a:r>
              <a:rPr lang="fr-FR" sz="1600" dirty="0" err="1">
                <a:solidFill>
                  <a:schemeClr val="tx2"/>
                </a:solidFill>
                <a:latin typeface="Arial" charset="0"/>
              </a:rPr>
              <a:t>tele</a:t>
            </a:r>
            <a:r>
              <a:rPr lang="fr-FR" sz="1600" dirty="0">
                <a:solidFill>
                  <a:schemeClr val="tx2"/>
                </a:solidFill>
                <a:latin typeface="Arial" charset="0"/>
              </a:rPr>
              <a:t>, </a:t>
            </a:r>
            <a:r>
              <a:rPr lang="fr-FR" sz="1600" dirty="0" err="1">
                <a:solidFill>
                  <a:schemeClr val="tx2"/>
                </a:solidFill>
                <a:latin typeface="Arial" charset="0"/>
              </a:rPr>
              <a:t>date_creation</a:t>
            </a:r>
            <a:r>
              <a:rPr lang="fr-FR" sz="1600" dirty="0">
                <a:solidFill>
                  <a:schemeClr val="tx2"/>
                </a:solidFill>
                <a:latin typeface="Arial" charset="0"/>
              </a:rPr>
              <a:t>, </a:t>
            </a:r>
            <a:r>
              <a:rPr lang="fr-FR" sz="1600" dirty="0" err="1">
                <a:solidFill>
                  <a:schemeClr val="tx2"/>
                </a:solidFill>
                <a:latin typeface="Arial" charset="0"/>
              </a:rPr>
              <a:t>verified</a:t>
            </a:r>
            <a:r>
              <a:rPr lang="fr-FR" sz="1600" dirty="0">
                <a:solidFill>
                  <a:schemeClr val="tx2"/>
                </a:solidFill>
                <a:latin typeface="Arial" charset="0"/>
              </a:rPr>
              <a:t>, </a:t>
            </a:r>
            <a:r>
              <a:rPr lang="fr-FR" sz="1600" dirty="0" err="1">
                <a:solidFill>
                  <a:schemeClr val="tx2"/>
                </a:solidFill>
                <a:latin typeface="Arial" charset="0"/>
              </a:rPr>
              <a:t>verification_code</a:t>
            </a:r>
            <a:r>
              <a:rPr lang="fr-FR" sz="1600" dirty="0">
                <a:solidFill>
                  <a:schemeClr val="tx2"/>
                </a:solidFill>
                <a:latin typeface="Arial" charset="0"/>
              </a:rPr>
              <a:t>)</a:t>
            </a:r>
          </a:p>
          <a:p>
            <a:r>
              <a:rPr lang="fr-FR" sz="1200" b="1" dirty="0"/>
              <a:t> </a:t>
            </a:r>
            <a:endParaRPr lang="fr-F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b="1" dirty="0" smtClean="0">
                <a:solidFill>
                  <a:schemeClr val="tx2"/>
                </a:solidFill>
                <a:latin typeface="Arial" charset="0"/>
              </a:rPr>
              <a:t>Produit </a:t>
            </a:r>
            <a:r>
              <a:rPr lang="fr-FR" sz="1600" dirty="0" smtClean="0">
                <a:solidFill>
                  <a:schemeClr val="tx2"/>
                </a:solidFill>
                <a:latin typeface="Arial" charset="0"/>
              </a:rPr>
              <a:t>(#</a:t>
            </a:r>
            <a:r>
              <a:rPr lang="fr-FR" sz="1600" dirty="0">
                <a:solidFill>
                  <a:schemeClr val="tx2"/>
                </a:solidFill>
                <a:latin typeface="Arial" charset="0"/>
              </a:rPr>
              <a:t>id, titre, </a:t>
            </a:r>
            <a:r>
              <a:rPr lang="fr-FR" sz="1600" dirty="0" err="1">
                <a:solidFill>
                  <a:schemeClr val="tx2"/>
                </a:solidFill>
                <a:latin typeface="Arial" charset="0"/>
              </a:rPr>
              <a:t>categorie</a:t>
            </a:r>
            <a:r>
              <a:rPr lang="fr-FR" sz="1600" dirty="0">
                <a:solidFill>
                  <a:schemeClr val="tx2"/>
                </a:solidFill>
                <a:latin typeface="Arial" charset="0"/>
              </a:rPr>
              <a:t>, prix, photo1, photo2, photo3, photo4, photo5, description, </a:t>
            </a:r>
            <a:r>
              <a:rPr lang="fr-FR" sz="1600" dirty="0" err="1" smtClean="0">
                <a:solidFill>
                  <a:schemeClr val="tx2"/>
                </a:solidFill>
                <a:latin typeface="Arial" charset="0"/>
              </a:rPr>
              <a:t>date_depot</a:t>
            </a:r>
            <a:r>
              <a:rPr lang="fr-FR" sz="1600" dirty="0">
                <a:solidFill>
                  <a:schemeClr val="tx2"/>
                </a:solidFill>
                <a:latin typeface="Arial" charset="0"/>
              </a:rPr>
              <a:t>, </a:t>
            </a:r>
            <a:r>
              <a:rPr lang="fr-FR" sz="1600" dirty="0" err="1">
                <a:solidFill>
                  <a:schemeClr val="tx2"/>
                </a:solidFill>
                <a:latin typeface="Arial" charset="0"/>
              </a:rPr>
              <a:t>user_id</a:t>
            </a:r>
            <a:r>
              <a:rPr lang="fr-FR" sz="1600" dirty="0">
                <a:solidFill>
                  <a:schemeClr val="tx2"/>
                </a:solidFill>
                <a:latin typeface="Arial" charset="0"/>
              </a:rPr>
              <a:t>)</a:t>
            </a:r>
          </a:p>
          <a:p>
            <a:r>
              <a:rPr lang="fr-FR" sz="1200" b="1" dirty="0"/>
              <a:t> </a:t>
            </a:r>
            <a:endParaRPr lang="fr-F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b="1" dirty="0" smtClean="0">
                <a:solidFill>
                  <a:schemeClr val="tx2"/>
                </a:solidFill>
                <a:latin typeface="Arial" charset="0"/>
              </a:rPr>
              <a:t>Acheter </a:t>
            </a:r>
            <a:r>
              <a:rPr lang="fr-FR" sz="1600" dirty="0" smtClean="0">
                <a:solidFill>
                  <a:schemeClr val="tx2"/>
                </a:solidFill>
                <a:latin typeface="Arial" charset="0"/>
              </a:rPr>
              <a:t>(#</a:t>
            </a:r>
            <a:r>
              <a:rPr lang="fr-FR" sz="1600" dirty="0">
                <a:solidFill>
                  <a:schemeClr val="tx2"/>
                </a:solidFill>
                <a:latin typeface="Arial" charset="0"/>
              </a:rPr>
              <a:t>id, </a:t>
            </a:r>
            <a:r>
              <a:rPr lang="fr-FR" sz="1600" dirty="0" err="1">
                <a:solidFill>
                  <a:schemeClr val="tx2"/>
                </a:solidFill>
                <a:latin typeface="Arial" charset="0"/>
              </a:rPr>
              <a:t>user_id</a:t>
            </a:r>
            <a:r>
              <a:rPr lang="fr-FR" sz="1600" dirty="0">
                <a:solidFill>
                  <a:schemeClr val="tx2"/>
                </a:solidFill>
                <a:latin typeface="Arial" charset="0"/>
              </a:rPr>
              <a:t>, </a:t>
            </a:r>
            <a:r>
              <a:rPr lang="fr-FR" sz="1600" dirty="0" err="1">
                <a:solidFill>
                  <a:schemeClr val="tx2"/>
                </a:solidFill>
                <a:latin typeface="Arial" charset="0"/>
              </a:rPr>
              <a:t>produit_id</a:t>
            </a:r>
            <a:r>
              <a:rPr lang="fr-FR" sz="1600" dirty="0">
                <a:solidFill>
                  <a:schemeClr val="tx2"/>
                </a:solidFill>
                <a:latin typeface="Arial" charset="0"/>
              </a:rPr>
              <a:t>, </a:t>
            </a:r>
            <a:r>
              <a:rPr lang="fr-FR" sz="1600" dirty="0" err="1">
                <a:solidFill>
                  <a:schemeClr val="tx2"/>
                </a:solidFill>
                <a:latin typeface="Arial" charset="0"/>
              </a:rPr>
              <a:t>date_achat</a:t>
            </a:r>
            <a:r>
              <a:rPr lang="fr-FR" sz="1600" dirty="0">
                <a:solidFill>
                  <a:schemeClr val="tx2"/>
                </a:solidFill>
                <a:latin typeface="Arial" charset="0"/>
              </a:rPr>
              <a:t>)</a:t>
            </a:r>
          </a:p>
          <a:p>
            <a:r>
              <a:rPr lang="fr-FR" sz="1600" b="1" dirty="0">
                <a:solidFill>
                  <a:schemeClr val="tx2"/>
                </a:solidFill>
                <a:latin typeface="Arial" charset="0"/>
              </a:rPr>
              <a:t> 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b="1" dirty="0" smtClean="0">
                <a:solidFill>
                  <a:schemeClr val="tx2"/>
                </a:solidFill>
                <a:latin typeface="Arial" charset="0"/>
              </a:rPr>
              <a:t>Administrateur </a:t>
            </a:r>
            <a:r>
              <a:rPr lang="fr-FR" sz="1600" dirty="0" smtClean="0">
                <a:solidFill>
                  <a:schemeClr val="tx2"/>
                </a:solidFill>
                <a:latin typeface="Arial" charset="0"/>
              </a:rPr>
              <a:t>(#</a:t>
            </a:r>
            <a:r>
              <a:rPr lang="fr-FR" sz="1600" dirty="0">
                <a:solidFill>
                  <a:schemeClr val="tx2"/>
                </a:solidFill>
                <a:latin typeface="Arial" charset="0"/>
              </a:rPr>
              <a:t>id, </a:t>
            </a:r>
            <a:r>
              <a:rPr lang="fr-FR" sz="1600" dirty="0" err="1">
                <a:solidFill>
                  <a:schemeClr val="tx2"/>
                </a:solidFill>
                <a:latin typeface="Arial" charset="0"/>
              </a:rPr>
              <a:t>username</a:t>
            </a:r>
            <a:r>
              <a:rPr lang="fr-FR" sz="1600" dirty="0">
                <a:solidFill>
                  <a:schemeClr val="tx2"/>
                </a:solidFill>
                <a:latin typeface="Arial" charset="0"/>
              </a:rPr>
              <a:t>, email, </a:t>
            </a:r>
            <a:r>
              <a:rPr lang="fr-FR" sz="1600" dirty="0" err="1">
                <a:solidFill>
                  <a:schemeClr val="tx2"/>
                </a:solidFill>
                <a:latin typeface="Arial" charset="0"/>
              </a:rPr>
              <a:t>password</a:t>
            </a:r>
            <a:r>
              <a:rPr lang="fr-FR" sz="1600" dirty="0">
                <a:solidFill>
                  <a:schemeClr val="tx2"/>
                </a:solidFill>
                <a:latin typeface="Arial" charset="0"/>
              </a:rPr>
              <a:t>, nom, </a:t>
            </a:r>
            <a:r>
              <a:rPr lang="fr-FR" sz="1600" dirty="0" err="1">
                <a:solidFill>
                  <a:schemeClr val="tx2"/>
                </a:solidFill>
                <a:latin typeface="Arial" charset="0"/>
              </a:rPr>
              <a:t>prenom</a:t>
            </a:r>
            <a:r>
              <a:rPr lang="fr-FR" sz="1600" dirty="0">
                <a:solidFill>
                  <a:schemeClr val="tx2"/>
                </a:solidFill>
                <a:latin typeface="Arial" charset="0"/>
              </a:rPr>
              <a:t>, </a:t>
            </a:r>
            <a:r>
              <a:rPr lang="fr-FR" sz="1600" dirty="0" err="1">
                <a:solidFill>
                  <a:schemeClr val="tx2"/>
                </a:solidFill>
                <a:latin typeface="Arial" charset="0"/>
              </a:rPr>
              <a:t>date_derniere_connexion</a:t>
            </a:r>
            <a:r>
              <a:rPr lang="fr-FR" sz="1600" dirty="0">
                <a:solidFill>
                  <a:schemeClr val="tx2"/>
                </a:solidFill>
                <a:latin typeface="Arial" charset="0"/>
              </a:rPr>
              <a:t>, </a:t>
            </a:r>
            <a:r>
              <a:rPr lang="fr-FR" sz="1600" dirty="0" err="1" smtClean="0">
                <a:solidFill>
                  <a:schemeClr val="tx2"/>
                </a:solidFill>
                <a:latin typeface="Arial" charset="0"/>
              </a:rPr>
              <a:t>date_joindre</a:t>
            </a:r>
            <a:r>
              <a:rPr lang="fr-FR" sz="1600" dirty="0">
                <a:solidFill>
                  <a:schemeClr val="tx2"/>
                </a:solidFill>
                <a:latin typeface="Arial" charset="0"/>
              </a:rPr>
              <a:t>)</a:t>
            </a:r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7052336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12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38" name="Group 22"/>
          <p:cNvGrpSpPr>
            <a:grpSpLocks/>
          </p:cNvGrpSpPr>
          <p:nvPr/>
        </p:nvGrpSpPr>
        <p:grpSpPr bwMode="auto">
          <a:xfrm>
            <a:off x="8791578" y="5957888"/>
            <a:ext cx="227013" cy="425450"/>
            <a:chOff x="3424" y="1911"/>
            <a:chExt cx="318" cy="590"/>
          </a:xfrm>
        </p:grpSpPr>
        <p:sp>
          <p:nvSpPr>
            <p:cNvPr id="39" name="AutoShape 23"/>
            <p:cNvSpPr>
              <a:spLocks noChangeArrowheads="1"/>
            </p:cNvSpPr>
            <p:nvPr/>
          </p:nvSpPr>
          <p:spPr bwMode="auto">
            <a:xfrm>
              <a:off x="3424" y="2069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6C789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auto">
            <a:xfrm>
              <a:off x="3424" y="2228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9AA2B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AutoShape 25"/>
            <p:cNvSpPr>
              <a:spLocks noChangeArrowheads="1"/>
            </p:cNvSpPr>
            <p:nvPr/>
          </p:nvSpPr>
          <p:spPr bwMode="auto">
            <a:xfrm>
              <a:off x="3424" y="1911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AutoShape 26"/>
            <p:cNvSpPr>
              <a:spLocks noChangeArrowheads="1"/>
            </p:cNvSpPr>
            <p:nvPr/>
          </p:nvSpPr>
          <p:spPr bwMode="auto">
            <a:xfrm>
              <a:off x="3424" y="2387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C1C6D7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fr-FR" sz="1800">
                <a:latin typeface="Arial" charset="0"/>
              </a:endParaRPr>
            </a:p>
          </p:txBody>
        </p:sp>
      </p:grp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12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0" name="Oval 72"/>
          <p:cNvSpPr>
            <a:spLocks noChangeAspect="1" noChangeArrowheads="1"/>
          </p:cNvSpPr>
          <p:nvPr/>
        </p:nvSpPr>
        <p:spPr bwMode="auto">
          <a:xfrm>
            <a:off x="154878" y="6751"/>
            <a:ext cx="754063" cy="75406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fr-FR" sz="4800" b="1" dirty="0">
              <a:solidFill>
                <a:schemeClr val="tx2"/>
              </a:solidFill>
              <a:latin typeface="Arial Black"/>
              <a:cs typeface="Arial Black"/>
            </a:endParaRP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997054"/>
              </p:ext>
            </p:extLst>
          </p:nvPr>
        </p:nvGraphicFramePr>
        <p:xfrm>
          <a:off x="2" y="-27384"/>
          <a:ext cx="9144000" cy="432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6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93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32049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Introduction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Conception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accent1"/>
                          </a:solidFill>
                        </a:rPr>
                        <a:t>Développements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8" name="Espace réservé du pied de page 5">
            <a:extLst>
              <a:ext uri="{FF2B5EF4-FFF2-40B4-BE49-F238E27FC236}">
                <a16:creationId xmlns:a16="http://schemas.microsoft.com/office/drawing/2014/main" xmlns="" id="{FF39C2EE-2492-42AE-A507-4D75E6C083A3}"/>
              </a:ext>
            </a:extLst>
          </p:cNvPr>
          <p:cNvSpPr txBox="1">
            <a:spLocks noGrp="1"/>
          </p:cNvSpPr>
          <p:nvPr/>
        </p:nvSpPr>
        <p:spPr bwMode="auto">
          <a:xfrm>
            <a:off x="209552" y="6491288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>
                <a:solidFill>
                  <a:srgbClr val="1E4C7C"/>
                </a:solidFill>
                <a:latin typeface="Arial" charset="0"/>
              </a:rPr>
              <a:t>Soutenance du projet de fin d’étude </a:t>
            </a:r>
            <a:r>
              <a:rPr lang="fr-FR" sz="1100" dirty="0" smtClean="0">
                <a:solidFill>
                  <a:srgbClr val="1E4C7C"/>
                </a:solidFill>
                <a:latin typeface="Arial" charset="0"/>
              </a:rPr>
              <a:t>12/06/2018</a:t>
            </a:r>
            <a:endParaRPr lang="fr-FR" sz="1100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B85E2D39-42E1-4490-AB0B-8F23CB925E32}"/>
              </a:ext>
            </a:extLst>
          </p:cNvPr>
          <p:cNvSpPr/>
          <p:nvPr/>
        </p:nvSpPr>
        <p:spPr>
          <a:xfrm>
            <a:off x="7276044" y="6353195"/>
            <a:ext cx="10567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hiller" panose="04020404031007020602" pitchFamily="82" charset="0"/>
              </a:rPr>
              <a:t>U,I,T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4E9FF44D-D32B-4D00-8866-ED411EE5F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000" y="461569"/>
            <a:ext cx="4056078" cy="75406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200" b="1" dirty="0" smtClean="0">
                <a:solidFill>
                  <a:schemeClr val="tx2"/>
                </a:solidFill>
                <a:latin typeface="Arial" charset="0"/>
                <a:ea typeface="+mn-ea"/>
                <a:cs typeface="+mn-cs"/>
              </a:rPr>
              <a:t>Arborescence du site</a:t>
            </a:r>
            <a:endParaRPr lang="fr-FR" sz="2200" b="1" dirty="0">
              <a:solidFill>
                <a:schemeClr val="tx2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3411966" y="3060141"/>
            <a:ext cx="2320068" cy="880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Electro-sb.ma</a:t>
            </a:r>
            <a:endParaRPr lang="fr-FR" dirty="0"/>
          </a:p>
        </p:txBody>
      </p:sp>
      <p:sp>
        <p:nvSpPr>
          <p:cNvPr id="27" name="Oval 26">
            <a:hlinkClick r:id="rId3"/>
          </p:cNvPr>
          <p:cNvSpPr/>
          <p:nvPr/>
        </p:nvSpPr>
        <p:spPr>
          <a:xfrm>
            <a:off x="6823932" y="3060141"/>
            <a:ext cx="2320068" cy="88008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Enregistrer</a:t>
            </a:r>
            <a:endParaRPr lang="fr-FR" dirty="0"/>
          </a:p>
        </p:txBody>
      </p:sp>
      <p:sp>
        <p:nvSpPr>
          <p:cNvPr id="37" name="Oval 36">
            <a:hlinkClick r:id="rId4"/>
          </p:cNvPr>
          <p:cNvSpPr/>
          <p:nvPr/>
        </p:nvSpPr>
        <p:spPr>
          <a:xfrm>
            <a:off x="6211160" y="5304624"/>
            <a:ext cx="2320068" cy="88008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Profile</a:t>
            </a:r>
            <a:endParaRPr lang="fr-FR" dirty="0"/>
          </a:p>
        </p:txBody>
      </p:sp>
      <p:sp>
        <p:nvSpPr>
          <p:cNvPr id="45" name="Oval 44">
            <a:hlinkClick r:id="rId5"/>
          </p:cNvPr>
          <p:cNvSpPr/>
          <p:nvPr/>
        </p:nvSpPr>
        <p:spPr>
          <a:xfrm>
            <a:off x="908941" y="5307071"/>
            <a:ext cx="2320068" cy="88008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Vendre</a:t>
            </a:r>
            <a:endParaRPr lang="fr-FR" dirty="0"/>
          </a:p>
        </p:txBody>
      </p:sp>
      <p:sp>
        <p:nvSpPr>
          <p:cNvPr id="46" name="Oval 45">
            <a:hlinkClick r:id="rId6"/>
          </p:cNvPr>
          <p:cNvSpPr/>
          <p:nvPr/>
        </p:nvSpPr>
        <p:spPr>
          <a:xfrm>
            <a:off x="-9183" y="3098687"/>
            <a:ext cx="2320068" cy="88008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Acheter</a:t>
            </a:r>
            <a:endParaRPr lang="fr-FR" dirty="0"/>
          </a:p>
        </p:txBody>
      </p:sp>
      <p:sp>
        <p:nvSpPr>
          <p:cNvPr id="47" name="Oval 46">
            <a:hlinkClick r:id="rId7"/>
          </p:cNvPr>
          <p:cNvSpPr/>
          <p:nvPr/>
        </p:nvSpPr>
        <p:spPr>
          <a:xfrm>
            <a:off x="250763" y="1205643"/>
            <a:ext cx="2320068" cy="88008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Accueil</a:t>
            </a:r>
            <a:endParaRPr lang="fr-FR" dirty="0"/>
          </a:p>
        </p:txBody>
      </p:sp>
      <p:sp>
        <p:nvSpPr>
          <p:cNvPr id="48" name="Oval 47">
            <a:hlinkClick r:id="rId8"/>
          </p:cNvPr>
          <p:cNvSpPr/>
          <p:nvPr/>
        </p:nvSpPr>
        <p:spPr>
          <a:xfrm>
            <a:off x="6823932" y="1215152"/>
            <a:ext cx="2320068" cy="88008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Connexion</a:t>
            </a:r>
            <a:endParaRPr lang="fr-FR" dirty="0"/>
          </a:p>
        </p:txBody>
      </p:sp>
      <p:cxnSp>
        <p:nvCxnSpPr>
          <p:cNvPr id="55" name="Elbow Connector 54"/>
          <p:cNvCxnSpPr>
            <a:stCxn id="6" idx="7"/>
            <a:endCxn id="48" idx="2"/>
          </p:cNvCxnSpPr>
          <p:nvPr/>
        </p:nvCxnSpPr>
        <p:spPr>
          <a:xfrm rot="5400000" flipH="1" flipV="1">
            <a:off x="5341184" y="1706278"/>
            <a:ext cx="1533832" cy="1431664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6" idx="1"/>
            <a:endCxn id="47" idx="6"/>
          </p:cNvCxnSpPr>
          <p:nvPr/>
        </p:nvCxnSpPr>
        <p:spPr>
          <a:xfrm rot="16200000" flipV="1">
            <a:off x="2389612" y="1826905"/>
            <a:ext cx="1543341" cy="1180901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6" idx="2"/>
            <a:endCxn id="46" idx="6"/>
          </p:cNvCxnSpPr>
          <p:nvPr/>
        </p:nvCxnSpPr>
        <p:spPr>
          <a:xfrm flipH="1">
            <a:off x="2310885" y="3500183"/>
            <a:ext cx="1101081" cy="3854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6" idx="6"/>
            <a:endCxn id="27" idx="2"/>
          </p:cNvCxnSpPr>
          <p:nvPr/>
        </p:nvCxnSpPr>
        <p:spPr>
          <a:xfrm>
            <a:off x="5732034" y="3500183"/>
            <a:ext cx="109189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6" idx="3"/>
            <a:endCxn id="45" idx="6"/>
          </p:cNvCxnSpPr>
          <p:nvPr/>
        </p:nvCxnSpPr>
        <p:spPr>
          <a:xfrm rot="5400000">
            <a:off x="2522485" y="4517865"/>
            <a:ext cx="1935773" cy="522723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6" idx="5"/>
            <a:endCxn id="37" idx="2"/>
          </p:cNvCxnSpPr>
          <p:nvPr/>
        </p:nvCxnSpPr>
        <p:spPr>
          <a:xfrm rot="16200000" flipH="1">
            <a:off x="4835051" y="4368557"/>
            <a:ext cx="1933326" cy="818892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99912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27" grpId="0" animBg="1"/>
      <p:bldP spid="37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13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38" name="Group 22"/>
          <p:cNvGrpSpPr>
            <a:grpSpLocks/>
          </p:cNvGrpSpPr>
          <p:nvPr/>
        </p:nvGrpSpPr>
        <p:grpSpPr bwMode="auto">
          <a:xfrm>
            <a:off x="8791578" y="5957888"/>
            <a:ext cx="227013" cy="425450"/>
            <a:chOff x="3424" y="1911"/>
            <a:chExt cx="318" cy="590"/>
          </a:xfrm>
        </p:grpSpPr>
        <p:sp>
          <p:nvSpPr>
            <p:cNvPr id="39" name="AutoShape 23"/>
            <p:cNvSpPr>
              <a:spLocks noChangeArrowheads="1"/>
            </p:cNvSpPr>
            <p:nvPr/>
          </p:nvSpPr>
          <p:spPr bwMode="auto">
            <a:xfrm>
              <a:off x="3424" y="2069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6C789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auto">
            <a:xfrm>
              <a:off x="3424" y="2228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9AA2B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AutoShape 25"/>
            <p:cNvSpPr>
              <a:spLocks noChangeArrowheads="1"/>
            </p:cNvSpPr>
            <p:nvPr/>
          </p:nvSpPr>
          <p:spPr bwMode="auto">
            <a:xfrm>
              <a:off x="3424" y="1911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AutoShape 26"/>
            <p:cNvSpPr>
              <a:spLocks noChangeArrowheads="1"/>
            </p:cNvSpPr>
            <p:nvPr/>
          </p:nvSpPr>
          <p:spPr bwMode="auto">
            <a:xfrm>
              <a:off x="3424" y="2387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C1C6D7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fr-FR" sz="1800">
                <a:latin typeface="Arial" charset="0"/>
              </a:endParaRPr>
            </a:p>
          </p:txBody>
        </p:sp>
      </p:grp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13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0" name="Oval 72"/>
          <p:cNvSpPr>
            <a:spLocks noChangeAspect="1" noChangeArrowheads="1"/>
          </p:cNvSpPr>
          <p:nvPr/>
        </p:nvSpPr>
        <p:spPr bwMode="auto">
          <a:xfrm>
            <a:off x="154878" y="6751"/>
            <a:ext cx="754063" cy="75406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fr-FR" sz="4800" b="1" dirty="0">
              <a:solidFill>
                <a:schemeClr val="tx2"/>
              </a:solidFill>
              <a:latin typeface="Arial Black"/>
              <a:cs typeface="Arial Black"/>
            </a:endParaRPr>
          </a:p>
        </p:txBody>
      </p:sp>
      <p:graphicFrame>
        <p:nvGraphicFramePr>
          <p:cNvPr id="27" name="Tableau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506229"/>
              </p:ext>
            </p:extLst>
          </p:nvPr>
        </p:nvGraphicFramePr>
        <p:xfrm>
          <a:off x="2" y="-27384"/>
          <a:ext cx="9144000" cy="432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6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93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32049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Introduction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Conception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accent1"/>
                          </a:solidFill>
                        </a:rPr>
                        <a:t>Développements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3" name="Espace réservé du pied de page 5">
            <a:extLst>
              <a:ext uri="{FF2B5EF4-FFF2-40B4-BE49-F238E27FC236}">
                <a16:creationId xmlns:a16="http://schemas.microsoft.com/office/drawing/2014/main" xmlns="" id="{F05CBA31-5BEB-493D-A57C-FF7BB27E454B}"/>
              </a:ext>
            </a:extLst>
          </p:cNvPr>
          <p:cNvSpPr txBox="1">
            <a:spLocks noGrp="1"/>
          </p:cNvSpPr>
          <p:nvPr/>
        </p:nvSpPr>
        <p:spPr bwMode="auto">
          <a:xfrm>
            <a:off x="209552" y="6491288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>
                <a:solidFill>
                  <a:srgbClr val="1E4C7C"/>
                </a:solidFill>
                <a:latin typeface="Arial" charset="0"/>
              </a:rPr>
              <a:t>Soutenance du projet de fin d’étude </a:t>
            </a:r>
            <a:r>
              <a:rPr lang="fr-FR" sz="1100" dirty="0" smtClean="0">
                <a:solidFill>
                  <a:srgbClr val="1E4C7C"/>
                </a:solidFill>
                <a:latin typeface="Arial" charset="0"/>
              </a:rPr>
              <a:t>12/06/2018</a:t>
            </a:r>
            <a:endParaRPr lang="fr-FR" sz="1100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EFFE3E73-382D-4A1A-AB9C-25B20C3AF3AE}"/>
              </a:ext>
            </a:extLst>
          </p:cNvPr>
          <p:cNvSpPr/>
          <p:nvPr/>
        </p:nvSpPr>
        <p:spPr>
          <a:xfrm>
            <a:off x="7276044" y="6353195"/>
            <a:ext cx="10567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hiller" panose="04020404031007020602" pitchFamily="82" charset="0"/>
              </a:rPr>
              <a:t>U,I,T</a:t>
            </a:r>
          </a:p>
        </p:txBody>
      </p:sp>
      <p:sp>
        <p:nvSpPr>
          <p:cNvPr id="25" name="Titre 2">
            <a:extLst>
              <a:ext uri="{FF2B5EF4-FFF2-40B4-BE49-F238E27FC236}">
                <a16:creationId xmlns:a16="http://schemas.microsoft.com/office/drawing/2014/main" xmlns="" id="{1C437455-682B-4E94-8F73-487149F5D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2" y="501257"/>
            <a:ext cx="4601606" cy="75406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200" b="1" dirty="0" smtClean="0">
                <a:solidFill>
                  <a:schemeClr val="tx2"/>
                </a:solidFill>
                <a:latin typeface="Arial" charset="0"/>
                <a:ea typeface="+mn-ea"/>
                <a:cs typeface="+mn-cs"/>
              </a:rPr>
              <a:t>Interface « Accueil »</a:t>
            </a:r>
            <a:endParaRPr lang="fr-FR" sz="2200" b="1" dirty="0">
              <a:solidFill>
                <a:schemeClr val="tx2"/>
              </a:solidFill>
              <a:latin typeface="Arial" charset="0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730" y="1093477"/>
            <a:ext cx="6020539" cy="510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115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14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38" name="Group 22"/>
          <p:cNvGrpSpPr>
            <a:grpSpLocks/>
          </p:cNvGrpSpPr>
          <p:nvPr/>
        </p:nvGrpSpPr>
        <p:grpSpPr bwMode="auto">
          <a:xfrm>
            <a:off x="8791578" y="5957888"/>
            <a:ext cx="227013" cy="425450"/>
            <a:chOff x="3424" y="1911"/>
            <a:chExt cx="318" cy="590"/>
          </a:xfrm>
        </p:grpSpPr>
        <p:sp>
          <p:nvSpPr>
            <p:cNvPr id="39" name="AutoShape 23"/>
            <p:cNvSpPr>
              <a:spLocks noChangeArrowheads="1"/>
            </p:cNvSpPr>
            <p:nvPr/>
          </p:nvSpPr>
          <p:spPr bwMode="auto">
            <a:xfrm>
              <a:off x="3424" y="2069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6C789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auto">
            <a:xfrm>
              <a:off x="3424" y="2228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9AA2B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AutoShape 25"/>
            <p:cNvSpPr>
              <a:spLocks noChangeArrowheads="1"/>
            </p:cNvSpPr>
            <p:nvPr/>
          </p:nvSpPr>
          <p:spPr bwMode="auto">
            <a:xfrm>
              <a:off x="3424" y="1911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AutoShape 26"/>
            <p:cNvSpPr>
              <a:spLocks noChangeArrowheads="1"/>
            </p:cNvSpPr>
            <p:nvPr/>
          </p:nvSpPr>
          <p:spPr bwMode="auto">
            <a:xfrm>
              <a:off x="3424" y="2387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C1C6D7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fr-FR" sz="1800">
                <a:latin typeface="Arial" charset="0"/>
              </a:endParaRPr>
            </a:p>
          </p:txBody>
        </p:sp>
      </p:grp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14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graphicFrame>
        <p:nvGraphicFramePr>
          <p:cNvPr id="87" name="Tableau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161376"/>
              </p:ext>
            </p:extLst>
          </p:nvPr>
        </p:nvGraphicFramePr>
        <p:xfrm>
          <a:off x="2" y="-27384"/>
          <a:ext cx="9144000" cy="432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6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93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32049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Introduction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Conception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accent1"/>
                          </a:solidFill>
                        </a:rPr>
                        <a:t>Développements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4" name="Espace réservé du pied de page 5">
            <a:extLst>
              <a:ext uri="{FF2B5EF4-FFF2-40B4-BE49-F238E27FC236}">
                <a16:creationId xmlns:a16="http://schemas.microsoft.com/office/drawing/2014/main" xmlns="" id="{2C20E8A8-B336-4645-93D2-59DB7C316960}"/>
              </a:ext>
            </a:extLst>
          </p:cNvPr>
          <p:cNvSpPr txBox="1">
            <a:spLocks noGrp="1"/>
          </p:cNvSpPr>
          <p:nvPr/>
        </p:nvSpPr>
        <p:spPr bwMode="auto">
          <a:xfrm>
            <a:off x="209552" y="6491288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>
                <a:solidFill>
                  <a:srgbClr val="1E4C7C"/>
                </a:solidFill>
                <a:latin typeface="Arial" charset="0"/>
              </a:rPr>
              <a:t>Soutenance du projet de fin d’étude </a:t>
            </a:r>
            <a:r>
              <a:rPr lang="fr-FR" sz="1100" dirty="0" smtClean="0">
                <a:solidFill>
                  <a:srgbClr val="1E4C7C"/>
                </a:solidFill>
                <a:latin typeface="Arial" charset="0"/>
              </a:rPr>
              <a:t>12/06/2018</a:t>
            </a:r>
            <a:endParaRPr lang="fr-FR" sz="1100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F4B040D-ABAC-4D47-ABFE-5F74D95A6E64}"/>
              </a:ext>
            </a:extLst>
          </p:cNvPr>
          <p:cNvSpPr/>
          <p:nvPr/>
        </p:nvSpPr>
        <p:spPr>
          <a:xfrm>
            <a:off x="7276044" y="6353195"/>
            <a:ext cx="10567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hiller" panose="04020404031007020602" pitchFamily="82" charset="0"/>
              </a:rPr>
              <a:t>U,I,T</a:t>
            </a:r>
          </a:p>
        </p:txBody>
      </p:sp>
      <p:sp>
        <p:nvSpPr>
          <p:cNvPr id="20" name="Titre 2">
            <a:extLst>
              <a:ext uri="{FF2B5EF4-FFF2-40B4-BE49-F238E27FC236}">
                <a16:creationId xmlns:a16="http://schemas.microsoft.com/office/drawing/2014/main" xmlns="" id="{9A40B2AF-723F-49E3-85EF-5EB5EF892D1B}"/>
              </a:ext>
            </a:extLst>
          </p:cNvPr>
          <p:cNvSpPr txBox="1">
            <a:spLocks/>
          </p:cNvSpPr>
          <p:nvPr/>
        </p:nvSpPr>
        <p:spPr>
          <a:xfrm>
            <a:off x="-373254" y="249689"/>
            <a:ext cx="5040560" cy="754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200" b="1" dirty="0" smtClean="0">
                <a:solidFill>
                  <a:schemeClr val="tx2"/>
                </a:solidFill>
                <a:latin typeface="Arial" charset="0"/>
                <a:ea typeface="+mn-ea"/>
                <a:cs typeface="+mn-cs"/>
              </a:rPr>
              <a:t>Interface «Acheter »  </a:t>
            </a:r>
            <a:endParaRPr lang="fr-FR" sz="2200" b="1" dirty="0">
              <a:solidFill>
                <a:schemeClr val="tx2"/>
              </a:solidFill>
              <a:latin typeface="Arial" charset="0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866427"/>
            <a:ext cx="5440348" cy="547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2009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15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38" name="Group 22"/>
          <p:cNvGrpSpPr>
            <a:grpSpLocks/>
          </p:cNvGrpSpPr>
          <p:nvPr/>
        </p:nvGrpSpPr>
        <p:grpSpPr bwMode="auto">
          <a:xfrm>
            <a:off x="8791578" y="5957888"/>
            <a:ext cx="227013" cy="425450"/>
            <a:chOff x="3424" y="1911"/>
            <a:chExt cx="318" cy="590"/>
          </a:xfrm>
        </p:grpSpPr>
        <p:sp>
          <p:nvSpPr>
            <p:cNvPr id="39" name="AutoShape 23"/>
            <p:cNvSpPr>
              <a:spLocks noChangeArrowheads="1"/>
            </p:cNvSpPr>
            <p:nvPr/>
          </p:nvSpPr>
          <p:spPr bwMode="auto">
            <a:xfrm>
              <a:off x="3424" y="2069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6C789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auto">
            <a:xfrm>
              <a:off x="3424" y="2228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9AA2B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AutoShape 25"/>
            <p:cNvSpPr>
              <a:spLocks noChangeArrowheads="1"/>
            </p:cNvSpPr>
            <p:nvPr/>
          </p:nvSpPr>
          <p:spPr bwMode="auto">
            <a:xfrm>
              <a:off x="3424" y="1911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AutoShape 26"/>
            <p:cNvSpPr>
              <a:spLocks noChangeArrowheads="1"/>
            </p:cNvSpPr>
            <p:nvPr/>
          </p:nvSpPr>
          <p:spPr bwMode="auto">
            <a:xfrm>
              <a:off x="3424" y="2387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C1C6D7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fr-FR" sz="1800">
                <a:latin typeface="Arial" charset="0"/>
              </a:endParaRPr>
            </a:p>
          </p:txBody>
        </p:sp>
      </p:grp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15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graphicFrame>
        <p:nvGraphicFramePr>
          <p:cNvPr id="87" name="Tableau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789830"/>
              </p:ext>
            </p:extLst>
          </p:nvPr>
        </p:nvGraphicFramePr>
        <p:xfrm>
          <a:off x="2" y="-27384"/>
          <a:ext cx="9144000" cy="432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6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93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32049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Introduction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Conception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accent1"/>
                          </a:solidFill>
                        </a:rPr>
                        <a:t>Développements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4" name="Espace réservé du pied de page 5">
            <a:extLst>
              <a:ext uri="{FF2B5EF4-FFF2-40B4-BE49-F238E27FC236}">
                <a16:creationId xmlns:a16="http://schemas.microsoft.com/office/drawing/2014/main" xmlns="" id="{2C20E8A8-B336-4645-93D2-59DB7C316960}"/>
              </a:ext>
            </a:extLst>
          </p:cNvPr>
          <p:cNvSpPr txBox="1">
            <a:spLocks noGrp="1"/>
          </p:cNvSpPr>
          <p:nvPr/>
        </p:nvSpPr>
        <p:spPr bwMode="auto">
          <a:xfrm>
            <a:off x="209552" y="6491288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>
                <a:solidFill>
                  <a:srgbClr val="1E4C7C"/>
                </a:solidFill>
                <a:latin typeface="Arial" charset="0"/>
              </a:rPr>
              <a:t>Soutenance du projet de fin d’étude </a:t>
            </a:r>
            <a:r>
              <a:rPr lang="fr-FR" sz="1100" dirty="0" smtClean="0">
                <a:solidFill>
                  <a:srgbClr val="1E4C7C"/>
                </a:solidFill>
                <a:latin typeface="Arial" charset="0"/>
              </a:rPr>
              <a:t>12/06/2018</a:t>
            </a:r>
            <a:endParaRPr lang="fr-FR" sz="1100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F4B040D-ABAC-4D47-ABFE-5F74D95A6E64}"/>
              </a:ext>
            </a:extLst>
          </p:cNvPr>
          <p:cNvSpPr/>
          <p:nvPr/>
        </p:nvSpPr>
        <p:spPr>
          <a:xfrm>
            <a:off x="7276044" y="6353195"/>
            <a:ext cx="10567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hiller" panose="04020404031007020602" pitchFamily="82" charset="0"/>
              </a:rPr>
              <a:t>U,I,T</a:t>
            </a:r>
          </a:p>
        </p:txBody>
      </p:sp>
      <p:sp>
        <p:nvSpPr>
          <p:cNvPr id="20" name="Titre 2">
            <a:extLst>
              <a:ext uri="{FF2B5EF4-FFF2-40B4-BE49-F238E27FC236}">
                <a16:creationId xmlns:a16="http://schemas.microsoft.com/office/drawing/2014/main" xmlns="" id="{E59E90CB-9F14-448C-A2D9-2F609FB8E055}"/>
              </a:ext>
            </a:extLst>
          </p:cNvPr>
          <p:cNvSpPr txBox="1">
            <a:spLocks/>
          </p:cNvSpPr>
          <p:nvPr/>
        </p:nvSpPr>
        <p:spPr>
          <a:xfrm>
            <a:off x="132501" y="422015"/>
            <a:ext cx="4045734" cy="754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200" b="1" dirty="0" smtClean="0">
                <a:solidFill>
                  <a:schemeClr val="tx2"/>
                </a:solidFill>
                <a:latin typeface="Arial" charset="0"/>
                <a:ea typeface="+mn-ea"/>
                <a:cs typeface="+mn-cs"/>
              </a:rPr>
              <a:t>Interface « Vendre » </a:t>
            </a:r>
            <a:endParaRPr lang="fr-FR" sz="2200" b="1" dirty="0">
              <a:solidFill>
                <a:schemeClr val="tx2"/>
              </a:solidFill>
              <a:latin typeface="Arial" charset="0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21" y="1415784"/>
            <a:ext cx="8510591" cy="300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432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16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38" name="Group 22"/>
          <p:cNvGrpSpPr>
            <a:grpSpLocks/>
          </p:cNvGrpSpPr>
          <p:nvPr/>
        </p:nvGrpSpPr>
        <p:grpSpPr bwMode="auto">
          <a:xfrm>
            <a:off x="8791578" y="5957888"/>
            <a:ext cx="227013" cy="425450"/>
            <a:chOff x="3424" y="1911"/>
            <a:chExt cx="318" cy="590"/>
          </a:xfrm>
        </p:grpSpPr>
        <p:sp>
          <p:nvSpPr>
            <p:cNvPr id="39" name="AutoShape 23"/>
            <p:cNvSpPr>
              <a:spLocks noChangeArrowheads="1"/>
            </p:cNvSpPr>
            <p:nvPr/>
          </p:nvSpPr>
          <p:spPr bwMode="auto">
            <a:xfrm>
              <a:off x="3424" y="2069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6C789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auto">
            <a:xfrm>
              <a:off x="3424" y="2228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9AA2B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AutoShape 25"/>
            <p:cNvSpPr>
              <a:spLocks noChangeArrowheads="1"/>
            </p:cNvSpPr>
            <p:nvPr/>
          </p:nvSpPr>
          <p:spPr bwMode="auto">
            <a:xfrm>
              <a:off x="3424" y="1911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AutoShape 26"/>
            <p:cNvSpPr>
              <a:spLocks noChangeArrowheads="1"/>
            </p:cNvSpPr>
            <p:nvPr/>
          </p:nvSpPr>
          <p:spPr bwMode="auto">
            <a:xfrm>
              <a:off x="3424" y="2387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C1C6D7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fr-FR" sz="1800">
                <a:latin typeface="Arial" charset="0"/>
              </a:endParaRPr>
            </a:p>
          </p:txBody>
        </p:sp>
      </p:grp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16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graphicFrame>
        <p:nvGraphicFramePr>
          <p:cNvPr id="87" name="Tableau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906178"/>
              </p:ext>
            </p:extLst>
          </p:nvPr>
        </p:nvGraphicFramePr>
        <p:xfrm>
          <a:off x="2" y="-27384"/>
          <a:ext cx="9144000" cy="432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6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93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32049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Introduction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Conception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accent1"/>
                          </a:solidFill>
                        </a:rPr>
                        <a:t>Développements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4" name="Espace réservé du pied de page 5">
            <a:extLst>
              <a:ext uri="{FF2B5EF4-FFF2-40B4-BE49-F238E27FC236}">
                <a16:creationId xmlns:a16="http://schemas.microsoft.com/office/drawing/2014/main" xmlns="" id="{2C20E8A8-B336-4645-93D2-59DB7C316960}"/>
              </a:ext>
            </a:extLst>
          </p:cNvPr>
          <p:cNvSpPr txBox="1">
            <a:spLocks noGrp="1"/>
          </p:cNvSpPr>
          <p:nvPr/>
        </p:nvSpPr>
        <p:spPr bwMode="auto">
          <a:xfrm>
            <a:off x="209552" y="6491288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>
                <a:solidFill>
                  <a:srgbClr val="1E4C7C"/>
                </a:solidFill>
                <a:latin typeface="Arial" charset="0"/>
              </a:rPr>
              <a:t>Soutenance du projet de fin d’étude </a:t>
            </a:r>
            <a:r>
              <a:rPr lang="fr-FR" sz="1100" dirty="0" smtClean="0">
                <a:solidFill>
                  <a:srgbClr val="1E4C7C"/>
                </a:solidFill>
                <a:latin typeface="Arial" charset="0"/>
              </a:rPr>
              <a:t>12/06/2018</a:t>
            </a:r>
            <a:endParaRPr lang="fr-FR" sz="1100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F4B040D-ABAC-4D47-ABFE-5F74D95A6E64}"/>
              </a:ext>
            </a:extLst>
          </p:cNvPr>
          <p:cNvSpPr/>
          <p:nvPr/>
        </p:nvSpPr>
        <p:spPr>
          <a:xfrm>
            <a:off x="7276044" y="6353195"/>
            <a:ext cx="10567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hiller" panose="04020404031007020602" pitchFamily="82" charset="0"/>
              </a:rPr>
              <a:t>U,I,T</a:t>
            </a:r>
          </a:p>
        </p:txBody>
      </p:sp>
      <p:sp>
        <p:nvSpPr>
          <p:cNvPr id="20" name="Titre 2">
            <a:extLst>
              <a:ext uri="{FF2B5EF4-FFF2-40B4-BE49-F238E27FC236}">
                <a16:creationId xmlns:a16="http://schemas.microsoft.com/office/drawing/2014/main" xmlns="" id="{6AB34765-C5D6-4682-B7C0-C947362CC346}"/>
              </a:ext>
            </a:extLst>
          </p:cNvPr>
          <p:cNvSpPr txBox="1">
            <a:spLocks/>
          </p:cNvSpPr>
          <p:nvPr/>
        </p:nvSpPr>
        <p:spPr>
          <a:xfrm>
            <a:off x="209552" y="484427"/>
            <a:ext cx="3570360" cy="754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200" b="1" dirty="0">
                <a:solidFill>
                  <a:schemeClr val="tx2"/>
                </a:solidFill>
                <a:latin typeface="Arial" charset="0"/>
                <a:ea typeface="+mn-ea"/>
                <a:cs typeface="+mn-cs"/>
              </a:rPr>
              <a:t>Interface </a:t>
            </a:r>
            <a:r>
              <a:rPr lang="fr-FR" sz="2200" b="1" dirty="0" smtClean="0">
                <a:solidFill>
                  <a:schemeClr val="tx2"/>
                </a:solidFill>
                <a:latin typeface="Arial" charset="0"/>
                <a:ea typeface="+mn-ea"/>
                <a:cs typeface="+mn-cs"/>
              </a:rPr>
              <a:t>« Profile »</a:t>
            </a:r>
            <a:endParaRPr lang="fr-FR" sz="2200" b="1" dirty="0">
              <a:solidFill>
                <a:schemeClr val="tx2"/>
              </a:solidFill>
              <a:latin typeface="Arial" charset="0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517" y="1077719"/>
            <a:ext cx="6529521" cy="509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1273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17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8791578" y="5957888"/>
            <a:ext cx="227013" cy="425450"/>
            <a:chOff x="3424" y="1911"/>
            <a:chExt cx="318" cy="590"/>
          </a:xfrm>
        </p:grpSpPr>
        <p:sp>
          <p:nvSpPr>
            <p:cNvPr id="39" name="AutoShape 23"/>
            <p:cNvSpPr>
              <a:spLocks noChangeArrowheads="1"/>
            </p:cNvSpPr>
            <p:nvPr/>
          </p:nvSpPr>
          <p:spPr bwMode="auto">
            <a:xfrm>
              <a:off x="3424" y="2069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6C789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auto">
            <a:xfrm>
              <a:off x="3424" y="2228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9AA2B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AutoShape 25"/>
            <p:cNvSpPr>
              <a:spLocks noChangeArrowheads="1"/>
            </p:cNvSpPr>
            <p:nvPr/>
          </p:nvSpPr>
          <p:spPr bwMode="auto">
            <a:xfrm>
              <a:off x="3424" y="1911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AutoShape 26"/>
            <p:cNvSpPr>
              <a:spLocks noChangeArrowheads="1"/>
            </p:cNvSpPr>
            <p:nvPr/>
          </p:nvSpPr>
          <p:spPr bwMode="auto">
            <a:xfrm>
              <a:off x="3424" y="2387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C1C6D7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fr-FR" sz="1800">
                <a:latin typeface="Arial" charset="0"/>
              </a:endParaRPr>
            </a:p>
          </p:txBody>
        </p:sp>
      </p:grp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17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0" name="Oval 72"/>
          <p:cNvSpPr>
            <a:spLocks noChangeAspect="1" noChangeArrowheads="1"/>
          </p:cNvSpPr>
          <p:nvPr/>
        </p:nvSpPr>
        <p:spPr bwMode="auto">
          <a:xfrm>
            <a:off x="154878" y="-54209"/>
            <a:ext cx="754063" cy="75406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fr-FR" sz="4800" b="1" dirty="0">
              <a:solidFill>
                <a:schemeClr val="tx2"/>
              </a:solidFill>
              <a:latin typeface="Arial Black"/>
              <a:cs typeface="Arial Black"/>
            </a:endParaRPr>
          </a:p>
        </p:txBody>
      </p:sp>
      <p:graphicFrame>
        <p:nvGraphicFramePr>
          <p:cNvPr id="87" name="Tableau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00097"/>
              </p:ext>
            </p:extLst>
          </p:nvPr>
        </p:nvGraphicFramePr>
        <p:xfrm>
          <a:off x="2" y="-27384"/>
          <a:ext cx="9144000" cy="432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6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59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32049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Introduction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Conception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accent1"/>
                          </a:solidFill>
                        </a:rPr>
                        <a:t>Développements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Espace réservé du pied de page 5">
            <a:extLst>
              <a:ext uri="{FF2B5EF4-FFF2-40B4-BE49-F238E27FC236}">
                <a16:creationId xmlns:a16="http://schemas.microsoft.com/office/drawing/2014/main" xmlns="" id="{661CE83C-A5A5-40A4-BB91-A3BB8BC7E1A1}"/>
              </a:ext>
            </a:extLst>
          </p:cNvPr>
          <p:cNvSpPr txBox="1">
            <a:spLocks noGrp="1"/>
          </p:cNvSpPr>
          <p:nvPr/>
        </p:nvSpPr>
        <p:spPr bwMode="auto">
          <a:xfrm>
            <a:off x="209552" y="6491288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>
                <a:solidFill>
                  <a:srgbClr val="1E4C7C"/>
                </a:solidFill>
                <a:latin typeface="Arial" charset="0"/>
              </a:rPr>
              <a:t>Soutenance du projet de fin d’étude </a:t>
            </a:r>
            <a:r>
              <a:rPr lang="fr-FR" sz="1100" dirty="0" smtClean="0">
                <a:solidFill>
                  <a:srgbClr val="1E4C7C"/>
                </a:solidFill>
                <a:latin typeface="Arial" charset="0"/>
              </a:rPr>
              <a:t>12/06/2018</a:t>
            </a:r>
            <a:endParaRPr lang="fr-FR" sz="1100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3EBF628E-8FA1-4D0F-A8E7-C7E6CEAF4802}"/>
              </a:ext>
            </a:extLst>
          </p:cNvPr>
          <p:cNvSpPr/>
          <p:nvPr/>
        </p:nvSpPr>
        <p:spPr>
          <a:xfrm>
            <a:off x="7276044" y="6353195"/>
            <a:ext cx="10567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hiller" panose="04020404031007020602" pitchFamily="82" charset="0"/>
              </a:rPr>
              <a:t>U,I,T</a:t>
            </a:r>
            <a:endParaRPr lang="fr-FR" sz="2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Chiller" panose="04020404031007020602" pitchFamily="82" charset="0"/>
            </a:endParaRPr>
          </a:p>
        </p:txBody>
      </p:sp>
      <p:sp>
        <p:nvSpPr>
          <p:cNvPr id="21" name="Titre 2">
            <a:extLst>
              <a:ext uri="{FF2B5EF4-FFF2-40B4-BE49-F238E27FC236}">
                <a16:creationId xmlns:a16="http://schemas.microsoft.com/office/drawing/2014/main" xmlns="" id="{5A6B9E6A-9A18-4811-92F6-A5B85BD6E439}"/>
              </a:ext>
            </a:extLst>
          </p:cNvPr>
          <p:cNvSpPr txBox="1">
            <a:spLocks/>
          </p:cNvSpPr>
          <p:nvPr/>
        </p:nvSpPr>
        <p:spPr>
          <a:xfrm>
            <a:off x="200025" y="330760"/>
            <a:ext cx="6306664" cy="754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200" b="1" dirty="0" smtClean="0">
                <a:solidFill>
                  <a:schemeClr val="tx2"/>
                </a:solidFill>
                <a:latin typeface="Arial" charset="0"/>
                <a:ea typeface="+mn-ea"/>
                <a:cs typeface="+mn-cs"/>
              </a:rPr>
              <a:t>Interface « Enregistrer » et « Connexion »</a:t>
            </a:r>
            <a:endParaRPr lang="fr-FR" sz="2200" b="1" dirty="0">
              <a:solidFill>
                <a:schemeClr val="tx2"/>
              </a:solidFill>
              <a:latin typeface="Arial" charset="0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09" y="1090626"/>
            <a:ext cx="7504137" cy="25876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2762" y="3883078"/>
            <a:ext cx="30384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2009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18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38" name="Group 22"/>
          <p:cNvGrpSpPr>
            <a:grpSpLocks/>
          </p:cNvGrpSpPr>
          <p:nvPr/>
        </p:nvGrpSpPr>
        <p:grpSpPr bwMode="auto">
          <a:xfrm>
            <a:off x="8791578" y="5957888"/>
            <a:ext cx="227013" cy="425450"/>
            <a:chOff x="3424" y="1911"/>
            <a:chExt cx="318" cy="590"/>
          </a:xfrm>
        </p:grpSpPr>
        <p:sp>
          <p:nvSpPr>
            <p:cNvPr id="39" name="AutoShape 23"/>
            <p:cNvSpPr>
              <a:spLocks noChangeArrowheads="1"/>
            </p:cNvSpPr>
            <p:nvPr/>
          </p:nvSpPr>
          <p:spPr bwMode="auto">
            <a:xfrm>
              <a:off x="3424" y="2069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6C789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auto">
            <a:xfrm>
              <a:off x="3424" y="2228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9AA2B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AutoShape 25"/>
            <p:cNvSpPr>
              <a:spLocks noChangeArrowheads="1"/>
            </p:cNvSpPr>
            <p:nvPr/>
          </p:nvSpPr>
          <p:spPr bwMode="auto">
            <a:xfrm>
              <a:off x="3424" y="1911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AutoShape 26"/>
            <p:cNvSpPr>
              <a:spLocks noChangeArrowheads="1"/>
            </p:cNvSpPr>
            <p:nvPr/>
          </p:nvSpPr>
          <p:spPr bwMode="auto">
            <a:xfrm>
              <a:off x="3424" y="2387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C1C6D7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fr-FR" sz="1800">
                <a:latin typeface="Arial" charset="0"/>
              </a:endParaRPr>
            </a:p>
          </p:txBody>
        </p:sp>
      </p:grp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18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0" name="Oval 72"/>
          <p:cNvSpPr>
            <a:spLocks noChangeAspect="1" noChangeArrowheads="1"/>
          </p:cNvSpPr>
          <p:nvPr/>
        </p:nvSpPr>
        <p:spPr bwMode="auto">
          <a:xfrm>
            <a:off x="154878" y="6751"/>
            <a:ext cx="754063" cy="75406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fr-FR" sz="4800" b="1" dirty="0">
              <a:solidFill>
                <a:schemeClr val="tx2"/>
              </a:solidFill>
              <a:latin typeface="Arial Black"/>
              <a:cs typeface="Arial Black"/>
            </a:endParaRP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062178"/>
              </p:ext>
            </p:extLst>
          </p:nvPr>
        </p:nvGraphicFramePr>
        <p:xfrm>
          <a:off x="2" y="-27384"/>
          <a:ext cx="9144000" cy="432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91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7849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32049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Introduction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Conception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Développements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accent1"/>
                          </a:solidFill>
                        </a:rPr>
                        <a:t>Conclusion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3" name="Espace réservé du pied de page 5">
            <a:extLst>
              <a:ext uri="{FF2B5EF4-FFF2-40B4-BE49-F238E27FC236}">
                <a16:creationId xmlns:a16="http://schemas.microsoft.com/office/drawing/2014/main" xmlns="" id="{59968168-1601-43C7-9DB2-E925CF39A137}"/>
              </a:ext>
            </a:extLst>
          </p:cNvPr>
          <p:cNvSpPr txBox="1">
            <a:spLocks noGrp="1"/>
          </p:cNvSpPr>
          <p:nvPr/>
        </p:nvSpPr>
        <p:spPr bwMode="auto">
          <a:xfrm>
            <a:off x="209552" y="6491288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>
                <a:solidFill>
                  <a:srgbClr val="1E4C7C"/>
                </a:solidFill>
                <a:latin typeface="Arial" charset="0"/>
              </a:rPr>
              <a:t>Soutenance du projet de fin d’étude </a:t>
            </a:r>
            <a:r>
              <a:rPr lang="fr-FR" sz="1100" dirty="0" smtClean="0">
                <a:solidFill>
                  <a:srgbClr val="1E4C7C"/>
                </a:solidFill>
                <a:latin typeface="Arial" charset="0"/>
              </a:rPr>
              <a:t>12/06/2018</a:t>
            </a:r>
            <a:endParaRPr lang="fr-FR" sz="1100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CDD3C888-4BCE-4A43-99B9-196BD5D5C35B}"/>
              </a:ext>
            </a:extLst>
          </p:cNvPr>
          <p:cNvSpPr/>
          <p:nvPr/>
        </p:nvSpPr>
        <p:spPr>
          <a:xfrm>
            <a:off x="7276044" y="6353195"/>
            <a:ext cx="10567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hiller" panose="04020404031007020602" pitchFamily="82" charset="0"/>
              </a:rPr>
              <a:t>U,I,T</a:t>
            </a:r>
            <a:endParaRPr lang="fr-FR" sz="2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Chiller" panose="04020404031007020602" pitchFamily="82" charset="0"/>
            </a:endParaRPr>
          </a:p>
        </p:txBody>
      </p:sp>
      <p:sp>
        <p:nvSpPr>
          <p:cNvPr id="21" name="Titre 2">
            <a:extLst>
              <a:ext uri="{FF2B5EF4-FFF2-40B4-BE49-F238E27FC236}">
                <a16:creationId xmlns:a16="http://schemas.microsoft.com/office/drawing/2014/main" xmlns="" id="{3660114D-0EC2-4B61-A797-E0A7B09FF82A}"/>
              </a:ext>
            </a:extLst>
          </p:cNvPr>
          <p:cNvSpPr txBox="1">
            <a:spLocks/>
          </p:cNvSpPr>
          <p:nvPr/>
        </p:nvSpPr>
        <p:spPr>
          <a:xfrm>
            <a:off x="611560" y="1340768"/>
            <a:ext cx="2539873" cy="754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200" b="1" dirty="0">
                <a:solidFill>
                  <a:schemeClr val="tx2"/>
                </a:solidFill>
                <a:latin typeface="Arial" charset="0"/>
                <a:ea typeface="+mn-ea"/>
                <a:cs typeface="+mn-cs"/>
              </a:rPr>
              <a:t>Conclusion</a:t>
            </a:r>
          </a:p>
        </p:txBody>
      </p:sp>
      <p:sp>
        <p:nvSpPr>
          <p:cNvPr id="24" name="Text Box 31">
            <a:extLst>
              <a:ext uri="{FF2B5EF4-FFF2-40B4-BE49-F238E27FC236}">
                <a16:creationId xmlns:a16="http://schemas.microsoft.com/office/drawing/2014/main" xmlns="" id="{89A90084-2E86-4513-8D6D-20FA7AC95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228" y="2172618"/>
            <a:ext cx="8655247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800100" lvl="1" indent="-34290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sz="2000" dirty="0">
                <a:solidFill>
                  <a:schemeClr val="tx2"/>
                </a:solidFill>
                <a:cs typeface="Arial" charset="0"/>
              </a:rPr>
              <a:t>les objectifs prévus sont presque totalement réalisés. </a:t>
            </a:r>
          </a:p>
          <a:p>
            <a:pPr marL="800100" lvl="1" indent="-34290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sz="2000" dirty="0">
                <a:solidFill>
                  <a:schemeClr val="tx2"/>
                </a:solidFill>
                <a:cs typeface="Arial" charset="0"/>
              </a:rPr>
              <a:t>Avoir une opportunité pour savoir comment fonctionne le langage </a:t>
            </a:r>
            <a:r>
              <a:rPr lang="fr-FR" sz="2000" dirty="0" smtClean="0">
                <a:solidFill>
                  <a:schemeClr val="tx2"/>
                </a:solidFill>
                <a:cs typeface="Arial" charset="0"/>
              </a:rPr>
              <a:t>Python et le framework Django.</a:t>
            </a:r>
            <a:endParaRPr lang="fr-FR" sz="2000" dirty="0">
              <a:solidFill>
                <a:schemeClr val="tx2"/>
              </a:solidFill>
              <a:cs typeface="Arial" charset="0"/>
            </a:endParaRPr>
          </a:p>
          <a:p>
            <a:pPr marL="800100" lvl="1" indent="-34290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sz="2000" dirty="0">
                <a:solidFill>
                  <a:schemeClr val="tx2"/>
                </a:solidFill>
                <a:cs typeface="Arial" charset="0"/>
              </a:rPr>
              <a:t>Avoir une opportunité pour fixé notre savoir sur les notions UML.</a:t>
            </a:r>
          </a:p>
          <a:p>
            <a:pPr marL="800100" lvl="1" indent="-34290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sz="2000" dirty="0">
                <a:solidFill>
                  <a:schemeClr val="tx2"/>
                </a:solidFill>
                <a:cs typeface="Arial" charset="0"/>
              </a:rPr>
              <a:t>Apprendre comment compter sur soi pour résoudre les problèmes. </a:t>
            </a:r>
          </a:p>
        </p:txBody>
      </p:sp>
    </p:spTree>
    <p:extLst>
      <p:ext uri="{BB962C8B-B14F-4D97-AF65-F5344CB8AC3E}">
        <p14:creationId xmlns:p14="http://schemas.microsoft.com/office/powerpoint/2010/main" val="15998957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19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38" name="Group 22"/>
          <p:cNvGrpSpPr>
            <a:grpSpLocks/>
          </p:cNvGrpSpPr>
          <p:nvPr/>
        </p:nvGrpSpPr>
        <p:grpSpPr bwMode="auto">
          <a:xfrm>
            <a:off x="8791578" y="5957888"/>
            <a:ext cx="227013" cy="425450"/>
            <a:chOff x="3424" y="1911"/>
            <a:chExt cx="318" cy="590"/>
          </a:xfrm>
        </p:grpSpPr>
        <p:sp>
          <p:nvSpPr>
            <p:cNvPr id="39" name="AutoShape 23"/>
            <p:cNvSpPr>
              <a:spLocks noChangeArrowheads="1"/>
            </p:cNvSpPr>
            <p:nvPr/>
          </p:nvSpPr>
          <p:spPr bwMode="auto">
            <a:xfrm>
              <a:off x="3424" y="2069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6C789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auto">
            <a:xfrm>
              <a:off x="3424" y="2228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9AA2B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AutoShape 25"/>
            <p:cNvSpPr>
              <a:spLocks noChangeArrowheads="1"/>
            </p:cNvSpPr>
            <p:nvPr/>
          </p:nvSpPr>
          <p:spPr bwMode="auto">
            <a:xfrm>
              <a:off x="3424" y="1911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AutoShape 26"/>
            <p:cNvSpPr>
              <a:spLocks noChangeArrowheads="1"/>
            </p:cNvSpPr>
            <p:nvPr/>
          </p:nvSpPr>
          <p:spPr bwMode="auto">
            <a:xfrm>
              <a:off x="3424" y="2387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C1C6D7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fr-FR" sz="1800">
                <a:latin typeface="Arial" charset="0"/>
              </a:endParaRPr>
            </a:p>
          </p:txBody>
        </p:sp>
      </p:grp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19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0" name="Oval 72"/>
          <p:cNvSpPr>
            <a:spLocks noChangeAspect="1" noChangeArrowheads="1"/>
          </p:cNvSpPr>
          <p:nvPr/>
        </p:nvSpPr>
        <p:spPr bwMode="auto">
          <a:xfrm>
            <a:off x="154878" y="6751"/>
            <a:ext cx="754063" cy="75406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fr-FR" sz="4800" b="1" dirty="0">
              <a:solidFill>
                <a:schemeClr val="tx2"/>
              </a:solidFill>
              <a:latin typeface="Arial Black"/>
              <a:cs typeface="Arial Black"/>
            </a:endParaRPr>
          </a:p>
        </p:txBody>
      </p: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216573" y="4969767"/>
            <a:ext cx="85820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buClr>
                <a:schemeClr val="tx2"/>
              </a:buClr>
            </a:pPr>
            <a:r>
              <a:rPr lang="fr-FR" sz="2400" b="1" dirty="0">
                <a:solidFill>
                  <a:schemeClr val="tx2"/>
                </a:solidFill>
                <a:latin typeface="Arial" charset="0"/>
              </a:rPr>
              <a:t>Merci de votre attention.</a:t>
            </a:r>
          </a:p>
        </p:txBody>
      </p:sp>
      <p:pic>
        <p:nvPicPr>
          <p:cNvPr id="2050" name="Picture 2" descr="C:\Users\Dino\AppData\Local\Microsoft\Windows\Temporary Internet Files\Content.IE5\E7TK1I6S\MP900315598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455" y="1556792"/>
            <a:ext cx="3657600" cy="260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00025" y="152949"/>
            <a:ext cx="85820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fr-FR" sz="2400" b="1" dirty="0">
                <a:solidFill>
                  <a:schemeClr val="tx2"/>
                </a:solidFill>
                <a:latin typeface="Arial" charset="0"/>
              </a:rPr>
              <a:t>Questions </a:t>
            </a:r>
          </a:p>
        </p:txBody>
      </p:sp>
      <p:sp>
        <p:nvSpPr>
          <p:cNvPr id="24" name="Espace réservé du pied de page 5">
            <a:extLst>
              <a:ext uri="{FF2B5EF4-FFF2-40B4-BE49-F238E27FC236}">
                <a16:creationId xmlns:a16="http://schemas.microsoft.com/office/drawing/2014/main" xmlns="" id="{3F08EA07-ABAF-4FFC-A152-B3D235FF7BC5}"/>
              </a:ext>
            </a:extLst>
          </p:cNvPr>
          <p:cNvSpPr txBox="1">
            <a:spLocks noGrp="1"/>
          </p:cNvSpPr>
          <p:nvPr/>
        </p:nvSpPr>
        <p:spPr bwMode="auto">
          <a:xfrm>
            <a:off x="209552" y="6491288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>
                <a:solidFill>
                  <a:srgbClr val="1E4C7C"/>
                </a:solidFill>
                <a:latin typeface="Arial" charset="0"/>
              </a:rPr>
              <a:t>Soutenance du projet de fin d’étude </a:t>
            </a:r>
            <a:r>
              <a:rPr lang="fr-FR" sz="1100" dirty="0" smtClean="0">
                <a:solidFill>
                  <a:srgbClr val="1E4C7C"/>
                </a:solidFill>
                <a:latin typeface="Arial" charset="0"/>
              </a:rPr>
              <a:t>12/06/2018</a:t>
            </a:r>
            <a:endParaRPr lang="fr-FR" sz="1100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CDC5DBB-4BEC-4E35-A702-38CE85023A0A}"/>
              </a:ext>
            </a:extLst>
          </p:cNvPr>
          <p:cNvSpPr/>
          <p:nvPr/>
        </p:nvSpPr>
        <p:spPr>
          <a:xfrm>
            <a:off x="7276044" y="6353195"/>
            <a:ext cx="10567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hiller" panose="04020404031007020602" pitchFamily="82" charset="0"/>
              </a:rPr>
              <a:t>U,I,T</a:t>
            </a:r>
            <a:endParaRPr lang="fr-FR" sz="2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02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2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38" name="Group 22"/>
          <p:cNvGrpSpPr>
            <a:grpSpLocks/>
          </p:cNvGrpSpPr>
          <p:nvPr/>
        </p:nvGrpSpPr>
        <p:grpSpPr bwMode="auto">
          <a:xfrm>
            <a:off x="8791578" y="5957888"/>
            <a:ext cx="227013" cy="425450"/>
            <a:chOff x="3424" y="1911"/>
            <a:chExt cx="318" cy="590"/>
          </a:xfrm>
        </p:grpSpPr>
        <p:sp>
          <p:nvSpPr>
            <p:cNvPr id="39" name="AutoShape 23"/>
            <p:cNvSpPr>
              <a:spLocks noChangeArrowheads="1"/>
            </p:cNvSpPr>
            <p:nvPr/>
          </p:nvSpPr>
          <p:spPr bwMode="auto">
            <a:xfrm>
              <a:off x="3424" y="2069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6C789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auto">
            <a:xfrm>
              <a:off x="3424" y="2228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9AA2B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AutoShape 25"/>
            <p:cNvSpPr>
              <a:spLocks noChangeArrowheads="1"/>
            </p:cNvSpPr>
            <p:nvPr/>
          </p:nvSpPr>
          <p:spPr bwMode="auto">
            <a:xfrm>
              <a:off x="3424" y="1911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AutoShape 26"/>
            <p:cNvSpPr>
              <a:spLocks noChangeArrowheads="1"/>
            </p:cNvSpPr>
            <p:nvPr/>
          </p:nvSpPr>
          <p:spPr bwMode="auto">
            <a:xfrm>
              <a:off x="3424" y="2387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C1C6D7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fr-FR" sz="1800">
                <a:latin typeface="Arial" charset="0"/>
              </a:endParaRPr>
            </a:p>
          </p:txBody>
        </p:sp>
      </p:grp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2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7" name="Text Box 46"/>
          <p:cNvSpPr txBox="1">
            <a:spLocks noChangeArrowheads="1"/>
          </p:cNvSpPr>
          <p:nvPr/>
        </p:nvSpPr>
        <p:spPr bwMode="auto">
          <a:xfrm>
            <a:off x="3059113" y="333375"/>
            <a:ext cx="3384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600" b="1" dirty="0" smtClean="0">
                <a:solidFill>
                  <a:srgbClr val="1F497D"/>
                </a:solidFill>
                <a:latin typeface="Arial" charset="0"/>
              </a:rPr>
              <a:t>Plan</a:t>
            </a:r>
            <a:endParaRPr lang="fr-FR" sz="3600" b="1" dirty="0">
              <a:solidFill>
                <a:srgbClr val="1F497D"/>
              </a:solidFill>
              <a:latin typeface="Arial" charset="0"/>
            </a:endParaRPr>
          </a:p>
        </p:txBody>
      </p:sp>
      <p:sp>
        <p:nvSpPr>
          <p:cNvPr id="28" name="Text Box 31"/>
          <p:cNvSpPr txBox="1">
            <a:spLocks noChangeArrowheads="1"/>
          </p:cNvSpPr>
          <p:nvPr/>
        </p:nvSpPr>
        <p:spPr bwMode="auto">
          <a:xfrm>
            <a:off x="1151775" y="1700808"/>
            <a:ext cx="7199225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sz="2800" b="1" dirty="0">
                <a:solidFill>
                  <a:schemeClr val="tx2"/>
                </a:solidFill>
                <a:latin typeface="Arial" charset="0"/>
              </a:rPr>
              <a:t> Introduction</a:t>
            </a:r>
          </a:p>
          <a:p>
            <a:pPr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sz="2800" b="1" dirty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fr-FR" sz="2800" b="1" dirty="0" smtClean="0">
                <a:solidFill>
                  <a:schemeClr val="tx2"/>
                </a:solidFill>
                <a:latin typeface="Arial" charset="0"/>
              </a:rPr>
              <a:t>Conception</a:t>
            </a:r>
            <a:endParaRPr lang="fr-FR" sz="2800" b="1" dirty="0">
              <a:solidFill>
                <a:schemeClr val="tx2"/>
              </a:solidFill>
              <a:latin typeface="Arial" charset="0"/>
            </a:endParaRPr>
          </a:p>
          <a:p>
            <a:pPr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sz="2800" b="1" dirty="0" smtClean="0">
                <a:solidFill>
                  <a:schemeClr val="tx2"/>
                </a:solidFill>
                <a:latin typeface="Arial" charset="0"/>
              </a:rPr>
              <a:t> Développements</a:t>
            </a:r>
            <a:endParaRPr lang="fr-FR" sz="2800" b="1" dirty="0">
              <a:solidFill>
                <a:schemeClr val="tx2"/>
              </a:solidFill>
              <a:latin typeface="Arial" charset="0"/>
            </a:endParaRPr>
          </a:p>
          <a:p>
            <a:pPr>
              <a:spcBef>
                <a:spcPct val="500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fr-FR" sz="2800" b="1" dirty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fr-FR" sz="2800" b="1" dirty="0" smtClean="0">
                <a:solidFill>
                  <a:schemeClr val="tx2"/>
                </a:solidFill>
                <a:latin typeface="Arial" charset="0"/>
              </a:rPr>
              <a:t>Conclusion</a:t>
            </a:r>
            <a:endParaRPr lang="fr-FR" sz="2800" b="1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7EE47123-FDC3-4D3C-BCBB-35A9273CAF84}"/>
              </a:ext>
            </a:extLst>
          </p:cNvPr>
          <p:cNvSpPr/>
          <p:nvPr/>
        </p:nvSpPr>
        <p:spPr>
          <a:xfrm>
            <a:off x="7276044" y="6353195"/>
            <a:ext cx="10567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hiller" panose="04020404031007020602" pitchFamily="82" charset="0"/>
              </a:rPr>
              <a:t>U,I,T</a:t>
            </a:r>
            <a:endParaRPr lang="fr-FR" sz="2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Chiller" panose="04020404031007020602" pitchFamily="82" charset="0"/>
            </a:endParaRPr>
          </a:p>
        </p:txBody>
      </p:sp>
      <p:sp>
        <p:nvSpPr>
          <p:cNvPr id="20" name="Espace réservé du pied de page 5">
            <a:extLst>
              <a:ext uri="{FF2B5EF4-FFF2-40B4-BE49-F238E27FC236}">
                <a16:creationId xmlns:a16="http://schemas.microsoft.com/office/drawing/2014/main" xmlns="" id="{194093DB-B3AA-4639-837C-351F35FEBFA1}"/>
              </a:ext>
            </a:extLst>
          </p:cNvPr>
          <p:cNvSpPr txBox="1">
            <a:spLocks noGrp="1"/>
          </p:cNvSpPr>
          <p:nvPr/>
        </p:nvSpPr>
        <p:spPr bwMode="auto">
          <a:xfrm>
            <a:off x="209552" y="6491288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>
                <a:solidFill>
                  <a:srgbClr val="1E4C7C"/>
                </a:solidFill>
                <a:latin typeface="Arial" charset="0"/>
              </a:rPr>
              <a:t>Soutenance du projet de fin d’étude </a:t>
            </a:r>
            <a:r>
              <a:rPr lang="fr-FR" sz="1100" dirty="0" smtClean="0">
                <a:solidFill>
                  <a:srgbClr val="1E4C7C"/>
                </a:solidFill>
                <a:latin typeface="Arial" charset="0"/>
              </a:rPr>
              <a:t>12/06/2018</a:t>
            </a:r>
            <a:endParaRPr lang="fr-FR" sz="1100" dirty="0">
              <a:solidFill>
                <a:srgbClr val="1E4C7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1665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3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38" name="Group 22"/>
          <p:cNvGrpSpPr>
            <a:grpSpLocks/>
          </p:cNvGrpSpPr>
          <p:nvPr/>
        </p:nvGrpSpPr>
        <p:grpSpPr bwMode="auto">
          <a:xfrm>
            <a:off x="8791578" y="5957888"/>
            <a:ext cx="227013" cy="425450"/>
            <a:chOff x="3424" y="1911"/>
            <a:chExt cx="318" cy="590"/>
          </a:xfrm>
        </p:grpSpPr>
        <p:sp>
          <p:nvSpPr>
            <p:cNvPr id="39" name="AutoShape 23"/>
            <p:cNvSpPr>
              <a:spLocks noChangeArrowheads="1"/>
            </p:cNvSpPr>
            <p:nvPr/>
          </p:nvSpPr>
          <p:spPr bwMode="auto">
            <a:xfrm>
              <a:off x="3424" y="2069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6C789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auto">
            <a:xfrm>
              <a:off x="3424" y="2228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9AA2B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AutoShape 25"/>
            <p:cNvSpPr>
              <a:spLocks noChangeArrowheads="1"/>
            </p:cNvSpPr>
            <p:nvPr/>
          </p:nvSpPr>
          <p:spPr bwMode="auto">
            <a:xfrm>
              <a:off x="3424" y="1911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AutoShape 26"/>
            <p:cNvSpPr>
              <a:spLocks noChangeArrowheads="1"/>
            </p:cNvSpPr>
            <p:nvPr/>
          </p:nvSpPr>
          <p:spPr bwMode="auto">
            <a:xfrm>
              <a:off x="3424" y="2387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C1C6D7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fr-FR" sz="1800">
                <a:latin typeface="Arial" charset="0"/>
              </a:endParaRPr>
            </a:p>
          </p:txBody>
        </p:sp>
      </p:grp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3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0" name="Oval 72"/>
          <p:cNvSpPr>
            <a:spLocks noChangeAspect="1" noChangeArrowheads="1"/>
          </p:cNvSpPr>
          <p:nvPr/>
        </p:nvSpPr>
        <p:spPr bwMode="auto">
          <a:xfrm>
            <a:off x="154878" y="6751"/>
            <a:ext cx="754063" cy="75406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fr-FR" sz="4800" b="1" dirty="0">
              <a:solidFill>
                <a:schemeClr val="tx2"/>
              </a:solidFill>
              <a:latin typeface="Arial Black"/>
              <a:cs typeface="Arial Black"/>
            </a:endParaRPr>
          </a:p>
        </p:txBody>
      </p: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331640" y="2660181"/>
            <a:ext cx="865524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800100" lvl="1" indent="-34290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sz="2000" smtClean="0">
                <a:solidFill>
                  <a:schemeClr val="tx2"/>
                </a:solidFill>
                <a:cs typeface="Arial" charset="0"/>
              </a:rPr>
              <a:t>Principe </a:t>
            </a:r>
            <a:r>
              <a:rPr lang="fr-FR" sz="2000" dirty="0" smtClean="0">
                <a:solidFill>
                  <a:schemeClr val="tx2"/>
                </a:solidFill>
                <a:cs typeface="Arial" charset="0"/>
              </a:rPr>
              <a:t>d’urgence.</a:t>
            </a:r>
          </a:p>
          <a:p>
            <a:pPr marL="800100" lvl="1" indent="-34290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sz="2000" dirty="0" smtClean="0">
                <a:solidFill>
                  <a:schemeClr val="tx2"/>
                </a:solidFill>
                <a:cs typeface="Arial" charset="0"/>
              </a:rPr>
              <a:t>Principe de rareté.</a:t>
            </a:r>
          </a:p>
          <a:p>
            <a:pPr marL="800100" lvl="1" indent="-34290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sz="2000" dirty="0" smtClean="0">
                <a:solidFill>
                  <a:schemeClr val="tx2"/>
                </a:solidFill>
                <a:cs typeface="Arial" charset="0"/>
              </a:rPr>
              <a:t>Principe d’exclusivité. </a:t>
            </a:r>
            <a:endParaRPr lang="fr-FR" sz="2000" dirty="0">
              <a:solidFill>
                <a:schemeClr val="tx2"/>
              </a:solidFill>
              <a:cs typeface="Arial" charset="0"/>
            </a:endParaRPr>
          </a:p>
        </p:txBody>
      </p:sp>
      <p:graphicFrame>
        <p:nvGraphicFramePr>
          <p:cNvPr id="45" name="Tableau 44"/>
          <p:cNvGraphicFramePr>
            <a:graphicFrameLocks noGrp="1"/>
          </p:cNvGraphicFramePr>
          <p:nvPr>
            <p:extLst/>
          </p:nvPr>
        </p:nvGraphicFramePr>
        <p:xfrm>
          <a:off x="2" y="-27384"/>
          <a:ext cx="9144000" cy="432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951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1967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32049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accent1"/>
                          </a:solidFill>
                        </a:rPr>
                        <a:t>Introduction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ct val="50000"/>
                        </a:spcBef>
                        <a:buClr>
                          <a:schemeClr val="tx2"/>
                        </a:buClr>
                        <a:buFont typeface="Wingdings" charset="2"/>
                        <a:buNone/>
                      </a:pPr>
                      <a:r>
                        <a:rPr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Conception</a:t>
                      </a:r>
                      <a:endParaRPr lang="fr-FR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Développements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3" name="Espace réservé du pied de page 5">
            <a:extLst>
              <a:ext uri="{FF2B5EF4-FFF2-40B4-BE49-F238E27FC236}">
                <a16:creationId xmlns:a16="http://schemas.microsoft.com/office/drawing/2014/main" xmlns="" id="{891A387E-BB49-4035-98D1-FBA0BA787C2B}"/>
              </a:ext>
            </a:extLst>
          </p:cNvPr>
          <p:cNvSpPr txBox="1">
            <a:spLocks noGrp="1"/>
          </p:cNvSpPr>
          <p:nvPr/>
        </p:nvSpPr>
        <p:spPr bwMode="auto">
          <a:xfrm>
            <a:off x="209552" y="6491288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>
                <a:solidFill>
                  <a:srgbClr val="1E4C7C"/>
                </a:solidFill>
                <a:latin typeface="Arial" charset="0"/>
              </a:rPr>
              <a:t>Soutenance du projet de fin d’étude </a:t>
            </a:r>
            <a:r>
              <a:rPr lang="fr-FR" sz="1100" dirty="0" smtClean="0">
                <a:solidFill>
                  <a:srgbClr val="1E4C7C"/>
                </a:solidFill>
                <a:latin typeface="Arial" charset="0"/>
              </a:rPr>
              <a:t>12/06/2018</a:t>
            </a:r>
            <a:endParaRPr lang="fr-FR" sz="1100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2BFBF7C-A9B9-478B-ABCD-00FF30A43DEB}"/>
              </a:ext>
            </a:extLst>
          </p:cNvPr>
          <p:cNvSpPr/>
          <p:nvPr/>
        </p:nvSpPr>
        <p:spPr>
          <a:xfrm>
            <a:off x="7276044" y="6353195"/>
            <a:ext cx="10567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hiller" panose="04020404031007020602" pitchFamily="82" charset="0"/>
              </a:rPr>
              <a:t>U,I,T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7D4485AB-767F-4B46-86FB-AC53B453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40" y="1618622"/>
            <a:ext cx="7642659" cy="94533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700" b="1" dirty="0" smtClean="0">
                <a:solidFill>
                  <a:schemeClr val="tx2"/>
                </a:solidFill>
                <a:latin typeface="Arial" charset="0"/>
                <a:ea typeface="+mn-ea"/>
                <a:cs typeface="+mn-cs"/>
              </a:rPr>
              <a:t>Fondamentaux/Principes </a:t>
            </a:r>
            <a:r>
              <a:rPr lang="fr-FR" sz="2700" b="1" dirty="0">
                <a:solidFill>
                  <a:schemeClr val="tx2"/>
                </a:solidFill>
                <a:latin typeface="Arial" charset="0"/>
                <a:ea typeface="+mn-ea"/>
                <a:cs typeface="+mn-cs"/>
              </a:rPr>
              <a:t>du E-commerce</a:t>
            </a:r>
          </a:p>
        </p:txBody>
      </p:sp>
    </p:spTree>
    <p:extLst>
      <p:ext uri="{BB962C8B-B14F-4D97-AF65-F5344CB8AC3E}">
        <p14:creationId xmlns:p14="http://schemas.microsoft.com/office/powerpoint/2010/main" val="27900201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4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38" name="Group 22"/>
          <p:cNvGrpSpPr>
            <a:grpSpLocks/>
          </p:cNvGrpSpPr>
          <p:nvPr/>
        </p:nvGrpSpPr>
        <p:grpSpPr bwMode="auto">
          <a:xfrm>
            <a:off x="8791578" y="5957888"/>
            <a:ext cx="227013" cy="425450"/>
            <a:chOff x="3424" y="1911"/>
            <a:chExt cx="318" cy="590"/>
          </a:xfrm>
        </p:grpSpPr>
        <p:sp>
          <p:nvSpPr>
            <p:cNvPr id="39" name="AutoShape 23"/>
            <p:cNvSpPr>
              <a:spLocks noChangeArrowheads="1"/>
            </p:cNvSpPr>
            <p:nvPr/>
          </p:nvSpPr>
          <p:spPr bwMode="auto">
            <a:xfrm>
              <a:off x="3424" y="2069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6C789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auto">
            <a:xfrm>
              <a:off x="3424" y="2228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9AA2B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AutoShape 25"/>
            <p:cNvSpPr>
              <a:spLocks noChangeArrowheads="1"/>
            </p:cNvSpPr>
            <p:nvPr/>
          </p:nvSpPr>
          <p:spPr bwMode="auto">
            <a:xfrm>
              <a:off x="3424" y="1911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AutoShape 26"/>
            <p:cNvSpPr>
              <a:spLocks noChangeArrowheads="1"/>
            </p:cNvSpPr>
            <p:nvPr/>
          </p:nvSpPr>
          <p:spPr bwMode="auto">
            <a:xfrm>
              <a:off x="3424" y="2387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C1C6D7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fr-FR" sz="1800">
                <a:latin typeface="Arial" charset="0"/>
              </a:endParaRPr>
            </a:p>
          </p:txBody>
        </p:sp>
      </p:grp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4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0" name="Oval 72"/>
          <p:cNvSpPr>
            <a:spLocks noChangeAspect="1" noChangeArrowheads="1"/>
          </p:cNvSpPr>
          <p:nvPr/>
        </p:nvSpPr>
        <p:spPr bwMode="auto">
          <a:xfrm>
            <a:off x="154878" y="6751"/>
            <a:ext cx="754063" cy="75406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fr-FR" sz="4800" b="1" dirty="0">
              <a:solidFill>
                <a:schemeClr val="tx2"/>
              </a:solidFill>
              <a:latin typeface="Arial Black"/>
              <a:cs typeface="Arial Black"/>
            </a:endParaRPr>
          </a:p>
        </p:txBody>
      </p:sp>
      <p:sp>
        <p:nvSpPr>
          <p:cNvPr id="26" name="Text Box 31"/>
          <p:cNvSpPr txBox="1">
            <a:spLocks noChangeArrowheads="1"/>
          </p:cNvSpPr>
          <p:nvPr/>
        </p:nvSpPr>
        <p:spPr bwMode="auto">
          <a:xfrm>
            <a:off x="200025" y="786948"/>
            <a:ext cx="84669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sz="2400" b="1" dirty="0" smtClean="0">
                <a:solidFill>
                  <a:schemeClr val="tx2"/>
                </a:solidFill>
                <a:latin typeface="Arial" charset="0"/>
              </a:rPr>
              <a:t>Les Outils De Mise En Œuvre</a:t>
            </a:r>
            <a:endParaRPr lang="fr-FR" sz="2400" b="1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1" name="Espace réservé du pied de page 5">
            <a:extLst>
              <a:ext uri="{FF2B5EF4-FFF2-40B4-BE49-F238E27FC236}">
                <a16:creationId xmlns:a16="http://schemas.microsoft.com/office/drawing/2014/main" xmlns="" id="{5F474CFE-F890-43D3-B274-DE44B6790123}"/>
              </a:ext>
            </a:extLst>
          </p:cNvPr>
          <p:cNvSpPr txBox="1">
            <a:spLocks noGrp="1"/>
          </p:cNvSpPr>
          <p:nvPr/>
        </p:nvSpPr>
        <p:spPr bwMode="auto">
          <a:xfrm>
            <a:off x="209552" y="6491288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>
                <a:solidFill>
                  <a:srgbClr val="1E4C7C"/>
                </a:solidFill>
                <a:latin typeface="Arial" charset="0"/>
              </a:rPr>
              <a:t>Soutenance du projet de fin d’étude </a:t>
            </a:r>
            <a:r>
              <a:rPr lang="fr-FR" sz="1100" dirty="0" smtClean="0">
                <a:solidFill>
                  <a:srgbClr val="1E4C7C"/>
                </a:solidFill>
                <a:latin typeface="Arial" charset="0"/>
              </a:rPr>
              <a:t>12/06/2018</a:t>
            </a:r>
            <a:endParaRPr lang="fr-FR" sz="1100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351C490-9EF6-4FA6-A338-AAD038DD3730}"/>
              </a:ext>
            </a:extLst>
          </p:cNvPr>
          <p:cNvSpPr/>
          <p:nvPr/>
        </p:nvSpPr>
        <p:spPr>
          <a:xfrm>
            <a:off x="7276044" y="6353195"/>
            <a:ext cx="10567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hiller" panose="04020404031007020602" pitchFamily="82" charset="0"/>
              </a:rPr>
              <a:t>U,I,T</a:t>
            </a:r>
            <a:endParaRPr lang="fr-FR" sz="2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Chiller" panose="04020404031007020602" pitchFamily="82" charset="0"/>
            </a:endParaRPr>
          </a:p>
        </p:txBody>
      </p:sp>
      <p:graphicFrame>
        <p:nvGraphicFramePr>
          <p:cNvPr id="28" name="Tableau 27">
            <a:extLst>
              <a:ext uri="{FF2B5EF4-FFF2-40B4-BE49-F238E27FC236}">
                <a16:creationId xmlns:a16="http://schemas.microsoft.com/office/drawing/2014/main" xmlns="" id="{87F0B0CC-70AA-4286-A429-EF9CD9143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837102"/>
              </p:ext>
            </p:extLst>
          </p:nvPr>
        </p:nvGraphicFramePr>
        <p:xfrm>
          <a:off x="2" y="-27384"/>
          <a:ext cx="9144000" cy="432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951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1967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32049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accent1"/>
                          </a:solidFill>
                        </a:rPr>
                        <a:t>Introduction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ct val="50000"/>
                        </a:spcBef>
                        <a:buClr>
                          <a:schemeClr val="tx2"/>
                        </a:buClr>
                        <a:buFont typeface="Wingdings" charset="2"/>
                        <a:buNone/>
                      </a:pPr>
                      <a:r>
                        <a:rPr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Conception</a:t>
                      </a:r>
                      <a:endParaRPr lang="fr-FR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Développements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73" y="1441055"/>
            <a:ext cx="1438275" cy="1438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145" y="1334148"/>
            <a:ext cx="1645356" cy="1771922"/>
          </a:xfrm>
          <a:prstGeom prst="rect">
            <a:avLst/>
          </a:prstGeom>
        </p:spPr>
      </p:pic>
      <p:pic>
        <p:nvPicPr>
          <p:cNvPr id="25" name="Picture 24" descr="C:\Users\Othmane Lh\Downloads\150px-Sublime_Text_3_logo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44" y="1551345"/>
            <a:ext cx="1359819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364" y="1540269"/>
            <a:ext cx="1336125" cy="1513430"/>
          </a:xfrm>
          <a:prstGeom prst="rect">
            <a:avLst/>
          </a:prstGeom>
        </p:spPr>
      </p:pic>
      <p:pic>
        <p:nvPicPr>
          <p:cNvPr id="29" name="Picture 28" descr="C:\Users\Othmane Lh\Downloads\96px-Postgresql_elephant.svg.pn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73" y="3376893"/>
            <a:ext cx="1409700" cy="1453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145" y="3343013"/>
            <a:ext cx="1487395" cy="1487395"/>
          </a:xfrm>
          <a:prstGeom prst="rect">
            <a:avLst/>
          </a:prstGeom>
        </p:spPr>
      </p:pic>
      <p:pic>
        <p:nvPicPr>
          <p:cNvPr id="30" name="Picture 29" descr="C:\Users\Othmane Lh\Pictures\index.png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278" y="3343013"/>
            <a:ext cx="1537211" cy="1487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Picture 36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3" y="3410651"/>
            <a:ext cx="1473060" cy="1419757"/>
          </a:xfrm>
          <a:prstGeom prst="rect">
            <a:avLst/>
          </a:prstGeom>
        </p:spPr>
      </p:pic>
      <p:pic>
        <p:nvPicPr>
          <p:cNvPr id="45" name="Picture 44" descr="C:\Users\Othmane Lh\Downloads\440px-UML_logo.svg.png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259" y="4959242"/>
            <a:ext cx="1993771" cy="12771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6" name="Picture 45" descr="C:\Users\Othmane Lh\Downloads\logo-EA1.jpg"/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049864"/>
            <a:ext cx="2966720" cy="962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11782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5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8791578" y="5957888"/>
            <a:ext cx="227013" cy="425450"/>
            <a:chOff x="3424" y="1911"/>
            <a:chExt cx="318" cy="590"/>
          </a:xfrm>
        </p:grpSpPr>
        <p:sp>
          <p:nvSpPr>
            <p:cNvPr id="39" name="AutoShape 23"/>
            <p:cNvSpPr>
              <a:spLocks noChangeArrowheads="1"/>
            </p:cNvSpPr>
            <p:nvPr/>
          </p:nvSpPr>
          <p:spPr bwMode="auto">
            <a:xfrm>
              <a:off x="3424" y="2069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6C789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auto">
            <a:xfrm>
              <a:off x="3424" y="2228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9AA2B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AutoShape 25"/>
            <p:cNvSpPr>
              <a:spLocks noChangeArrowheads="1"/>
            </p:cNvSpPr>
            <p:nvPr/>
          </p:nvSpPr>
          <p:spPr bwMode="auto">
            <a:xfrm>
              <a:off x="3424" y="1911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AutoShape 26"/>
            <p:cNvSpPr>
              <a:spLocks noChangeArrowheads="1"/>
            </p:cNvSpPr>
            <p:nvPr/>
          </p:nvSpPr>
          <p:spPr bwMode="auto">
            <a:xfrm>
              <a:off x="3424" y="2387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C1C6D7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fr-FR" sz="1800">
                <a:latin typeface="Arial" charset="0"/>
              </a:endParaRPr>
            </a:p>
          </p:txBody>
        </p:sp>
      </p:grp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5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2" name="Espace réservé du pied de page 5"/>
          <p:cNvSpPr txBox="1">
            <a:spLocks noGrp="1"/>
          </p:cNvSpPr>
          <p:nvPr/>
        </p:nvSpPr>
        <p:spPr bwMode="auto">
          <a:xfrm>
            <a:off x="209552" y="6491288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>
                <a:solidFill>
                  <a:srgbClr val="1E4C7C"/>
                </a:solidFill>
                <a:latin typeface="Arial" charset="0"/>
              </a:rPr>
              <a:t>Soutenance du projet de fin d’étude </a:t>
            </a:r>
            <a:r>
              <a:rPr lang="fr-FR" sz="1100" dirty="0" smtClean="0">
                <a:solidFill>
                  <a:srgbClr val="1E4C7C"/>
                </a:solidFill>
                <a:latin typeface="Arial" charset="0"/>
              </a:rPr>
              <a:t>12/06/2018</a:t>
            </a:r>
            <a:endParaRPr lang="fr-FR" sz="1100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20" name="Oval 72"/>
          <p:cNvSpPr>
            <a:spLocks noChangeAspect="1" noChangeArrowheads="1"/>
          </p:cNvSpPr>
          <p:nvPr/>
        </p:nvSpPr>
        <p:spPr bwMode="auto">
          <a:xfrm>
            <a:off x="154878" y="6751"/>
            <a:ext cx="754063" cy="75406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fr-FR" sz="4800" b="1" dirty="0">
              <a:solidFill>
                <a:schemeClr val="tx2"/>
              </a:solidFill>
              <a:latin typeface="Arial Black"/>
              <a:cs typeface="Arial Black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86DDB49B-47F0-42F1-989B-FA39BA0EA01D}"/>
              </a:ext>
            </a:extLst>
          </p:cNvPr>
          <p:cNvSpPr/>
          <p:nvPr/>
        </p:nvSpPr>
        <p:spPr>
          <a:xfrm>
            <a:off x="7276044" y="6353195"/>
            <a:ext cx="10567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hiller" panose="04020404031007020602" pitchFamily="82" charset="0"/>
              </a:rPr>
              <a:t>U,I,T</a:t>
            </a:r>
          </a:p>
        </p:txBody>
      </p:sp>
      <p:graphicFrame>
        <p:nvGraphicFramePr>
          <p:cNvPr id="24" name="Tableau 23">
            <a:extLst>
              <a:ext uri="{FF2B5EF4-FFF2-40B4-BE49-F238E27FC236}">
                <a16:creationId xmlns:a16="http://schemas.microsoft.com/office/drawing/2014/main" xmlns="" id="{AF70C372-1EF6-4FFC-91AF-9E530D8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45262"/>
              </p:ext>
            </p:extLst>
          </p:nvPr>
        </p:nvGraphicFramePr>
        <p:xfrm>
          <a:off x="2" y="-27384"/>
          <a:ext cx="9144000" cy="432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231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6308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32049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Introduction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ct val="50000"/>
                        </a:spcBef>
                        <a:buClr>
                          <a:schemeClr val="tx2"/>
                        </a:buClr>
                        <a:buFont typeface="Wingdings" charset="2"/>
                        <a:buNone/>
                      </a:pPr>
                      <a:r>
                        <a:rPr lang="fr-FR" sz="1400" b="1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Conception</a:t>
                      </a:r>
                      <a:endParaRPr lang="fr-FR" sz="14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Développements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5" name="Text Box 31">
            <a:extLst>
              <a:ext uri="{FF2B5EF4-FFF2-40B4-BE49-F238E27FC236}">
                <a16:creationId xmlns:a16="http://schemas.microsoft.com/office/drawing/2014/main" xmlns="" id="{14D3F8E4-18A6-4E85-A93A-5A5078DD4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" y="744992"/>
            <a:ext cx="8466903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sz="2000" dirty="0" smtClean="0">
                <a:solidFill>
                  <a:schemeClr val="tx2"/>
                </a:solidFill>
                <a:latin typeface="Arial" charset="0"/>
              </a:rPr>
              <a:t>Langage de modélisation utilisé:</a:t>
            </a:r>
          </a:p>
          <a:p>
            <a:pPr lvl="1">
              <a:spcBef>
                <a:spcPct val="50000"/>
              </a:spcBef>
              <a:buClr>
                <a:schemeClr val="tx2"/>
              </a:buClr>
            </a:pPr>
            <a:r>
              <a:rPr lang="fr-FR" sz="2000" dirty="0" smtClean="0">
                <a:solidFill>
                  <a:schemeClr val="tx2"/>
                </a:solidFill>
                <a:latin typeface="Arial" charset="0"/>
              </a:rPr>
              <a:t>UML (</a:t>
            </a:r>
            <a:r>
              <a:rPr lang="fr-FR" sz="2000" dirty="0" err="1" smtClean="0">
                <a:solidFill>
                  <a:schemeClr val="tx2"/>
                </a:solidFill>
                <a:latin typeface="Arial" charset="0"/>
              </a:rPr>
              <a:t>Unified</a:t>
            </a:r>
            <a:r>
              <a:rPr lang="fr-FR" sz="2000" dirty="0" smtClean="0">
                <a:solidFill>
                  <a:schemeClr val="tx2"/>
                </a:solidFill>
                <a:latin typeface="Arial" charset="0"/>
              </a:rPr>
              <a:t> Model </a:t>
            </a:r>
            <a:r>
              <a:rPr lang="fr-FR" sz="2000" dirty="0" err="1" smtClean="0">
                <a:solidFill>
                  <a:schemeClr val="tx2"/>
                </a:solidFill>
                <a:latin typeface="Arial" charset="0"/>
              </a:rPr>
              <a:t>Language</a:t>
            </a:r>
            <a:r>
              <a:rPr lang="fr-FR" sz="2000" dirty="0" smtClean="0">
                <a:solidFill>
                  <a:schemeClr val="tx2"/>
                </a:solidFill>
                <a:latin typeface="Arial" charset="0"/>
              </a:rPr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200025" y="1917471"/>
            <a:ext cx="4572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sz="2000" dirty="0" smtClean="0">
                <a:solidFill>
                  <a:schemeClr val="tx2"/>
                </a:solidFill>
                <a:latin typeface="Arial" charset="0"/>
              </a:rPr>
              <a:t>Les trois diagrammes utilisés:</a:t>
            </a:r>
          </a:p>
          <a:p>
            <a:pPr marL="800100" lvl="1" indent="-342900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fr-FR" sz="2000" dirty="0" smtClean="0">
                <a:solidFill>
                  <a:schemeClr val="tx2"/>
                </a:solidFill>
                <a:latin typeface="Arial" charset="0"/>
              </a:rPr>
              <a:t>Diagramme de cas d’utilisation</a:t>
            </a:r>
          </a:p>
          <a:p>
            <a:pPr marL="800100" lvl="1" indent="-342900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fr-FR" sz="2000" dirty="0" smtClean="0">
                <a:solidFill>
                  <a:schemeClr val="tx2"/>
                </a:solidFill>
                <a:latin typeface="Arial" charset="0"/>
              </a:rPr>
              <a:t>Diagramme de séquence</a:t>
            </a:r>
          </a:p>
          <a:p>
            <a:pPr marL="800100" lvl="1" indent="-342900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fr-FR" sz="2000" dirty="0" smtClean="0">
                <a:solidFill>
                  <a:schemeClr val="tx2"/>
                </a:solidFill>
                <a:latin typeface="Arial" charset="0"/>
              </a:rPr>
              <a:t>Diagramme de classes</a:t>
            </a:r>
            <a:endParaRPr lang="fr-FR" sz="2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9552" y="4123606"/>
            <a:ext cx="4572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sz="2000" dirty="0" smtClean="0">
                <a:solidFill>
                  <a:schemeClr val="tx2"/>
                </a:solidFill>
                <a:latin typeface="Arial" charset="0"/>
              </a:rPr>
              <a:t>Les acteurs utilisés: </a:t>
            </a:r>
          </a:p>
          <a:p>
            <a:pPr marL="800100" lvl="1" indent="-342900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fr-FR" sz="2000" dirty="0" smtClean="0">
                <a:solidFill>
                  <a:schemeClr val="tx2"/>
                </a:solidFill>
                <a:latin typeface="Arial" charset="0"/>
              </a:rPr>
              <a:t>Visiteur</a:t>
            </a:r>
          </a:p>
          <a:p>
            <a:pPr marL="800100" lvl="1" indent="-342900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fr-FR" sz="2000" dirty="0" smtClean="0">
                <a:solidFill>
                  <a:schemeClr val="tx2"/>
                </a:solidFill>
                <a:latin typeface="Arial" charset="0"/>
              </a:rPr>
              <a:t>Client</a:t>
            </a:r>
          </a:p>
          <a:p>
            <a:pPr marL="800100" lvl="1" indent="-342900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fr-FR" sz="2000" dirty="0" smtClean="0">
                <a:solidFill>
                  <a:schemeClr val="tx2"/>
                </a:solidFill>
                <a:latin typeface="Arial" charset="0"/>
              </a:rPr>
              <a:t>Administrateur</a:t>
            </a:r>
          </a:p>
        </p:txBody>
      </p:sp>
    </p:spTree>
    <p:extLst>
      <p:ext uri="{BB962C8B-B14F-4D97-AF65-F5344CB8AC3E}">
        <p14:creationId xmlns:p14="http://schemas.microsoft.com/office/powerpoint/2010/main" val="814832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6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8791578" y="5957888"/>
            <a:ext cx="227013" cy="425450"/>
            <a:chOff x="3424" y="1911"/>
            <a:chExt cx="318" cy="590"/>
          </a:xfrm>
        </p:grpSpPr>
        <p:sp>
          <p:nvSpPr>
            <p:cNvPr id="39" name="AutoShape 23"/>
            <p:cNvSpPr>
              <a:spLocks noChangeArrowheads="1"/>
            </p:cNvSpPr>
            <p:nvPr/>
          </p:nvSpPr>
          <p:spPr bwMode="auto">
            <a:xfrm>
              <a:off x="3424" y="2069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6C789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auto">
            <a:xfrm>
              <a:off x="3424" y="2228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9AA2B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AutoShape 25"/>
            <p:cNvSpPr>
              <a:spLocks noChangeArrowheads="1"/>
            </p:cNvSpPr>
            <p:nvPr/>
          </p:nvSpPr>
          <p:spPr bwMode="auto">
            <a:xfrm>
              <a:off x="3424" y="1911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AutoShape 26"/>
            <p:cNvSpPr>
              <a:spLocks noChangeArrowheads="1"/>
            </p:cNvSpPr>
            <p:nvPr/>
          </p:nvSpPr>
          <p:spPr bwMode="auto">
            <a:xfrm>
              <a:off x="3424" y="2387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C1C6D7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fr-FR" sz="1800">
                <a:latin typeface="Arial" charset="0"/>
              </a:endParaRPr>
            </a:p>
          </p:txBody>
        </p:sp>
      </p:grp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6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0" name="Oval 72"/>
          <p:cNvSpPr>
            <a:spLocks noChangeAspect="1" noChangeArrowheads="1"/>
          </p:cNvSpPr>
          <p:nvPr/>
        </p:nvSpPr>
        <p:spPr bwMode="auto">
          <a:xfrm>
            <a:off x="154878" y="6751"/>
            <a:ext cx="754063" cy="75406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fr-FR" sz="4800" b="1" dirty="0">
              <a:solidFill>
                <a:schemeClr val="tx2"/>
              </a:solidFill>
              <a:latin typeface="Arial Black"/>
              <a:cs typeface="Arial Black"/>
            </a:endParaRPr>
          </a:p>
        </p:txBody>
      </p:sp>
      <p:sp>
        <p:nvSpPr>
          <p:cNvPr id="23" name="Espace réservé du pied de page 5">
            <a:extLst>
              <a:ext uri="{FF2B5EF4-FFF2-40B4-BE49-F238E27FC236}">
                <a16:creationId xmlns:a16="http://schemas.microsoft.com/office/drawing/2014/main" xmlns="" id="{246316EC-E4FD-4CD8-AB1E-12764061634C}"/>
              </a:ext>
            </a:extLst>
          </p:cNvPr>
          <p:cNvSpPr txBox="1">
            <a:spLocks noGrp="1"/>
          </p:cNvSpPr>
          <p:nvPr/>
        </p:nvSpPr>
        <p:spPr bwMode="auto">
          <a:xfrm>
            <a:off x="209552" y="6491288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>
                <a:solidFill>
                  <a:srgbClr val="1E4C7C"/>
                </a:solidFill>
                <a:latin typeface="Arial" charset="0"/>
              </a:rPr>
              <a:t>Soutenance du projet de fin d’étude </a:t>
            </a:r>
            <a:r>
              <a:rPr lang="fr-FR" sz="1100" dirty="0" smtClean="0">
                <a:solidFill>
                  <a:srgbClr val="1E4C7C"/>
                </a:solidFill>
                <a:latin typeface="Arial" charset="0"/>
              </a:rPr>
              <a:t>12/06/2018</a:t>
            </a:r>
            <a:endParaRPr lang="fr-FR" sz="1100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94F3B0AD-EDEB-4251-9DF6-B427180C2BE6}"/>
              </a:ext>
            </a:extLst>
          </p:cNvPr>
          <p:cNvSpPr/>
          <p:nvPr/>
        </p:nvSpPr>
        <p:spPr>
          <a:xfrm>
            <a:off x="7276044" y="6353195"/>
            <a:ext cx="10567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hiller" panose="04020404031007020602" pitchFamily="82" charset="0"/>
              </a:rPr>
              <a:t>U,I,T</a:t>
            </a:r>
          </a:p>
        </p:txBody>
      </p:sp>
      <p:graphicFrame>
        <p:nvGraphicFramePr>
          <p:cNvPr id="29" name="Tableau 28">
            <a:extLst>
              <a:ext uri="{FF2B5EF4-FFF2-40B4-BE49-F238E27FC236}">
                <a16:creationId xmlns:a16="http://schemas.microsoft.com/office/drawing/2014/main" xmlns="" id="{EBE6D39E-0F6B-49E4-97DE-284F9370B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330371"/>
              </p:ext>
            </p:extLst>
          </p:nvPr>
        </p:nvGraphicFramePr>
        <p:xfrm>
          <a:off x="2" y="-27384"/>
          <a:ext cx="9144000" cy="432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231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6308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32049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Introduction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ct val="50000"/>
                        </a:spcBef>
                        <a:buClr>
                          <a:schemeClr val="tx2"/>
                        </a:buClr>
                        <a:buFont typeface="Wingdings" charset="2"/>
                        <a:buNone/>
                      </a:pPr>
                      <a:r>
                        <a:rPr lang="fr-FR" sz="1400" b="1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Conception</a:t>
                      </a:r>
                      <a:endParaRPr lang="fr-FR" sz="14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Développements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Titre 2">
            <a:extLst>
              <a:ext uri="{FF2B5EF4-FFF2-40B4-BE49-F238E27FC236}">
                <a16:creationId xmlns:a16="http://schemas.microsoft.com/office/drawing/2014/main" xmlns="" id="{7401956A-CCDB-4995-857E-43649FCE2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11762"/>
            <a:ext cx="5266928" cy="75406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sz="2400" b="1" dirty="0">
                <a:solidFill>
                  <a:schemeClr val="tx2"/>
                </a:solidFill>
                <a:latin typeface="Arial" charset="0"/>
                <a:ea typeface="+mn-ea"/>
                <a:cs typeface="+mn-cs"/>
              </a:rPr>
              <a:t>Diagramme de cas d’utilisation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58" y="1658267"/>
            <a:ext cx="8058316" cy="397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832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7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8791578" y="5957888"/>
            <a:ext cx="227013" cy="425450"/>
            <a:chOff x="3424" y="1911"/>
            <a:chExt cx="318" cy="590"/>
          </a:xfrm>
        </p:grpSpPr>
        <p:sp>
          <p:nvSpPr>
            <p:cNvPr id="39" name="AutoShape 23"/>
            <p:cNvSpPr>
              <a:spLocks noChangeArrowheads="1"/>
            </p:cNvSpPr>
            <p:nvPr/>
          </p:nvSpPr>
          <p:spPr bwMode="auto">
            <a:xfrm>
              <a:off x="3424" y="2069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6C789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auto">
            <a:xfrm>
              <a:off x="3424" y="2228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9AA2B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AutoShape 25"/>
            <p:cNvSpPr>
              <a:spLocks noChangeArrowheads="1"/>
            </p:cNvSpPr>
            <p:nvPr/>
          </p:nvSpPr>
          <p:spPr bwMode="auto">
            <a:xfrm>
              <a:off x="3424" y="1911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AutoShape 26"/>
            <p:cNvSpPr>
              <a:spLocks noChangeArrowheads="1"/>
            </p:cNvSpPr>
            <p:nvPr/>
          </p:nvSpPr>
          <p:spPr bwMode="auto">
            <a:xfrm>
              <a:off x="3424" y="2387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C1C6D7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fr-FR" sz="1800">
                <a:latin typeface="Arial" charset="0"/>
              </a:endParaRPr>
            </a:p>
          </p:txBody>
        </p:sp>
      </p:grp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7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0" name="Oval 72"/>
          <p:cNvSpPr>
            <a:spLocks noChangeAspect="1" noChangeArrowheads="1"/>
          </p:cNvSpPr>
          <p:nvPr/>
        </p:nvSpPr>
        <p:spPr bwMode="auto">
          <a:xfrm>
            <a:off x="154878" y="6751"/>
            <a:ext cx="754063" cy="75406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fr-FR" sz="4800" b="1" dirty="0">
              <a:solidFill>
                <a:schemeClr val="tx2"/>
              </a:solidFill>
              <a:latin typeface="Arial Black"/>
              <a:cs typeface="Arial Black"/>
            </a:endParaRPr>
          </a:p>
        </p:txBody>
      </p:sp>
      <p:sp>
        <p:nvSpPr>
          <p:cNvPr id="23" name="Espace réservé du pied de page 5">
            <a:extLst>
              <a:ext uri="{FF2B5EF4-FFF2-40B4-BE49-F238E27FC236}">
                <a16:creationId xmlns:a16="http://schemas.microsoft.com/office/drawing/2014/main" xmlns="" id="{246316EC-E4FD-4CD8-AB1E-12764061634C}"/>
              </a:ext>
            </a:extLst>
          </p:cNvPr>
          <p:cNvSpPr txBox="1">
            <a:spLocks noGrp="1"/>
          </p:cNvSpPr>
          <p:nvPr/>
        </p:nvSpPr>
        <p:spPr bwMode="auto">
          <a:xfrm>
            <a:off x="209552" y="6491288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>
                <a:solidFill>
                  <a:srgbClr val="1E4C7C"/>
                </a:solidFill>
                <a:latin typeface="Arial" charset="0"/>
              </a:rPr>
              <a:t>Soutenance du projet de fin d’étude </a:t>
            </a:r>
            <a:r>
              <a:rPr lang="fr-FR" sz="1100" dirty="0" smtClean="0">
                <a:solidFill>
                  <a:srgbClr val="1E4C7C"/>
                </a:solidFill>
                <a:latin typeface="Arial" charset="0"/>
              </a:rPr>
              <a:t>12/06/2018</a:t>
            </a:r>
            <a:endParaRPr lang="fr-FR" sz="1100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94F3B0AD-EDEB-4251-9DF6-B427180C2BE6}"/>
              </a:ext>
            </a:extLst>
          </p:cNvPr>
          <p:cNvSpPr/>
          <p:nvPr/>
        </p:nvSpPr>
        <p:spPr>
          <a:xfrm>
            <a:off x="7276044" y="6353195"/>
            <a:ext cx="10567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hiller" panose="04020404031007020602" pitchFamily="82" charset="0"/>
              </a:rPr>
              <a:t>U,I,T</a:t>
            </a:r>
          </a:p>
        </p:txBody>
      </p:sp>
      <p:graphicFrame>
        <p:nvGraphicFramePr>
          <p:cNvPr id="29" name="Tableau 28">
            <a:extLst>
              <a:ext uri="{FF2B5EF4-FFF2-40B4-BE49-F238E27FC236}">
                <a16:creationId xmlns:a16="http://schemas.microsoft.com/office/drawing/2014/main" xmlns="" id="{EBE6D39E-0F6B-49E4-97DE-284F9370B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330371"/>
              </p:ext>
            </p:extLst>
          </p:nvPr>
        </p:nvGraphicFramePr>
        <p:xfrm>
          <a:off x="2" y="-27384"/>
          <a:ext cx="9144000" cy="432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231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6308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32049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Introduction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ct val="50000"/>
                        </a:spcBef>
                        <a:buClr>
                          <a:schemeClr val="tx2"/>
                        </a:buClr>
                        <a:buFont typeface="Wingdings" charset="2"/>
                        <a:buNone/>
                      </a:pPr>
                      <a:r>
                        <a:rPr lang="fr-FR" sz="1400" b="1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Conception</a:t>
                      </a:r>
                      <a:endParaRPr lang="fr-FR" sz="14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Développements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Titre 2">
            <a:extLst>
              <a:ext uri="{FF2B5EF4-FFF2-40B4-BE49-F238E27FC236}">
                <a16:creationId xmlns:a16="http://schemas.microsoft.com/office/drawing/2014/main" xmlns="" id="{7401956A-CCDB-4995-857E-43649FCE2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11762"/>
            <a:ext cx="5266928" cy="75406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sz="2400" b="1" dirty="0">
                <a:solidFill>
                  <a:schemeClr val="tx2"/>
                </a:solidFill>
                <a:latin typeface="Arial" charset="0"/>
                <a:ea typeface="+mn-ea"/>
                <a:cs typeface="+mn-cs"/>
              </a:rPr>
              <a:t>Diagramme de cas d’utilisation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45" y="1342629"/>
            <a:ext cx="7733743" cy="490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102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8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4288" y="630932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8791578" y="5957888"/>
            <a:ext cx="227013" cy="425450"/>
            <a:chOff x="3424" y="1911"/>
            <a:chExt cx="318" cy="590"/>
          </a:xfrm>
        </p:grpSpPr>
        <p:sp>
          <p:nvSpPr>
            <p:cNvPr id="39" name="AutoShape 23"/>
            <p:cNvSpPr>
              <a:spLocks noChangeArrowheads="1"/>
            </p:cNvSpPr>
            <p:nvPr/>
          </p:nvSpPr>
          <p:spPr bwMode="auto">
            <a:xfrm>
              <a:off x="3424" y="2069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6C789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auto">
            <a:xfrm>
              <a:off x="3424" y="2228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9AA2B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AutoShape 25"/>
            <p:cNvSpPr>
              <a:spLocks noChangeArrowheads="1"/>
            </p:cNvSpPr>
            <p:nvPr/>
          </p:nvSpPr>
          <p:spPr bwMode="auto">
            <a:xfrm>
              <a:off x="3424" y="1911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AutoShape 26"/>
            <p:cNvSpPr>
              <a:spLocks noChangeArrowheads="1"/>
            </p:cNvSpPr>
            <p:nvPr/>
          </p:nvSpPr>
          <p:spPr bwMode="auto">
            <a:xfrm>
              <a:off x="3424" y="2387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C1C6D7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fr-FR" sz="1800">
                <a:latin typeface="Arial" charset="0"/>
              </a:endParaRPr>
            </a:p>
          </p:txBody>
        </p:sp>
      </p:grp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8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20" name="Oval 72"/>
          <p:cNvSpPr>
            <a:spLocks noChangeAspect="1" noChangeArrowheads="1"/>
          </p:cNvSpPr>
          <p:nvPr/>
        </p:nvSpPr>
        <p:spPr bwMode="auto">
          <a:xfrm>
            <a:off x="154878" y="6751"/>
            <a:ext cx="754063" cy="75406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fr-FR" sz="4800" b="1" dirty="0">
              <a:solidFill>
                <a:schemeClr val="tx2"/>
              </a:solidFill>
              <a:latin typeface="Arial Black"/>
              <a:cs typeface="Arial Black"/>
            </a:endParaRPr>
          </a:p>
        </p:txBody>
      </p:sp>
      <p:sp>
        <p:nvSpPr>
          <p:cNvPr id="203" name="AutoShape 20"/>
          <p:cNvSpPr>
            <a:spLocks noChangeArrowheads="1"/>
          </p:cNvSpPr>
          <p:nvPr/>
        </p:nvSpPr>
        <p:spPr bwMode="auto">
          <a:xfrm>
            <a:off x="7185025" y="574990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>
              <a:latin typeface="Calibri" pitchFamily="1" charset="0"/>
            </a:endParaRPr>
          </a:p>
        </p:txBody>
      </p:sp>
      <p:sp>
        <p:nvSpPr>
          <p:cNvPr id="379" name="Ellipse 378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graphicFrame>
        <p:nvGraphicFramePr>
          <p:cNvPr id="202" name="Tableau 201">
            <a:extLst>
              <a:ext uri="{FF2B5EF4-FFF2-40B4-BE49-F238E27FC236}">
                <a16:creationId xmlns:a16="http://schemas.microsoft.com/office/drawing/2014/main" xmlns="" id="{06354C4E-62EE-42A0-AB2F-5FDB7BDCE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967536"/>
              </p:ext>
            </p:extLst>
          </p:nvPr>
        </p:nvGraphicFramePr>
        <p:xfrm>
          <a:off x="2" y="-27384"/>
          <a:ext cx="9144000" cy="432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231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6308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32049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Introduction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ct val="50000"/>
                        </a:spcBef>
                        <a:buClr>
                          <a:schemeClr val="tx2"/>
                        </a:buClr>
                        <a:buFont typeface="Wingdings" charset="2"/>
                        <a:buNone/>
                      </a:pPr>
                      <a:r>
                        <a:rPr lang="fr-FR" sz="1400" b="1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Conception</a:t>
                      </a:r>
                      <a:endParaRPr lang="fr-FR" sz="14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Développements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4" name="Espace réservé du pied de page 5">
            <a:extLst>
              <a:ext uri="{FF2B5EF4-FFF2-40B4-BE49-F238E27FC236}">
                <a16:creationId xmlns:a16="http://schemas.microsoft.com/office/drawing/2014/main" xmlns="" id="{C6BA344E-70E9-41D5-83F9-737090FE5D61}"/>
              </a:ext>
            </a:extLst>
          </p:cNvPr>
          <p:cNvSpPr txBox="1">
            <a:spLocks noGrp="1"/>
          </p:cNvSpPr>
          <p:nvPr/>
        </p:nvSpPr>
        <p:spPr bwMode="auto">
          <a:xfrm>
            <a:off x="209552" y="6491288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>
                <a:solidFill>
                  <a:srgbClr val="1E4C7C"/>
                </a:solidFill>
                <a:latin typeface="Arial" charset="0"/>
              </a:rPr>
              <a:t>Soutenance du projet de fin d’étude </a:t>
            </a:r>
            <a:r>
              <a:rPr lang="fr-FR" sz="1100" dirty="0" smtClean="0">
                <a:solidFill>
                  <a:srgbClr val="1E4C7C"/>
                </a:solidFill>
                <a:latin typeface="Arial" charset="0"/>
              </a:rPr>
              <a:t>12/06/2018</a:t>
            </a:r>
            <a:endParaRPr lang="fr-FR" sz="1100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xmlns="" id="{0879671E-3AFA-44B1-A6DE-492DF8DC92C0}"/>
              </a:ext>
            </a:extLst>
          </p:cNvPr>
          <p:cNvSpPr/>
          <p:nvPr/>
        </p:nvSpPr>
        <p:spPr>
          <a:xfrm>
            <a:off x="7276044" y="6353195"/>
            <a:ext cx="10567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hiller" panose="04020404031007020602" pitchFamily="82" charset="0"/>
              </a:rPr>
              <a:t>U,I,T</a:t>
            </a:r>
          </a:p>
        </p:txBody>
      </p:sp>
      <p:sp>
        <p:nvSpPr>
          <p:cNvPr id="24" name="Titre 2">
            <a:extLst>
              <a:ext uri="{FF2B5EF4-FFF2-40B4-BE49-F238E27FC236}">
                <a16:creationId xmlns:a16="http://schemas.microsoft.com/office/drawing/2014/main" xmlns="" id="{A1430877-629C-4A2E-B272-85277B438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568" y="478912"/>
            <a:ext cx="5915000" cy="75406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sz="2400" b="1" dirty="0">
                <a:solidFill>
                  <a:schemeClr val="tx2"/>
                </a:solidFill>
                <a:latin typeface="Arial" charset="0"/>
                <a:ea typeface="+mn-ea"/>
                <a:cs typeface="+mn-cs"/>
              </a:rPr>
              <a:t>Diagramme de </a:t>
            </a:r>
            <a:r>
              <a:rPr lang="fr-FR" sz="2400" b="1" dirty="0" smtClean="0">
                <a:solidFill>
                  <a:schemeClr val="tx2"/>
                </a:solidFill>
                <a:latin typeface="Arial" charset="0"/>
                <a:ea typeface="+mn-ea"/>
                <a:cs typeface="+mn-cs"/>
              </a:rPr>
              <a:t>séquence pour Client</a:t>
            </a:r>
            <a:endParaRPr lang="fr-FR" sz="2400" b="1" dirty="0">
              <a:solidFill>
                <a:schemeClr val="tx2"/>
              </a:solidFill>
              <a:latin typeface="Arial" charset="0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097541"/>
            <a:ext cx="6186698" cy="512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1088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9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7162803" y="6318250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6508756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6461125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0" y="6462719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7185028" y="6343650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38" name="Group 22"/>
          <p:cNvGrpSpPr>
            <a:grpSpLocks/>
          </p:cNvGrpSpPr>
          <p:nvPr/>
        </p:nvGrpSpPr>
        <p:grpSpPr bwMode="auto">
          <a:xfrm>
            <a:off x="8791578" y="5957888"/>
            <a:ext cx="227013" cy="425450"/>
            <a:chOff x="3424" y="1911"/>
            <a:chExt cx="318" cy="590"/>
          </a:xfrm>
        </p:grpSpPr>
        <p:sp>
          <p:nvSpPr>
            <p:cNvPr id="39" name="AutoShape 23"/>
            <p:cNvSpPr>
              <a:spLocks noChangeArrowheads="1"/>
            </p:cNvSpPr>
            <p:nvPr/>
          </p:nvSpPr>
          <p:spPr bwMode="auto">
            <a:xfrm>
              <a:off x="3424" y="2069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6C789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auto">
            <a:xfrm>
              <a:off x="3424" y="2228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9AA2B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AutoShape 25"/>
            <p:cNvSpPr>
              <a:spLocks noChangeArrowheads="1"/>
            </p:cNvSpPr>
            <p:nvPr/>
          </p:nvSpPr>
          <p:spPr bwMode="auto">
            <a:xfrm>
              <a:off x="3424" y="1911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AutoShape 26"/>
            <p:cNvSpPr>
              <a:spLocks noChangeArrowheads="1"/>
            </p:cNvSpPr>
            <p:nvPr/>
          </p:nvSpPr>
          <p:spPr bwMode="auto">
            <a:xfrm>
              <a:off x="3424" y="2387"/>
              <a:ext cx="318" cy="114"/>
            </a:xfrm>
            <a:prstGeom prst="roundRect">
              <a:avLst>
                <a:gd name="adj" fmla="val 50000"/>
              </a:avLst>
            </a:prstGeom>
            <a:solidFill>
              <a:srgbClr val="C1C6D7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fr-FR" sz="1800">
                <a:latin typeface="Arial" charset="0"/>
              </a:endParaRPr>
            </a:p>
          </p:txBody>
        </p:sp>
      </p:grp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532816" y="651827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CA12BCAA-488F-1746-BD84-CC24C817D503}" type="slidenum">
              <a:rPr lang="fr-FR" sz="1200" b="1">
                <a:solidFill>
                  <a:srgbClr val="1E4C7C"/>
                </a:solidFill>
                <a:latin typeface="Arial" charset="0"/>
              </a:rPr>
              <a:pPr algn="r"/>
              <a:t>9</a:t>
            </a:fld>
            <a:endParaRPr lang="fr-FR" sz="1200" b="1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107950" y="6634698"/>
            <a:ext cx="92075" cy="92075"/>
          </a:xfrm>
          <a:prstGeom prst="ellipse">
            <a:avLst/>
          </a:prstGeom>
          <a:solidFill>
            <a:srgbClr val="174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/>
          </a:p>
        </p:txBody>
      </p:sp>
      <p:sp>
        <p:nvSpPr>
          <p:cNvPr id="20" name="Oval 72"/>
          <p:cNvSpPr>
            <a:spLocks noChangeAspect="1" noChangeArrowheads="1"/>
          </p:cNvSpPr>
          <p:nvPr/>
        </p:nvSpPr>
        <p:spPr bwMode="auto">
          <a:xfrm>
            <a:off x="154878" y="6751"/>
            <a:ext cx="754063" cy="75406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fr-FR" sz="4800" b="1" dirty="0">
              <a:solidFill>
                <a:schemeClr val="tx2"/>
              </a:solidFill>
              <a:latin typeface="Arial Black"/>
              <a:cs typeface="Arial Black"/>
            </a:endParaRPr>
          </a:p>
        </p:txBody>
      </p:sp>
      <p:graphicFrame>
        <p:nvGraphicFramePr>
          <p:cNvPr id="172" name="Tableau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450758"/>
              </p:ext>
            </p:extLst>
          </p:nvPr>
        </p:nvGraphicFramePr>
        <p:xfrm>
          <a:off x="2" y="-27384"/>
          <a:ext cx="9144000" cy="432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231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6308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32049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Introduction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ct val="50000"/>
                        </a:spcBef>
                        <a:buClr>
                          <a:schemeClr val="tx2"/>
                        </a:buClr>
                        <a:buFont typeface="Wingdings" charset="2"/>
                        <a:buNone/>
                      </a:pPr>
                      <a:r>
                        <a:rPr lang="fr-FR" sz="1400" b="1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Conception</a:t>
                      </a:r>
                      <a:endParaRPr lang="fr-FR" sz="14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Développements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35" name="Espace réservé du pied de page 5">
            <a:extLst>
              <a:ext uri="{FF2B5EF4-FFF2-40B4-BE49-F238E27FC236}">
                <a16:creationId xmlns:a16="http://schemas.microsoft.com/office/drawing/2014/main" xmlns="" id="{A9687933-F6BF-4979-9852-8CCED0A9053F}"/>
              </a:ext>
            </a:extLst>
          </p:cNvPr>
          <p:cNvSpPr txBox="1">
            <a:spLocks noGrp="1"/>
          </p:cNvSpPr>
          <p:nvPr/>
        </p:nvSpPr>
        <p:spPr bwMode="auto">
          <a:xfrm>
            <a:off x="209552" y="6491288"/>
            <a:ext cx="3874949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fr-FR" sz="1100" dirty="0">
                <a:solidFill>
                  <a:srgbClr val="1E4C7C"/>
                </a:solidFill>
                <a:latin typeface="Arial" charset="0"/>
              </a:rPr>
              <a:t>Soutenance du projet de fin d’étude </a:t>
            </a:r>
            <a:r>
              <a:rPr lang="fr-FR" sz="1100" dirty="0" smtClean="0">
                <a:solidFill>
                  <a:srgbClr val="1E4C7C"/>
                </a:solidFill>
                <a:latin typeface="Arial" charset="0"/>
              </a:rPr>
              <a:t>12/06/2018</a:t>
            </a:r>
            <a:endParaRPr lang="fr-FR" sz="1100" dirty="0">
              <a:solidFill>
                <a:srgbClr val="1E4C7C"/>
              </a:solidFill>
              <a:latin typeface="Arial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xmlns="" id="{64F87093-9212-42D5-88C5-C87F42836830}"/>
              </a:ext>
            </a:extLst>
          </p:cNvPr>
          <p:cNvSpPr/>
          <p:nvPr/>
        </p:nvSpPr>
        <p:spPr>
          <a:xfrm>
            <a:off x="7276044" y="6353195"/>
            <a:ext cx="10567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hiller" panose="04020404031007020602" pitchFamily="82" charset="0"/>
              </a:rPr>
              <a:t>U,I,T</a:t>
            </a:r>
          </a:p>
        </p:txBody>
      </p:sp>
      <p:sp>
        <p:nvSpPr>
          <p:cNvPr id="23" name="Titre 2">
            <a:extLst>
              <a:ext uri="{FF2B5EF4-FFF2-40B4-BE49-F238E27FC236}">
                <a16:creationId xmlns:a16="http://schemas.microsoft.com/office/drawing/2014/main" xmlns="" id="{FF476807-EFAA-4FD0-84B2-2E939912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34" y="439020"/>
            <a:ext cx="6995120" cy="754063"/>
          </a:xfrm>
        </p:spPr>
        <p:txBody>
          <a:bodyPr>
            <a:normAutofit fontScale="90000"/>
          </a:bodyPr>
          <a:lstStyle/>
          <a:p>
            <a:pPr marL="342900" indent="-342900" algn="l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fr-FR" sz="2400" b="1" dirty="0">
                <a:solidFill>
                  <a:schemeClr val="tx2"/>
                </a:solidFill>
                <a:latin typeface="Arial" charset="0"/>
                <a:ea typeface="+mn-ea"/>
                <a:cs typeface="+mn-cs"/>
              </a:rPr>
              <a:t>Diagramme de séquence </a:t>
            </a:r>
            <a:r>
              <a:rPr lang="fr-FR" sz="2400" b="1" dirty="0" smtClean="0">
                <a:solidFill>
                  <a:schemeClr val="tx2"/>
                </a:solidFill>
                <a:latin typeface="Arial" charset="0"/>
                <a:ea typeface="+mn-ea"/>
                <a:cs typeface="+mn-cs"/>
              </a:rPr>
              <a:t>pour Administrateur</a:t>
            </a:r>
            <a:endParaRPr lang="fr-FR" sz="2400" b="1" dirty="0">
              <a:solidFill>
                <a:schemeClr val="tx2"/>
              </a:solidFill>
              <a:latin typeface="Arial" charset="0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34" y="1202031"/>
            <a:ext cx="8100392" cy="50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1088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13597</TotalTime>
  <Words>493</Words>
  <Application>Microsoft Office PowerPoint</Application>
  <PresentationFormat>On-screen Show (4:3)</PresentationFormat>
  <Paragraphs>221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Calibri</vt:lpstr>
      <vt:lpstr>Chiller</vt:lpstr>
      <vt:lpstr>Wingdings</vt:lpstr>
      <vt:lpstr>Thème Office</vt:lpstr>
      <vt:lpstr>Présenté par :</vt:lpstr>
      <vt:lpstr>PowerPoint Presentation</vt:lpstr>
      <vt:lpstr>Fondamentaux/Principes du E-commerce</vt:lpstr>
      <vt:lpstr>PowerPoint Presentation</vt:lpstr>
      <vt:lpstr>PowerPoint Presentation</vt:lpstr>
      <vt:lpstr>Diagramme de cas d’utilisation</vt:lpstr>
      <vt:lpstr>Diagramme de cas d’utilisation</vt:lpstr>
      <vt:lpstr>Diagramme de séquence pour Client</vt:lpstr>
      <vt:lpstr>Diagramme de séquence pour Administrateur</vt:lpstr>
      <vt:lpstr>Diagramme de classe</vt:lpstr>
      <vt:lpstr>Schéma Relationnels</vt:lpstr>
      <vt:lpstr>Arborescence du site</vt:lpstr>
      <vt:lpstr>Interface « Accueil 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Dino</dc:creator>
  <cp:lastModifiedBy>Othmane Lh</cp:lastModifiedBy>
  <cp:revision>315</cp:revision>
  <cp:lastPrinted>2011-06-23T09:50:02Z</cp:lastPrinted>
  <dcterms:created xsi:type="dcterms:W3CDTF">2011-07-06T14:12:47Z</dcterms:created>
  <dcterms:modified xsi:type="dcterms:W3CDTF">2018-07-21T09:02:52Z</dcterms:modified>
</cp:coreProperties>
</file>