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8148-C125-4594-AC25-E5B288BDD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A9B6E-0CEE-4D59-87CA-BDB0AAB93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7E539-FE68-4432-A6F6-8086FA33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EF19C-8F10-45D5-A779-FBE35A8B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C01A-6B98-4887-BB2B-D43FA70D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1973-E721-462F-9A23-C7F0123D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63219-82CC-423E-91C3-91E925477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CE33-A0F4-4D6F-AA0F-683A5163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20DE-1703-4189-B42A-F16CD8F1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CEF7-F7B9-40FB-8257-0F7C25A7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712D4-EB58-4334-B645-AFF853758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010F4-297C-466A-82D6-6630F1EED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8970-2493-4748-9F49-0F210C32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5117-73C5-441B-BD26-DFEABEAC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29F0-2EF0-46B9-808E-BB49210D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78DA-29D3-4E16-9FCA-FB0AB205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B57F-3C53-45E5-9C4D-1526E3287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6B04-14B1-4B72-9B1F-889C5537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ACF4-E965-43F8-B9A6-AAAFEF1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86C1-CC2B-4130-B1F1-4C19853E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3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FF75-22B5-498F-865D-6C255287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CD913-4D60-43A1-8AB1-8ADAC6BB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6F1C-8D02-49E1-B811-3A238EAF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7EB1-83C8-46B9-A28A-6662051A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2ABC-5DA9-4D0F-AA21-50C7678F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9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64D8-52E0-4FED-BF65-F825A824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6D50-0CB3-4EFD-B35C-53E626934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8285B-E78F-4800-9CBB-4BE7B1FA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20CCA-7935-4CE2-B06D-F4EDBD55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98BA4-F21C-4D53-BB1B-B33F6B76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79C24-C982-4002-AA38-8573E3B6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5C2F-1820-4B51-9AF5-37A814EA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A891-1961-4DC9-A7A9-0D72DB2D5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22104-14B7-4D8D-B795-021606FA6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C099E-7CA5-4002-9737-DEA35C82A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D5FC0-9A38-4425-A77A-D50A8DD42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EB30D-4EB5-4422-A0C0-24837556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C8CCB-4538-4062-BD2C-DEB6D7E4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CC779-F95B-4B92-AD8E-245BB7C1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FB49-4734-44E1-80B9-58F47892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37815-3E79-439A-89CC-767A45EA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4E488-9CBF-4FB2-955C-2A6B61C3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33D8-D8C4-4D93-A01E-6863C9D1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67EC0-0A6C-4B14-9FA4-DB79277C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C1C02-BA1E-42B7-8502-66F4EB80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C1549-6A61-4503-A537-EBB0A410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2D7C-D0CC-41A6-AD06-410A8B38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036A-C9EC-4A6A-89CD-5F3F4BB0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264F-68E6-4F9F-8524-232526AA7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F6E87-D26E-4285-AF92-47A026E2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1337C-7008-4A06-A87D-666054B2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A55A9-9405-4932-84F9-CCCEA2D5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4B0D-B0EB-4852-A74C-68FF7004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3F88E-073C-463F-881F-5CBC42B07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26E6C-BA0D-4273-B40F-8CF7B5050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88453-E39A-4DD2-B1EA-A1A81021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D73B3-7279-479F-A502-E05F35F2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B1159-92E3-4234-9544-0392D468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A3481-5E2F-40FE-BB37-A9FFC611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8F010-667C-431B-B864-AE325791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EAD37-7887-477F-AC35-A9990225E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C5FB-0BF5-4F01-A71E-E4211533997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ED59-6FDB-451E-B1BE-743ED7218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1C57-4080-4D80-84B3-D8F8420B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FC544-0673-4043-A7EB-D575CECA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6A9D-7B85-481A-BBAF-23874B7F3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490" y="131485"/>
            <a:ext cx="9144000" cy="373062"/>
          </a:xfrm>
        </p:spPr>
        <p:txBody>
          <a:bodyPr>
            <a:normAutofit/>
          </a:bodyPr>
          <a:lstStyle/>
          <a:p>
            <a:r>
              <a:rPr lang="fr-FR" sz="1800" dirty="0"/>
              <a:t>somme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54BC2-5AD5-4F5B-8661-3213E20C2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033" y="2238188"/>
            <a:ext cx="647700" cy="601923"/>
          </a:xfrm>
        </p:spPr>
        <p:txBody>
          <a:bodyPr>
            <a:normAutofit/>
          </a:bodyPr>
          <a:lstStyle/>
          <a:p>
            <a:r>
              <a:rPr lang="fr-FR" sz="1100" dirty="0"/>
              <a:t>Value</a:t>
            </a:r>
          </a:p>
          <a:p>
            <a:r>
              <a:rPr lang="fr-FR" sz="1100" dirty="0"/>
              <a:t>(set)</a:t>
            </a:r>
            <a:endParaRPr lang="en-US" sz="11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A1786-A6B9-4D41-AE0A-692B14E8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60417"/>
              </p:ext>
            </p:extLst>
          </p:nvPr>
        </p:nvGraphicFramePr>
        <p:xfrm>
          <a:off x="1704975" y="504547"/>
          <a:ext cx="8455029" cy="419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39">
                  <a:extLst>
                    <a:ext uri="{9D8B030D-6E8A-4147-A177-3AD203B41FA5}">
                      <a16:colId xmlns:a16="http://schemas.microsoft.com/office/drawing/2014/main" val="3678339228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74993841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3361960392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70037681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24605328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637785181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97310318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37092951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522571144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45017944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15975544"/>
                    </a:ext>
                  </a:extLst>
                </a:gridCol>
              </a:tblGrid>
              <a:tr h="6782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72452"/>
                  </a:ext>
                </a:extLst>
              </a:tr>
              <a:tr h="806473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85328"/>
                  </a:ext>
                </a:extLst>
              </a:tr>
              <a:tr h="678201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29057"/>
                  </a:ext>
                </a:extLst>
              </a:tr>
              <a:tr h="678201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37470"/>
                  </a:ext>
                </a:extLst>
              </a:tr>
              <a:tr h="678201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7179"/>
                  </a:ext>
                </a:extLst>
              </a:tr>
              <a:tr h="678201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862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BFB44B-840F-45B7-930F-DA6B73A89E1E}"/>
              </a:ext>
            </a:extLst>
          </p:cNvPr>
          <p:cNvCxnSpPr/>
          <p:nvPr/>
        </p:nvCxnSpPr>
        <p:spPr>
          <a:xfrm>
            <a:off x="6882063" y="318016"/>
            <a:ext cx="234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304CB7-BD17-40DA-946B-32953CADB93E}"/>
              </a:ext>
            </a:extLst>
          </p:cNvPr>
          <p:cNvCxnSpPr/>
          <p:nvPr/>
        </p:nvCxnSpPr>
        <p:spPr>
          <a:xfrm>
            <a:off x="1208883" y="3031958"/>
            <a:ext cx="0" cy="144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0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6A9D-7B85-481A-BBAF-23874B7F3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490" y="131485"/>
            <a:ext cx="9144000" cy="373062"/>
          </a:xfrm>
        </p:spPr>
        <p:txBody>
          <a:bodyPr>
            <a:normAutofit/>
          </a:bodyPr>
          <a:lstStyle/>
          <a:p>
            <a:r>
              <a:rPr lang="fr-FR" sz="1800" dirty="0"/>
              <a:t>J   somme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54BC2-5AD5-4F5B-8661-3213E20C2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033" y="2238188"/>
            <a:ext cx="647700" cy="1099816"/>
          </a:xfrm>
        </p:spPr>
        <p:txBody>
          <a:bodyPr>
            <a:normAutofit/>
          </a:bodyPr>
          <a:lstStyle/>
          <a:p>
            <a:r>
              <a:rPr lang="fr-FR" sz="1100" dirty="0"/>
              <a:t>Value</a:t>
            </a:r>
          </a:p>
          <a:p>
            <a:r>
              <a:rPr lang="fr-FR" sz="1100" dirty="0"/>
              <a:t>(set)</a:t>
            </a:r>
          </a:p>
          <a:p>
            <a:r>
              <a:rPr lang="fr-FR" sz="1800" dirty="0"/>
              <a:t>i</a:t>
            </a:r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A1786-A6B9-4D41-AE0A-692B14E8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42178"/>
              </p:ext>
            </p:extLst>
          </p:nvPr>
        </p:nvGraphicFramePr>
        <p:xfrm>
          <a:off x="1704975" y="504547"/>
          <a:ext cx="8455029" cy="419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39">
                  <a:extLst>
                    <a:ext uri="{9D8B030D-6E8A-4147-A177-3AD203B41FA5}">
                      <a16:colId xmlns:a16="http://schemas.microsoft.com/office/drawing/2014/main" val="3678339228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74993841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3361960392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70037681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24605328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637785181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97310318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37092951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522571144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45017944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15975544"/>
                    </a:ext>
                  </a:extLst>
                </a:gridCol>
              </a:tblGrid>
              <a:tr h="6782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72452"/>
                  </a:ext>
                </a:extLst>
              </a:tr>
              <a:tr h="806473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85328"/>
                  </a:ext>
                </a:extLst>
              </a:tr>
              <a:tr h="678201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29057"/>
                  </a:ext>
                </a:extLst>
              </a:tr>
              <a:tr h="678201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37470"/>
                  </a:ext>
                </a:extLst>
              </a:tr>
              <a:tr h="678201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7179"/>
                  </a:ext>
                </a:extLst>
              </a:tr>
              <a:tr h="678201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862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BFB44B-840F-45B7-930F-DA6B73A89E1E}"/>
              </a:ext>
            </a:extLst>
          </p:cNvPr>
          <p:cNvCxnSpPr/>
          <p:nvPr/>
        </p:nvCxnSpPr>
        <p:spPr>
          <a:xfrm>
            <a:off x="6882063" y="318016"/>
            <a:ext cx="234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304CB7-BD17-40DA-946B-32953CADB93E}"/>
              </a:ext>
            </a:extLst>
          </p:cNvPr>
          <p:cNvCxnSpPr/>
          <p:nvPr/>
        </p:nvCxnSpPr>
        <p:spPr>
          <a:xfrm>
            <a:off x="1182250" y="3258236"/>
            <a:ext cx="0" cy="144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888D29-9032-459C-A9DE-61217C313654}"/>
              </a:ext>
            </a:extLst>
          </p:cNvPr>
          <p:cNvSpPr txBox="1"/>
          <p:nvPr/>
        </p:nvSpPr>
        <p:spPr>
          <a:xfrm>
            <a:off x="3630967" y="5273336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EXPLICATION 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C8AD3F-F8A2-45FD-BA3F-AE9343EF53F2}"/>
              </a:ext>
            </a:extLst>
          </p:cNvPr>
          <p:cNvSpPr/>
          <p:nvPr/>
        </p:nvSpPr>
        <p:spPr>
          <a:xfrm>
            <a:off x="2565647" y="914949"/>
            <a:ext cx="479393" cy="3852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621DB7-3AB9-423E-B503-8BCF6E112DA4}"/>
              </a:ext>
            </a:extLst>
          </p:cNvPr>
          <p:cNvSpPr/>
          <p:nvPr/>
        </p:nvSpPr>
        <p:spPr>
          <a:xfrm>
            <a:off x="2876364" y="1187844"/>
            <a:ext cx="7455882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6A9D-7B85-481A-BBAF-23874B7F3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490" y="131485"/>
            <a:ext cx="9144000" cy="373062"/>
          </a:xfrm>
        </p:spPr>
        <p:txBody>
          <a:bodyPr>
            <a:normAutofit/>
          </a:bodyPr>
          <a:lstStyle/>
          <a:p>
            <a:r>
              <a:rPr lang="fr-FR" sz="1800" dirty="0"/>
              <a:t>J   somme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54BC2-5AD5-4F5B-8661-3213E20C2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400" y="773372"/>
            <a:ext cx="647700" cy="1099816"/>
          </a:xfrm>
        </p:spPr>
        <p:txBody>
          <a:bodyPr>
            <a:normAutofit/>
          </a:bodyPr>
          <a:lstStyle/>
          <a:p>
            <a:r>
              <a:rPr lang="fr-FR" sz="1100" dirty="0"/>
              <a:t>Value</a:t>
            </a:r>
          </a:p>
          <a:p>
            <a:r>
              <a:rPr lang="fr-FR" sz="1100" dirty="0"/>
              <a:t>(set)</a:t>
            </a:r>
          </a:p>
          <a:p>
            <a:r>
              <a:rPr lang="fr-FR" sz="1800" dirty="0"/>
              <a:t>i</a:t>
            </a:r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A1786-A6B9-4D41-AE0A-692B14E8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13320"/>
              </p:ext>
            </p:extLst>
          </p:nvPr>
        </p:nvGraphicFramePr>
        <p:xfrm>
          <a:off x="1704975" y="504548"/>
          <a:ext cx="8455029" cy="299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39">
                  <a:extLst>
                    <a:ext uri="{9D8B030D-6E8A-4147-A177-3AD203B41FA5}">
                      <a16:colId xmlns:a16="http://schemas.microsoft.com/office/drawing/2014/main" val="3678339228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74993841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3361960392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70037681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24605328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637785181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97310318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37092951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522571144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45017944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15975544"/>
                    </a:ext>
                  </a:extLst>
                </a:gridCol>
              </a:tblGrid>
              <a:tr h="483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72452"/>
                  </a:ext>
                </a:extLst>
              </a:tr>
              <a:tr h="575102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85328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29057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37470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7179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862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BFB44B-840F-45B7-930F-DA6B73A89E1E}"/>
              </a:ext>
            </a:extLst>
          </p:cNvPr>
          <p:cNvCxnSpPr/>
          <p:nvPr/>
        </p:nvCxnSpPr>
        <p:spPr>
          <a:xfrm>
            <a:off x="6882063" y="318016"/>
            <a:ext cx="234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304CB7-BD17-40DA-946B-32953CADB93E}"/>
              </a:ext>
            </a:extLst>
          </p:cNvPr>
          <p:cNvCxnSpPr/>
          <p:nvPr/>
        </p:nvCxnSpPr>
        <p:spPr>
          <a:xfrm>
            <a:off x="1182250" y="1850385"/>
            <a:ext cx="0" cy="144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888D29-9032-459C-A9DE-61217C313654}"/>
              </a:ext>
            </a:extLst>
          </p:cNvPr>
          <p:cNvSpPr txBox="1"/>
          <p:nvPr/>
        </p:nvSpPr>
        <p:spPr>
          <a:xfrm>
            <a:off x="3500007" y="3595457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EXPLICATION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34D3D-AEAB-4BCF-8AA2-B284E5AE0C66}"/>
              </a:ext>
            </a:extLst>
          </p:cNvPr>
          <p:cNvSpPr/>
          <p:nvPr/>
        </p:nvSpPr>
        <p:spPr>
          <a:xfrm>
            <a:off x="3231472" y="1438183"/>
            <a:ext cx="6928532" cy="2157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97035-63EE-4102-A9B8-8B232D65A444}"/>
              </a:ext>
            </a:extLst>
          </p:cNvPr>
          <p:cNvSpPr txBox="1"/>
          <p:nvPr/>
        </p:nvSpPr>
        <p:spPr>
          <a:xfrm>
            <a:off x="18472" y="4661647"/>
            <a:ext cx="2975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Comparer les Valeurs des set avec les somme :</a:t>
            </a:r>
          </a:p>
          <a:p>
            <a:endParaRPr lang="fr-FR" dirty="0"/>
          </a:p>
          <a:p>
            <a:r>
              <a:rPr lang="fr-FR" dirty="0"/>
              <a:t>Si la Valeur &gt; Somme donc on va copier la </a:t>
            </a:r>
            <a:r>
              <a:rPr lang="fr-FR" dirty="0" err="1"/>
              <a:t>cologne</a:t>
            </a:r>
            <a:r>
              <a:rPr lang="fr-FR" dirty="0"/>
              <a:t> </a:t>
            </a:r>
            <a:r>
              <a:rPr lang="fr-FR" dirty="0" err="1"/>
              <a:t>precedente</a:t>
            </a:r>
            <a:r>
              <a:rPr lang="fr-FR" dirty="0"/>
              <a:t> comme indiqué sur le tableau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E45D5-7A7A-48D6-B51D-2A2B4C4591E0}"/>
              </a:ext>
            </a:extLst>
          </p:cNvPr>
          <p:cNvSpPr txBox="1"/>
          <p:nvPr/>
        </p:nvSpPr>
        <p:spPr>
          <a:xfrm>
            <a:off x="5521911" y="5677309"/>
            <a:ext cx="3503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la valeur =&lt; somme </a:t>
            </a:r>
          </a:p>
          <a:p>
            <a:r>
              <a:rPr lang="fr-FR" dirty="0"/>
              <a:t>On exclus la valeur </a:t>
            </a:r>
            <a:r>
              <a:rPr lang="fr-FR" dirty="0" err="1"/>
              <a:t>recente</a:t>
            </a:r>
            <a:r>
              <a:rPr lang="fr-FR" dirty="0"/>
              <a:t> et </a:t>
            </a:r>
          </a:p>
          <a:p>
            <a:r>
              <a:rPr lang="fr-FR" dirty="0"/>
              <a:t>Ou (or)(+) on inclus la valeur </a:t>
            </a:r>
            <a:r>
              <a:rPr lang="fr-FR" dirty="0" err="1"/>
              <a:t>recent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6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6A9D-7B85-481A-BBAF-23874B7F3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490" y="131485"/>
            <a:ext cx="9144000" cy="373062"/>
          </a:xfrm>
        </p:spPr>
        <p:txBody>
          <a:bodyPr>
            <a:normAutofit/>
          </a:bodyPr>
          <a:lstStyle/>
          <a:p>
            <a:r>
              <a:rPr lang="fr-FR" sz="1800" dirty="0"/>
              <a:t>J   somme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54BC2-5AD5-4F5B-8661-3213E20C2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400" y="773372"/>
            <a:ext cx="647700" cy="1099816"/>
          </a:xfrm>
        </p:spPr>
        <p:txBody>
          <a:bodyPr>
            <a:normAutofit/>
          </a:bodyPr>
          <a:lstStyle/>
          <a:p>
            <a:r>
              <a:rPr lang="fr-FR" sz="1100" dirty="0"/>
              <a:t>Value</a:t>
            </a:r>
          </a:p>
          <a:p>
            <a:r>
              <a:rPr lang="fr-FR" sz="1100" dirty="0"/>
              <a:t>(set)</a:t>
            </a:r>
          </a:p>
          <a:p>
            <a:r>
              <a:rPr lang="fr-FR" sz="1800" dirty="0"/>
              <a:t>i</a:t>
            </a:r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A1786-A6B9-4D41-AE0A-692B14E8AA69}"/>
              </a:ext>
            </a:extLst>
          </p:cNvPr>
          <p:cNvGraphicFramePr>
            <a:graphicFrameLocks noGrp="1"/>
          </p:cNvGraphicFramePr>
          <p:nvPr/>
        </p:nvGraphicFramePr>
        <p:xfrm>
          <a:off x="1704975" y="504548"/>
          <a:ext cx="8455029" cy="299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39">
                  <a:extLst>
                    <a:ext uri="{9D8B030D-6E8A-4147-A177-3AD203B41FA5}">
                      <a16:colId xmlns:a16="http://schemas.microsoft.com/office/drawing/2014/main" val="3678339228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74993841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3361960392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70037681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24605328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637785181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97310318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37092951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2522571144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450179449"/>
                    </a:ext>
                  </a:extLst>
                </a:gridCol>
                <a:gridCol w="768639">
                  <a:extLst>
                    <a:ext uri="{9D8B030D-6E8A-4147-A177-3AD203B41FA5}">
                      <a16:colId xmlns:a16="http://schemas.microsoft.com/office/drawing/2014/main" val="115975544"/>
                    </a:ext>
                  </a:extLst>
                </a:gridCol>
              </a:tblGrid>
              <a:tr h="483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72452"/>
                  </a:ext>
                </a:extLst>
              </a:tr>
              <a:tr h="575102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85328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29057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37470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7179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862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BFB44B-840F-45B7-930F-DA6B73A89E1E}"/>
              </a:ext>
            </a:extLst>
          </p:cNvPr>
          <p:cNvCxnSpPr/>
          <p:nvPr/>
        </p:nvCxnSpPr>
        <p:spPr>
          <a:xfrm>
            <a:off x="6882063" y="318016"/>
            <a:ext cx="234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304CB7-BD17-40DA-946B-32953CADB93E}"/>
              </a:ext>
            </a:extLst>
          </p:cNvPr>
          <p:cNvCxnSpPr/>
          <p:nvPr/>
        </p:nvCxnSpPr>
        <p:spPr>
          <a:xfrm>
            <a:off x="1182250" y="1850385"/>
            <a:ext cx="0" cy="144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888D29-9032-459C-A9DE-61217C313654}"/>
              </a:ext>
            </a:extLst>
          </p:cNvPr>
          <p:cNvSpPr txBox="1"/>
          <p:nvPr/>
        </p:nvSpPr>
        <p:spPr>
          <a:xfrm>
            <a:off x="3500007" y="3595457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EXPLICATION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34D3D-AEAB-4BCF-8AA2-B284E5AE0C66}"/>
              </a:ext>
            </a:extLst>
          </p:cNvPr>
          <p:cNvSpPr/>
          <p:nvPr/>
        </p:nvSpPr>
        <p:spPr>
          <a:xfrm>
            <a:off x="3231472" y="1438183"/>
            <a:ext cx="6928532" cy="2157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97035-63EE-4102-A9B8-8B232D65A444}"/>
              </a:ext>
            </a:extLst>
          </p:cNvPr>
          <p:cNvSpPr txBox="1"/>
          <p:nvPr/>
        </p:nvSpPr>
        <p:spPr>
          <a:xfrm>
            <a:off x="18472" y="4661647"/>
            <a:ext cx="297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EXAMPLE 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E45D5-7A7A-48D6-B51D-2A2B4C4591E0}"/>
              </a:ext>
            </a:extLst>
          </p:cNvPr>
          <p:cNvSpPr txBox="1"/>
          <p:nvPr/>
        </p:nvSpPr>
        <p:spPr>
          <a:xfrm>
            <a:off x="18472" y="5271496"/>
            <a:ext cx="3406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</a:t>
            </a:r>
          </a:p>
          <a:p>
            <a:r>
              <a:rPr lang="fr-FR" dirty="0"/>
              <a:t>5&gt;Somme</a:t>
            </a:r>
          </a:p>
          <a:p>
            <a:r>
              <a:rPr lang="fr-FR" dirty="0"/>
              <a:t>On copie le tableau </a:t>
            </a:r>
            <a:r>
              <a:rPr lang="fr-FR" dirty="0" err="1"/>
              <a:t>precedent</a:t>
            </a:r>
            <a:r>
              <a:rPr lang="fr-FR" dirty="0"/>
              <a:t> (4)</a:t>
            </a:r>
          </a:p>
          <a:p>
            <a:r>
              <a:rPr lang="fr-FR" dirty="0"/>
              <a:t>ON commence par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3A595-B3B1-444F-96A2-7C4AB62AFA62}"/>
              </a:ext>
            </a:extLst>
          </p:cNvPr>
          <p:cNvSpPr txBox="1"/>
          <p:nvPr/>
        </p:nvSpPr>
        <p:spPr>
          <a:xfrm>
            <a:off x="10617692" y="125351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{0,2,3,4,5}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AF3C2-2A1D-4E3F-8ACA-06E3476F7A3D}"/>
              </a:ext>
            </a:extLst>
          </p:cNvPr>
          <p:cNvSpPr txBox="1"/>
          <p:nvPr/>
        </p:nvSpPr>
        <p:spPr>
          <a:xfrm>
            <a:off x="7199791" y="5271496"/>
            <a:ext cx="1994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</a:t>
            </a:r>
          </a:p>
          <a:p>
            <a:r>
              <a:rPr lang="fr-FR" dirty="0"/>
              <a:t>5&lt;=Somme</a:t>
            </a:r>
          </a:p>
          <a:p>
            <a:r>
              <a:rPr lang="fr-FR" dirty="0"/>
              <a:t>5=5 =&gt; 5+0=5 TRUE</a:t>
            </a:r>
          </a:p>
          <a:p>
            <a:r>
              <a:rPr lang="fr-FR" dirty="0"/>
              <a:t>5=6 =&gt;5+1=6 FALSE</a:t>
            </a:r>
          </a:p>
          <a:p>
            <a:r>
              <a:rPr lang="fr-FR" dirty="0"/>
              <a:t>5=7=&gt;5+2=7 TRUE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A84AF7-E450-46B3-BD21-0F6C2E63C5D6}"/>
              </a:ext>
            </a:extLst>
          </p:cNvPr>
          <p:cNvCxnSpPr/>
          <p:nvPr/>
        </p:nvCxnSpPr>
        <p:spPr>
          <a:xfrm flipV="1">
            <a:off x="8602462" y="5030979"/>
            <a:ext cx="701336" cy="35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A5645A-FD08-4EC1-ADB6-035C061963A6}"/>
              </a:ext>
            </a:extLst>
          </p:cNvPr>
          <p:cNvSpPr txBox="1"/>
          <p:nvPr/>
        </p:nvSpPr>
        <p:spPr>
          <a:xfrm>
            <a:off x="9462218" y="4740675"/>
            <a:ext cx="2646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Exclure la Valeur </a:t>
            </a:r>
            <a:r>
              <a:rPr lang="fr-FR" sz="1400" dirty="0" err="1"/>
              <a:t>recente</a:t>
            </a:r>
            <a:r>
              <a:rPr lang="fr-FR" sz="1400" dirty="0"/>
              <a:t> ou (or +)</a:t>
            </a:r>
          </a:p>
          <a:p>
            <a:r>
              <a:rPr lang="fr-FR" sz="1400" dirty="0"/>
              <a:t>Inclure la valeur </a:t>
            </a:r>
            <a:r>
              <a:rPr lang="fr-FR" sz="1400" dirty="0" err="1"/>
              <a:t>recente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731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A86C-0F1E-4B89-AE06-C9B17928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0"/>
          </a:xfrm>
        </p:spPr>
        <p:txBody>
          <a:bodyPr>
            <a:normAutofit fontScale="90000"/>
          </a:bodyPr>
          <a:lstStyle/>
          <a:p>
            <a:r>
              <a:rPr lang="fr-FR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80FE-0E32-45AA-BB20-564B1E5D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Explication de [J-set[i-1]] :</a:t>
            </a:r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pPr marL="0" indent="0">
              <a:buNone/>
            </a:pPr>
            <a:r>
              <a:rPr lang="fr-FR" dirty="0"/>
              <a:t>5(set) + 4(value) = 9(somme)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                   9 –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J -  Set</a:t>
            </a:r>
            <a:r>
              <a:rPr lang="en-US"/>
              <a:t>[value]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3652A2-BB04-4BD7-B55C-7BC9919800FA}"/>
              </a:ext>
            </a:extLst>
          </p:cNvPr>
          <p:cNvCxnSpPr/>
          <p:nvPr/>
        </p:nvCxnSpPr>
        <p:spPr>
          <a:xfrm>
            <a:off x="2085474" y="3429000"/>
            <a:ext cx="208547" cy="50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66F418-8034-49A0-8A80-CAD8ABB6EC2C}"/>
              </a:ext>
            </a:extLst>
          </p:cNvPr>
          <p:cNvCxnSpPr/>
          <p:nvPr/>
        </p:nvCxnSpPr>
        <p:spPr>
          <a:xfrm>
            <a:off x="2534653" y="4395537"/>
            <a:ext cx="0" cy="51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2D9B52-2692-4D5C-B262-A123E6F6B4D4}"/>
              </a:ext>
            </a:extLst>
          </p:cNvPr>
          <p:cNvCxnSpPr>
            <a:cxnSpLocks/>
          </p:cNvCxnSpPr>
          <p:nvPr/>
        </p:nvCxnSpPr>
        <p:spPr>
          <a:xfrm>
            <a:off x="3072063" y="4371474"/>
            <a:ext cx="0" cy="53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423</Words>
  <Application>Microsoft Office PowerPoint</Application>
  <PresentationFormat>Widescreen</PresentationFormat>
  <Paragraphs>305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somme</vt:lpstr>
      <vt:lpstr>J   somme</vt:lpstr>
      <vt:lpstr>J   somme</vt:lpstr>
      <vt:lpstr>J   somme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somme</dc:title>
  <dc:creator>TANJI Othmane</dc:creator>
  <cp:lastModifiedBy>TANJI Othmane</cp:lastModifiedBy>
  <cp:revision>11</cp:revision>
  <dcterms:created xsi:type="dcterms:W3CDTF">2021-03-25T09:32:25Z</dcterms:created>
  <dcterms:modified xsi:type="dcterms:W3CDTF">2021-03-25T11:18:48Z</dcterms:modified>
</cp:coreProperties>
</file>