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5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19148-23D4-4053-971D-B860259CE4EA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17C8-F016-4C31-AF13-80869E274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1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81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0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96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43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70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86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72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40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78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50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3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20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13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34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9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52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1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70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56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353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37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73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99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822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562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741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912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69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11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083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12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9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422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46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141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43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841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735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198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9688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8476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7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561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702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93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3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15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8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50264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752600"/>
            <a:ext cx="7924800" cy="1143000"/>
          </a:xfrm>
          <a:effectLst/>
        </p:spPr>
        <p:txBody>
          <a:bodyPr>
            <a:normAutofit/>
          </a:bodyPr>
          <a:lstStyle>
            <a:lvl1pPr algn="ctr">
              <a:defRPr sz="2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54138" y="3962400"/>
            <a:ext cx="6400800" cy="1905000"/>
          </a:xfrm>
        </p:spPr>
        <p:txBody>
          <a:bodyPr>
            <a:normAutofit/>
          </a:bodyPr>
          <a:lstStyle>
            <a:lvl1pPr marL="0" indent="0" algn="ctr">
              <a:buFont typeface="Monotype Sorts" pitchFamily="2" charset="2"/>
              <a:buNone/>
              <a:tabLst/>
              <a:defRPr lang="ko-KR" altLang="en-US" dirty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684213" y="6165850"/>
            <a:ext cx="2895600" cy="457200"/>
          </a:xfrm>
          <a:effectLst>
            <a:reflection blurRad="6350" stA="50000" endA="300" endPos="55000" dir="5400000" sy="-100000" algn="bl" rotWithShape="0"/>
          </a:effectLst>
        </p:spPr>
        <p:txBody>
          <a:bodyPr anchor="b"/>
          <a:lstStyle>
            <a:lvl1pPr>
              <a:defRPr sz="1050" b="1" dirty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pic>
        <p:nvPicPr>
          <p:cNvPr id="10" name="Picture 1032" descr="D:\My Documents\My Seminars\MPEG\kookmi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3330" y="6197622"/>
            <a:ext cx="1147763" cy="446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253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3266" y="800100"/>
            <a:ext cx="7737475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233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43767" y="152400"/>
            <a:ext cx="1331895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3264" y="152400"/>
            <a:ext cx="6154754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rot="5400000">
            <a:off x="4106094" y="3128144"/>
            <a:ext cx="6022963" cy="5239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913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3266" y="800100"/>
            <a:ext cx="7737475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331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4351" y="4357694"/>
            <a:ext cx="7737475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99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3263" y="1143000"/>
            <a:ext cx="38100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5663" y="1143000"/>
            <a:ext cx="38100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3266" y="800100"/>
            <a:ext cx="7737475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098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64293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14488"/>
            <a:ext cx="4040188" cy="441167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000108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714488"/>
            <a:ext cx="4041775" cy="441167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03266" y="800100"/>
            <a:ext cx="7737475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03266" y="800100"/>
            <a:ext cx="7737475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07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828916" cy="1162050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571615"/>
            <a:ext cx="2828916" cy="455455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77866" y="1428742"/>
            <a:ext cx="2808253" cy="45719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75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85921" y="5357826"/>
            <a:ext cx="5500726" cy="7143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263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3263" y="152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제목 유형 편집 </a:t>
            </a:r>
            <a:r>
              <a:rPr lang="en-US" altLang="ko-KR" dirty="0" smtClean="0"/>
              <a:t>(Title)</a:t>
            </a:r>
            <a:endParaRPr lang="ko-KR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3263" y="11430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문자열 유형 편집 </a:t>
            </a:r>
            <a:r>
              <a:rPr lang="en-US" altLang="ko-KR" dirty="0" smtClean="0"/>
              <a:t>(First)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(Second)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(Third)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 넷째 수준 </a:t>
            </a:r>
            <a:r>
              <a:rPr lang="en-US" altLang="ko-KR" dirty="0" smtClean="0"/>
              <a:t>(Forth)</a:t>
            </a:r>
            <a:endParaRPr lang="ko-KR" altLang="en-US" dirty="0" smtClean="0"/>
          </a:p>
          <a:p>
            <a:pPr lvl="4"/>
            <a:r>
              <a:rPr lang="ko-KR" altLang="en-US" dirty="0" smtClean="0"/>
              <a:t> 다섯째 수준 </a:t>
            </a:r>
            <a:r>
              <a:rPr lang="en-US" altLang="ko-KR" dirty="0" smtClean="0"/>
              <a:t>(Fifth)</a:t>
            </a:r>
            <a:endParaRPr lang="ko-KR" altLang="en-US" dirty="0" smtClean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8402" y="63246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fontAlgn="auto" latinLnBrk="0" hangingPunct="0">
              <a:spcBef>
                <a:spcPts val="0"/>
              </a:spcBef>
              <a:spcAft>
                <a:spcPts val="0"/>
              </a:spcAft>
              <a:defRPr kumimoji="0" sz="750">
                <a:latin typeface="+mn-lt"/>
                <a:ea typeface="+mn-ea"/>
              </a:defRPr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685800" y="6381750"/>
            <a:ext cx="77724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09603" y="6389688"/>
            <a:ext cx="184731" cy="2539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050" b="1">
              <a:latin typeface="Arial" charset="0"/>
              <a:ea typeface="돋움" pitchFamily="50" charset="-127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4213" y="63198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900" b="1" dirty="0" smtClean="0"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pic>
        <p:nvPicPr>
          <p:cNvPr id="11" name="Picture 1032" descr="D:\My Documents\My Seminars\MPEG\kookmin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53330" y="6197622"/>
            <a:ext cx="1147763" cy="446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984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rgbClr val="6EA0B0"/>
        </a:buClr>
        <a:buFont typeface="돋움" panose="020B0600000101010101" pitchFamily="50" charset="-127"/>
        <a:buChar char="⊙"/>
        <a:tabLst>
          <a:tab pos="716756" algn="l"/>
        </a:tabLst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52413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Font typeface="Arial" pitchFamily="34" charset="0"/>
        <a:buChar char="●"/>
        <a:tabLst>
          <a:tab pos="716756" algn="l"/>
        </a:tabLst>
        <a:defRPr kumimoji="1" sz="1600" b="1">
          <a:solidFill>
            <a:schemeClr val="tx1"/>
          </a:solidFill>
          <a:latin typeface="+mn-lt"/>
          <a:ea typeface="+mn-ea"/>
        </a:defRPr>
      </a:lvl2pPr>
      <a:lvl3pPr marL="806450" indent="-23812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Font typeface="Arial" pitchFamily="34" charset="0"/>
        <a:buChar char="○"/>
        <a:tabLst>
          <a:tab pos="806450" algn="l"/>
        </a:tabLst>
        <a:defRPr kumimoji="1" sz="1600">
          <a:solidFill>
            <a:schemeClr val="tx1"/>
          </a:solidFill>
          <a:latin typeface="+mn-lt"/>
          <a:ea typeface="+mn-ea"/>
        </a:defRPr>
      </a:lvl3pPr>
      <a:lvl4pPr marL="929879" indent="-70247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716756" algn="l"/>
        </a:tabLst>
        <a:defRPr kumimoji="1" sz="1400" b="0">
          <a:solidFill>
            <a:schemeClr val="tx1"/>
          </a:solidFill>
          <a:latin typeface="+mn-lt"/>
          <a:ea typeface="+mn-ea"/>
        </a:defRPr>
      </a:lvl4pPr>
      <a:lvl5pPr marL="1141810" indent="-69056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716756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1484710" indent="-69056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716756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6pPr>
      <a:lvl7pPr marL="1827610" indent="-69056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716756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7pPr>
      <a:lvl8pPr marL="2170510" indent="-69056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716756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8pPr>
      <a:lvl9pPr marL="2513410" indent="-69056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716756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Signals and signal processing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/>
              <a:t>Suntae Hwang</a:t>
            </a:r>
            <a:endParaRPr lang="en-US" altLang="ko-KR" b="0" dirty="0"/>
          </a:p>
          <a:p>
            <a:r>
              <a:rPr lang="en-US" altLang="ko-KR" dirty="0"/>
              <a:t>Kookmin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9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3" y="2310094"/>
            <a:ext cx="7772400" cy="3862106"/>
          </a:xfrm>
        </p:spPr>
        <p:txBody>
          <a:bodyPr>
            <a:normAutofit/>
          </a:bodyPr>
          <a:lstStyle/>
          <a:p>
            <a:r>
              <a:rPr lang="en-US" altLang="ko-KR" b="0" dirty="0"/>
              <a:t>The simplest interface to the signal features of Unix</a:t>
            </a:r>
          </a:p>
          <a:p>
            <a:pPr lvl="1"/>
            <a:r>
              <a:rPr lang="en-US" altLang="ko-KR" b="0" i="1" dirty="0" err="1" smtClean="0"/>
              <a:t>signo</a:t>
            </a:r>
            <a:r>
              <a:rPr lang="en-US" altLang="ko-KR" b="0" i="1" dirty="0" smtClean="0"/>
              <a:t> </a:t>
            </a:r>
            <a:r>
              <a:rPr lang="en-US" altLang="ko-KR" b="0" dirty="0" smtClean="0"/>
              <a:t>: </a:t>
            </a:r>
            <a:r>
              <a:rPr lang="en-US" altLang="ko-KR" b="0" dirty="0"/>
              <a:t>the name of the signal</a:t>
            </a:r>
          </a:p>
          <a:p>
            <a:pPr lvl="1"/>
            <a:r>
              <a:rPr lang="en-US" altLang="ko-KR" b="0" i="1" dirty="0" err="1" smtClean="0"/>
              <a:t>func</a:t>
            </a:r>
            <a:r>
              <a:rPr lang="en-US" altLang="ko-KR" b="0" i="1" dirty="0" smtClean="0"/>
              <a:t> :</a:t>
            </a:r>
            <a:endParaRPr lang="en-US" altLang="ko-KR" b="0" dirty="0"/>
          </a:p>
          <a:p>
            <a:pPr lvl="2"/>
            <a:r>
              <a:rPr lang="en-US" altLang="ko-KR" b="0" dirty="0" smtClean="0"/>
              <a:t>SIG_IGN - ignore </a:t>
            </a:r>
            <a:r>
              <a:rPr lang="en-US" altLang="ko-KR" b="0" dirty="0"/>
              <a:t>the signal</a:t>
            </a:r>
          </a:p>
          <a:p>
            <a:pPr lvl="2"/>
            <a:r>
              <a:rPr lang="en-US" altLang="ko-KR" b="0" dirty="0" smtClean="0"/>
              <a:t>SIG_DFL - take </a:t>
            </a:r>
            <a:r>
              <a:rPr lang="en-US" altLang="ko-KR" b="0" dirty="0"/>
              <a:t>its default action</a:t>
            </a:r>
          </a:p>
          <a:p>
            <a:pPr lvl="2"/>
            <a:r>
              <a:rPr lang="en-US" altLang="ko-KR" b="0" dirty="0" smtClean="0"/>
              <a:t>The </a:t>
            </a:r>
            <a:r>
              <a:rPr lang="en-US" altLang="ko-KR" b="0" dirty="0"/>
              <a:t>address of a signal handler ( or signal-catching function): a function to be called (catching) when the signal occurs.</a:t>
            </a:r>
          </a:p>
          <a:p>
            <a:pPr lvl="1"/>
            <a:r>
              <a:rPr lang="en-US" altLang="ko-KR" b="0" dirty="0" smtClean="0"/>
              <a:t>The </a:t>
            </a:r>
            <a:r>
              <a:rPr lang="en-US" altLang="ko-KR" b="0" dirty="0"/>
              <a:t>signal handler is passed a single integer argument (</a:t>
            </a:r>
            <a:r>
              <a:rPr lang="en-US" altLang="ko-KR" b="0" i="1" dirty="0" smtClean="0"/>
              <a:t>the signal </a:t>
            </a:r>
            <a:r>
              <a:rPr lang="en-US" altLang="ko-KR" b="0" i="1" dirty="0"/>
              <a:t>number</a:t>
            </a:r>
            <a:r>
              <a:rPr lang="en-US" altLang="ko-KR" b="0" dirty="0"/>
              <a:t>) and returns nothing.</a:t>
            </a:r>
          </a:p>
          <a:p>
            <a:pPr lvl="1"/>
            <a:r>
              <a:rPr lang="en-US" altLang="ko-KR" b="0" dirty="0" smtClean="0"/>
              <a:t>signal</a:t>
            </a:r>
            <a:r>
              <a:rPr lang="en-US" altLang="ko-KR" b="0" dirty="0"/>
              <a:t>() returns the pointer to the previous signal handler</a:t>
            </a:r>
          </a:p>
          <a:p>
            <a:pPr marL="568325" lvl="2" indent="0">
              <a:buNone/>
            </a:pPr>
            <a:r>
              <a:rPr lang="en-US" altLang="ko-K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ko-K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Sigfunc</a:t>
            </a: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68325" lvl="2" indent="0">
              <a:buNone/>
            </a:pPr>
            <a:r>
              <a:rPr lang="en-US" altLang="ko-K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Sigfunc</a:t>
            </a: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 *signal(</a:t>
            </a:r>
            <a:r>
              <a:rPr lang="en-US" altLang="ko-K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Sigfunc</a:t>
            </a: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4550" y="1097093"/>
            <a:ext cx="7568214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ko-K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signal.h</a:t>
            </a:r>
            <a:r>
              <a:rPr lang="en-US" altLang="ko-K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( *</a:t>
            </a:r>
            <a:r>
              <a:rPr lang="en-US" altLang="ko-KR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signal</a:t>
            </a:r>
            <a:r>
              <a:rPr lang="en-US" altLang="ko-K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altLang="ko-K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0" i="1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signo</a:t>
            </a:r>
            <a:r>
              <a:rPr lang="en-US" altLang="ko-K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void (*</a:t>
            </a:r>
            <a:r>
              <a:rPr lang="en-US" altLang="ko-KR" b="0" i="1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func</a:t>
            </a:r>
            <a:r>
              <a:rPr lang="en-US" altLang="ko-K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(</a:t>
            </a:r>
            <a:r>
              <a:rPr lang="en-US" altLang="ko-K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))) (</a:t>
            </a:r>
            <a:r>
              <a:rPr lang="en-US" altLang="ko-KR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20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Returns: previous disposition of signal if OK, SIG_ERR on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43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Signal Function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54562" y="1101117"/>
            <a:ext cx="4034901" cy="4185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 void </a:t>
            </a:r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sig_child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main(void) {</a:t>
            </a:r>
          </a:p>
          <a:p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pid_t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signal(SIGCHLD, </a:t>
            </a:r>
            <a:r>
              <a:rPr lang="en-US" altLang="ko-KR" sz="14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sig_child</a:t>
            </a:r>
            <a:r>
              <a:rPr lang="en-US" altLang="ko-KR" sz="1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ko-KR" sz="14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400" b="0" i="0" u="none" strike="noStrike" baseline="0" dirty="0" smtClean="0">
              <a:latin typeface="Courier New" panose="02070309020205020404" pitchFamily="49" charset="0"/>
            </a:endParaRPr>
          </a:p>
          <a:p>
            <a:r>
              <a:rPr lang="en-US" altLang="ko-KR" sz="1400" b="0" i="0" u="none" strike="noStrike" baseline="0" dirty="0" err="1" smtClean="0">
                <a:latin typeface="Courier New" panose="02070309020205020404" pitchFamily="49" charset="0"/>
              </a:rPr>
              <a:t>pid</a:t>
            </a:r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 = fork();</a:t>
            </a:r>
          </a:p>
          <a:p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if (</a:t>
            </a:r>
            <a:r>
              <a:rPr lang="en-US" altLang="ko-KR" sz="1400" b="0" i="0" u="none" strike="noStrike" baseline="0" dirty="0" err="1" smtClean="0">
                <a:latin typeface="Courier New" panose="02070309020205020404" pitchFamily="49" charset="0"/>
              </a:rPr>
              <a:t>pid</a:t>
            </a:r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 == 0) {</a:t>
            </a:r>
          </a:p>
          <a:p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sleep(1);</a:t>
            </a:r>
          </a:p>
          <a:p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exit(0);</a:t>
            </a:r>
          </a:p>
          <a:p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}</a:t>
            </a:r>
          </a:p>
          <a:p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while(1) { </a:t>
            </a:r>
            <a:r>
              <a:rPr lang="en-US" altLang="ko-KR" sz="1400" b="0" i="0" u="none" strike="noStrike" baseline="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 = </a:t>
            </a:r>
            <a:r>
              <a:rPr lang="en-US" altLang="ko-KR" sz="1400" b="0" i="0" u="none" strike="noStrike" baseline="0" dirty="0" err="1" smtClean="0">
                <a:latin typeface="Courier New" panose="02070309020205020404" pitchFamily="49" charset="0"/>
              </a:rPr>
              <a:t>i</a:t>
            </a:r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; }</a:t>
            </a:r>
          </a:p>
          <a:p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}</a:t>
            </a:r>
          </a:p>
          <a:p>
            <a:endParaRPr lang="ko-KR" altLang="en-US" sz="1400" b="0" i="0" u="none" strike="noStrike" baseline="0" dirty="0" smtClean="0">
              <a:latin typeface="Courier New" panose="02070309020205020404" pitchFamily="49" charset="0"/>
            </a:endParaRPr>
          </a:p>
          <a:p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static void </a:t>
            </a:r>
          </a:p>
          <a:p>
            <a:r>
              <a:rPr lang="en-US" altLang="ko-KR" sz="1400" b="1" i="0" u="none" strike="noStrike" baseline="0" dirty="0" err="1" smtClean="0">
                <a:latin typeface="Courier New" panose="02070309020205020404" pitchFamily="49" charset="0"/>
              </a:rPr>
              <a:t>sig_child</a:t>
            </a:r>
            <a:r>
              <a:rPr lang="en-US" altLang="ko-KR" sz="1400" b="1" i="0" u="none" strike="noStrike" baseline="0" dirty="0" smtClean="0">
                <a:latin typeface="Courier New" panose="02070309020205020404" pitchFamily="49" charset="0"/>
              </a:rPr>
              <a:t>(</a:t>
            </a:r>
            <a:r>
              <a:rPr lang="en-US" altLang="ko-KR" sz="1400" b="1" i="0" u="none" strike="noStrike" baseline="0" dirty="0" err="1" smtClean="0">
                <a:latin typeface="Courier New" panose="02070309020205020404" pitchFamily="49" charset="0"/>
              </a:rPr>
              <a:t>int</a:t>
            </a:r>
            <a:r>
              <a:rPr lang="en-US" altLang="ko-KR" sz="1400" b="1" i="0" u="none" strike="noStrike" baseline="0" dirty="0" smtClean="0">
                <a:latin typeface="Courier New" panose="02070309020205020404" pitchFamily="49" charset="0"/>
              </a:rPr>
              <a:t> </a:t>
            </a:r>
            <a:r>
              <a:rPr lang="en-US" altLang="ko-KR" sz="1400" b="1" i="0" u="none" strike="noStrike" baseline="0" dirty="0" err="1" smtClean="0">
                <a:latin typeface="Courier New" panose="02070309020205020404" pitchFamily="49" charset="0"/>
              </a:rPr>
              <a:t>signo</a:t>
            </a:r>
            <a:r>
              <a:rPr lang="en-US" altLang="ko-KR" sz="1400" b="1" i="0" u="none" strike="noStrike" baseline="0" dirty="0" smtClean="0">
                <a:latin typeface="Courier New" panose="02070309020205020404" pitchFamily="49" charset="0"/>
              </a:rPr>
              <a:t>)</a:t>
            </a:r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{</a:t>
            </a:r>
          </a:p>
          <a:p>
            <a:r>
              <a:rPr lang="en-US" altLang="ko-KR" sz="1400" b="0" i="0" u="none" strike="noStrike" baseline="0" dirty="0" err="1" smtClean="0">
                <a:latin typeface="Courier New" panose="02070309020205020404" pitchFamily="49" charset="0"/>
              </a:rPr>
              <a:t>pid_t</a:t>
            </a:r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 dirty="0" err="1" smtClean="0">
                <a:latin typeface="Courier New" panose="02070309020205020404" pitchFamily="49" charset="0"/>
              </a:rPr>
              <a:t>pid</a:t>
            </a:r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; </a:t>
            </a:r>
            <a:r>
              <a:rPr lang="en-US" altLang="ko-KR" sz="1400" b="0" i="0" u="none" strike="noStrike" baseline="0" dirty="0" err="1" smtClean="0">
                <a:latin typeface="Courier New" panose="02070309020205020404" pitchFamily="49" charset="0"/>
              </a:rPr>
              <a:t>int</a:t>
            </a:r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 status;</a:t>
            </a:r>
          </a:p>
          <a:p>
            <a:r>
              <a:rPr lang="en-US" altLang="ko-KR" sz="1400" b="0" i="0" u="none" strike="noStrike" baseline="0" dirty="0" err="1" smtClean="0">
                <a:latin typeface="Courier New" panose="02070309020205020404" pitchFamily="49" charset="0"/>
              </a:rPr>
              <a:t>pid</a:t>
            </a:r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 = wait(&amp;status);</a:t>
            </a:r>
          </a:p>
          <a:p>
            <a:r>
              <a:rPr lang="en-US" altLang="ko-KR" sz="1400" b="0" i="0" u="none" strike="noStrike" baseline="0" dirty="0" err="1" smtClean="0">
                <a:latin typeface="Courier New" panose="02070309020205020404" pitchFamily="49" charset="0"/>
              </a:rPr>
              <a:t>printf</a:t>
            </a:r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("child %d finished\n", </a:t>
            </a:r>
            <a:r>
              <a:rPr lang="en-US" altLang="ko-KR" sz="1400" b="0" i="0" u="none" strike="noStrike" baseline="0" dirty="0" err="1" smtClean="0">
                <a:latin typeface="Courier New" panose="02070309020205020404" pitchFamily="49" charset="0"/>
              </a:rPr>
              <a:t>pid</a:t>
            </a:r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b="0" i="0" u="none" strike="noStrike" baseline="0" dirty="0" smtClean="0">
                <a:latin typeface="Courier New" panose="020703090202050204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554562" y="5549795"/>
            <a:ext cx="4034901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  <a:r>
              <a:rPr lang="en-US" altLang="ko-KR" sz="14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a.out</a:t>
            </a:r>
            <a:endParaRPr lang="en-US" altLang="ko-KR" sz="14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child 17145 finished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860525" y="1101117"/>
            <a:ext cx="4185821" cy="2893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 void </a:t>
            </a:r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sig_fpe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main(void) {</a:t>
            </a:r>
          </a:p>
          <a:p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pid_t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signal(SIGFPE, </a:t>
            </a:r>
            <a:r>
              <a:rPr lang="en-US" altLang="ko-KR" sz="14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sig_fpe</a:t>
            </a:r>
            <a:r>
              <a:rPr lang="en-US" altLang="ko-KR" sz="1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ko-KR" sz="14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/0;</a:t>
            </a:r>
          </a:p>
          <a:p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 void</a:t>
            </a:r>
          </a:p>
          <a:p>
            <a:r>
              <a:rPr lang="en-US" altLang="ko-KR" sz="14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sig_fpe</a:t>
            </a:r>
            <a:r>
              <a:rPr lang="en-US" altLang="ko-KR" sz="1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signo</a:t>
            </a:r>
            <a:r>
              <a:rPr lang="en-US" altLang="ko-KR" sz="1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pid_t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status;</a:t>
            </a:r>
          </a:p>
          <a:p>
            <a:r>
              <a:rPr lang="en-US" altLang="ko-K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("Divide by 0 Error\n");</a:t>
            </a:r>
          </a:p>
          <a:p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/* routine that saves all variables*/</a:t>
            </a:r>
          </a:p>
          <a:p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exit(1);</a:t>
            </a:r>
          </a:p>
          <a:p>
            <a:r>
              <a:rPr lang="en-US" altLang="ko-K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860525" y="4257134"/>
            <a:ext cx="4185821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  <a:r>
              <a:rPr lang="en-US" altLang="ko-KR" sz="14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a.out</a:t>
            </a:r>
            <a:endParaRPr lang="en-US" altLang="ko-KR" sz="14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Floating point exception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860525" y="4903464"/>
            <a:ext cx="4185821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  <a:r>
              <a:rPr lang="en-US" altLang="ko-KR" sz="14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a.out</a:t>
            </a:r>
            <a:endParaRPr lang="en-US" altLang="ko-KR" sz="14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Divide by 0 Error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771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Signal Function </a:t>
            </a:r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6763" y="1244947"/>
            <a:ext cx="4572000" cy="33085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&lt;signal.h&gt;</a:t>
            </a:r>
          </a:p>
          <a:p>
            <a:r>
              <a:rPr lang="ko-KR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sig_usr(int); 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 one handler for both signals */</a:t>
            </a:r>
          </a:p>
          <a:p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main(void){</a:t>
            </a:r>
          </a:p>
          <a:p>
            <a:pPr lvl="1"/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ko-KR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(signal(SIGUSR1, sig_usr) 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== SIG_ERR)</a:t>
            </a:r>
          </a:p>
          <a:p>
            <a:pPr lvl="1"/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("can't catch SIGUSR1");</a:t>
            </a:r>
          </a:p>
          <a:p>
            <a:pPr lvl="1"/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ko-KR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(signal(SIGUSR2, sig_usr) 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== SIG_ERR)</a:t>
            </a:r>
          </a:p>
          <a:p>
            <a:pPr lvl="1"/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("can't catch SIGUSR2");</a:t>
            </a:r>
          </a:p>
          <a:p>
            <a:pPr lvl="1"/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( ; ; ) pause();</a:t>
            </a:r>
          </a:p>
          <a:p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r>
              <a:rPr lang="ko-KR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sig_usr(int signo) 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 /* argument is signal number */</a:t>
            </a:r>
          </a:p>
          <a:p>
            <a:pPr lvl="1"/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ko-KR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(signo == SIGUSR1)</a:t>
            </a:r>
          </a:p>
          <a:p>
            <a:pPr lvl="1"/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("received SIGUSR1\n");</a:t>
            </a:r>
          </a:p>
          <a:p>
            <a:pPr lvl="1"/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ko-KR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(signo == SIGUSR2)</a:t>
            </a:r>
          </a:p>
          <a:p>
            <a:pPr lvl="1"/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("received SIGUSR2\n");</a:t>
            </a:r>
          </a:p>
          <a:p>
            <a:pPr lvl="1"/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 err_dump("received signal %d\n", signo);</a:t>
            </a:r>
          </a:p>
          <a:p>
            <a:pPr lvl="1"/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6763" y="4669751"/>
            <a:ext cx="4572000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a.out &amp;</a:t>
            </a:r>
          </a:p>
          <a:p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4720</a:t>
            </a:r>
          </a:p>
          <a:p>
            <a:r>
              <a:rPr lang="ko-KR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kill -USR1 4720 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send it SIGUSR1</a:t>
            </a:r>
          </a:p>
          <a:p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received SIGUSR1</a:t>
            </a:r>
          </a:p>
          <a:p>
            <a:r>
              <a:rPr lang="ko-KR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kill -USR2 4720 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send it SIGUSR2</a:t>
            </a:r>
          </a:p>
          <a:p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received SIGUSR2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10229" y="4669751"/>
            <a:ext cx="286396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$kill 4720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send it SIGTERM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+ Terminated a.out &amp;</a:t>
            </a:r>
          </a:p>
        </p:txBody>
      </p:sp>
    </p:spTree>
    <p:extLst>
      <p:ext uri="{BB962C8B-B14F-4D97-AF65-F5344CB8AC3E}">
        <p14:creationId xmlns:p14="http://schemas.microsoft.com/office/powerpoint/2010/main" val="374846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Program Start-up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When a process is forked, the child inherits the parent’s signal dispositions.</a:t>
            </a:r>
          </a:p>
          <a:p>
            <a:r>
              <a:rPr lang="en-US" altLang="ko-KR" smtClean="0"/>
              <a:t>When a program is executed</a:t>
            </a:r>
          </a:p>
          <a:p>
            <a:pPr lvl="1"/>
            <a:r>
              <a:rPr lang="en-US" altLang="ko-KR" smtClean="0"/>
              <a:t> the disposition of any signals that are being caught to their default action</a:t>
            </a:r>
          </a:p>
          <a:p>
            <a:pPr lvl="1"/>
            <a:r>
              <a:rPr lang="en-US" altLang="ko-KR" smtClean="0"/>
              <a:t> the status of all other signals (ignored or default) is left alone</a:t>
            </a:r>
          </a:p>
          <a:p>
            <a:r>
              <a:rPr lang="en-US" altLang="ko-KR" smtClean="0"/>
              <a:t>An interactive shell (w/o job control)</a:t>
            </a:r>
          </a:p>
          <a:p>
            <a:pPr lvl="1"/>
            <a:r>
              <a:rPr lang="en-US" altLang="ko-KR" smtClean="0"/>
              <a:t> sets the disposition of the interrupt and quit signals in the background process to be ignored</a:t>
            </a:r>
          </a:p>
          <a:p>
            <a:pPr lvl="1"/>
            <a:r>
              <a:rPr lang="en-US" altLang="ko-KR" smtClean="0"/>
              <a:t> Many interactive programs catches the signals only when not in the background (the signal is not ignored) by doing the following: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58539" y="5193411"/>
            <a:ext cx="761712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sig_int(), sig_quit()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(signal(SIGINT, SIG_IGN) != SIG_IGN) signal(SIGINT, sig_int);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(signal(SIGQUIT, SIG_IGN) != SIG_IGN) signal(SIGQUIT, sig_quit);</a:t>
            </a:r>
          </a:p>
        </p:txBody>
      </p:sp>
    </p:spTree>
    <p:extLst>
      <p:ext uri="{BB962C8B-B14F-4D97-AF65-F5344CB8AC3E}">
        <p14:creationId xmlns:p14="http://schemas.microsoft.com/office/powerpoint/2010/main" val="288081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Interrupted System Calls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Slow system calls : that can block forever</a:t>
            </a:r>
          </a:p>
          <a:p>
            <a:pPr lvl="1"/>
            <a:r>
              <a:rPr lang="en-US" altLang="ko-KR" smtClean="0"/>
              <a:t> reads from/writes to files that can block the caller forever (pipes, terminal, network)</a:t>
            </a:r>
          </a:p>
          <a:p>
            <a:pPr lvl="1"/>
            <a:r>
              <a:rPr lang="en-US" altLang="ko-KR" smtClean="0"/>
              <a:t> open files that block until some condition occurs (opening terminal devices that waits until a modem answers the phone)</a:t>
            </a:r>
          </a:p>
          <a:p>
            <a:pPr lvl="1"/>
            <a:r>
              <a:rPr lang="en-US" altLang="ko-KR" smtClean="0"/>
              <a:t> pause() and wait()</a:t>
            </a:r>
          </a:p>
          <a:p>
            <a:pPr lvl="1"/>
            <a:r>
              <a:rPr lang="en-US" altLang="ko-KR" smtClean="0"/>
              <a:t> certain ioctl() operations and some IPC functions</a:t>
            </a:r>
          </a:p>
          <a:p>
            <a:r>
              <a:rPr lang="en-US" altLang="ko-KR" smtClean="0"/>
              <a:t>A slow system call is interrupted by a signal</a:t>
            </a:r>
          </a:p>
          <a:p>
            <a:pPr lvl="1"/>
            <a:r>
              <a:rPr lang="en-US" altLang="ko-KR" smtClean="0"/>
              <a:t> returns an error and errno was set to EINTR</a:t>
            </a:r>
          </a:p>
          <a:p>
            <a:pPr lvl="1"/>
            <a:r>
              <a:rPr lang="en-US" altLang="ko-KR" smtClean="0"/>
              <a:t> need to handle the error explicitly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8135" y="4763883"/>
            <a:ext cx="7841411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Again: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((n = read(fd, buff, BUFFSIZE)) &lt; 0) {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(errno == EINTR) go to Again; /* interrupted system call */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351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Interrupted System Calls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Automatic restarting of certain interrupted system calls (4.2BSD)</a:t>
            </a:r>
          </a:p>
          <a:p>
            <a:pPr lvl="1"/>
            <a:r>
              <a:rPr lang="en-US" altLang="ko-KR" smtClean="0"/>
              <a:t> ioctl, read, readv, write, writev, wait and waitpid (wait, waitpid are always interrupted when a signal is caught)</a:t>
            </a:r>
          </a:p>
          <a:p>
            <a:pPr lvl="1"/>
            <a:r>
              <a:rPr lang="en-US" altLang="ko-KR" smtClean="0"/>
              <a:t> 4.3BSD allow to disable this feature on a per-signal basis</a:t>
            </a:r>
          </a:p>
          <a:p>
            <a:pPr lvl="1"/>
            <a:r>
              <a:rPr lang="en-US" altLang="ko-KR" smtClean="0"/>
              <a:t> Without the automatic restart feature, we need to test every read/write for the interrupted error return and reissue the read or write.</a:t>
            </a:r>
          </a:p>
          <a:p>
            <a:r>
              <a:rPr lang="en-US" altLang="ko-KR" smtClean="0"/>
              <a:t>Fast system calls completes before the signal was delivered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48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Reentrant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POSIX.1 specifies the functions that are guaranteed to be reentrant</a:t>
            </a:r>
          </a:p>
          <a:p>
            <a:r>
              <a:rPr lang="en-US" altLang="ko-KR" smtClean="0"/>
              <a:t>Calling a none-reentrant function from a signal handler may produce unpredictable results</a:t>
            </a:r>
          </a:p>
          <a:p>
            <a:pPr lvl="1"/>
            <a:r>
              <a:rPr lang="en-US" altLang="ko-KR" smtClean="0"/>
              <a:t>While the main program calls malloc() and interrupted, the signal handler also calls malloc(), then what could happen?</a:t>
            </a:r>
          </a:p>
          <a:p>
            <a:r>
              <a:rPr lang="en-US" altLang="ko-KR" smtClean="0"/>
              <a:t>One errno variable per process even with reentrant guaranteed functions - save the errno and restore it later.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52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Reentrant functions that may be called from a signal handler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684" y="1138687"/>
            <a:ext cx="6182941" cy="48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2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Reenturant Functions (cont’d)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03263" y="1051361"/>
            <a:ext cx="7772400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err_sys(char *s) { fprintf(stderr,"%s",s); exit(1);}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my_alarm(int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passwd *ptr;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signal(SIGALRM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my_alarm); alarm(1);</a:t>
            </a:r>
          </a:p>
          <a:p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; ; ) {</a:t>
            </a:r>
          </a:p>
          <a:p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(ptr = 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getpwnam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(“sthwang")) == NULL) err_sys("getpwnam error");</a:t>
            </a:r>
          </a:p>
          <a:p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(strcmp(ptr-&gt;pw_name, “sthwang") != 0)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("return value corrupted!, pw_name = %s\n", ptr-&gt;pw_name);</a:t>
            </a:r>
          </a:p>
          <a:p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my_alarm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signo) {</a:t>
            </a:r>
          </a:p>
          <a:p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passwd *rootptr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printf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 signal handler\n");</a:t>
            </a:r>
          </a:p>
          <a:p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(rootptr = 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getpwnam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("root")) == NULL)</a:t>
            </a:r>
          </a:p>
          <a:p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err_sys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("getpwnam(root) error");</a:t>
            </a:r>
          </a:p>
          <a:p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ko-KR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alarm(1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89663" y="3535089"/>
            <a:ext cx="2471258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a.out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 signal handler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a.out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 signal handler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 signal handler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a.out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 signal handler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getpwnam(root) error</a:t>
            </a:r>
          </a:p>
        </p:txBody>
      </p:sp>
    </p:spTree>
    <p:extLst>
      <p:ext uri="{BB962C8B-B14F-4D97-AF65-F5344CB8AC3E}">
        <p14:creationId xmlns:p14="http://schemas.microsoft.com/office/powerpoint/2010/main" val="158340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Kill and Raise function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The kill function sends a signal to a process or a group of process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&gt; 0 signal to the process whose process ID is </a:t>
            </a:r>
            <a:r>
              <a:rPr lang="en-US" altLang="ko-KR" dirty="0" err="1" smtClean="0"/>
              <a:t>pid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== 0 signal to the processes whose process group ID equals that of sender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&lt; 0 signal to the processes whose process group ID equals abs. of </a:t>
            </a:r>
            <a:r>
              <a:rPr lang="en-US" altLang="ko-KR" dirty="0" err="1" smtClean="0"/>
              <a:t>pid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== -1 POSIX.1 leaves this condition unspecified (used as a broadcast signal in SVR4, 4.3+BSD)</a:t>
            </a:r>
          </a:p>
          <a:p>
            <a:r>
              <a:rPr lang="en-US" altLang="ko-KR" dirty="0" smtClean="0"/>
              <a:t>The raise function allows a process to send a signal to itself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8511" y="973519"/>
            <a:ext cx="7021903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&lt;sys/types.h&gt;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&lt;singnal.h&gt;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kill(pid_t pid, int signo);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raise(int signo);</a:t>
            </a:r>
          </a:p>
          <a:p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Both return: 0 if OK, 1 on error</a:t>
            </a:r>
          </a:p>
        </p:txBody>
      </p:sp>
    </p:spTree>
    <p:extLst>
      <p:ext uri="{BB962C8B-B14F-4D97-AF65-F5344CB8AC3E}">
        <p14:creationId xmlns:p14="http://schemas.microsoft.com/office/powerpoint/2010/main" val="41716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smtClean="0"/>
              <a:t>Signals </a:t>
            </a:r>
            <a:r>
              <a:rPr lang="en-US" altLang="ko-KR" b="0" dirty="0"/>
              <a:t>are software interrupts</a:t>
            </a:r>
          </a:p>
          <a:p>
            <a:r>
              <a:rPr lang="en-US" altLang="ko-KR" b="0" dirty="0" smtClean="0"/>
              <a:t>Signals </a:t>
            </a:r>
            <a:r>
              <a:rPr lang="en-US" altLang="ko-KR" b="0" dirty="0"/>
              <a:t>provide a way of handling </a:t>
            </a:r>
            <a:r>
              <a:rPr lang="en-US" altLang="ko-KR" b="0" i="1" dirty="0" smtClean="0">
                <a:solidFill>
                  <a:schemeClr val="accent2"/>
                </a:solidFill>
              </a:rPr>
              <a:t>asynchronous </a:t>
            </a:r>
            <a:r>
              <a:rPr lang="en-US" altLang="ko-KR" b="0" dirty="0" smtClean="0"/>
              <a:t>events</a:t>
            </a:r>
            <a:endParaRPr lang="en-US" altLang="ko-KR" b="0" dirty="0"/>
          </a:p>
          <a:p>
            <a:r>
              <a:rPr lang="en-US" altLang="ko-KR" b="0" dirty="0" smtClean="0"/>
              <a:t>Every </a:t>
            </a:r>
            <a:r>
              <a:rPr lang="en-US" altLang="ko-KR" b="0" dirty="0"/>
              <a:t>signal has a name</a:t>
            </a:r>
          </a:p>
          <a:p>
            <a:pPr lvl="1"/>
            <a:r>
              <a:rPr lang="en-US" altLang="ko-KR" b="0" dirty="0" smtClean="0"/>
              <a:t>Begin </a:t>
            </a:r>
            <a:r>
              <a:rPr lang="en-US" altLang="ko-KR" b="0" dirty="0"/>
              <a:t>with the three characters SIG</a:t>
            </a:r>
          </a:p>
          <a:p>
            <a:pPr lvl="1"/>
            <a:r>
              <a:rPr lang="en-US" altLang="ko-KR" b="0" dirty="0" smtClean="0"/>
              <a:t>These </a:t>
            </a:r>
            <a:r>
              <a:rPr lang="en-US" altLang="ko-KR" b="0" dirty="0"/>
              <a:t>name are all defined by positive integer constants ( the signal number) in the header &lt;</a:t>
            </a:r>
            <a:r>
              <a:rPr lang="en-US" altLang="ko-KR" b="0" dirty="0" err="1"/>
              <a:t>signal.H</a:t>
            </a:r>
            <a:r>
              <a:rPr lang="en-US" altLang="ko-KR" b="0" dirty="0"/>
              <a:t>&gt;</a:t>
            </a:r>
          </a:p>
          <a:p>
            <a:r>
              <a:rPr lang="en-US" altLang="ko-KR" b="0" dirty="0" smtClean="0"/>
              <a:t>Version </a:t>
            </a:r>
            <a:r>
              <a:rPr lang="en-US" altLang="ko-KR" b="0" dirty="0"/>
              <a:t>7 had 15 different signals</a:t>
            </a:r>
          </a:p>
          <a:p>
            <a:pPr lvl="1"/>
            <a:r>
              <a:rPr lang="en-US" altLang="ko-KR" dirty="0" smtClean="0"/>
              <a:t>Unreliable </a:t>
            </a:r>
            <a:r>
              <a:rPr lang="en-US" altLang="ko-KR" dirty="0"/>
              <a:t>signal model</a:t>
            </a:r>
            <a:r>
              <a:rPr lang="en-US" altLang="ko-KR" b="0" dirty="0"/>
              <a:t>-get lost and hard to turn off.</a:t>
            </a:r>
          </a:p>
          <a:p>
            <a:r>
              <a:rPr lang="en-US" altLang="ko-KR" b="0" dirty="0" smtClean="0"/>
              <a:t>SVR4 </a:t>
            </a:r>
            <a:r>
              <a:rPr lang="en-US" altLang="ko-KR" b="0" dirty="0"/>
              <a:t>and 4.3+BSD both have 31 different signals</a:t>
            </a:r>
          </a:p>
          <a:p>
            <a:pPr lvl="1"/>
            <a:r>
              <a:rPr lang="en-US" altLang="ko-KR" dirty="0" smtClean="0"/>
              <a:t>Reliable </a:t>
            </a:r>
            <a:r>
              <a:rPr lang="en-US" altLang="ko-KR" dirty="0"/>
              <a:t>signals added</a:t>
            </a:r>
            <a:r>
              <a:rPr lang="en-US" altLang="ko-KR" b="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96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Kill and Raise function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 process needs permission to send a signal to some other process</a:t>
            </a:r>
          </a:p>
          <a:p>
            <a:pPr lvl="1"/>
            <a:r>
              <a:rPr lang="en-US" altLang="ko-KR" smtClean="0"/>
              <a:t>The superuser can send a signal to any process</a:t>
            </a:r>
          </a:p>
          <a:p>
            <a:pPr lvl="1"/>
            <a:r>
              <a:rPr lang="en-US" altLang="ko-KR" smtClean="0"/>
              <a:t>The real or effective user ID of the sender has to equal the real or effective user ID of the receiver</a:t>
            </a:r>
          </a:p>
          <a:p>
            <a:pPr lvl="1"/>
            <a:r>
              <a:rPr lang="en-US" altLang="ko-KR" smtClean="0"/>
              <a:t>SIGCONT can be sent to any member process of the same session</a:t>
            </a:r>
          </a:p>
          <a:p>
            <a:pPr lvl="1"/>
            <a:r>
              <a:rPr lang="en-US" altLang="ko-KR" smtClean="0"/>
              <a:t>signo = 0: null signal</a:t>
            </a:r>
          </a:p>
          <a:p>
            <a:pPr lvl="2"/>
            <a:r>
              <a:rPr lang="en-US" altLang="ko-KR" smtClean="0"/>
              <a:t>normal error checking performed, but no signal is sent </a:t>
            </a:r>
          </a:p>
          <a:p>
            <a:pPr lvl="2"/>
            <a:r>
              <a:rPr lang="en-US" altLang="ko-KR" smtClean="0"/>
              <a:t>used often to determine if a specific process still exists. (If the process doesn’t exist, kill returns –1 and errno is set to ESRCH).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091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alarm and pause function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Alarm function</a:t>
            </a:r>
          </a:p>
          <a:p>
            <a:pPr lvl="1"/>
            <a:r>
              <a:rPr lang="en-US" altLang="ko-KR" dirty="0" smtClean="0"/>
              <a:t>sets a timer that will expire at a specified time in the future</a:t>
            </a:r>
          </a:p>
          <a:p>
            <a:pPr lvl="1"/>
            <a:r>
              <a:rPr lang="en-US" altLang="ko-KR" dirty="0" smtClean="0"/>
              <a:t>When the timer expires, the SIGALRM signal generated</a:t>
            </a:r>
          </a:p>
          <a:p>
            <a:pPr lvl="1"/>
            <a:r>
              <a:rPr lang="en-US" altLang="ko-KR" dirty="0" smtClean="0"/>
              <a:t>seconds is the number of clock seconds in the future when the signal should be generate</a:t>
            </a:r>
          </a:p>
          <a:p>
            <a:pPr lvl="1"/>
            <a:r>
              <a:rPr lang="en-US" altLang="ko-KR" dirty="0" smtClean="0"/>
              <a:t>default action of the signal is to terminate the process.</a:t>
            </a:r>
          </a:p>
          <a:p>
            <a:pPr lvl="1"/>
            <a:r>
              <a:rPr lang="en-US" altLang="ko-KR" dirty="0" smtClean="0"/>
              <a:t>There could be a extra delay between when the signal generated and when the signal handler gets the control</a:t>
            </a:r>
          </a:p>
          <a:p>
            <a:pPr lvl="1"/>
            <a:r>
              <a:rPr lang="en-US" altLang="ko-KR" dirty="0" smtClean="0"/>
              <a:t>only one alarm clock per process</a:t>
            </a:r>
          </a:p>
          <a:p>
            <a:pPr lvl="2"/>
            <a:r>
              <a:rPr lang="en-US" altLang="ko-KR" dirty="0" smtClean="0"/>
              <a:t>previously registered alarm clock is replaced by the new value</a:t>
            </a:r>
          </a:p>
          <a:p>
            <a:pPr lvl="2"/>
            <a:r>
              <a:rPr lang="en-US" altLang="ko-KR" dirty="0" smtClean="0"/>
              <a:t>if seconds=0, the previous alarm clock is cancelled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2467" y="1359026"/>
            <a:ext cx="7573992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alarm (unsigned int seconds) ;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0 or number of seconds until previously set alarm</a:t>
            </a:r>
          </a:p>
        </p:txBody>
      </p:sp>
    </p:spTree>
    <p:extLst>
      <p:ext uri="{BB962C8B-B14F-4D97-AF65-F5344CB8AC3E}">
        <p14:creationId xmlns:p14="http://schemas.microsoft.com/office/powerpoint/2010/main" val="3060925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alarm and pause function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Pause function</a:t>
            </a:r>
          </a:p>
          <a:p>
            <a:pPr lvl="1"/>
            <a:r>
              <a:rPr lang="en-US" altLang="ko-KR" dirty="0" smtClean="0"/>
              <a:t>suspends the calling process until a signal is caught.</a:t>
            </a:r>
          </a:p>
          <a:p>
            <a:pPr lvl="1"/>
            <a:r>
              <a:rPr lang="en-US" altLang="ko-KR" dirty="0" smtClean="0"/>
              <a:t>returns only if a signal handler is executed and that handler returns.</a:t>
            </a:r>
          </a:p>
          <a:p>
            <a:pPr lvl="1"/>
            <a:r>
              <a:rPr lang="en-US" altLang="ko-KR" dirty="0" smtClean="0"/>
              <a:t>returns -1 with </a:t>
            </a:r>
            <a:r>
              <a:rPr lang="en-US" altLang="ko-KR" dirty="0" err="1" smtClean="0"/>
              <a:t>errno</a:t>
            </a:r>
            <a:r>
              <a:rPr lang="en-US" altLang="ko-KR" dirty="0" smtClean="0"/>
              <a:t> set to EINTR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3227" y="1336334"/>
            <a:ext cx="6189663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pause (void) ;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-1 with errno set to EINTR</a:t>
            </a:r>
          </a:p>
        </p:txBody>
      </p:sp>
    </p:spTree>
    <p:extLst>
      <p:ext uri="{BB962C8B-B14F-4D97-AF65-F5344CB8AC3E}">
        <p14:creationId xmlns:p14="http://schemas.microsoft.com/office/powerpoint/2010/main" val="1381134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I (sleep1)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If the caller of sleep1() already has an alarm set, the alarm is erased by the first call to alarm.</a:t>
            </a:r>
          </a:p>
          <a:p>
            <a:pPr lvl="1"/>
            <a:r>
              <a:rPr lang="en-US" altLang="ko-KR" dirty="0" smtClean="0"/>
              <a:t>Save remaining alarm time and reset the alarm before the return</a:t>
            </a:r>
          </a:p>
          <a:p>
            <a:r>
              <a:rPr lang="en-US" altLang="ko-KR" dirty="0" smtClean="0"/>
              <a:t>Modify the disposition for SIGALRM</a:t>
            </a:r>
          </a:p>
          <a:p>
            <a:pPr lvl="1"/>
            <a:r>
              <a:rPr lang="en-US" altLang="ko-KR" dirty="0" smtClean="0"/>
              <a:t>Save the disposition and reset before the return</a:t>
            </a:r>
          </a:p>
          <a:p>
            <a:r>
              <a:rPr lang="en-US" altLang="ko-KR" dirty="0" smtClean="0"/>
              <a:t>Race condition: alarm may goes off before the pause(); the caller is suspended forever at pause()=&gt; </a:t>
            </a:r>
            <a:r>
              <a:rPr lang="en-US" altLang="ko-KR" dirty="0" err="1" smtClean="0"/>
              <a:t>sigpromask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sigsuspend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905774" y="1010614"/>
            <a:ext cx="6918385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sig_alrm(int signo)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/* nothing to do, just return to wake up the pause */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sleep1(unsigned int nsecs) 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sleep the process for nsecs */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signal(SIGALRM, sig_alrm)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SIG_ERR)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return(nsecs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alarm(nsecs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 start the timer */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pause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/* next caught signal wakes us up */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alarm(0) ); /* turn off timer, return unslept time */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781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 II (sleep2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286" y="4408098"/>
            <a:ext cx="8380352" cy="1764101"/>
          </a:xfrm>
        </p:spPr>
        <p:txBody>
          <a:bodyPr>
            <a:normAutofit/>
          </a:bodyPr>
          <a:lstStyle/>
          <a:p>
            <a:r>
              <a:rPr lang="en-US" altLang="ko-KR" sz="1800" b="0" dirty="0"/>
              <a:t>The previous race condition was avoided</a:t>
            </a:r>
          </a:p>
          <a:p>
            <a:r>
              <a:rPr lang="en-US" altLang="ko-KR" sz="1800" b="0" dirty="0" smtClean="0"/>
              <a:t>Another </a:t>
            </a:r>
            <a:r>
              <a:rPr lang="en-US" altLang="ko-KR" sz="1800" b="0" dirty="0"/>
              <a:t>problem if SIGALRM interrupts some other signal handler </a:t>
            </a:r>
            <a:r>
              <a:rPr lang="en-US" altLang="ko-KR" sz="1800" b="0" dirty="0" smtClean="0"/>
              <a:t>and the </a:t>
            </a:r>
            <a:r>
              <a:rPr lang="en-US" altLang="ko-KR" sz="1800" b="0" dirty="0" err="1"/>
              <a:t>longjmp</a:t>
            </a:r>
            <a:r>
              <a:rPr lang="en-US" altLang="ko-KR" sz="1800" b="0" dirty="0"/>
              <a:t>() aborts the other signal handler (see the next example)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750708" y="1105027"/>
            <a:ext cx="7677509" cy="323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jmp_buf env_alrm;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sig_alrm(int signo)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longjmp(env_alrm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sleep2(unsigned int nsecs)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(signal(SIGALRM, sig_alrm) == SIG_ERR)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return(nsecs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setjmp(env_alrm)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alarm(nsecs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start the timer */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pause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next caught signal wakes us up */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alarm(0) );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turn off timer, return unslept time */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765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 III (sleep2 problem)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6762" y="915723"/>
            <a:ext cx="6185140" cy="323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main(void){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unslept;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(signal(SIGINT, sig_int) == SIG_ERR)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("signal(SIGINT) error");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unslept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sleep2(5);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sleep2 returned: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%u\n", unslept);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exit(0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sig_int(int signo){ /* the for loop executes more than 5 sec */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j;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\nsig_int starting\n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 = 0; i &lt; 2000000; i++) j += i * i;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sig_int finished\n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931001" y="2517130"/>
            <a:ext cx="1089324" cy="24521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38621" y="2803585"/>
            <a:ext cx="87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sig_alrm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146241" y="3589310"/>
            <a:ext cx="87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sig_int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146241" y="4374369"/>
            <a:ext cx="87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sleep2</a:t>
            </a:r>
            <a:endParaRPr lang="ko-KR" altLang="en-US" sz="1400" dirty="0"/>
          </a:p>
        </p:txBody>
      </p:sp>
      <p:sp>
        <p:nvSpPr>
          <p:cNvPr id="15" name="오른쪽으로 구부러진 화살표 14"/>
          <p:cNvSpPr/>
          <p:nvPr/>
        </p:nvSpPr>
        <p:spPr bwMode="auto">
          <a:xfrm>
            <a:off x="7530860" y="2957473"/>
            <a:ext cx="400141" cy="1570784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0769" y="3111362"/>
            <a:ext cx="858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longjump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03262" y="4848822"/>
            <a:ext cx="6827597" cy="1169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a.out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sleep2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starts running</a:t>
            </a:r>
          </a:p>
          <a:p>
            <a:r>
              <a:rPr lang="ko-KR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^?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our interrupt char</a:t>
            </a:r>
          </a:p>
          <a:p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sig_int starting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SIGALRM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generated while in sig_int()</a:t>
            </a:r>
          </a:p>
          <a:p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sleep2 returned: </a:t>
            </a:r>
            <a:r>
              <a:rPr lang="ko-KR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longjmp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aborted sig_int</a:t>
            </a:r>
          </a:p>
        </p:txBody>
      </p:sp>
    </p:spTree>
    <p:extLst>
      <p:ext uri="{BB962C8B-B14F-4D97-AF65-F5344CB8AC3E}">
        <p14:creationId xmlns:p14="http://schemas.microsoft.com/office/powerpoint/2010/main" val="2772089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 IV (timeout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3" y="3890664"/>
            <a:ext cx="7772400" cy="2281535"/>
          </a:xfrm>
        </p:spPr>
        <p:txBody>
          <a:bodyPr/>
          <a:lstStyle/>
          <a:p>
            <a:r>
              <a:rPr lang="en-US" altLang="ko-KR" b="0" dirty="0"/>
              <a:t>A common use for alarm : timeout function</a:t>
            </a:r>
          </a:p>
          <a:p>
            <a:r>
              <a:rPr lang="en-US" altLang="ko-KR" b="0" dirty="0" smtClean="0"/>
              <a:t>Race </a:t>
            </a:r>
            <a:r>
              <a:rPr lang="en-US" altLang="ko-KR" b="0" dirty="0"/>
              <a:t>condition: alarm may go off before read()</a:t>
            </a:r>
          </a:p>
          <a:p>
            <a:r>
              <a:rPr lang="en-US" altLang="ko-KR" b="0" dirty="0" smtClean="0"/>
              <a:t>If </a:t>
            </a:r>
            <a:r>
              <a:rPr lang="en-US" altLang="ko-KR" b="0" dirty="0"/>
              <a:t>the read system call is automatically restarted, </a:t>
            </a:r>
            <a:r>
              <a:rPr lang="en-US" altLang="ko-KR" b="0" dirty="0" smtClean="0"/>
              <a:t>timeout does </a:t>
            </a:r>
            <a:r>
              <a:rPr lang="en-US" altLang="ko-KR" b="0" dirty="0"/>
              <a:t>not work.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3263" y="933271"/>
            <a:ext cx="7884543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main(void){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n; char line[MAXLINE];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(signal(SIGALRM, sig_alrm) == SIG_ERR)</a:t>
            </a:r>
          </a:p>
          <a:p>
            <a:pPr lvl="1"/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("signal(SIGALRM) error");</a:t>
            </a:r>
          </a:p>
          <a:p>
            <a:pPr lvl="1"/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alarm(10);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(n = read(STDIN_FILENO, line, MAXLINE)) &lt; 0)</a:t>
            </a:r>
          </a:p>
          <a:p>
            <a:pPr lvl="1"/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("read error");</a:t>
            </a:r>
          </a:p>
          <a:p>
            <a:pPr lvl="1"/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alarm(0);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write(STDOUT_FILENO, line, n);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exit(0);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sig_alrm(int signo){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/* nothing to do, just return to interrupt the read */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0479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 V (Another timeout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3" y="4830792"/>
            <a:ext cx="7772400" cy="134140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0" dirty="0" smtClean="0"/>
              <a:t>No </a:t>
            </a:r>
            <a:r>
              <a:rPr lang="en-US" altLang="ko-KR" b="0" dirty="0"/>
              <a:t>problems with automatic restart</a:t>
            </a:r>
          </a:p>
          <a:p>
            <a:r>
              <a:rPr lang="en-US" altLang="ko-KR" b="0" dirty="0" smtClean="0"/>
              <a:t>But </a:t>
            </a:r>
            <a:r>
              <a:rPr lang="en-US" altLang="ko-KR" b="0" dirty="0"/>
              <a:t>still has the race condition and the problem </a:t>
            </a:r>
            <a:r>
              <a:rPr lang="en-US" altLang="ko-KR" b="0" dirty="0" smtClean="0"/>
              <a:t>with other </a:t>
            </a:r>
            <a:r>
              <a:rPr lang="en-US" altLang="ko-KR" b="0" dirty="0"/>
              <a:t>signal handler interactions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91789" y="941670"/>
            <a:ext cx="7595348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jmp_buf env_alrm;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main(void){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n;char line[MAXLINE];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(signal(SIGALRM, sig_alrm) == SIG_ERR)</a:t>
            </a:r>
          </a:p>
          <a:p>
            <a:pPr lvl="1"/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("signal(SIGALRM) error");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setjmp(env_alrm)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0)</a:t>
            </a:r>
          </a:p>
          <a:p>
            <a:pPr lvl="1"/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err_quit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("read timeout");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alarm(10);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(n = read(STDIN_FILENO, line, MAXLINE)) &lt; 0)</a:t>
            </a:r>
          </a:p>
          <a:p>
            <a:pPr lvl="1"/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("read error");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alarm(0);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write(STDOUT_FILENO, line, n);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exit(0);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sig_alrm(int signo)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longjmp(env_alrm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9866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Abort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3" y="2501660"/>
            <a:ext cx="7772400" cy="3670540"/>
          </a:xfrm>
        </p:spPr>
        <p:txBody>
          <a:bodyPr>
            <a:normAutofit/>
          </a:bodyPr>
          <a:lstStyle/>
          <a:p>
            <a:r>
              <a:rPr lang="en-US" altLang="ko-KR" b="0" dirty="0"/>
              <a:t>Causes abnormal program termination</a:t>
            </a:r>
          </a:p>
          <a:p>
            <a:r>
              <a:rPr lang="en-US" altLang="ko-KR" b="0" dirty="0" smtClean="0"/>
              <a:t>This </a:t>
            </a:r>
            <a:r>
              <a:rPr lang="en-US" altLang="ko-KR" b="0" dirty="0"/>
              <a:t>function sends the SIGABRT signal to the process</a:t>
            </a:r>
          </a:p>
          <a:p>
            <a:r>
              <a:rPr lang="en-US" altLang="ko-KR" b="0" dirty="0" smtClean="0"/>
              <a:t>SIGABRT </a:t>
            </a:r>
            <a:r>
              <a:rPr lang="en-US" altLang="ko-KR" b="0" dirty="0"/>
              <a:t>signal handler to perform any cleanup that it </a:t>
            </a:r>
            <a:r>
              <a:rPr lang="en-US" altLang="ko-KR" b="0" dirty="0" smtClean="0"/>
              <a:t>wants to </a:t>
            </a:r>
            <a:r>
              <a:rPr lang="en-US" altLang="ko-KR" b="0" dirty="0"/>
              <a:t>do, before the process terminated</a:t>
            </a:r>
          </a:p>
          <a:p>
            <a:r>
              <a:rPr lang="en-US" altLang="ko-KR" b="0" dirty="0" smtClean="0"/>
              <a:t>POSIX.1 </a:t>
            </a:r>
            <a:r>
              <a:rPr lang="en-US" altLang="ko-KR" b="0" dirty="0"/>
              <a:t>states that if the process does not terminate </a:t>
            </a:r>
            <a:r>
              <a:rPr lang="en-US" altLang="ko-KR" b="0" dirty="0" smtClean="0"/>
              <a:t>itself from </a:t>
            </a:r>
            <a:r>
              <a:rPr lang="en-US" altLang="ko-KR" b="0" dirty="0"/>
              <a:t>this signal handler, when signal handler returns, </a:t>
            </a:r>
            <a:r>
              <a:rPr lang="en-US" altLang="ko-KR" b="0" dirty="0" smtClean="0"/>
              <a:t>abort terminates </a:t>
            </a:r>
            <a:r>
              <a:rPr lang="en-US" altLang="ko-KR" b="0" dirty="0"/>
              <a:t>the process.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99070" y="1398219"/>
            <a:ext cx="649569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abort(void);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ko-KR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ko-KR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never returns</a:t>
            </a:r>
          </a:p>
        </p:txBody>
      </p:sp>
    </p:spTree>
    <p:extLst>
      <p:ext uri="{BB962C8B-B14F-4D97-AF65-F5344CB8AC3E}">
        <p14:creationId xmlns:p14="http://schemas.microsoft.com/office/powerpoint/2010/main" val="2122246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Sleep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3" y="2613804"/>
            <a:ext cx="7772400" cy="3558396"/>
          </a:xfrm>
        </p:spPr>
        <p:txBody>
          <a:bodyPr>
            <a:normAutofit/>
          </a:bodyPr>
          <a:lstStyle/>
          <a:p>
            <a:r>
              <a:rPr lang="en-US" altLang="ko-KR" b="0" dirty="0"/>
              <a:t> This function causes the calling process to be suspended </a:t>
            </a:r>
            <a:r>
              <a:rPr lang="en-US" altLang="ko-KR" b="0" dirty="0" smtClean="0"/>
              <a:t>until either</a:t>
            </a:r>
            <a:endParaRPr lang="en-US" altLang="ko-KR" b="0" dirty="0"/>
          </a:p>
          <a:p>
            <a:pPr lvl="1"/>
            <a:r>
              <a:rPr lang="en-US" altLang="ko-KR" b="0" dirty="0" smtClean="0"/>
              <a:t>The </a:t>
            </a:r>
            <a:r>
              <a:rPr lang="en-US" altLang="ko-KR" b="0" dirty="0"/>
              <a:t>amount of wall clock time specified by second has elapsed</a:t>
            </a:r>
          </a:p>
          <a:p>
            <a:pPr lvl="2"/>
            <a:r>
              <a:rPr lang="en-US" altLang="ko-KR" b="0" dirty="0" smtClean="0"/>
              <a:t>The </a:t>
            </a:r>
            <a:r>
              <a:rPr lang="en-US" altLang="ko-KR" b="0" dirty="0"/>
              <a:t>return value is 0</a:t>
            </a:r>
          </a:p>
          <a:p>
            <a:pPr lvl="1"/>
            <a:r>
              <a:rPr lang="en-US" altLang="ko-KR" b="0" dirty="0" smtClean="0"/>
              <a:t>A </a:t>
            </a:r>
            <a:r>
              <a:rPr lang="en-US" altLang="ko-KR" b="0" dirty="0"/>
              <a:t>signal is caught by the process and the signal handler returns</a:t>
            </a:r>
          </a:p>
          <a:p>
            <a:pPr lvl="2"/>
            <a:r>
              <a:rPr lang="en-US" altLang="ko-KR" b="0" dirty="0" smtClean="0"/>
              <a:t>The </a:t>
            </a:r>
            <a:r>
              <a:rPr lang="en-US" altLang="ko-KR" b="0" dirty="0"/>
              <a:t>return value is the number of unslept seconds</a:t>
            </a:r>
          </a:p>
          <a:p>
            <a:pPr lvl="1"/>
            <a:r>
              <a:rPr lang="en-US" altLang="ko-KR" b="0" dirty="0" smtClean="0"/>
              <a:t>The </a:t>
            </a:r>
            <a:r>
              <a:rPr lang="en-US" altLang="ko-KR" b="0" dirty="0"/>
              <a:t>actual return may be at a time later than </a:t>
            </a:r>
            <a:r>
              <a:rPr lang="en-US" altLang="ko-KR" b="0" dirty="0" smtClean="0"/>
              <a:t>requested because </a:t>
            </a:r>
            <a:r>
              <a:rPr lang="en-US" altLang="ko-KR" b="0" dirty="0"/>
              <a:t>of other system activity</a:t>
            </a:r>
          </a:p>
          <a:p>
            <a:pPr lvl="1"/>
            <a:r>
              <a:rPr lang="en-US" altLang="ko-KR" b="0" dirty="0" smtClean="0"/>
              <a:t>There </a:t>
            </a:r>
            <a:r>
              <a:rPr lang="en-US" altLang="ko-KR" b="0" dirty="0"/>
              <a:t>can be interactions between sleep and alarm if sleep </a:t>
            </a:r>
            <a:r>
              <a:rPr lang="en-US" altLang="ko-KR" b="0" dirty="0" smtClean="0"/>
              <a:t>is implemented </a:t>
            </a:r>
            <a:r>
              <a:rPr lang="en-US" altLang="ko-KR" b="0" dirty="0"/>
              <a:t>with the alarm functions (unspecified by POSIX.1)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2641" y="1310503"/>
            <a:ext cx="7613022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&lt;signal.h&gt;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sleep(unsigned int seconds) ;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ko-KR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0 or number of unslept seconds</a:t>
            </a:r>
          </a:p>
        </p:txBody>
      </p:sp>
    </p:spTree>
    <p:extLst>
      <p:ext uri="{BB962C8B-B14F-4D97-AF65-F5344CB8AC3E}">
        <p14:creationId xmlns:p14="http://schemas.microsoft.com/office/powerpoint/2010/main" val="82383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Numerous conditions can generate a signal</a:t>
            </a:r>
          </a:p>
          <a:p>
            <a:pPr lvl="1"/>
            <a:r>
              <a:rPr lang="en-US" altLang="ko-KR" b="0" dirty="0" smtClean="0"/>
              <a:t>The </a:t>
            </a:r>
            <a:r>
              <a:rPr lang="en-US" altLang="ko-KR" b="0" dirty="0"/>
              <a:t>terminal-generated signals occur when user press certain terminal key such as DELETE</a:t>
            </a:r>
          </a:p>
          <a:p>
            <a:pPr lvl="1"/>
            <a:r>
              <a:rPr lang="en-US" altLang="ko-KR" b="0" dirty="0" smtClean="0"/>
              <a:t>Hardware </a:t>
            </a:r>
            <a:r>
              <a:rPr lang="en-US" altLang="ko-KR" b="0" dirty="0"/>
              <a:t>exceptions generate signals</a:t>
            </a:r>
          </a:p>
          <a:p>
            <a:pPr lvl="2"/>
            <a:r>
              <a:rPr lang="en-US" altLang="ko-KR" b="0" dirty="0" smtClean="0"/>
              <a:t>divide </a:t>
            </a:r>
            <a:r>
              <a:rPr lang="en-US" altLang="ko-KR" b="0" dirty="0"/>
              <a:t>by 0, invalid memory reference and the like</a:t>
            </a:r>
          </a:p>
          <a:p>
            <a:pPr lvl="1"/>
            <a:r>
              <a:rPr lang="en-US" altLang="ko-KR" b="0" dirty="0" smtClean="0"/>
              <a:t>The </a:t>
            </a:r>
            <a:r>
              <a:rPr lang="en-US" altLang="ko-KR" b="0" dirty="0"/>
              <a:t>kill(2) function allows a process to send any signal to another process or process group</a:t>
            </a:r>
          </a:p>
          <a:p>
            <a:pPr lvl="2"/>
            <a:r>
              <a:rPr lang="en-US" altLang="ko-KR" b="0" dirty="0" smtClean="0"/>
              <a:t>need </a:t>
            </a:r>
            <a:r>
              <a:rPr lang="en-US" altLang="ko-KR" b="0" dirty="0"/>
              <a:t>to be owner of the target process or we have to be a </a:t>
            </a:r>
            <a:r>
              <a:rPr lang="en-US" altLang="ko-KR" b="0" dirty="0" err="1"/>
              <a:t>superuser</a:t>
            </a:r>
            <a:endParaRPr lang="en-US" altLang="ko-KR" b="0" dirty="0"/>
          </a:p>
          <a:p>
            <a:pPr lvl="1"/>
            <a:r>
              <a:rPr lang="en-US" altLang="ko-KR" b="0" dirty="0" smtClean="0"/>
              <a:t>The </a:t>
            </a:r>
            <a:r>
              <a:rPr lang="en-US" altLang="ko-KR" b="0" dirty="0"/>
              <a:t>kill(1) command to send signal to other processes</a:t>
            </a:r>
          </a:p>
          <a:p>
            <a:pPr lvl="2"/>
            <a:r>
              <a:rPr lang="en-US" altLang="ko-KR" b="0" dirty="0" smtClean="0"/>
              <a:t>this </a:t>
            </a:r>
            <a:r>
              <a:rPr lang="en-US" altLang="ko-KR" b="0" dirty="0"/>
              <a:t>program is just an interface to the kill function</a:t>
            </a:r>
          </a:p>
          <a:p>
            <a:pPr lvl="1"/>
            <a:r>
              <a:rPr lang="en-US" altLang="ko-KR" b="0" dirty="0" smtClean="0"/>
              <a:t>Software </a:t>
            </a:r>
            <a:r>
              <a:rPr lang="en-US" altLang="ko-KR" b="0" dirty="0"/>
              <a:t>conditions can generate signals</a:t>
            </a:r>
          </a:p>
          <a:p>
            <a:pPr lvl="2"/>
            <a:r>
              <a:rPr lang="en-US" altLang="ko-KR" b="0" dirty="0" smtClean="0"/>
              <a:t>SIGALRM</a:t>
            </a:r>
            <a:r>
              <a:rPr lang="en-US" altLang="ko-KR" b="0" dirty="0"/>
              <a:t>, SIGPIPE (Broken pipe), SIGURG (Out-of-band data)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932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Unreliable signals (1/2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Signals were unreliable in earlier version of UNIX (V7)</a:t>
            </a:r>
          </a:p>
          <a:p>
            <a:pPr lvl="1"/>
            <a:r>
              <a:rPr lang="en-US" altLang="ko-KR" b="0" dirty="0" smtClean="0"/>
              <a:t>Signals </a:t>
            </a:r>
            <a:r>
              <a:rPr lang="en-US" altLang="ko-KR" b="0" dirty="0"/>
              <a:t>could get lost</a:t>
            </a:r>
          </a:p>
          <a:p>
            <a:pPr lvl="2"/>
            <a:r>
              <a:rPr lang="en-US" altLang="ko-KR" b="0" dirty="0" smtClean="0"/>
              <a:t>a </a:t>
            </a:r>
            <a:r>
              <a:rPr lang="en-US" altLang="ko-KR" b="0" dirty="0"/>
              <a:t>signal could occur and the process would never know about it</a:t>
            </a:r>
          </a:p>
          <a:p>
            <a:pPr lvl="1"/>
            <a:r>
              <a:rPr lang="en-US" altLang="ko-KR" b="0" dirty="0" smtClean="0"/>
              <a:t>The </a:t>
            </a:r>
            <a:r>
              <a:rPr lang="en-US" altLang="ko-KR" b="0" dirty="0"/>
              <a:t>action for the signal was reset to its default each time the </a:t>
            </a:r>
            <a:r>
              <a:rPr lang="en-US" altLang="ko-KR" b="0" dirty="0" smtClean="0"/>
              <a:t>signal occurred</a:t>
            </a:r>
            <a:endParaRPr lang="en-US" altLang="ko-KR" b="0" dirty="0"/>
          </a:p>
          <a:p>
            <a:pPr lvl="1"/>
            <a:r>
              <a:rPr lang="en-US" altLang="ko-KR" b="0" dirty="0" smtClean="0"/>
              <a:t>A </a:t>
            </a:r>
            <a:r>
              <a:rPr lang="en-US" altLang="ko-KR" b="0" dirty="0"/>
              <a:t>process had a little control over a signal</a:t>
            </a:r>
          </a:p>
          <a:p>
            <a:pPr lvl="2"/>
            <a:r>
              <a:rPr lang="en-US" altLang="ko-KR" b="0" dirty="0" smtClean="0"/>
              <a:t>can </a:t>
            </a:r>
            <a:r>
              <a:rPr lang="en-US" altLang="ko-KR" b="0" dirty="0"/>
              <a:t>catch or ignore the signal, but can’t block it</a:t>
            </a:r>
          </a:p>
          <a:p>
            <a:pPr lvl="2"/>
            <a:r>
              <a:rPr lang="en-US" altLang="ko-KR" b="0" dirty="0" smtClean="0"/>
              <a:t>unable </a:t>
            </a:r>
            <a:r>
              <a:rPr lang="en-US" altLang="ko-KR" b="0" dirty="0"/>
              <a:t>to turn a signal off when it didn’t want the signal to occur (all </a:t>
            </a:r>
            <a:r>
              <a:rPr lang="en-US" altLang="ko-KR" b="0" dirty="0" smtClean="0"/>
              <a:t>it can </a:t>
            </a:r>
            <a:r>
              <a:rPr lang="en-US" altLang="ko-KR" b="0" dirty="0"/>
              <a:t>do was ignore the signal)</a:t>
            </a:r>
          </a:p>
          <a:p>
            <a:pPr lvl="2"/>
            <a:r>
              <a:rPr lang="en-US" altLang="ko-KR" b="0" dirty="0" smtClean="0"/>
              <a:t>can’t </a:t>
            </a:r>
            <a:r>
              <a:rPr lang="en-US" altLang="ko-KR" b="0" dirty="0"/>
              <a:t>“prevent the following signals from occurring, but only remember </a:t>
            </a:r>
            <a:r>
              <a:rPr lang="en-US" altLang="ko-KR" b="0" dirty="0" smtClean="0"/>
              <a:t>if they </a:t>
            </a:r>
            <a:r>
              <a:rPr lang="en-US" altLang="ko-KR" b="0" dirty="0"/>
              <a:t>do occur”.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81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Unreliable signals(2/2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0009" y="1140010"/>
            <a:ext cx="4231046" cy="178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sig_int(); /*my signal handling function*/</a:t>
            </a:r>
          </a:p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signal(SIGINT, sig_int); /*establish handler*/</a:t>
            </a:r>
          </a:p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sig_int()</a:t>
            </a:r>
          </a:p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signal(SIGINT, sig_int);</a:t>
            </a:r>
          </a:p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/*reestablish handler for next occurrence*/</a:t>
            </a:r>
          </a:p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 /*process the signal*/</a:t>
            </a:r>
          </a:p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7319" y="1140010"/>
            <a:ext cx="4572000" cy="2970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 set the flag to remember that an interrupt occurs */</a:t>
            </a:r>
          </a:p>
          <a:p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sig_int_flag;</a:t>
            </a:r>
          </a:p>
          <a:p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sig_int();</a:t>
            </a:r>
          </a:p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signal(SIGINT,sig_int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while(sig_int_flag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</a:p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pause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/* go to sleep, wating for signal */</a:t>
            </a:r>
          </a:p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sig_int() {</a:t>
            </a:r>
          </a:p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signal(SIGINT,sig_int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sig_int_flag=1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/*set flag for main loop </a:t>
            </a:r>
            <a:r>
              <a:rPr lang="ko-KR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examine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0009" y="5287839"/>
            <a:ext cx="423104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What happens if the interrupt signal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occurs again before singal() in sig_int()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executes?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77319" y="5287839"/>
            <a:ext cx="45720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What happens if the interrupt signal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occurs again before pause() and after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while statement?</a:t>
            </a:r>
          </a:p>
        </p:txBody>
      </p:sp>
    </p:spTree>
    <p:extLst>
      <p:ext uri="{BB962C8B-B14F-4D97-AF65-F5344CB8AC3E}">
        <p14:creationId xmlns:p14="http://schemas.microsoft.com/office/powerpoint/2010/main" val="162243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Reliable Signal Terminology and Semantics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A signal is </a:t>
            </a:r>
            <a:r>
              <a:rPr lang="en-US" altLang="ko-KR" b="0" i="1" dirty="0">
                <a:solidFill>
                  <a:srgbClr val="FF0000"/>
                </a:solidFill>
              </a:rPr>
              <a:t>generated</a:t>
            </a:r>
            <a:r>
              <a:rPr lang="en-US" altLang="ko-KR" b="0" dirty="0"/>
              <a:t> for a process (or sent to </a:t>
            </a:r>
            <a:r>
              <a:rPr lang="en-US" altLang="ko-KR" b="0" dirty="0" smtClean="0"/>
              <a:t>a process</a:t>
            </a:r>
            <a:r>
              <a:rPr lang="en-US" altLang="ko-KR" b="0" dirty="0"/>
              <a:t>) when the event that causes the signal occurs</a:t>
            </a:r>
          </a:p>
          <a:p>
            <a:pPr lvl="1"/>
            <a:r>
              <a:rPr lang="en-US" altLang="ko-KR" b="0" dirty="0" smtClean="0"/>
              <a:t>when </a:t>
            </a:r>
            <a:r>
              <a:rPr lang="en-US" altLang="ko-KR" b="0" dirty="0"/>
              <a:t>signal is generated the kernel usually sets a flag </a:t>
            </a:r>
            <a:r>
              <a:rPr lang="en-US" altLang="ko-KR" b="0" dirty="0" smtClean="0"/>
              <a:t>of some </a:t>
            </a:r>
            <a:r>
              <a:rPr lang="en-US" altLang="ko-KR" b="0" dirty="0"/>
              <a:t>form in the process table</a:t>
            </a:r>
          </a:p>
          <a:p>
            <a:r>
              <a:rPr lang="en-US" altLang="ko-KR" b="0" dirty="0" smtClean="0"/>
              <a:t>A </a:t>
            </a:r>
            <a:r>
              <a:rPr lang="en-US" altLang="ko-KR" b="0" dirty="0"/>
              <a:t>signal is </a:t>
            </a:r>
            <a:r>
              <a:rPr lang="en-US" altLang="ko-KR" b="0" i="1" dirty="0">
                <a:solidFill>
                  <a:srgbClr val="FF0000"/>
                </a:solidFill>
              </a:rPr>
              <a:t>delivered</a:t>
            </a:r>
            <a:r>
              <a:rPr lang="en-US" altLang="ko-KR" b="0" dirty="0"/>
              <a:t> to a process when the action </a:t>
            </a:r>
            <a:r>
              <a:rPr lang="en-US" altLang="ko-KR" b="0" dirty="0" smtClean="0"/>
              <a:t>for a </a:t>
            </a:r>
            <a:r>
              <a:rPr lang="en-US" altLang="ko-KR" b="0" dirty="0"/>
              <a:t>signal is taken</a:t>
            </a:r>
          </a:p>
          <a:p>
            <a:r>
              <a:rPr lang="en-US" altLang="ko-KR" b="0" dirty="0" smtClean="0"/>
              <a:t>During </a:t>
            </a:r>
            <a:r>
              <a:rPr lang="en-US" altLang="ko-KR" b="0" dirty="0"/>
              <a:t>the time between the generation of signal </a:t>
            </a:r>
            <a:r>
              <a:rPr lang="en-US" altLang="ko-KR" b="0" dirty="0" smtClean="0"/>
              <a:t>and its </a:t>
            </a:r>
            <a:r>
              <a:rPr lang="en-US" altLang="ko-KR" b="0" dirty="0"/>
              <a:t>delivery, the signal is said to be </a:t>
            </a:r>
            <a:r>
              <a:rPr lang="en-US" altLang="ko-KR" b="0" i="1" dirty="0">
                <a:solidFill>
                  <a:srgbClr val="FF0000"/>
                </a:solidFill>
              </a:rPr>
              <a:t>pending</a:t>
            </a:r>
            <a:r>
              <a:rPr lang="en-US" altLang="ko-KR" b="0" dirty="0"/>
              <a:t>.</a:t>
            </a:r>
          </a:p>
          <a:p>
            <a:r>
              <a:rPr lang="en-US" altLang="ko-KR" b="0" dirty="0" smtClean="0"/>
              <a:t>Each </a:t>
            </a:r>
            <a:r>
              <a:rPr lang="en-US" altLang="ko-KR" b="0" dirty="0"/>
              <a:t>process has a </a:t>
            </a:r>
            <a:r>
              <a:rPr lang="en-US" altLang="ko-KR" b="0" i="1" dirty="0">
                <a:solidFill>
                  <a:srgbClr val="FF0000"/>
                </a:solidFill>
              </a:rPr>
              <a:t>signal mask </a:t>
            </a:r>
            <a:r>
              <a:rPr lang="en-US" altLang="ko-KR" b="0" dirty="0"/>
              <a:t>that defines the set </a:t>
            </a:r>
            <a:r>
              <a:rPr lang="en-US" altLang="ko-KR" b="0" dirty="0" smtClean="0"/>
              <a:t>of signals </a:t>
            </a:r>
            <a:r>
              <a:rPr lang="en-US" altLang="ko-KR" b="0" dirty="0"/>
              <a:t>currently </a:t>
            </a:r>
            <a:r>
              <a:rPr lang="en-US" altLang="ko-KR" b="0" i="1" dirty="0">
                <a:solidFill>
                  <a:srgbClr val="FF0000"/>
                </a:solidFill>
              </a:rPr>
              <a:t>blocked</a:t>
            </a:r>
            <a:r>
              <a:rPr lang="en-US" altLang="ko-KR" b="0" dirty="0">
                <a:solidFill>
                  <a:srgbClr val="FF0000"/>
                </a:solidFill>
              </a:rPr>
              <a:t> </a:t>
            </a:r>
            <a:r>
              <a:rPr lang="en-US" altLang="ko-KR" b="0" dirty="0"/>
              <a:t>from delivery to that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05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Reliable Signal Terminology and Semantics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i="1" dirty="0" smtClean="0">
                <a:solidFill>
                  <a:srgbClr val="FF0000"/>
                </a:solidFill>
              </a:rPr>
              <a:t>blocking</a:t>
            </a:r>
            <a:r>
              <a:rPr lang="en-US" altLang="ko-KR" b="0" dirty="0" smtClean="0"/>
              <a:t> </a:t>
            </a:r>
            <a:r>
              <a:rPr lang="en-US" altLang="ko-KR" b="0" dirty="0"/>
              <a:t>the delivery of a signal</a:t>
            </a:r>
          </a:p>
          <a:p>
            <a:pPr lvl="1"/>
            <a:r>
              <a:rPr lang="en-US" altLang="ko-KR" b="0" dirty="0" smtClean="0"/>
              <a:t>A </a:t>
            </a:r>
            <a:r>
              <a:rPr lang="en-US" altLang="ko-KR" b="0" dirty="0"/>
              <a:t>blocked signal (with default or catch signal action) remains </a:t>
            </a:r>
            <a:r>
              <a:rPr lang="en-US" altLang="ko-KR" b="0" dirty="0" smtClean="0"/>
              <a:t>pending until</a:t>
            </a:r>
            <a:endParaRPr lang="en-US" altLang="ko-KR" b="0" dirty="0"/>
          </a:p>
          <a:p>
            <a:pPr lvl="2"/>
            <a:r>
              <a:rPr lang="en-US" altLang="ko-KR" b="0" dirty="0" smtClean="0"/>
              <a:t>unblocks </a:t>
            </a:r>
            <a:r>
              <a:rPr lang="en-US" altLang="ko-KR" b="0" dirty="0"/>
              <a:t>the signal</a:t>
            </a:r>
          </a:p>
          <a:p>
            <a:pPr lvl="2"/>
            <a:r>
              <a:rPr lang="en-US" altLang="ko-KR" b="0" dirty="0" smtClean="0"/>
              <a:t>changes </a:t>
            </a:r>
            <a:r>
              <a:rPr lang="en-US" altLang="ko-KR" b="0" dirty="0"/>
              <a:t>the action to ignore the signal</a:t>
            </a:r>
          </a:p>
          <a:p>
            <a:r>
              <a:rPr lang="en-US" altLang="ko-KR" b="0" dirty="0"/>
              <a:t>– What to do with a blocked signal is determined when the signal </a:t>
            </a:r>
            <a:r>
              <a:rPr lang="en-US" altLang="ko-KR" b="0" dirty="0" smtClean="0"/>
              <a:t>is delivered</a:t>
            </a:r>
            <a:r>
              <a:rPr lang="en-US" altLang="ko-KR" b="0" dirty="0"/>
              <a:t>, not when it is generated</a:t>
            </a:r>
          </a:p>
          <a:p>
            <a:pPr lvl="2"/>
            <a:r>
              <a:rPr lang="en-US" altLang="ko-KR" b="0" dirty="0" smtClean="0"/>
              <a:t>This </a:t>
            </a:r>
            <a:r>
              <a:rPr lang="en-US" altLang="ko-KR" b="0" dirty="0"/>
              <a:t>allows the process to change the action for the </a:t>
            </a:r>
            <a:r>
              <a:rPr lang="en-US" altLang="ko-KR" b="0" dirty="0" smtClean="0"/>
              <a:t>signal before </a:t>
            </a:r>
            <a:r>
              <a:rPr lang="en-US" altLang="ko-KR" b="0" dirty="0"/>
              <a:t>it </a:t>
            </a:r>
            <a:r>
              <a:rPr lang="en-US" altLang="ko-KR" b="0" dirty="0" smtClean="0"/>
              <a:t>is delivered</a:t>
            </a:r>
            <a:endParaRPr lang="en-US" altLang="ko-KR" b="0" dirty="0"/>
          </a:p>
          <a:p>
            <a:pPr lvl="1"/>
            <a:r>
              <a:rPr lang="en-US" altLang="ko-KR" b="0" dirty="0" smtClean="0"/>
              <a:t>Most </a:t>
            </a:r>
            <a:r>
              <a:rPr lang="en-US" altLang="ko-KR" b="0" dirty="0"/>
              <a:t>Unix does not queue blocked signals generated more than </a:t>
            </a:r>
            <a:r>
              <a:rPr lang="en-US" altLang="ko-KR" b="0" dirty="0" smtClean="0"/>
              <a:t>once; the </a:t>
            </a:r>
            <a:r>
              <a:rPr lang="en-US" altLang="ko-KR" b="0" dirty="0"/>
              <a:t>Unix kernel just delivers the signal once.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848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Signal sets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A data type to represent multiple signals (</a:t>
            </a:r>
            <a:r>
              <a:rPr lang="en-US" altLang="ko-KR" b="0" dirty="0" err="1"/>
              <a:t>sigset_t</a:t>
            </a:r>
            <a:r>
              <a:rPr lang="en-US" altLang="ko-KR" b="0" dirty="0"/>
              <a:t>)</a:t>
            </a:r>
          </a:p>
          <a:p>
            <a:r>
              <a:rPr lang="en-US" altLang="ko-KR" b="0" dirty="0" smtClean="0"/>
              <a:t>Do </a:t>
            </a:r>
            <a:r>
              <a:rPr lang="en-US" altLang="ko-KR" b="0" dirty="0"/>
              <a:t>not assume global/static variable initialization in </a:t>
            </a:r>
            <a:r>
              <a:rPr lang="en-US" altLang="ko-KR" b="0" dirty="0" smtClean="0"/>
              <a:t>C for </a:t>
            </a:r>
            <a:r>
              <a:rPr lang="en-US" altLang="ko-KR" b="0" dirty="0" err="1"/>
              <a:t>sigset_t</a:t>
            </a:r>
            <a:endParaRPr lang="en-US" altLang="ko-KR" b="0" dirty="0"/>
          </a:p>
          <a:p>
            <a:r>
              <a:rPr lang="en-US" altLang="ko-KR" b="0" dirty="0" smtClean="0"/>
              <a:t>Functions </a:t>
            </a:r>
            <a:r>
              <a:rPr lang="en-US" altLang="ko-KR" b="0" dirty="0"/>
              <a:t>to manipulate signal sets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03263" y="3585577"/>
            <a:ext cx="7905899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signal.h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sigemptyset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*set);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sigfillset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*set);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sigaddset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*set,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sigdelset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*set,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four return: 0 if OK, -1 on error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sigismember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*set,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Returns:1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true, 0 if false</a:t>
            </a:r>
            <a:endParaRPr lang="ko-KR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34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Signal </a:t>
            </a:r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0" dirty="0" smtClean="0"/>
              <a:t>Superset </a:t>
            </a:r>
            <a:r>
              <a:rPr lang="en-US" altLang="ko-KR" b="0" dirty="0"/>
              <a:t>of the functionality of signal()</a:t>
            </a:r>
          </a:p>
          <a:p>
            <a:r>
              <a:rPr lang="en-US" altLang="ko-KR" b="0" dirty="0" err="1" smtClean="0"/>
              <a:t>sigprocmask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/>
              <a:t>how, </a:t>
            </a:r>
            <a:r>
              <a:rPr lang="en-US" altLang="ko-KR" b="0" dirty="0" err="1"/>
              <a:t>const</a:t>
            </a:r>
            <a:r>
              <a:rPr lang="en-US" altLang="ko-KR" b="0" dirty="0"/>
              <a:t> </a:t>
            </a:r>
            <a:r>
              <a:rPr lang="en-US" altLang="ko-KR" b="0" dirty="0" err="1"/>
              <a:t>sigset_t</a:t>
            </a:r>
            <a:r>
              <a:rPr lang="en-US" altLang="ko-KR" b="0" dirty="0"/>
              <a:t> * </a:t>
            </a:r>
            <a:r>
              <a:rPr lang="en-US" altLang="ko-KR" b="0" dirty="0" err="1"/>
              <a:t>setp</a:t>
            </a:r>
            <a:r>
              <a:rPr lang="en-US" altLang="ko-KR" b="0" dirty="0"/>
              <a:t>, </a:t>
            </a:r>
            <a:r>
              <a:rPr lang="en-US" altLang="ko-KR" b="0" dirty="0" err="1"/>
              <a:t>sigset_t</a:t>
            </a:r>
            <a:r>
              <a:rPr lang="en-US" altLang="ko-KR" b="0" dirty="0"/>
              <a:t> *</a:t>
            </a:r>
            <a:r>
              <a:rPr lang="en-US" altLang="ko-KR" b="0" dirty="0" err="1"/>
              <a:t>osetp</a:t>
            </a:r>
            <a:r>
              <a:rPr lang="en-US" altLang="ko-KR" b="0" dirty="0"/>
              <a:t>);</a:t>
            </a:r>
          </a:p>
          <a:p>
            <a:pPr lvl="1"/>
            <a:r>
              <a:rPr lang="en-US" altLang="ko-KR" b="0" dirty="0" smtClean="0"/>
              <a:t>examine </a:t>
            </a:r>
            <a:r>
              <a:rPr lang="en-US" altLang="ko-KR" b="0" dirty="0"/>
              <a:t>or change signal masks</a:t>
            </a:r>
          </a:p>
          <a:p>
            <a:r>
              <a:rPr lang="en-US" altLang="ko-KR" b="0" dirty="0" err="1" smtClean="0"/>
              <a:t>sigpending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sigset_t</a:t>
            </a:r>
            <a:r>
              <a:rPr lang="en-US" altLang="ko-KR" b="0" dirty="0"/>
              <a:t>* </a:t>
            </a:r>
            <a:r>
              <a:rPr lang="en-US" altLang="ko-KR" b="0" dirty="0" err="1"/>
              <a:t>setp</a:t>
            </a:r>
            <a:r>
              <a:rPr lang="en-US" altLang="ko-KR" b="0" dirty="0"/>
              <a:t>);</a:t>
            </a:r>
          </a:p>
          <a:p>
            <a:pPr lvl="1"/>
            <a:r>
              <a:rPr lang="en-US" altLang="ko-KR" b="0" dirty="0" smtClean="0"/>
              <a:t>Return </a:t>
            </a:r>
            <a:r>
              <a:rPr lang="en-US" altLang="ko-KR" b="0" dirty="0"/>
              <a:t>the set of signals that are blocked and pending</a:t>
            </a:r>
          </a:p>
          <a:p>
            <a:r>
              <a:rPr lang="en-US" altLang="ko-KR" b="0" dirty="0" err="1" smtClean="0"/>
              <a:t>sigaction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 err="1"/>
              <a:t>signo</a:t>
            </a:r>
            <a:r>
              <a:rPr lang="en-US" altLang="ko-KR" b="0" dirty="0"/>
              <a:t>, </a:t>
            </a:r>
            <a:r>
              <a:rPr lang="en-US" altLang="ko-KR" b="0" dirty="0" err="1"/>
              <a:t>const</a:t>
            </a:r>
            <a:r>
              <a:rPr lang="en-US" altLang="ko-KR" b="0" dirty="0"/>
              <a:t>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/>
              <a:t>sigaction</a:t>
            </a:r>
            <a:r>
              <a:rPr lang="en-US" altLang="ko-KR" b="0" dirty="0"/>
              <a:t>* act, </a:t>
            </a:r>
            <a:r>
              <a:rPr lang="en-US" altLang="ko-KR" b="0" dirty="0" err="1"/>
              <a:t>struct</a:t>
            </a:r>
            <a:r>
              <a:rPr lang="en-US" altLang="ko-KR" b="0" dirty="0"/>
              <a:t> </a:t>
            </a:r>
            <a:r>
              <a:rPr lang="en-US" altLang="ko-KR" b="0" dirty="0" err="1" smtClean="0"/>
              <a:t>sigaction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oact</a:t>
            </a:r>
            <a:r>
              <a:rPr lang="en-US" altLang="ko-KR" b="0" dirty="0"/>
              <a:t>);</a:t>
            </a:r>
          </a:p>
          <a:p>
            <a:pPr lvl="1"/>
            <a:r>
              <a:rPr lang="en-US" altLang="ko-KR" b="0" dirty="0" smtClean="0"/>
              <a:t>examine </a:t>
            </a:r>
            <a:r>
              <a:rPr lang="en-US" altLang="ko-KR" b="0" dirty="0"/>
              <a:t>or modify the action associated with a particular signal</a:t>
            </a:r>
          </a:p>
          <a:p>
            <a:r>
              <a:rPr lang="en-US" altLang="ko-KR" b="0" dirty="0" err="1" smtClean="0"/>
              <a:t>sigsuspend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const</a:t>
            </a:r>
            <a:r>
              <a:rPr lang="en-US" altLang="ko-KR" b="0" dirty="0" smtClean="0"/>
              <a:t> </a:t>
            </a:r>
            <a:r>
              <a:rPr lang="en-US" altLang="ko-KR" b="0" dirty="0" err="1"/>
              <a:t>sigset_t</a:t>
            </a:r>
            <a:r>
              <a:rPr lang="en-US" altLang="ko-KR" b="0" dirty="0"/>
              <a:t>* </a:t>
            </a:r>
            <a:r>
              <a:rPr lang="en-US" altLang="ko-KR" b="0" dirty="0" err="1"/>
              <a:t>sigmask</a:t>
            </a:r>
            <a:r>
              <a:rPr lang="en-US" altLang="ko-KR" b="0" dirty="0"/>
              <a:t>);</a:t>
            </a:r>
          </a:p>
          <a:p>
            <a:pPr lvl="1"/>
            <a:r>
              <a:rPr lang="en-US" altLang="ko-KR" b="0" dirty="0" smtClean="0"/>
              <a:t>atomic </a:t>
            </a:r>
            <a:r>
              <a:rPr lang="en-US" altLang="ko-KR" b="0" dirty="0"/>
              <a:t>operation (reset the signal mask and pause )</a:t>
            </a:r>
          </a:p>
          <a:p>
            <a:r>
              <a:rPr lang="en-US" altLang="ko-KR" b="0" dirty="0" err="1" smtClean="0"/>
              <a:t>sigsetjmp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sigjmp_buf</a:t>
            </a:r>
            <a:r>
              <a:rPr lang="en-US" altLang="ko-KR" b="0" dirty="0" smtClean="0"/>
              <a:t> </a:t>
            </a:r>
            <a:r>
              <a:rPr lang="en-US" altLang="ko-KR" b="0" dirty="0" err="1"/>
              <a:t>env</a:t>
            </a:r>
            <a:r>
              <a:rPr lang="en-US" altLang="ko-KR" b="0" dirty="0"/>
              <a:t>, 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en-US" altLang="ko-KR" b="0" dirty="0" err="1"/>
              <a:t>savemask</a:t>
            </a:r>
            <a:r>
              <a:rPr lang="en-US" altLang="ko-KR" b="0" dirty="0"/>
              <a:t>)/</a:t>
            </a:r>
            <a:r>
              <a:rPr lang="en-US" altLang="ko-KR" b="0" dirty="0" err="1" smtClean="0"/>
              <a:t>siglongjmp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sigjmp_buf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env</a:t>
            </a:r>
            <a:r>
              <a:rPr lang="en-US" altLang="ko-KR" b="0" dirty="0"/>
              <a:t>, </a:t>
            </a:r>
            <a:r>
              <a:rPr lang="en-US" altLang="ko-KR" b="0" dirty="0" err="1"/>
              <a:t>init</a:t>
            </a:r>
            <a:r>
              <a:rPr lang="en-US" altLang="ko-KR" b="0" dirty="0"/>
              <a:t> </a:t>
            </a:r>
            <a:r>
              <a:rPr lang="en-US" altLang="ko-KR" b="0" dirty="0" err="1"/>
              <a:t>val</a:t>
            </a:r>
            <a:r>
              <a:rPr lang="en-US" altLang="ko-KR" b="0" dirty="0"/>
              <a:t>)</a:t>
            </a:r>
          </a:p>
          <a:p>
            <a:pPr lvl="1"/>
            <a:r>
              <a:rPr lang="en-US" altLang="ko-KR" b="0" dirty="0" smtClean="0"/>
              <a:t>nonlocal </a:t>
            </a:r>
            <a:r>
              <a:rPr lang="en-US" altLang="ko-KR" b="0" dirty="0"/>
              <a:t>branching from a signal handler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58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Sigprocmask</a:t>
            </a:r>
            <a:r>
              <a:rPr lang="en-US" altLang="ko-KR" dirty="0"/>
              <a:t>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3" y="2173856"/>
            <a:ext cx="7772400" cy="399834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b="0" dirty="0"/>
              <a:t>Examine or change the </a:t>
            </a:r>
            <a:r>
              <a:rPr lang="en-US" altLang="ko-KR" b="0" i="1" dirty="0">
                <a:solidFill>
                  <a:srgbClr val="FF0000"/>
                </a:solidFill>
              </a:rPr>
              <a:t>signal mask </a:t>
            </a:r>
            <a:r>
              <a:rPr lang="en-US" altLang="ko-KR" b="0" dirty="0"/>
              <a:t>that is the set of </a:t>
            </a:r>
            <a:r>
              <a:rPr lang="en-US" altLang="ko-KR" b="0" dirty="0" smtClean="0"/>
              <a:t>signals currently </a:t>
            </a:r>
            <a:r>
              <a:rPr lang="en-US" altLang="ko-KR" b="0" dirty="0"/>
              <a:t>blocked from delivery to the process</a:t>
            </a:r>
          </a:p>
          <a:p>
            <a:pPr lvl="1"/>
            <a:r>
              <a:rPr lang="en-US" altLang="ko-KR" b="0" dirty="0" smtClean="0"/>
              <a:t>First</a:t>
            </a:r>
            <a:r>
              <a:rPr lang="en-US" altLang="ko-KR" b="0" dirty="0"/>
              <a:t>, if </a:t>
            </a:r>
            <a:r>
              <a:rPr lang="en-US" altLang="ko-KR" b="0" i="1" dirty="0" err="1"/>
              <a:t>oset</a:t>
            </a:r>
            <a:r>
              <a:rPr lang="en-US" altLang="ko-KR" b="0" dirty="0"/>
              <a:t> is </a:t>
            </a:r>
            <a:r>
              <a:rPr lang="en-US" altLang="ko-KR" b="0" dirty="0" err="1"/>
              <a:t>nonnull</a:t>
            </a:r>
            <a:r>
              <a:rPr lang="en-US" altLang="ko-KR" b="0" dirty="0"/>
              <a:t> pointer, the current signal mask for </a:t>
            </a:r>
            <a:r>
              <a:rPr lang="en-US" altLang="ko-KR" b="0" dirty="0" smtClean="0"/>
              <a:t>the process </a:t>
            </a:r>
            <a:r>
              <a:rPr lang="en-US" altLang="ko-KR" b="0" dirty="0"/>
              <a:t>is returned through </a:t>
            </a:r>
            <a:r>
              <a:rPr lang="en-US" altLang="ko-KR" b="0" dirty="0" err="1"/>
              <a:t>oset</a:t>
            </a:r>
            <a:endParaRPr lang="en-US" altLang="ko-KR" b="0" dirty="0"/>
          </a:p>
          <a:p>
            <a:pPr lvl="1"/>
            <a:r>
              <a:rPr lang="en-US" altLang="ko-KR" b="0" dirty="0" smtClean="0"/>
              <a:t>Second</a:t>
            </a:r>
            <a:r>
              <a:rPr lang="en-US" altLang="ko-KR" b="0" dirty="0"/>
              <a:t>, if set is a </a:t>
            </a:r>
            <a:r>
              <a:rPr lang="en-US" altLang="ko-KR" b="0" dirty="0" err="1"/>
              <a:t>nonnull</a:t>
            </a:r>
            <a:r>
              <a:rPr lang="en-US" altLang="ko-KR" b="0" dirty="0"/>
              <a:t> pointer, then the how argument </a:t>
            </a:r>
            <a:r>
              <a:rPr lang="en-US" altLang="ko-KR" b="0" dirty="0" smtClean="0"/>
              <a:t>indicates how </a:t>
            </a:r>
            <a:r>
              <a:rPr lang="en-US" altLang="ko-KR" b="0" dirty="0"/>
              <a:t>the current signal mask is modified</a:t>
            </a:r>
          </a:p>
          <a:p>
            <a:pPr lvl="1"/>
            <a:r>
              <a:rPr lang="en-US" altLang="ko-KR" b="0" dirty="0" smtClean="0"/>
              <a:t>if </a:t>
            </a:r>
            <a:r>
              <a:rPr lang="en-US" altLang="ko-KR" b="0" i="1" dirty="0"/>
              <a:t>set</a:t>
            </a:r>
            <a:r>
              <a:rPr lang="en-US" altLang="ko-KR" b="0" dirty="0"/>
              <a:t> is NULL, </a:t>
            </a:r>
            <a:r>
              <a:rPr lang="en-US" altLang="ko-KR" b="0" i="1" dirty="0"/>
              <a:t>how</a:t>
            </a:r>
            <a:r>
              <a:rPr lang="en-US" altLang="ko-KR" b="0" dirty="0"/>
              <a:t> is not significant</a:t>
            </a:r>
          </a:p>
          <a:p>
            <a:pPr lvl="1"/>
            <a:r>
              <a:rPr lang="en-US" altLang="ko-KR" b="0" dirty="0" smtClean="0"/>
              <a:t>how</a:t>
            </a:r>
            <a:endParaRPr lang="en-US" altLang="ko-KR" b="0" dirty="0"/>
          </a:p>
          <a:p>
            <a:r>
              <a:rPr lang="en-US" altLang="ko-KR" b="0" dirty="0" smtClean="0"/>
              <a:t>SIG_BLOCK </a:t>
            </a:r>
            <a:r>
              <a:rPr lang="en-US" altLang="ko-KR" b="0" dirty="0"/>
              <a:t>: redefine the new signal mask (</a:t>
            </a:r>
            <a:r>
              <a:rPr lang="en-US" altLang="ko-KR" b="0" i="1" dirty="0"/>
              <a:t>set</a:t>
            </a:r>
            <a:r>
              <a:rPr lang="en-US" altLang="ko-KR" b="0" dirty="0"/>
              <a:t> + </a:t>
            </a:r>
            <a:r>
              <a:rPr lang="en-US" altLang="ko-KR" b="0" i="1" dirty="0" err="1"/>
              <a:t>oset</a:t>
            </a:r>
            <a:r>
              <a:rPr lang="en-US" altLang="ko-KR" b="0" dirty="0"/>
              <a:t>)</a:t>
            </a:r>
          </a:p>
          <a:p>
            <a:r>
              <a:rPr lang="en-US" altLang="ko-KR" b="0" dirty="0" smtClean="0"/>
              <a:t>SIG_UNBLOCK </a:t>
            </a:r>
            <a:r>
              <a:rPr lang="en-US" altLang="ko-KR" b="0" dirty="0"/>
              <a:t>: unblock the signals in </a:t>
            </a:r>
            <a:r>
              <a:rPr lang="en-US" altLang="ko-KR" b="0" i="1" dirty="0"/>
              <a:t>set</a:t>
            </a:r>
          </a:p>
          <a:p>
            <a:r>
              <a:rPr lang="en-US" altLang="ko-KR" b="0" dirty="0" smtClean="0"/>
              <a:t>SIG_SETMASK </a:t>
            </a:r>
            <a:r>
              <a:rPr lang="en-US" altLang="ko-KR" b="0" dirty="0"/>
              <a:t>: the new signal mask = </a:t>
            </a:r>
            <a:r>
              <a:rPr lang="en-US" altLang="ko-KR" b="0" i="1" dirty="0" smtClean="0"/>
              <a:t>set</a:t>
            </a:r>
          </a:p>
          <a:p>
            <a:endParaRPr lang="en-US" altLang="ko-KR" b="0" i="1" dirty="0"/>
          </a:p>
          <a:p>
            <a:pPr marL="0" indent="0">
              <a:buNone/>
            </a:pPr>
            <a:r>
              <a:rPr lang="en-US" altLang="ko-KR" sz="1400" b="0" dirty="0" smtClean="0"/>
              <a:t>if </a:t>
            </a:r>
            <a:r>
              <a:rPr lang="en-US" altLang="ko-KR" sz="1400" b="0" dirty="0"/>
              <a:t>there are any pending, unblocked signals after </a:t>
            </a:r>
            <a:r>
              <a:rPr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altLang="ko-KR" sz="1400" b="0" dirty="0"/>
              <a:t> </a:t>
            </a:r>
            <a:r>
              <a:rPr lang="en-US" altLang="ko-KR" sz="1400" b="0" dirty="0" smtClean="0"/>
              <a:t>at least </a:t>
            </a:r>
            <a:r>
              <a:rPr lang="en-US" altLang="ko-KR" sz="1400" b="0" dirty="0"/>
              <a:t>one of these signal is delivered to the process </a:t>
            </a:r>
            <a:r>
              <a:rPr lang="en-US" altLang="ko-KR" sz="1400" b="0" dirty="0" smtClean="0"/>
              <a:t>before </a:t>
            </a:r>
            <a:r>
              <a:rPr lang="en-US" altLang="ko-KR" sz="1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returns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703263" y="973527"/>
            <a:ext cx="7772400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&lt;signal.h&gt;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sigprocmask(int how, const sigset_t *set, sigset_t *oset);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ko-KR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0 if OK, -1 on error</a:t>
            </a:r>
          </a:p>
        </p:txBody>
      </p:sp>
    </p:spTree>
    <p:extLst>
      <p:ext uri="{BB962C8B-B14F-4D97-AF65-F5344CB8AC3E}">
        <p14:creationId xmlns:p14="http://schemas.microsoft.com/office/powerpoint/2010/main" val="447157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Sigprocmask</a:t>
            </a:r>
            <a:r>
              <a:rPr lang="en-US" altLang="ko-KR" dirty="0"/>
              <a:t> Function Example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2081" y="1265592"/>
            <a:ext cx="7694764" cy="4616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&lt;errno.h&gt;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&lt;signal.h&gt;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ourhdr.h“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pr_mask(const char *str)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sigset_t sigset;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errno_save;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errno_save = errno; /* we can be called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signal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handlers */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sigprocmask(0, NULL, &amp;sigset)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pPr lvl="1"/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("sigprocmask error");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printf("%s", str);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sigismember(&amp;sigset, SIGINT))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printf("SIGINT ");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(sigismember(&amp;sigset, SIGQUIT)) printf("SIGQUIT ");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(sigismember(&amp;sigset, SIGUSR1)) printf("SIGUSR1 ");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(sigismember(&amp;sigset, SIGALRM)) printf("SIGALRM ");</a:t>
            </a:r>
          </a:p>
          <a:p>
            <a:pPr lvl="1"/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remaining signals can go here */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printf("\n");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errno = errno_save;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711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Sigpending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3" y="2216989"/>
            <a:ext cx="7772400" cy="3955211"/>
          </a:xfrm>
        </p:spPr>
        <p:txBody>
          <a:bodyPr/>
          <a:lstStyle/>
          <a:p>
            <a:r>
              <a:rPr lang="en-US" altLang="ko-KR" b="0" dirty="0"/>
              <a:t>Returns the set of signals that are blocked </a:t>
            </a:r>
            <a:r>
              <a:rPr lang="en-US" altLang="ko-KR" b="0" dirty="0" smtClean="0"/>
              <a:t>from delivery </a:t>
            </a:r>
            <a:r>
              <a:rPr lang="en-US" altLang="ko-KR" b="0" dirty="0"/>
              <a:t>and currently pending for the calling process</a:t>
            </a:r>
          </a:p>
          <a:p>
            <a:pPr lvl="1"/>
            <a:r>
              <a:rPr lang="en-US" altLang="ko-KR" b="0" dirty="0" smtClean="0"/>
              <a:t>The </a:t>
            </a:r>
            <a:r>
              <a:rPr lang="en-US" altLang="ko-KR" b="0" dirty="0"/>
              <a:t>set of signals is returned through the set argument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35168" y="1208265"/>
            <a:ext cx="625415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&lt;signal.h&gt;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sigpending (sigset_t *set);</a:t>
            </a:r>
          </a:p>
          <a:p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ko-KR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0 if OK, -1 on error</a:t>
            </a:r>
          </a:p>
        </p:txBody>
      </p:sp>
    </p:spTree>
    <p:extLst>
      <p:ext uri="{BB962C8B-B14F-4D97-AF65-F5344CB8AC3E}">
        <p14:creationId xmlns:p14="http://schemas.microsoft.com/office/powerpoint/2010/main" val="83318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Sigpending</a:t>
            </a:r>
            <a:r>
              <a:rPr lang="en-US" altLang="ko-KR" dirty="0"/>
              <a:t>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3263" y="1031724"/>
            <a:ext cx="7396941" cy="5262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sig_quit(int);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sigset_t newmask, oldmask, pendmask;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(signal(SIGQUIT, sig_quit) == SIG_ERR)</a:t>
            </a:r>
          </a:p>
          <a:p>
            <a:pPr lvl="1"/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("can't catch SIGQUIT");</a:t>
            </a:r>
          </a:p>
          <a:p>
            <a:pPr lvl="1"/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sigemptyset(&amp;newmask); sigaddset(&amp;newmask, SIGQUIT</a:t>
            </a:r>
            <a:r>
              <a:rPr lang="ko-KR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block SIGQUIT and save current signal mask */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sigprocmask(SIG_BLOCK, &amp;newmask, &amp;oldmask)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pPr lvl="1"/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("SIG_BLOCK error");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sleep(5); /* SIGQUIT here will remain pending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sigpending(&amp;pendmask)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pPr lvl="1"/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("sigpending error");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sigismember(&amp;pendmask, SIGQUIT)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ko-KR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("\nSIGQUIT pending\n</a:t>
            </a:r>
            <a:r>
              <a:rPr lang="ko-KR" alt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ko-KR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reset signal mask which unblocks SIGQUIT */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sigprocmask(SIG_SETMASK, &amp;oldmask, NULL)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pPr lvl="1"/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("SIG_SETMASK error");</a:t>
            </a:r>
          </a:p>
          <a:p>
            <a:pPr lvl="1"/>
            <a:r>
              <a:rPr lang="ko-KR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printf("SIGQUIT unblocked\n");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sleep(5); /* SIGQUIT here will terminate with core file */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exit(0);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319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Dispositions of signals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i="1" dirty="0"/>
              <a:t>Disposition or action: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i="1" dirty="0" smtClean="0"/>
              <a:t>  Process </a:t>
            </a:r>
            <a:r>
              <a:rPr lang="en-US" altLang="ko-KR" b="0" i="1" dirty="0"/>
              <a:t>has to tell the kernel “if and when this signal occurs, do the following.”</a:t>
            </a:r>
            <a:endParaRPr lang="en-US" altLang="ko-KR" b="0" dirty="0"/>
          </a:p>
          <a:p>
            <a:r>
              <a:rPr lang="en-US" altLang="ko-KR" b="0" dirty="0" smtClean="0"/>
              <a:t>Ignore </a:t>
            </a:r>
            <a:r>
              <a:rPr lang="en-US" altLang="ko-KR" b="0" dirty="0"/>
              <a:t>the signal</a:t>
            </a:r>
          </a:p>
          <a:p>
            <a:pPr lvl="1"/>
            <a:r>
              <a:rPr lang="en-US" altLang="ko-KR" b="0" dirty="0" smtClean="0"/>
              <a:t>This </a:t>
            </a:r>
            <a:r>
              <a:rPr lang="en-US" altLang="ko-KR" b="0" dirty="0"/>
              <a:t>works for most signals, but SIGKILL and SIGSTOP can never be ignored.</a:t>
            </a:r>
          </a:p>
          <a:p>
            <a:r>
              <a:rPr lang="en-US" altLang="ko-KR" b="0" dirty="0" smtClean="0"/>
              <a:t>Catch </a:t>
            </a:r>
            <a:r>
              <a:rPr lang="en-US" altLang="ko-KR" b="0" dirty="0"/>
              <a:t>the signal</a:t>
            </a:r>
          </a:p>
          <a:p>
            <a:pPr lvl="1"/>
            <a:r>
              <a:rPr lang="en-US" altLang="ko-KR" b="0" dirty="0" smtClean="0"/>
              <a:t>To </a:t>
            </a:r>
            <a:r>
              <a:rPr lang="en-US" altLang="ko-KR" b="0" dirty="0"/>
              <a:t>do this we tell the kernel to call a function of ours whenever the signal occurs</a:t>
            </a:r>
          </a:p>
          <a:p>
            <a:r>
              <a:rPr lang="en-US" altLang="ko-KR" b="0" dirty="0" smtClean="0"/>
              <a:t>Let </a:t>
            </a:r>
            <a:r>
              <a:rPr lang="en-US" altLang="ko-KR" b="0" dirty="0"/>
              <a:t>the default action apply</a:t>
            </a:r>
          </a:p>
          <a:p>
            <a:pPr lvl="1"/>
            <a:r>
              <a:rPr lang="en-US" altLang="ko-KR" b="0" dirty="0" smtClean="0"/>
              <a:t>Every </a:t>
            </a:r>
            <a:r>
              <a:rPr lang="en-US" altLang="ko-KR" b="0" dirty="0"/>
              <a:t>signal has a default action which is to terminate the process in most cases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352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Sigpending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8447" y="937744"/>
            <a:ext cx="7662308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sig_quit(int signo)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ko-KR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printf("caught SIGQUIT\n</a:t>
            </a:r>
            <a:r>
              <a:rPr lang="ko-KR" alt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ko-KR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(signal(SIGQUIT, SIG_DFL) == SIG_ERR)</a:t>
            </a:r>
          </a:p>
          <a:p>
            <a:pPr lvl="1"/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("can't reset SIGQUIT");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8446" y="4274260"/>
            <a:ext cx="7662309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a.out</a:t>
            </a:r>
          </a:p>
          <a:p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^\^\^\^\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signal several times(before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seconds are up)</a:t>
            </a:r>
          </a:p>
          <a:p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SIGQUIT pending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from sleep(5)</a:t>
            </a:r>
          </a:p>
          <a:p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caught SIGQUIT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signal handler (signal is generated once!)</a:t>
            </a:r>
          </a:p>
          <a:p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SIGQUIT unblocked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from sigprocmask</a:t>
            </a:r>
          </a:p>
          <a:p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^\Quit(coredump)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signal again (message by shell)</a:t>
            </a:r>
          </a:p>
        </p:txBody>
      </p:sp>
    </p:spTree>
    <p:extLst>
      <p:ext uri="{BB962C8B-B14F-4D97-AF65-F5344CB8AC3E}">
        <p14:creationId xmlns:p14="http://schemas.microsoft.com/office/powerpoint/2010/main" val="476847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Sigaction</a:t>
            </a:r>
            <a:r>
              <a:rPr lang="en-US" altLang="ko-KR" dirty="0"/>
              <a:t> Function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3" y="2475780"/>
            <a:ext cx="7772400" cy="369641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0" dirty="0" smtClean="0"/>
              <a:t>Examine </a:t>
            </a:r>
            <a:r>
              <a:rPr lang="en-US" altLang="ko-KR" b="0" dirty="0"/>
              <a:t>or modify the action associated with a particular signal </a:t>
            </a:r>
            <a:r>
              <a:rPr lang="en-US" altLang="ko-KR" b="0" dirty="0" smtClean="0"/>
              <a:t>- supersedes </a:t>
            </a:r>
            <a:r>
              <a:rPr lang="en-US" altLang="ko-KR" b="0" dirty="0"/>
              <a:t>the signal function from earlier UNIX</a:t>
            </a:r>
          </a:p>
          <a:p>
            <a:pPr lvl="1"/>
            <a:r>
              <a:rPr lang="en-US" altLang="ko-KR" b="0" dirty="0" smtClean="0"/>
              <a:t>If </a:t>
            </a:r>
            <a:r>
              <a:rPr lang="en-US" altLang="ko-KR" b="0" dirty="0"/>
              <a:t>act pointer is </a:t>
            </a:r>
            <a:r>
              <a:rPr lang="en-US" altLang="ko-KR" b="0" dirty="0" err="1"/>
              <a:t>nonnull</a:t>
            </a:r>
            <a:r>
              <a:rPr lang="en-US" altLang="ko-KR" b="0" dirty="0"/>
              <a:t>, we are modifying the action.</a:t>
            </a:r>
          </a:p>
          <a:p>
            <a:pPr lvl="1"/>
            <a:r>
              <a:rPr lang="en-US" altLang="ko-KR" b="0" dirty="0" smtClean="0"/>
              <a:t>If </a:t>
            </a:r>
            <a:r>
              <a:rPr lang="en-US" altLang="ko-KR" b="0" dirty="0" err="1"/>
              <a:t>oact</a:t>
            </a:r>
            <a:r>
              <a:rPr lang="en-US" altLang="ko-KR" b="0" dirty="0"/>
              <a:t> pointer is </a:t>
            </a:r>
            <a:r>
              <a:rPr lang="en-US" altLang="ko-KR" b="0" dirty="0" err="1"/>
              <a:t>nonnull</a:t>
            </a:r>
            <a:r>
              <a:rPr lang="en-US" altLang="ko-KR" b="0" dirty="0"/>
              <a:t>, the system returns the previous action </a:t>
            </a:r>
            <a:r>
              <a:rPr lang="en-US" altLang="ko-KR" b="0" dirty="0" smtClean="0"/>
              <a:t>for the </a:t>
            </a:r>
            <a:r>
              <a:rPr lang="en-US" altLang="ko-KR" b="0" dirty="0"/>
              <a:t>signal.</a:t>
            </a:r>
          </a:p>
          <a:p>
            <a:r>
              <a:rPr lang="en-US" altLang="ko-KR" b="0" dirty="0" smtClean="0"/>
              <a:t>Specify </a:t>
            </a:r>
            <a:r>
              <a:rPr lang="en-US" altLang="ko-KR" b="0" dirty="0"/>
              <a:t>a set of signals added to the signal mask before </a:t>
            </a:r>
            <a:r>
              <a:rPr lang="en-US" altLang="ko-KR" b="0" dirty="0" smtClean="0"/>
              <a:t>the signal </a:t>
            </a:r>
            <a:r>
              <a:rPr lang="en-US" altLang="ko-KR" b="0" dirty="0"/>
              <a:t>handler is called - </a:t>
            </a:r>
            <a:r>
              <a:rPr lang="en-US" altLang="ko-KR" b="0" i="1" dirty="0"/>
              <a:t>includes the signal being delivered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 smtClean="0"/>
              <a:t>This </a:t>
            </a:r>
            <a:r>
              <a:rPr lang="en-US" altLang="ko-KR" b="0" dirty="0"/>
              <a:t>way we are able to </a:t>
            </a:r>
            <a:r>
              <a:rPr lang="en-US" altLang="ko-KR" b="0" i="1" dirty="0"/>
              <a:t>block</a:t>
            </a:r>
            <a:r>
              <a:rPr lang="en-US" altLang="ko-KR" b="0" dirty="0"/>
              <a:t> certain signals whenever a </a:t>
            </a:r>
            <a:r>
              <a:rPr lang="en-US" altLang="ko-KR" b="0" dirty="0" smtClean="0"/>
              <a:t>signal handler </a:t>
            </a:r>
            <a:r>
              <a:rPr lang="en-US" altLang="ko-KR" b="0" dirty="0"/>
              <a:t>invoked</a:t>
            </a:r>
          </a:p>
          <a:p>
            <a:pPr lvl="1"/>
            <a:r>
              <a:rPr lang="en-US" altLang="ko-KR" b="0" dirty="0" smtClean="0"/>
              <a:t>When </a:t>
            </a:r>
            <a:r>
              <a:rPr lang="en-US" altLang="ko-KR" b="0" dirty="0"/>
              <a:t>the signal-catching function returns, the signal mask </a:t>
            </a:r>
            <a:r>
              <a:rPr lang="en-US" altLang="ko-KR" b="0" dirty="0" smtClean="0"/>
              <a:t>of process </a:t>
            </a:r>
            <a:r>
              <a:rPr lang="en-US" altLang="ko-KR" b="0" dirty="0"/>
              <a:t>is </a:t>
            </a:r>
            <a:r>
              <a:rPr lang="en-US" altLang="ko-KR" b="0" i="1" dirty="0"/>
              <a:t>reset</a:t>
            </a:r>
            <a:r>
              <a:rPr lang="en-US" altLang="ko-KR" b="0" dirty="0"/>
              <a:t> to its previous value</a:t>
            </a:r>
          </a:p>
          <a:p>
            <a:r>
              <a:rPr lang="en-US" altLang="ko-KR" b="0" dirty="0" smtClean="0"/>
              <a:t>The </a:t>
            </a:r>
            <a:r>
              <a:rPr lang="en-US" altLang="ko-KR" b="0" dirty="0"/>
              <a:t>action remains installed until we explicitly change it </a:t>
            </a:r>
            <a:r>
              <a:rPr lang="en-US" altLang="ko-KR" b="0" dirty="0" smtClean="0"/>
              <a:t>by calling </a:t>
            </a:r>
            <a:r>
              <a:rPr lang="en-US" altLang="ko-KR" b="0" dirty="0" err="1"/>
              <a:t>sigaction</a:t>
            </a:r>
            <a:r>
              <a:rPr lang="en-US" altLang="ko-KR" b="0" dirty="0"/>
              <a:t>().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1771" y="1179936"/>
            <a:ext cx="7535384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&lt;signal.h&gt;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sigaction (int signo, const struct sigaction *act,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sigaction *oact);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ko-KR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Returns:0 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OK, -1 on error</a:t>
            </a:r>
          </a:p>
        </p:txBody>
      </p:sp>
    </p:spTree>
    <p:extLst>
      <p:ext uri="{BB962C8B-B14F-4D97-AF65-F5344CB8AC3E}">
        <p14:creationId xmlns:p14="http://schemas.microsoft.com/office/powerpoint/2010/main" val="1439803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Sigaction</a:t>
            </a:r>
            <a:r>
              <a:rPr lang="en-US" altLang="ko-KR" dirty="0"/>
              <a:t> Function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3" y="2889848"/>
            <a:ext cx="7772400" cy="328235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0" dirty="0" err="1" smtClean="0"/>
              <a:t>sa_handler</a:t>
            </a:r>
            <a:r>
              <a:rPr lang="en-US" altLang="ko-KR" b="0" dirty="0"/>
              <a:t>: points to the signal </a:t>
            </a:r>
            <a:r>
              <a:rPr lang="en-US" altLang="ko-KR" b="0" dirty="0" err="1"/>
              <a:t>hanlder</a:t>
            </a:r>
            <a:r>
              <a:rPr lang="en-US" altLang="ko-KR" b="0" dirty="0"/>
              <a:t> or SIG_IGN or SIG_DFL</a:t>
            </a:r>
          </a:p>
          <a:p>
            <a:r>
              <a:rPr lang="en-US" altLang="ko-KR" b="0" dirty="0" err="1" smtClean="0"/>
              <a:t>sa_mask</a:t>
            </a:r>
            <a:r>
              <a:rPr lang="en-US" altLang="ko-KR" b="0" dirty="0"/>
              <a:t>: additional signals to block when the signal handler (as </a:t>
            </a:r>
            <a:r>
              <a:rPr lang="en-US" altLang="ko-KR" b="0" dirty="0" smtClean="0"/>
              <a:t>opposed to </a:t>
            </a:r>
            <a:r>
              <a:rPr lang="en-US" altLang="ko-KR" b="0" dirty="0"/>
              <a:t>SIG_IGN or SIG_DFL) is called</a:t>
            </a:r>
          </a:p>
          <a:p>
            <a:r>
              <a:rPr lang="en-US" altLang="ko-KR" b="0" dirty="0" err="1" smtClean="0"/>
              <a:t>sa_flags</a:t>
            </a:r>
            <a:r>
              <a:rPr lang="en-US" altLang="ko-KR" b="0" dirty="0" smtClean="0"/>
              <a:t> </a:t>
            </a:r>
            <a:r>
              <a:rPr lang="en-US" altLang="ko-KR" b="0" dirty="0"/>
              <a:t>: specifies various options for the handling of the signal</a:t>
            </a:r>
          </a:p>
          <a:p>
            <a:pPr lvl="1"/>
            <a:r>
              <a:rPr lang="en-US" altLang="ko-KR" b="0" dirty="0" smtClean="0"/>
              <a:t>SA_RESTART </a:t>
            </a:r>
            <a:r>
              <a:rPr lang="en-US" altLang="ko-KR" b="0" dirty="0"/>
              <a:t>- system calls interrupted are automatically restarted</a:t>
            </a:r>
          </a:p>
          <a:p>
            <a:pPr lvl="1"/>
            <a:r>
              <a:rPr lang="en-US" altLang="ko-KR" b="0" dirty="0" smtClean="0"/>
              <a:t>SA_NODEFER </a:t>
            </a:r>
            <a:r>
              <a:rPr lang="en-US" altLang="ko-KR" b="0" dirty="0"/>
              <a:t>- when this signal is caught, the signal is not </a:t>
            </a:r>
            <a:r>
              <a:rPr lang="en-US" altLang="ko-KR" b="0" dirty="0" smtClean="0"/>
              <a:t>automatically blocked </a:t>
            </a:r>
            <a:r>
              <a:rPr lang="en-US" altLang="ko-KR" b="0" dirty="0"/>
              <a:t>by the system while the signal handler executes (unreliable signal)</a:t>
            </a:r>
          </a:p>
          <a:p>
            <a:pPr lvl="1"/>
            <a:r>
              <a:rPr lang="en-US" altLang="ko-KR" b="0" dirty="0" smtClean="0"/>
              <a:t>SA_RESETHAND </a:t>
            </a:r>
            <a:r>
              <a:rPr lang="en-US" altLang="ko-KR" b="0" dirty="0"/>
              <a:t>- the disposition for the signal is reset to SIG_DFL on </a:t>
            </a:r>
            <a:r>
              <a:rPr lang="en-US" altLang="ko-KR" b="0" dirty="0" smtClean="0"/>
              <a:t>entry to </a:t>
            </a:r>
            <a:r>
              <a:rPr lang="en-US" altLang="ko-KR" b="0" dirty="0"/>
              <a:t>the signal handler (unreliable signal)</a:t>
            </a:r>
          </a:p>
          <a:p>
            <a:pPr lvl="1"/>
            <a:r>
              <a:rPr lang="en-US" altLang="ko-KR" b="0" dirty="0" smtClean="0"/>
              <a:t>SA_SIGINFO </a:t>
            </a:r>
            <a:r>
              <a:rPr lang="en-US" altLang="ko-KR" b="0" dirty="0"/>
              <a:t>– provides additional information to a signal handler. </a:t>
            </a:r>
            <a:r>
              <a:rPr lang="en-US" altLang="ko-KR" b="0" dirty="0" smtClean="0"/>
              <a:t>Final </a:t>
            </a:r>
            <a:r>
              <a:rPr lang="en-US" altLang="ko-KR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sig_action</a:t>
            </a:r>
            <a:r>
              <a:rPr lang="en-US" altLang="ko-KR" b="0" dirty="0" smtClean="0"/>
              <a:t> </a:t>
            </a:r>
            <a:r>
              <a:rPr lang="en-US" altLang="ko-KR" b="0" dirty="0"/>
              <a:t>field is used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3263" y="1079740"/>
            <a:ext cx="7880020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sigaction {</a:t>
            </a:r>
          </a:p>
          <a:p>
            <a:pPr lvl="1"/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(*sa_handler)(int);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of signal handler </a:t>
            </a:r>
            <a:r>
              <a:rPr lang="ko-KR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sigset_t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sa_mask;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additional signals to block </a:t>
            </a:r>
            <a:r>
              <a:rPr lang="ko-KR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sa_flags;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 options </a:t>
            </a:r>
            <a:r>
              <a:rPr lang="ko-KR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(*sa_sigaction)(int, siginfo_t *, void *);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9487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Sigaction</a:t>
            </a:r>
            <a:r>
              <a:rPr lang="en-US" altLang="ko-KR" dirty="0"/>
              <a:t> Function (3/3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3766" y="915246"/>
            <a:ext cx="7871394" cy="5262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An implementation of reliable signal() using sigaction */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for unreliable signal(), use SA_RESETHAND and SA_NODEFER 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&lt;signal.h&gt;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Sigfunc *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signal(int signo, Sigfunc *func) {</a:t>
            </a:r>
          </a:p>
          <a:p>
            <a:pPr lvl="1"/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sigaction act, oact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act.sa_handler = func;</a:t>
            </a:r>
          </a:p>
          <a:p>
            <a:pPr lvl="1"/>
            <a:r>
              <a:rPr lang="ko-KR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sigemptyset(&amp;act.sa_mask</a:t>
            </a:r>
            <a:r>
              <a:rPr lang="ko-KR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ko-KR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act.sa_flags = 0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(signo != SIGALRM) {</a:t>
            </a:r>
          </a:p>
          <a:p>
            <a:pPr lvl="1"/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act.sa_flags </a:t>
            </a:r>
            <a:r>
              <a:rPr lang="ko-KR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|=SA_RESTART;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/*SVR4, 4.3+BSD*/</a:t>
            </a:r>
          </a:p>
          <a:p>
            <a:pPr lvl="1"/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ko-KR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sigaction(signo, &amp;act, &amp;oact)</a:t>
            </a:r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&lt;0)</a:t>
            </a:r>
          </a:p>
          <a:p>
            <a:pPr lvl="1"/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return(SIG_ERR);</a:t>
            </a:r>
            <a:endParaRPr lang="en-US" altLang="ko-K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(oact.sa_handler);</a:t>
            </a:r>
          </a:p>
          <a:p>
            <a:r>
              <a:rPr lang="ko-KR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136901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Sigsetjmp</a:t>
            </a:r>
            <a:r>
              <a:rPr lang="en-US" altLang="ko-KR" dirty="0"/>
              <a:t> and </a:t>
            </a:r>
            <a:r>
              <a:rPr lang="en-US" altLang="ko-KR" dirty="0" err="1"/>
              <a:t>siglongjmp</a:t>
            </a:r>
            <a:r>
              <a:rPr lang="en-US" altLang="ko-KR" dirty="0"/>
              <a:t>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6998" y="2024343"/>
            <a:ext cx="7772400" cy="3316857"/>
          </a:xfrm>
        </p:spPr>
        <p:txBody>
          <a:bodyPr>
            <a:normAutofit lnSpcReduction="10000"/>
          </a:bodyPr>
          <a:lstStyle/>
          <a:p>
            <a:r>
              <a:rPr lang="en-US" altLang="ko-KR" b="0" dirty="0" smtClean="0"/>
              <a:t>What </a:t>
            </a:r>
            <a:r>
              <a:rPr lang="en-US" altLang="ko-KR" b="0" dirty="0"/>
              <a:t>happens to the signal mask for the process if </a:t>
            </a:r>
            <a:r>
              <a:rPr lang="en-US" altLang="ko-KR" b="0" dirty="0" smtClean="0"/>
              <a:t>we </a:t>
            </a:r>
            <a:r>
              <a:rPr lang="en-US" altLang="ko-KR" b="0" dirty="0" err="1" smtClean="0"/>
              <a:t>longjmp</a:t>
            </a:r>
            <a:r>
              <a:rPr lang="en-US" altLang="ko-KR" b="0" dirty="0" smtClean="0"/>
              <a:t> </a:t>
            </a:r>
            <a:r>
              <a:rPr lang="en-US" altLang="ko-KR" b="0" dirty="0"/>
              <a:t>out of the signal handler?</a:t>
            </a:r>
          </a:p>
          <a:p>
            <a:r>
              <a:rPr lang="en-US" altLang="ko-KR" b="0" dirty="0" err="1" smtClean="0"/>
              <a:t>sigsetjmp</a:t>
            </a:r>
            <a:r>
              <a:rPr lang="en-US" altLang="ko-KR" b="0" dirty="0" smtClean="0"/>
              <a:t> </a:t>
            </a:r>
            <a:r>
              <a:rPr lang="en-US" altLang="ko-KR" b="0" dirty="0"/>
              <a:t>and </a:t>
            </a:r>
            <a:r>
              <a:rPr lang="en-US" altLang="ko-KR" b="0" dirty="0" err="1"/>
              <a:t>siglongjmp</a:t>
            </a:r>
            <a:r>
              <a:rPr lang="en-US" altLang="ko-KR" b="0" dirty="0"/>
              <a:t> saves and restores </a:t>
            </a:r>
            <a:r>
              <a:rPr lang="en-US" altLang="ko-KR" b="0" dirty="0" smtClean="0"/>
              <a:t>the signal </a:t>
            </a:r>
            <a:r>
              <a:rPr lang="en-US" altLang="ko-KR" b="0" dirty="0"/>
              <a:t>mask - use these functions for </a:t>
            </a:r>
            <a:r>
              <a:rPr lang="en-US" altLang="ko-KR" b="0" dirty="0" smtClean="0"/>
              <a:t>nonlocal branching </a:t>
            </a:r>
            <a:r>
              <a:rPr lang="en-US" altLang="ko-KR" b="0" dirty="0"/>
              <a:t>from a signal handler</a:t>
            </a:r>
          </a:p>
          <a:p>
            <a:pPr lvl="1"/>
            <a:r>
              <a:rPr lang="en-US" altLang="ko-KR" b="0" dirty="0" smtClean="0"/>
              <a:t>If </a:t>
            </a:r>
            <a:r>
              <a:rPr lang="en-US" altLang="ko-KR" b="0" i="1" dirty="0" err="1"/>
              <a:t>savemask</a:t>
            </a:r>
            <a:r>
              <a:rPr lang="en-US" altLang="ko-KR" b="0" dirty="0"/>
              <a:t> is nonzero then </a:t>
            </a:r>
            <a:r>
              <a:rPr lang="en-US" altLang="ko-KR" b="0" dirty="0" err="1"/>
              <a:t>sigsetjmp</a:t>
            </a:r>
            <a:r>
              <a:rPr lang="en-US" altLang="ko-KR" b="0" dirty="0"/>
              <a:t> also saves the </a:t>
            </a:r>
            <a:r>
              <a:rPr lang="en-US" altLang="ko-KR" b="0" dirty="0" smtClean="0"/>
              <a:t>current signal </a:t>
            </a:r>
            <a:r>
              <a:rPr lang="en-US" altLang="ko-KR" b="0" dirty="0"/>
              <a:t>mask of the process in </a:t>
            </a:r>
            <a:r>
              <a:rPr lang="en-US" altLang="ko-KR" b="0" i="1" dirty="0" err="1"/>
              <a:t>env</a:t>
            </a:r>
            <a:endParaRPr lang="en-US" altLang="ko-KR" b="0" i="1" dirty="0"/>
          </a:p>
          <a:p>
            <a:pPr lvl="1"/>
            <a:r>
              <a:rPr lang="en-US" altLang="ko-KR" b="0" dirty="0" smtClean="0"/>
              <a:t>When </a:t>
            </a:r>
            <a:r>
              <a:rPr lang="en-US" altLang="ko-KR" b="0" dirty="0" err="1"/>
              <a:t>siglongjmp</a:t>
            </a:r>
            <a:r>
              <a:rPr lang="en-US" altLang="ko-KR" b="0" dirty="0"/>
              <a:t> is called, if the </a:t>
            </a:r>
            <a:r>
              <a:rPr lang="en-US" altLang="ko-KR" b="0" i="1" dirty="0" err="1"/>
              <a:t>env</a:t>
            </a:r>
            <a:r>
              <a:rPr lang="en-US" altLang="ko-KR" b="0" dirty="0"/>
              <a:t> argument was </a:t>
            </a:r>
            <a:r>
              <a:rPr lang="en-US" altLang="ko-KR" b="0" dirty="0" smtClean="0"/>
              <a:t>saved with </a:t>
            </a:r>
            <a:r>
              <a:rPr lang="en-US" altLang="ko-KR" b="0" dirty="0"/>
              <a:t>nonzero </a:t>
            </a:r>
            <a:r>
              <a:rPr lang="en-US" altLang="ko-KR" b="0" i="1" dirty="0" err="1"/>
              <a:t>savemask</a:t>
            </a:r>
            <a:r>
              <a:rPr lang="en-US" altLang="ko-KR" b="0" dirty="0"/>
              <a:t>, then </a:t>
            </a:r>
            <a:r>
              <a:rPr lang="en-US" altLang="ko-KR" b="0" dirty="0" err="1"/>
              <a:t>siglongjmp</a:t>
            </a:r>
            <a:r>
              <a:rPr lang="en-US" altLang="ko-KR" b="0" dirty="0"/>
              <a:t> restores the </a:t>
            </a:r>
            <a:r>
              <a:rPr lang="en-US" altLang="ko-KR" b="0" dirty="0" smtClean="0"/>
              <a:t>saved signal </a:t>
            </a:r>
            <a:r>
              <a:rPr lang="en-US" altLang="ko-KR" b="0" dirty="0"/>
              <a:t>mask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0761" y="1015773"/>
            <a:ext cx="855740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&lt;set jmp.h&gt;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sigsetjmp (sigjmp_buf </a:t>
            </a:r>
            <a:r>
              <a:rPr lang="ko-KR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ko-KR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savemask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0 if called directly, nonzero if returning from a call to siglongjmp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siglongjmp (sigjmp_buf </a:t>
            </a:r>
            <a:r>
              <a:rPr lang="ko-KR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ko-KR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3495248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Sigsetjmp</a:t>
            </a:r>
            <a:r>
              <a:rPr lang="en-US" altLang="ko-KR" dirty="0"/>
              <a:t> and </a:t>
            </a:r>
            <a:r>
              <a:rPr lang="en-US" altLang="ko-KR" dirty="0" err="1"/>
              <a:t>siglongjmp</a:t>
            </a:r>
            <a:r>
              <a:rPr lang="en-US" altLang="ko-KR" dirty="0"/>
              <a:t> </a:t>
            </a:r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3" y="4228758"/>
            <a:ext cx="7772400" cy="1943441"/>
          </a:xfrm>
        </p:spPr>
        <p:txBody>
          <a:bodyPr>
            <a:normAutofit/>
          </a:bodyPr>
          <a:lstStyle/>
          <a:p>
            <a:r>
              <a:rPr lang="en-US" altLang="ko-KR" b="0" dirty="0"/>
              <a:t>Use of </a:t>
            </a:r>
            <a:r>
              <a:rPr lang="en-US" altLang="ko-KR" b="0" dirty="0" err="1"/>
              <a:t>canjump</a:t>
            </a:r>
            <a:r>
              <a:rPr lang="en-US" altLang="ko-KR" b="0" dirty="0"/>
              <a:t> variable</a:t>
            </a:r>
          </a:p>
          <a:p>
            <a:pPr lvl="1"/>
            <a:r>
              <a:rPr lang="en-US" altLang="ko-KR" b="0" dirty="0" smtClean="0"/>
              <a:t>protection </a:t>
            </a:r>
            <a:r>
              <a:rPr lang="en-US" altLang="ko-KR" b="0" dirty="0"/>
              <a:t>against the signal handler being called when the </a:t>
            </a:r>
            <a:r>
              <a:rPr lang="en-US" altLang="ko-KR" b="0" dirty="0" smtClean="0"/>
              <a:t>jump buffer </a:t>
            </a:r>
            <a:r>
              <a:rPr lang="en-US" altLang="ko-KR" b="0" dirty="0"/>
              <a:t>isn’t initialized by </a:t>
            </a:r>
            <a:r>
              <a:rPr lang="en-US" altLang="ko-KR" b="0" dirty="0" err="1"/>
              <a:t>sigsetjmp</a:t>
            </a:r>
            <a:endParaRPr lang="en-US" altLang="ko-KR" b="0" dirty="0"/>
          </a:p>
          <a:p>
            <a:pPr lvl="1"/>
            <a:r>
              <a:rPr lang="en-US" altLang="ko-KR" b="0" dirty="0" err="1" smtClean="0"/>
              <a:t>sig_atomic_t</a:t>
            </a:r>
            <a:r>
              <a:rPr lang="en-US" altLang="ko-KR" b="0" dirty="0" smtClean="0"/>
              <a:t> </a:t>
            </a:r>
            <a:r>
              <a:rPr lang="en-US" altLang="ko-KR" b="0" dirty="0"/>
              <a:t>: variable can be written without being </a:t>
            </a:r>
            <a:r>
              <a:rPr lang="en-US" altLang="ko-KR" b="0" dirty="0" smtClean="0"/>
              <a:t>interrupted (ex</a:t>
            </a:r>
            <a:r>
              <a:rPr lang="en-US" altLang="ko-KR" b="0" dirty="0"/>
              <a:t>. No page boundary crossing 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2082" y="917652"/>
            <a:ext cx="7694762" cy="323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&lt;Example of sigsetjmp and siglongjmp&gt;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sigjmp_bufjmpbuf;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 sig_atomic_t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canjump;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if(sigsetjmp(jmpbuf, 1)) exit(0);</a:t>
            </a:r>
          </a:p>
          <a:p>
            <a:pPr lvl="1"/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canjump=1;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ko-KR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now sigsetjmp() is OK */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sig_usr1(int signo) {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ko-KR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(canjump==0) return;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unexpected signal, */</a:t>
            </a:r>
          </a:p>
          <a:p>
            <a:pPr lvl="1"/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ko-KR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jmpbuf ready, ignored */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canjump = 0;</a:t>
            </a:r>
          </a:p>
          <a:p>
            <a:pPr lvl="1"/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siglongjmp(jmpbuf, 1);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0257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Sigsuspend</a:t>
            </a:r>
            <a:r>
              <a:rPr lang="en-US" altLang="ko-KR" dirty="0"/>
              <a:t> Function (1/4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3" y="2475780"/>
            <a:ext cx="7772400" cy="3696419"/>
          </a:xfrm>
        </p:spPr>
        <p:txBody>
          <a:bodyPr>
            <a:normAutofit/>
          </a:bodyPr>
          <a:lstStyle/>
          <a:p>
            <a:r>
              <a:rPr lang="en-US" altLang="ko-KR" b="0" dirty="0" smtClean="0"/>
              <a:t>Performs </a:t>
            </a:r>
            <a:r>
              <a:rPr lang="en-US" altLang="ko-KR" b="0" dirty="0"/>
              <a:t>resetting the signal mask and put </a:t>
            </a:r>
            <a:r>
              <a:rPr lang="en-US" altLang="ko-KR" b="0" dirty="0" smtClean="0"/>
              <a:t>the process </a:t>
            </a:r>
            <a:r>
              <a:rPr lang="en-US" altLang="ko-KR" b="0" dirty="0"/>
              <a:t>to sleep in a single atomic operation</a:t>
            </a:r>
          </a:p>
          <a:p>
            <a:pPr lvl="1"/>
            <a:r>
              <a:rPr lang="en-US" altLang="ko-KR" b="0" dirty="0" smtClean="0"/>
              <a:t>Signal </a:t>
            </a:r>
            <a:r>
              <a:rPr lang="en-US" altLang="ko-KR" b="0" dirty="0"/>
              <a:t>mask of the process is set to the value pointed to </a:t>
            </a:r>
            <a:r>
              <a:rPr lang="en-US" altLang="ko-KR" b="0" dirty="0" smtClean="0"/>
              <a:t>by </a:t>
            </a:r>
            <a:r>
              <a:rPr lang="en-US" altLang="ko-KR" b="0" dirty="0" err="1" smtClean="0"/>
              <a:t>sigmask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 smtClean="0"/>
              <a:t>The </a:t>
            </a:r>
            <a:r>
              <a:rPr lang="en-US" altLang="ko-KR" b="0" dirty="0"/>
              <a:t>process is also suspended until a signal is caught </a:t>
            </a:r>
            <a:r>
              <a:rPr lang="en-US" altLang="ko-KR" b="0" dirty="0" smtClean="0"/>
              <a:t>or until </a:t>
            </a:r>
            <a:r>
              <a:rPr lang="en-US" altLang="ko-KR" b="0" dirty="0"/>
              <a:t>a signal occurs that terminates the process</a:t>
            </a:r>
          </a:p>
          <a:p>
            <a:pPr lvl="1"/>
            <a:r>
              <a:rPr lang="en-US" altLang="ko-KR" b="0" dirty="0" smtClean="0"/>
              <a:t>If </a:t>
            </a:r>
            <a:r>
              <a:rPr lang="en-US" altLang="ko-KR" b="0" dirty="0"/>
              <a:t>a signal is caught and if the signal handler returns, </a:t>
            </a:r>
            <a:r>
              <a:rPr lang="en-US" altLang="ko-KR" b="0" dirty="0" smtClean="0"/>
              <a:t>then </a:t>
            </a:r>
            <a:r>
              <a:rPr lang="en-US" altLang="ko-KR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sigsuspend</a:t>
            </a:r>
            <a:r>
              <a:rPr lang="en-US" altLang="ko-KR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0" dirty="0"/>
              <a:t>returns and the signal mask of the process </a:t>
            </a:r>
            <a:r>
              <a:rPr lang="en-US" altLang="ko-KR" b="0" dirty="0" smtClean="0"/>
              <a:t>is set </a:t>
            </a:r>
            <a:r>
              <a:rPr lang="en-US" altLang="ko-KR" b="0" dirty="0"/>
              <a:t>to its old value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46727" y="1141009"/>
            <a:ext cx="6685472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&lt;signal.h&gt;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sigsuspend (const sigset_t *</a:t>
            </a:r>
            <a:r>
              <a:rPr lang="ko-KR" alt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sigmask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-1 with errno set to EINTR</a:t>
            </a:r>
          </a:p>
        </p:txBody>
      </p:sp>
    </p:spTree>
    <p:extLst>
      <p:ext uri="{BB962C8B-B14F-4D97-AF65-F5344CB8AC3E}">
        <p14:creationId xmlns:p14="http://schemas.microsoft.com/office/powerpoint/2010/main" val="2855800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Sigsuspend</a:t>
            </a:r>
            <a:r>
              <a:rPr lang="en-US" altLang="ko-KR" dirty="0"/>
              <a:t> Function 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3" y="4321834"/>
            <a:ext cx="7772400" cy="73755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b="0" dirty="0"/>
              <a:t>Problem: any signal between the second </a:t>
            </a:r>
            <a:r>
              <a:rPr lang="en-US" altLang="ko-KR" b="0" dirty="0" err="1"/>
              <a:t>sigprocmask</a:t>
            </a:r>
            <a:r>
              <a:rPr lang="en-US" altLang="ko-KR" b="0" dirty="0"/>
              <a:t>() and pause</a:t>
            </a:r>
            <a:r>
              <a:rPr lang="en-US" altLang="ko-KR" b="0" dirty="0" smtClean="0"/>
              <a:t>() gets </a:t>
            </a:r>
            <a:r>
              <a:rPr lang="en-US" altLang="ko-KR" b="0" dirty="0"/>
              <a:t>lost.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3096" y="958855"/>
            <a:ext cx="8272733" cy="3108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protect critical regions of code from interrupt signals : a wrong way */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sigset_t newmask, oldmask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sigemptyset(&amp;newmask);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sigaddset(&amp;newmask, SIGINT);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block SIGINT and save current signal mask */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sigprocmask(SIG_BLOCK, &amp;newmask, &amp;oldmask)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pPr lvl="1"/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err_sys("SIG_BLOCK error");</a:t>
            </a:r>
          </a:p>
          <a:p>
            <a:pPr lvl="1"/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 region of code */</a:t>
            </a:r>
          </a:p>
          <a:p>
            <a:pPr lvl="1"/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reset signal mask which unblocks SIGINT */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sigprocmask(SIG_SETMASK, &amp;oldmask, NULL)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("SIG_SETMASK error");</a:t>
            </a:r>
          </a:p>
          <a:p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pause();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wait for signal to occur */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continue processing ... */</a:t>
            </a:r>
          </a:p>
        </p:txBody>
      </p:sp>
    </p:spTree>
    <p:extLst>
      <p:ext uri="{BB962C8B-B14F-4D97-AF65-F5344CB8AC3E}">
        <p14:creationId xmlns:p14="http://schemas.microsoft.com/office/powerpoint/2010/main" val="203475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Sigsuspend</a:t>
            </a:r>
            <a:r>
              <a:rPr lang="en-US" altLang="ko-KR" dirty="0"/>
              <a:t> Function 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3" y="4666890"/>
            <a:ext cx="7772400" cy="1505309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b="0" dirty="0"/>
              <a:t>Eliminated the previous problems. (unblock and pause)</a:t>
            </a:r>
          </a:p>
          <a:p>
            <a:r>
              <a:rPr lang="en-US" altLang="ko-KR" b="0" dirty="0" smtClean="0"/>
              <a:t>Note</a:t>
            </a:r>
            <a:r>
              <a:rPr lang="en-US" altLang="ko-KR" b="0" dirty="0"/>
              <a:t>: need the second </a:t>
            </a:r>
            <a:r>
              <a:rPr lang="en-US" altLang="ko-K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altLang="ko-KR" b="0" dirty="0"/>
              <a:t>() to unblock </a:t>
            </a:r>
            <a:r>
              <a:rPr lang="en-US" altLang="ko-KR" b="0" dirty="0" smtClean="0"/>
              <a:t>SIGINT because </a:t>
            </a:r>
            <a:r>
              <a:rPr lang="en-US" altLang="ko-KR" b="0" dirty="0"/>
              <a:t>the return of </a:t>
            </a:r>
            <a:r>
              <a:rPr lang="en-US" altLang="ko-KR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sigsuspend</a:t>
            </a:r>
            <a:r>
              <a:rPr lang="en-US" altLang="ko-KR" b="0" dirty="0"/>
              <a:t>() set the signal mask to </a:t>
            </a:r>
            <a:r>
              <a:rPr lang="en-US" altLang="ko-KR" b="0" dirty="0" smtClean="0"/>
              <a:t>its value </a:t>
            </a:r>
            <a:r>
              <a:rPr lang="en-US" altLang="ko-KR" b="0" dirty="0"/>
              <a:t>before the call.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49326" y="1034586"/>
            <a:ext cx="7526337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protect critical regions of code from interrupt signals : a right way */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sigset_t newmask, oldmask, zeromask;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(signal(SIGINT, sig_int) == SIG_ERR) err_sys("signal(SIGINT) error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sigemptyset(&amp;zeromask);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sigemptyset(&amp;newmask);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sigaddset(&amp;newmask, SIGINT);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block SIGINT and save current signal mask */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(sigprocmask(SIG_BLOCK, &amp;newmask, &amp;oldmask) &lt; 0) err_sys("SIG_BLOCK error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critical region of code */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allow all signals and pause */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sigsuspend(&amp;zeromask)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-1) err_sys("sigsuspend error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reset signal mask which unblocks SIGINT */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sigprocmask(SIG_SETMASK, &amp;oldmask, NULL)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err_sys("SIG_SETMASK error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and continue processing ... */</a:t>
            </a:r>
          </a:p>
        </p:txBody>
      </p:sp>
    </p:spTree>
    <p:extLst>
      <p:ext uri="{BB962C8B-B14F-4D97-AF65-F5344CB8AC3E}">
        <p14:creationId xmlns:p14="http://schemas.microsoft.com/office/powerpoint/2010/main" val="306429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Sigsuspend</a:t>
            </a:r>
            <a:r>
              <a:rPr lang="en-US" altLang="ko-KR" dirty="0"/>
              <a:t> Function (4/4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3" y="5477774"/>
            <a:ext cx="7772400" cy="694425"/>
          </a:xfrm>
        </p:spPr>
        <p:txBody>
          <a:bodyPr/>
          <a:lstStyle/>
          <a:p>
            <a:r>
              <a:rPr lang="en-US" altLang="ko-KR" b="0" dirty="0" err="1"/>
              <a:t>sigsuspend</a:t>
            </a:r>
            <a:r>
              <a:rPr lang="en-US" altLang="ko-KR" b="0" dirty="0"/>
              <a:t> to wait for a global variable to be set.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8783" y="988162"/>
            <a:ext cx="8281360" cy="4339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sig_atomic_t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quitflag; /* set nonzero by signal handler */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sigset_t newmask, oldmask, zeromask;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(signal(SIGINT, sig_int) == SIG_ERR) err_sys("signal(SIGINT) error");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(signal(SIGQUIT, sig_int) == SIG_ERR) err_sys("signal(SIGQUIT) error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sigemptyset(&amp;zeromask); sigemptyset(&amp;newmask);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sigaddset(&amp;newmask, SIGQUIT); /* block SIGQUIT and save current signal mask 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(sigprocmask(SIG_BLOCK, &amp;newmask, &amp;oldmask) &lt; 0) err_sys("SIG_BLOCK error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(quitflag == 0) sigsuspend(&amp;zeromask</a:t>
            </a:r>
            <a:r>
              <a:rPr lang="ko-KR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ko-KR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 SIGQUIT has been caught and is now blocked; do whatever */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quitflag = 0;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(sigprocmask(SIG_SETMASK, &amp;oldmask, NULL) &lt; 0) err_sys("SIG_SETMASK error");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exit(0);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sig_int(int signo) { /* one signal handler for SIGINT and SIGQUIT */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(signo == SIGINT) printf("\ninterrupt\n");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ko-K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(signo == SIGQUIT) quitflag = 1;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/* set flag for main loop */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49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Unix signals (ANSI, POSIX.1, SVR4, 4.3+BSD)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1888" y="1274698"/>
            <a:ext cx="4079290" cy="443198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SIGABRT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abnormal termination(abort)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SIGALRM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time out (alarm)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SIGBUS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hardware fault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SIGCHLD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change in status of a child sent 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SIGCONT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continue stopped process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SIGEMT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hardware fault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SIGFPE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arithmetic exception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SIGHUP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ko-KR" sz="1600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hangup</a:t>
            </a:r>
            <a:endParaRPr lang="en-US" altLang="ko-KR" sz="16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SIGILL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illegal hardware instruction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SIGINFO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status request from keyboard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SIGINT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terminal interrupt character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SIGIO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asynchronous I/O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SIGIOT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hardware fault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SIGKILL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termination 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SIGPIPE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write to pipe with no readers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SIGPOLL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600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pollable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event (poll) 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SIGPROF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profiling time alarm (</a:t>
            </a:r>
            <a:r>
              <a:rPr lang="en-US" altLang="ko-KR" sz="1600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setitimer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474342" y="1274698"/>
            <a:ext cx="4474346" cy="443198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SIGPWR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power fail / restart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SIGQUIT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terminal quit character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SIGSEGV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invalid memory reference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SIGSTOP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stop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SIGSYS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invalid system call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SIGTERM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termination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SIGTRAP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hardware fault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SIGTSTP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terminal stop character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SIGTTIN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background read from control </a:t>
            </a:r>
            <a:r>
              <a:rPr lang="en-US" altLang="ko-KR" sz="1600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tty</a:t>
            </a:r>
            <a:endParaRPr lang="en-US" altLang="ko-KR" sz="16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SIGTTOU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background write to control </a:t>
            </a:r>
            <a:r>
              <a:rPr lang="en-US" altLang="ko-KR" sz="1600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tty</a:t>
            </a:r>
            <a:endParaRPr lang="en-US" altLang="ko-KR" sz="16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SIGURG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urgent condition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SIGUSR1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user-defined signal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SIGUSR2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user-defined signal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SIGVTALRM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virtual time alarm (</a:t>
            </a:r>
            <a:r>
              <a:rPr lang="en-US" altLang="ko-KR" sz="1600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setitimer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SIGWINCH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terminal window size change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SIGXCPU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CPU limit exceeded </a:t>
            </a:r>
          </a:p>
          <a:p>
            <a:r>
              <a:rPr lang="en-US" altLang="ko-KR" sz="16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SIGXFSZ</a:t>
            </a:r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file size limit exceeded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22529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Sleep(1/2)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7550" y="1440981"/>
            <a:ext cx="7323826" cy="3600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sig_alrm(void) {</a:t>
            </a:r>
          </a:p>
          <a:p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/* nothing to do, just returning wakes up sigsuspend() */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sleep(usigned int nsecs) {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sigaction newact, oldact;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sigset_t newmask, oldmask, suspmask;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unslept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newact.sa_handler = sig_alrm;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sigemptyset(&amp;newact.sa_mask);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newact.sa-flags = 0;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sigaction(SIGALRM, &amp;newact, &amp;oldact);</a:t>
            </a:r>
          </a:p>
          <a:p>
            <a:pPr lvl="1"/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our handler, save previous information 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sigemptyset(&amp;newmask);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sigaddset(&amp;newmask, SIGALRM);</a:t>
            </a:r>
          </a:p>
          <a:p>
            <a:pPr lvl="1"/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block SIGALRM and save current signal mask */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sigprocmask(SIG_BLOCK, &amp;newmask, &amp;oldmask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Sleep(2/2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263" y="4942936"/>
            <a:ext cx="7772400" cy="122926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0" dirty="0" smtClean="0"/>
              <a:t>Handles </a:t>
            </a:r>
            <a:r>
              <a:rPr lang="en-US" altLang="ko-KR" b="0" dirty="0"/>
              <a:t>signals reliably</a:t>
            </a:r>
          </a:p>
          <a:p>
            <a:r>
              <a:rPr lang="en-US" altLang="ko-KR" b="0" dirty="0" smtClean="0"/>
              <a:t>Avoiding </a:t>
            </a:r>
            <a:r>
              <a:rPr lang="en-US" altLang="ko-KR" b="0" dirty="0"/>
              <a:t>the race condition</a:t>
            </a:r>
          </a:p>
          <a:p>
            <a:r>
              <a:rPr lang="en-US" altLang="ko-KR" b="0" dirty="0" smtClean="0"/>
              <a:t>Do </a:t>
            </a:r>
            <a:r>
              <a:rPr lang="en-US" altLang="ko-KR" b="0" dirty="0"/>
              <a:t>not handle any interactions with previously set alarms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36176" y="1442410"/>
            <a:ext cx="7302050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alarm(nsecs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suspmask = oldmask;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sigdelset(&amp;suspmask, SIGALRM); /* make sure SIGALRM isn’t blocked 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sigsuspend(&amp;suspmask); /* wait for any signal to be caught 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some signal has been caught, SIGALR is now blocked 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unslept = alarm(0);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sigaction(SIGALRM, &amp;oldact, NULL); /* reset previous action 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reset signal mask, which unblocks SIGALRM */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sigprocmask(SIG_SETMASK, &amp;oldmaks, NULL);</a:t>
            </a:r>
          </a:p>
          <a:p>
            <a:pPr lvl="1"/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return(unslept);</a:t>
            </a:r>
          </a:p>
          <a:p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0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0" dirty="0" smtClean="0"/>
              <a:t>SIGART    : </a:t>
            </a:r>
          </a:p>
          <a:p>
            <a:pPr lvl="1"/>
            <a:r>
              <a:rPr lang="en-US" altLang="ko-KR" b="0" dirty="0" smtClean="0"/>
              <a:t>generated </a:t>
            </a:r>
            <a:r>
              <a:rPr lang="en-US" altLang="ko-KR" b="0" dirty="0"/>
              <a:t>by calling the </a:t>
            </a:r>
            <a:r>
              <a:rPr lang="en-US" altLang="ko-KR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lang="en-US" altLang="ko-KR" b="0" dirty="0" smtClean="0"/>
              <a:t> function.</a:t>
            </a:r>
            <a:endParaRPr lang="en-US" altLang="ko-KR" b="0" dirty="0"/>
          </a:p>
          <a:p>
            <a:r>
              <a:rPr lang="en-US" altLang="ko-KR" b="0" dirty="0" smtClean="0"/>
              <a:t>SIGALRM : </a:t>
            </a:r>
          </a:p>
          <a:p>
            <a:pPr lvl="1"/>
            <a:r>
              <a:rPr lang="en-US" altLang="ko-KR" b="0" dirty="0" smtClean="0"/>
              <a:t>generated </a:t>
            </a:r>
            <a:r>
              <a:rPr lang="en-US" altLang="ko-KR" b="0" dirty="0"/>
              <a:t>when a timer set with the </a:t>
            </a: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alarm</a:t>
            </a:r>
            <a:r>
              <a:rPr lang="en-US" altLang="ko-KR" b="0" dirty="0"/>
              <a:t> expires.</a:t>
            </a:r>
          </a:p>
          <a:p>
            <a:r>
              <a:rPr lang="en-US" altLang="ko-KR" b="0" dirty="0" smtClean="0"/>
              <a:t>SIGCHLD 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Whenever </a:t>
            </a:r>
            <a:r>
              <a:rPr lang="en-US" altLang="ko-KR" b="0" dirty="0"/>
              <a:t>a process terminates or stops, the signal is sent to the parent.</a:t>
            </a:r>
          </a:p>
          <a:p>
            <a:r>
              <a:rPr lang="en-US" altLang="ko-KR" b="0" dirty="0" smtClean="0"/>
              <a:t>SIGCONT 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This </a:t>
            </a:r>
            <a:r>
              <a:rPr lang="en-US" altLang="ko-KR" b="0" dirty="0"/>
              <a:t>signal(job-control) sent to a stopped process when it is continued.</a:t>
            </a:r>
          </a:p>
          <a:p>
            <a:r>
              <a:rPr lang="en-US" altLang="ko-KR" b="0" dirty="0" smtClean="0"/>
              <a:t>SIGFPE    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signals </a:t>
            </a:r>
            <a:r>
              <a:rPr lang="en-US" altLang="ko-KR" b="0" dirty="0"/>
              <a:t>an arithmetic exception, such as divide-by-0, floating point overflow, and so on</a:t>
            </a:r>
          </a:p>
          <a:p>
            <a:r>
              <a:rPr lang="en-US" altLang="ko-KR" b="0" dirty="0" smtClean="0"/>
              <a:t>SIGHUP  </a:t>
            </a:r>
            <a:r>
              <a:rPr lang="en-US" altLang="ko-KR" b="0" dirty="0"/>
              <a:t>:</a:t>
            </a:r>
          </a:p>
          <a:p>
            <a:pPr lvl="1"/>
            <a:r>
              <a:rPr lang="en-US" altLang="ko-KR" b="0" dirty="0" smtClean="0"/>
              <a:t>generated </a:t>
            </a:r>
            <a:r>
              <a:rPr lang="en-US" altLang="ko-KR" b="0" dirty="0"/>
              <a:t>to the controlling process (session leader) associated with a controlling terminal if a disconnect is detected by the terminal interface</a:t>
            </a:r>
          </a:p>
          <a:p>
            <a:pPr lvl="1"/>
            <a:r>
              <a:rPr lang="en-US" altLang="ko-KR" b="0" dirty="0" smtClean="0"/>
              <a:t>generated </a:t>
            </a:r>
            <a:r>
              <a:rPr lang="en-US" altLang="ko-KR" b="0" dirty="0"/>
              <a:t>if the session leader terminates and sent to each process in the foreground process group</a:t>
            </a:r>
          </a:p>
          <a:p>
            <a:pPr lvl="1"/>
            <a:r>
              <a:rPr lang="en-US" altLang="ko-KR" b="0" dirty="0" smtClean="0"/>
              <a:t>commonly </a:t>
            </a:r>
            <a:r>
              <a:rPr lang="en-US" altLang="ko-KR" b="0" dirty="0"/>
              <a:t>used to notify daemon process to reread their configuration files (note that a daemon should not have a controlling terminal and normally never receive this signal</a:t>
            </a:r>
            <a:r>
              <a:rPr lang="en-US" altLang="ko-KR" b="0" dirty="0" smtClean="0"/>
              <a:t>)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96611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Signals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0" dirty="0" smtClean="0"/>
              <a:t>SIGILL   :</a:t>
            </a:r>
          </a:p>
          <a:p>
            <a:pPr lvl="1"/>
            <a:r>
              <a:rPr lang="en-US" altLang="ko-KR" b="0" dirty="0" smtClean="0"/>
              <a:t>indicates </a:t>
            </a:r>
            <a:r>
              <a:rPr lang="en-US" altLang="ko-KR" b="0" dirty="0"/>
              <a:t>that the process has executed an illegal hardware instruction.</a:t>
            </a:r>
          </a:p>
          <a:p>
            <a:r>
              <a:rPr lang="en-US" altLang="ko-KR" b="0" dirty="0" smtClean="0"/>
              <a:t>SIGINT  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generated </a:t>
            </a:r>
            <a:r>
              <a:rPr lang="en-US" altLang="ko-KR" b="0" dirty="0"/>
              <a:t>by the terminal driver when we type the interrupt key and sent to all processes in the foreground process group</a:t>
            </a:r>
          </a:p>
          <a:p>
            <a:r>
              <a:rPr lang="en-US" altLang="ko-KR" b="0" dirty="0" smtClean="0"/>
              <a:t>SIGIO    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indicates </a:t>
            </a:r>
            <a:r>
              <a:rPr lang="en-US" altLang="ko-KR" b="0" dirty="0"/>
              <a:t>an asynchronous I/O event</a:t>
            </a:r>
          </a:p>
          <a:p>
            <a:r>
              <a:rPr lang="en-US" altLang="ko-KR" b="0" dirty="0" smtClean="0"/>
              <a:t>SIGKILL  : </a:t>
            </a:r>
          </a:p>
          <a:p>
            <a:pPr lvl="1"/>
            <a:r>
              <a:rPr lang="en-US" altLang="ko-KR" b="0" dirty="0" smtClean="0"/>
              <a:t>can’t </a:t>
            </a:r>
            <a:r>
              <a:rPr lang="en-US" altLang="ko-KR" b="0" dirty="0"/>
              <a:t>be caught or ignored. a sure way to kill any process.</a:t>
            </a:r>
          </a:p>
          <a:p>
            <a:r>
              <a:rPr lang="en-US" altLang="ko-KR" b="0" dirty="0" smtClean="0"/>
              <a:t>SIGPIPE  : </a:t>
            </a:r>
          </a:p>
          <a:p>
            <a:pPr lvl="1"/>
            <a:r>
              <a:rPr lang="en-US" altLang="ko-KR" b="0" dirty="0" smtClean="0"/>
              <a:t>If </a:t>
            </a:r>
            <a:r>
              <a:rPr lang="en-US" altLang="ko-KR" b="0" dirty="0"/>
              <a:t>we write to a pipeline but the reader has terminated, SIGPIPE is generated</a:t>
            </a:r>
          </a:p>
          <a:p>
            <a:r>
              <a:rPr lang="en-US" altLang="ko-KR" b="0" dirty="0" smtClean="0"/>
              <a:t>SIGPWR 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related </a:t>
            </a:r>
            <a:r>
              <a:rPr lang="en-US" altLang="ko-KR" b="0" dirty="0"/>
              <a:t>to power failure. (read the book for the detail)</a:t>
            </a:r>
          </a:p>
          <a:p>
            <a:r>
              <a:rPr lang="en-US" altLang="ko-KR" b="0" dirty="0" smtClean="0"/>
              <a:t>SIGQUIT 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generated </a:t>
            </a:r>
            <a:r>
              <a:rPr lang="en-US" altLang="ko-KR" b="0" dirty="0"/>
              <a:t>by the terminal driver when we type terminal quit key and sent to all processes in the foreground process group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76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Signals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0" dirty="0"/>
              <a:t>SIGSEGV </a:t>
            </a:r>
            <a:r>
              <a:rPr lang="en-US" altLang="ko-KR" b="0" dirty="0" smtClean="0"/>
              <a:t>:</a:t>
            </a:r>
          </a:p>
          <a:p>
            <a:pPr lvl="1"/>
            <a:r>
              <a:rPr lang="en-US" altLang="ko-KR" b="0" dirty="0" smtClean="0"/>
              <a:t>indicates </a:t>
            </a:r>
            <a:r>
              <a:rPr lang="en-US" altLang="ko-KR" b="0" dirty="0"/>
              <a:t>that </a:t>
            </a:r>
            <a:r>
              <a:rPr lang="en-US" altLang="ko-KR" b="0" dirty="0" smtClean="0"/>
              <a:t>their </a:t>
            </a:r>
            <a:r>
              <a:rPr lang="en-US" altLang="ko-KR" b="0" dirty="0"/>
              <a:t>process has made an invalid memory reference</a:t>
            </a:r>
          </a:p>
          <a:p>
            <a:r>
              <a:rPr lang="en-US" altLang="ko-KR" b="0" dirty="0" smtClean="0"/>
              <a:t>SIGSTOP :</a:t>
            </a:r>
          </a:p>
          <a:p>
            <a:pPr lvl="1"/>
            <a:r>
              <a:rPr lang="en-US" altLang="ko-KR" b="0" dirty="0" smtClean="0"/>
              <a:t>This </a:t>
            </a:r>
            <a:r>
              <a:rPr lang="en-US" altLang="ko-KR" b="0" dirty="0"/>
              <a:t>signal(job-control) stops a process and can’t be caught or ignored</a:t>
            </a:r>
          </a:p>
          <a:p>
            <a:r>
              <a:rPr lang="en-US" altLang="ko-KR" b="0" dirty="0" smtClean="0"/>
              <a:t>SIGSYS   :</a:t>
            </a:r>
          </a:p>
          <a:p>
            <a:pPr lvl="1"/>
            <a:r>
              <a:rPr lang="en-US" altLang="ko-KR" b="0" dirty="0" smtClean="0"/>
              <a:t>signals </a:t>
            </a:r>
            <a:r>
              <a:rPr lang="en-US" altLang="ko-KR" b="0" dirty="0"/>
              <a:t>an invalid system call</a:t>
            </a:r>
          </a:p>
          <a:p>
            <a:r>
              <a:rPr lang="en-US" altLang="ko-KR" b="0" dirty="0" smtClean="0"/>
              <a:t>SIGTERM :</a:t>
            </a:r>
          </a:p>
          <a:p>
            <a:pPr lvl="1"/>
            <a:r>
              <a:rPr lang="en-US" altLang="ko-KR" b="0" dirty="0" smtClean="0"/>
              <a:t>the </a:t>
            </a:r>
            <a:r>
              <a:rPr lang="en-US" altLang="ko-KR" b="0" dirty="0"/>
              <a:t>termination signal sent by the </a:t>
            </a: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kill(1)</a:t>
            </a:r>
            <a:r>
              <a:rPr lang="en-US" altLang="ko-KR" b="0" dirty="0"/>
              <a:t> command by default.</a:t>
            </a:r>
          </a:p>
          <a:p>
            <a:r>
              <a:rPr lang="en-US" altLang="ko-KR" b="0" dirty="0" smtClean="0"/>
              <a:t>SIGTSTP  :</a:t>
            </a:r>
          </a:p>
          <a:p>
            <a:pPr lvl="1"/>
            <a:r>
              <a:rPr lang="en-US" altLang="ko-KR" b="0" dirty="0" smtClean="0"/>
              <a:t> </a:t>
            </a:r>
            <a:r>
              <a:rPr lang="en-US" altLang="ko-KR" b="0" dirty="0"/>
              <a:t>This is the interactive stop signal generated by the terminal driver when we type the terminal suspend key and sent to all processes in the foreground process group.</a:t>
            </a:r>
          </a:p>
          <a:p>
            <a:r>
              <a:rPr lang="en-US" altLang="ko-KR" b="0" dirty="0" smtClean="0"/>
              <a:t>SIGTTIN  :</a:t>
            </a:r>
          </a:p>
          <a:p>
            <a:pPr lvl="1"/>
            <a:r>
              <a:rPr lang="en-US" altLang="ko-KR" b="0" dirty="0" smtClean="0"/>
              <a:t>generated </a:t>
            </a:r>
            <a:r>
              <a:rPr lang="en-US" altLang="ko-KR" b="0" dirty="0"/>
              <a:t>by the terminal driver when a process in a background process group tries to read from its controlling terminal</a:t>
            </a:r>
          </a:p>
          <a:p>
            <a:r>
              <a:rPr lang="en-US" altLang="ko-KR" b="0" dirty="0" smtClean="0"/>
              <a:t>SIGTTOU :</a:t>
            </a:r>
          </a:p>
          <a:p>
            <a:pPr lvl="1"/>
            <a:r>
              <a:rPr lang="en-US" altLang="ko-KR" b="0" dirty="0" smtClean="0"/>
              <a:t>generated </a:t>
            </a:r>
            <a:r>
              <a:rPr lang="en-US" altLang="ko-KR" b="0" dirty="0"/>
              <a:t>by the terminal driver when a process in a background process group tries to write to its controlling terminal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46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Signals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/>
              <a:t>SIGURG : </a:t>
            </a:r>
            <a:endParaRPr lang="en-US" altLang="ko-KR" sz="1800" b="0" dirty="0" smtClean="0"/>
          </a:p>
          <a:p>
            <a:pPr lvl="1"/>
            <a:r>
              <a:rPr lang="en-US" altLang="ko-KR" sz="1400" b="0" dirty="0" smtClean="0"/>
              <a:t>notifies </a:t>
            </a:r>
            <a:r>
              <a:rPr lang="en-US" altLang="ko-KR" sz="1400" b="0" dirty="0"/>
              <a:t>the process that an urgent condition has occurred. Optionally generated when out-of-band data is received on a network connection.</a:t>
            </a:r>
          </a:p>
          <a:p>
            <a:r>
              <a:rPr lang="en-US" altLang="ko-KR" sz="1800" b="0" dirty="0" smtClean="0"/>
              <a:t>SIGUSR1[2</a:t>
            </a:r>
            <a:r>
              <a:rPr lang="en-US" altLang="ko-KR" sz="1800" b="0" dirty="0"/>
              <a:t>] : </a:t>
            </a:r>
            <a:endParaRPr lang="en-US" altLang="ko-KR" sz="1800" b="0" dirty="0" smtClean="0"/>
          </a:p>
          <a:p>
            <a:pPr lvl="1"/>
            <a:r>
              <a:rPr lang="en-US" altLang="ko-KR" sz="1400" b="0" dirty="0" smtClean="0"/>
              <a:t>user-defined </a:t>
            </a:r>
            <a:r>
              <a:rPr lang="en-US" altLang="ko-KR" sz="1400" b="0" dirty="0"/>
              <a:t>signals, for use in application programs</a:t>
            </a:r>
          </a:p>
          <a:p>
            <a:r>
              <a:rPr lang="en-US" altLang="ko-KR" sz="1800" b="0" dirty="0" smtClean="0"/>
              <a:t>SIGWINCH </a:t>
            </a:r>
            <a:r>
              <a:rPr lang="en-US" altLang="ko-KR" sz="1800" b="0" dirty="0"/>
              <a:t>: </a:t>
            </a:r>
            <a:endParaRPr lang="en-US" altLang="ko-KR" sz="1800" b="0" dirty="0" smtClean="0"/>
          </a:p>
          <a:p>
            <a:pPr lvl="1"/>
            <a:r>
              <a:rPr lang="en-US" altLang="ko-KR" sz="1400" b="0" dirty="0" smtClean="0"/>
              <a:t>generated </a:t>
            </a:r>
            <a:r>
              <a:rPr lang="en-US" altLang="ko-KR" sz="1400" b="0" dirty="0"/>
              <a:t>to the foreground process group when a process changes the window size from its previous value, with </a:t>
            </a:r>
            <a:r>
              <a:rPr lang="en-US" altLang="ko-KR" sz="1400" b="0" dirty="0" smtClean="0"/>
              <a:t>the </a:t>
            </a:r>
            <a:r>
              <a:rPr lang="en-US" altLang="ko-KR" sz="1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ioctl</a:t>
            </a:r>
            <a:r>
              <a:rPr lang="en-US" altLang="ko-KR" sz="1400" b="0" dirty="0" smtClean="0"/>
              <a:t> set-window-size </a:t>
            </a:r>
            <a:r>
              <a:rPr lang="en-US" altLang="ko-KR" sz="1400" b="0" dirty="0"/>
              <a:t>command</a:t>
            </a:r>
          </a:p>
          <a:p>
            <a:r>
              <a:rPr lang="en-US" altLang="ko-KR" sz="1800" b="0" dirty="0" smtClean="0"/>
              <a:t>SIGXCPU </a:t>
            </a:r>
            <a:r>
              <a:rPr lang="en-US" altLang="ko-KR" sz="1800" b="0" dirty="0"/>
              <a:t>: </a:t>
            </a:r>
            <a:endParaRPr lang="en-US" altLang="ko-KR" sz="1800" b="0" dirty="0" smtClean="0"/>
          </a:p>
          <a:p>
            <a:pPr lvl="1"/>
            <a:r>
              <a:rPr lang="en-US" altLang="ko-KR" sz="1400" b="0" dirty="0" smtClean="0"/>
              <a:t>generated </a:t>
            </a:r>
            <a:r>
              <a:rPr lang="en-US" altLang="ko-KR" sz="1400" b="0" dirty="0"/>
              <a:t>if the process exceeds its soft CPU time limit</a:t>
            </a:r>
          </a:p>
          <a:p>
            <a:r>
              <a:rPr lang="en-US" altLang="ko-KR" sz="1800" b="0" dirty="0" smtClean="0"/>
              <a:t>SIGXFSZ </a:t>
            </a:r>
            <a:r>
              <a:rPr lang="en-US" altLang="ko-KR" sz="1800" b="0" dirty="0"/>
              <a:t>: </a:t>
            </a:r>
            <a:endParaRPr lang="en-US" altLang="ko-KR" sz="1800" b="0" dirty="0" smtClean="0"/>
          </a:p>
          <a:p>
            <a:pPr lvl="1"/>
            <a:r>
              <a:rPr lang="en-US" altLang="ko-KR" sz="1400" b="0" dirty="0" smtClean="0"/>
              <a:t>generated </a:t>
            </a:r>
            <a:r>
              <a:rPr lang="en-US" altLang="ko-KR" sz="1400" b="0" dirty="0"/>
              <a:t>if the process exceeds its soft file size limit</a:t>
            </a:r>
          </a:p>
        </p:txBody>
      </p:sp>
    </p:spTree>
    <p:extLst>
      <p:ext uri="{BB962C8B-B14F-4D97-AF65-F5344CB8AC3E}">
        <p14:creationId xmlns:p14="http://schemas.microsoft.com/office/powerpoint/2010/main" val="288276690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병렬처리실험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절묘한 입체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굴림" pitchFamily="50" charset="-127"/>
          </a:defRPr>
        </a:defPPr>
      </a:lstStyle>
    </a:lnDef>
  </a:objectDefaults>
  <a:extraClrSchemeLst>
    <a:extraClrScheme>
      <a:clrScheme name="병렬처리연구실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병렬처리연구실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병렬처리연구실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2" id="{C0D8A79E-F45D-4ADB-82E5-447E5CB957B0}" vid="{8C0A3A0B-73D0-41DF-AF68-7F9EED70F06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203</TotalTime>
  <Words>4562</Words>
  <Application>Microsoft Office PowerPoint</Application>
  <PresentationFormat>화면 슬라이드 쇼(4:3)</PresentationFormat>
  <Paragraphs>854</Paragraphs>
  <Slides>51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Monotype Sorts</vt:lpstr>
      <vt:lpstr>굴림</vt:lpstr>
      <vt:lpstr>돋움</vt:lpstr>
      <vt:lpstr>맑은 고딕</vt:lpstr>
      <vt:lpstr>Arial</vt:lpstr>
      <vt:lpstr>Courier New</vt:lpstr>
      <vt:lpstr>Times New Roman</vt:lpstr>
      <vt:lpstr>테마2</vt:lpstr>
      <vt:lpstr>Signals and signal processing</vt:lpstr>
      <vt:lpstr>Introduction</vt:lpstr>
      <vt:lpstr>Signal concepts</vt:lpstr>
      <vt:lpstr>Dispositions of signals</vt:lpstr>
      <vt:lpstr>Unix signals (ANSI, POSIX.1, SVR4, 4.3+BSD)</vt:lpstr>
      <vt:lpstr>Signals</vt:lpstr>
      <vt:lpstr>Signals (cont’d)</vt:lpstr>
      <vt:lpstr>Signals (cont’d)</vt:lpstr>
      <vt:lpstr>Signals (cont’d)</vt:lpstr>
      <vt:lpstr>Signal Function</vt:lpstr>
      <vt:lpstr>Signal Function Example</vt:lpstr>
      <vt:lpstr>Signal Function Example</vt:lpstr>
      <vt:lpstr>Program Start-up</vt:lpstr>
      <vt:lpstr>Interrupted System Calls (1/2)</vt:lpstr>
      <vt:lpstr>Interrupted System Calls (2/2)</vt:lpstr>
      <vt:lpstr>Reentrant Functions</vt:lpstr>
      <vt:lpstr>Reentrant functions that may be called from a signal handler</vt:lpstr>
      <vt:lpstr>Reenturant Functions (cont’d)</vt:lpstr>
      <vt:lpstr>Kill and Raise function (1/2)</vt:lpstr>
      <vt:lpstr>Kill and Raise function (2/2)</vt:lpstr>
      <vt:lpstr>alarm and pause function (1/2)</vt:lpstr>
      <vt:lpstr>alarm and pause function (2/2)</vt:lpstr>
      <vt:lpstr>Example I (sleep1)</vt:lpstr>
      <vt:lpstr>Example II (sleep2)</vt:lpstr>
      <vt:lpstr>Example III (sleep2 problem)</vt:lpstr>
      <vt:lpstr>Example IV (timeout)</vt:lpstr>
      <vt:lpstr>Example V (Another timeout)</vt:lpstr>
      <vt:lpstr>Abort Function</vt:lpstr>
      <vt:lpstr>Sleep Function</vt:lpstr>
      <vt:lpstr>Unreliable signals (1/2)</vt:lpstr>
      <vt:lpstr>Unreliable signals(2/2)</vt:lpstr>
      <vt:lpstr>Reliable Signal Terminology and Semantics</vt:lpstr>
      <vt:lpstr>Reliable Signal Terminology and Semantics</vt:lpstr>
      <vt:lpstr>Signal sets</vt:lpstr>
      <vt:lpstr>Signal Functions</vt:lpstr>
      <vt:lpstr>Sigprocmask function</vt:lpstr>
      <vt:lpstr>Sigprocmask Function Example</vt:lpstr>
      <vt:lpstr>Sigpending Function</vt:lpstr>
      <vt:lpstr>Sigpending Function</vt:lpstr>
      <vt:lpstr>Sigpending Function</vt:lpstr>
      <vt:lpstr>Sigaction Function (1/3)</vt:lpstr>
      <vt:lpstr>Sigaction Function (2/3)</vt:lpstr>
      <vt:lpstr>Sigaction Function (3/3)</vt:lpstr>
      <vt:lpstr>Sigsetjmp and siglongjmp Functions</vt:lpstr>
      <vt:lpstr>Sigsetjmp and siglongjmp Functions</vt:lpstr>
      <vt:lpstr>Sigsuspend Function (1/4)</vt:lpstr>
      <vt:lpstr>Sigsuspend Function (2/4)</vt:lpstr>
      <vt:lpstr>Sigsuspend Function (3/4)</vt:lpstr>
      <vt:lpstr>Sigsuspend Function (4/4)</vt:lpstr>
      <vt:lpstr>Sleep(1/2)</vt:lpstr>
      <vt:lpstr>Sleep(2/2)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signal processing</dc:title>
  <dc:creator>최규연</dc:creator>
  <cp:lastModifiedBy>최규연</cp:lastModifiedBy>
  <cp:revision>26</cp:revision>
  <dcterms:created xsi:type="dcterms:W3CDTF">2015-01-28T13:28:31Z</dcterms:created>
  <dcterms:modified xsi:type="dcterms:W3CDTF">2015-04-08T16:12:52Z</dcterms:modified>
</cp:coreProperties>
</file>