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2023-09-28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therrealm.org/compet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What alternative social-economic models exist? </a:t>
            </a:r>
          </a:p>
          <a:p>
            <a:pPr lvl="1"/>
            <a:r>
              <a:rPr lang="en-US" dirty="0">
                <a:latin typeface="times new roman" panose="02020603050405020304" pitchFamily="18" charset="0"/>
              </a:rPr>
              <a:t>Worker/Consumer cooperatives</a:t>
            </a:r>
            <a:endParaRPr lang="en-US" dirty="0">
              <a:effectLst/>
              <a:latin typeface="times new roman" panose="02020603050405020304" pitchFamily="18" charset="0"/>
            </a:endParaRPr>
          </a:p>
          <a:p>
            <a:r>
              <a:rPr lang="en-US" dirty="0">
                <a:effectLst/>
                <a:latin typeface="times new roman" panose="02020603050405020304" pitchFamily="18" charset="0"/>
              </a:rPr>
              <a:t>When, if ever, does competition make logical sense? </a:t>
            </a:r>
          </a:p>
          <a:p>
            <a:pPr lvl="1"/>
            <a:r>
              <a:rPr lang="en-US" dirty="0">
                <a:latin typeface="times new roman" panose="02020603050405020304" pitchFamily="18" charset="0"/>
              </a:rPr>
              <a:t>Competing against the unknown?</a:t>
            </a:r>
            <a:endParaRPr lang="en-US" dirty="0">
              <a:effectLst/>
              <a:latin typeface="times new roman" panose="02020603050405020304" pitchFamily="18" charset="0"/>
            </a:endParaRPr>
          </a:p>
          <a:p>
            <a:r>
              <a:rPr lang="en-US" dirty="0">
                <a:effectLst/>
                <a:latin typeface="times new roman" panose="02020603050405020304" pitchFamily="18" charset="0"/>
              </a:rPr>
              <a:t>What are the differences between productive collaboration and illegal “anticompetitive” business collusion? </a:t>
            </a:r>
          </a:p>
          <a:p>
            <a:pPr marL="0" indent="0">
              <a:buNone/>
            </a:pPr>
            <a:endParaRPr lang="en-US" dirty="0">
              <a:effectLst/>
              <a:latin typeface="times new roman" panose="02020603050405020304" pitchFamily="18" charset="0"/>
            </a:endParaRPr>
          </a:p>
          <a:p>
            <a:pPr marL="0" indent="0" algn="ctr">
              <a:buNone/>
            </a:pPr>
            <a:r>
              <a:rPr lang="en-US" sz="4300" i="1" dirty="0">
                <a:latin typeface="times new roman" panose="02020603050405020304" pitchFamily="18" charset="0"/>
              </a:rPr>
              <a:t>Isn’t a </a:t>
            </a:r>
            <a:r>
              <a:rPr lang="en-US" sz="4300" b="1" i="1" dirty="0">
                <a:latin typeface="times new roman" panose="02020603050405020304" pitchFamily="18" charset="0"/>
              </a:rPr>
              <a:t>monopoly </a:t>
            </a:r>
            <a:r>
              <a:rPr lang="en-US" sz="4300" i="1" dirty="0">
                <a:latin typeface="times new roman" panose="02020603050405020304" pitchFamily="18" charset="0"/>
              </a:rPr>
              <a:t>just the </a:t>
            </a:r>
            <a:r>
              <a:rPr lang="en-US" sz="4300" b="1" i="1" dirty="0">
                <a:latin typeface="times new roman" panose="02020603050405020304" pitchFamily="18" charset="0"/>
              </a:rPr>
              <a:t>end result </a:t>
            </a:r>
            <a:r>
              <a:rPr lang="en-US" sz="4300" i="1" dirty="0">
                <a:latin typeface="times new roman" panose="02020603050405020304" pitchFamily="18" charset="0"/>
              </a:rPr>
              <a:t>of</a:t>
            </a:r>
            <a:r>
              <a:rPr lang="en-US" sz="4300" b="1" i="1" dirty="0">
                <a:latin typeface="times new roman" panose="02020603050405020304" pitchFamily="18" charset="0"/>
              </a:rPr>
              <a:t> successful competition?</a:t>
            </a:r>
            <a:endParaRPr lang="en-US" sz="4300" b="1" i="1" dirty="0">
              <a:effectLst/>
              <a:latin typeface="times new roman" panose="02020603050405020304" pitchFamily="18" charset="0"/>
            </a:endParaRPr>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762-C208-3A44-0214-DB8F4B795B72}"/>
              </a:ext>
            </a:extLst>
          </p:cNvPr>
          <p:cNvSpPr>
            <a:spLocks noGrp="1"/>
          </p:cNvSpPr>
          <p:nvPr>
            <p:ph type="title"/>
          </p:nvPr>
        </p:nvSpPr>
        <p:spPr/>
        <p:txBody>
          <a:bodyPr>
            <a:normAutofit fontScale="90000"/>
          </a:bodyPr>
          <a:lstStyle/>
          <a:p>
            <a:r>
              <a:rPr lang="en-US" dirty="0"/>
              <a:t>The US Federal Trade Commission's Stance on Competition</a:t>
            </a:r>
          </a:p>
        </p:txBody>
      </p:sp>
      <p:sp>
        <p:nvSpPr>
          <p:cNvPr id="3" name="Content Placeholder 2">
            <a:extLst>
              <a:ext uri="{FF2B5EF4-FFF2-40B4-BE49-F238E27FC236}">
                <a16:creationId xmlns:a16="http://schemas.microsoft.com/office/drawing/2014/main" id="{D131C1D0-A955-D77C-44FE-EDECAA81B18B}"/>
              </a:ext>
            </a:extLst>
          </p:cNvPr>
          <p:cNvSpPr>
            <a:spLocks noGrp="1"/>
          </p:cNvSpPr>
          <p:nvPr>
            <p:ph idx="1"/>
          </p:nvPr>
        </p:nvSpPr>
        <p:spPr>
          <a:xfrm>
            <a:off x="609600" y="1600201"/>
            <a:ext cx="10972800" cy="1981199"/>
          </a:xfrm>
        </p:spPr>
        <p:txBody>
          <a:bodyPr>
            <a:normAutofit lnSpcReduction="10000"/>
          </a:bodyPr>
          <a:lstStyle/>
          <a:p>
            <a:r>
              <a:rPr lang="en-US" dirty="0"/>
              <a:t>“Aggressive competition among sellers in an open marketplace gives consumers — both individuals and businesses — the benefits of lower prices, higher quality products and services, more choices, and greater innovation.”</a:t>
            </a:r>
          </a:p>
        </p:txBody>
      </p:sp>
      <p:sp>
        <p:nvSpPr>
          <p:cNvPr id="5" name="TextBox 4">
            <a:extLst>
              <a:ext uri="{FF2B5EF4-FFF2-40B4-BE49-F238E27FC236}">
                <a16:creationId xmlns:a16="http://schemas.microsoft.com/office/drawing/2014/main" id="{D51FEA7F-AB8F-0C59-BFDB-0417093280B1}"/>
              </a:ext>
            </a:extLst>
          </p:cNvPr>
          <p:cNvSpPr txBox="1"/>
          <p:nvPr/>
        </p:nvSpPr>
        <p:spPr>
          <a:xfrm>
            <a:off x="2252663" y="4156502"/>
            <a:ext cx="7686675" cy="1323439"/>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8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ooper Black" panose="0208090404030B020404" pitchFamily="18" charset="0"/>
                <a:ea typeface="+mn-ea"/>
                <a:cs typeface="JasmineUPC" panose="020B0502040204020203" pitchFamily="18" charset="-34"/>
              </a:rPr>
              <a:t>Do you agree?</a:t>
            </a:r>
          </a:p>
        </p:txBody>
      </p:sp>
    </p:spTree>
    <p:extLst>
      <p:ext uri="{BB962C8B-B14F-4D97-AF65-F5344CB8AC3E}">
        <p14:creationId xmlns:p14="http://schemas.microsoft.com/office/powerpoint/2010/main" val="3792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1</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There are a group of students who have been holding been running informal Role-Playing Game nights and it seems to have caught people’s interest.  The group has decided it wants to establish a student group so it can find further funding. However, there is disagreement as to how formal leadership of the group should be set up.  The original group of people want to be the group leaders that makes decisions and then everyone else just be members.  Some newcomers want the group to be more informal and run by the consensus of everyone involved.</a:t>
            </a:r>
          </a:p>
        </p:txBody>
      </p:sp>
      <p:sp>
        <p:nvSpPr>
          <p:cNvPr id="4" name="TextBox 3">
            <a:extLst>
              <a:ext uri="{FF2B5EF4-FFF2-40B4-BE49-F238E27FC236}">
                <a16:creationId xmlns:a16="http://schemas.microsoft.com/office/drawing/2014/main" id="{B3267852-8885-6D00-F3FE-5F3F06EA5F00}"/>
              </a:ext>
            </a:extLst>
          </p:cNvPr>
          <p:cNvSpPr txBox="1"/>
          <p:nvPr/>
        </p:nvSpPr>
        <p:spPr>
          <a:xfrm>
            <a:off x="676375" y="5695949"/>
            <a:ext cx="10839250"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group should do </a:t>
            </a:r>
          </a:p>
        </p:txBody>
      </p:sp>
    </p:spTree>
    <p:extLst>
      <p:ext uri="{BB962C8B-B14F-4D97-AF65-F5344CB8AC3E}">
        <p14:creationId xmlns:p14="http://schemas.microsoft.com/office/powerpoint/2010/main" val="9175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2</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You are working on a startup to rent e-bikes, but you have just heard that the town has been in talks with an existing e-bike rental service that already has all the resources and could derail your idea.  What do you do?</a:t>
            </a:r>
          </a:p>
        </p:txBody>
      </p:sp>
      <p:sp>
        <p:nvSpPr>
          <p:cNvPr id="4" name="TextBox 3">
            <a:extLst>
              <a:ext uri="{FF2B5EF4-FFF2-40B4-BE49-F238E27FC236}">
                <a16:creationId xmlns:a16="http://schemas.microsoft.com/office/drawing/2014/main" id="{B3267852-8885-6D00-F3FE-5F3F06EA5F00}"/>
              </a:ext>
            </a:extLst>
          </p:cNvPr>
          <p:cNvSpPr txBox="1"/>
          <p:nvPr/>
        </p:nvSpPr>
        <p:spPr>
          <a:xfrm>
            <a:off x="444454" y="5695949"/>
            <a:ext cx="11303094"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startup should do </a:t>
            </a:r>
          </a:p>
        </p:txBody>
      </p:sp>
    </p:spTree>
    <p:extLst>
      <p:ext uri="{BB962C8B-B14F-4D97-AF65-F5344CB8AC3E}">
        <p14:creationId xmlns:p14="http://schemas.microsoft.com/office/powerpoint/2010/main" val="41602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9708"/>
            <a:ext cx="10972800" cy="963616"/>
          </a:xfrm>
        </p:spPr>
        <p:txBody>
          <a:bodyPr/>
          <a:lstStyle/>
          <a:p>
            <a:r>
              <a:rPr lang="en-US" b="1" dirty="0"/>
              <a:t>Scenario 3</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951043"/>
            <a:ext cx="10972800" cy="4525963"/>
          </a:xfrm>
        </p:spPr>
        <p:txBody>
          <a:bodyPr/>
          <a:lstStyle/>
          <a:p>
            <a:pPr marL="0" indent="0" algn="ctr">
              <a:buNone/>
            </a:pPr>
            <a:r>
              <a:rPr lang="en-US" dirty="0"/>
              <a:t>There are a group of students who are fed up with needing to be subjected to ridicule because they got bad grades on a test that they spent a lot of time preparing for.  They feel like the teachers are trying to base the grading policy on a bell curve instead of actually making sure that all the students learn the content.  The students want to be able to know the specific information that will be on the test and to be able to retake it until they pass.  The Professor feels like that would be missing the point of studying and thinks that retaking things would be impractical.</a:t>
            </a:r>
          </a:p>
        </p:txBody>
      </p:sp>
      <p:sp>
        <p:nvSpPr>
          <p:cNvPr id="4" name="TextBox 3">
            <a:extLst>
              <a:ext uri="{FF2B5EF4-FFF2-40B4-BE49-F238E27FC236}">
                <a16:creationId xmlns:a16="http://schemas.microsoft.com/office/drawing/2014/main" id="{B3267852-8885-6D00-F3FE-5F3F06EA5F00}"/>
              </a:ext>
            </a:extLst>
          </p:cNvPr>
          <p:cNvSpPr txBox="1"/>
          <p:nvPr/>
        </p:nvSpPr>
        <p:spPr>
          <a:xfrm>
            <a:off x="2026905" y="5477006"/>
            <a:ext cx="8138190"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professor</a:t>
            </a:r>
          </a:p>
          <a:p>
            <a:pPr algn="ctr"/>
            <a:r>
              <a:rPr lang="en-US" sz="4400" b="1" dirty="0">
                <a:solidFill>
                  <a:srgbClr val="990033"/>
                </a:solidFill>
              </a:rPr>
              <a:t>and students should do</a:t>
            </a:r>
          </a:p>
        </p:txBody>
      </p:sp>
    </p:spTree>
    <p:extLst>
      <p:ext uri="{BB962C8B-B14F-4D97-AF65-F5344CB8AC3E}">
        <p14:creationId xmlns:p14="http://schemas.microsoft.com/office/powerpoint/2010/main" val="93454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a:xfrm>
            <a:off x="238125" y="1600201"/>
            <a:ext cx="11725275" cy="4983161"/>
          </a:xfrm>
        </p:spPr>
        <p:txBody>
          <a:bodyPr>
            <a:normAutofit lnSpcReduction="10000"/>
          </a:bodyPr>
          <a:lstStyle/>
          <a:p>
            <a:r>
              <a:rPr lang="en-US" dirty="0">
                <a:effectLst/>
                <a:latin typeface="times new roman" panose="02020603050405020304" pitchFamily="18" charset="0"/>
              </a:rPr>
              <a:t>When writing a business plan, an important component is a market analysis.  The assignment will be to analyze the competitive forces in play in the ideas we are all working on, and to think of ways of collaborating that would lead to a net gain for all parties involved.  Create a column in your GitHub project's Kanban, called 'Market' and brainstorm tasks related to marketing with your group.  Are there any ways of turning competition into collaboration without risking allegations of collusion?  An example market analysis can be found on my project’s GitHub Kanban, although I don’t expect you to go out and gather customer feedback like I did ( </a:t>
            </a:r>
            <a:r>
              <a:rPr lang="en-US" dirty="0">
                <a:effectLst/>
                <a:latin typeface="times new roman" panose="02020603050405020304" pitchFamily="18" charset="0"/>
                <a:hlinkClick r:id="rId2"/>
              </a:rPr>
              <a:t>https://otherrealm.org/competition</a:t>
            </a:r>
            <a:r>
              <a:rPr lang="en-US"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24020</TotalTime>
  <Words>531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Cooper Black</vt:lpstr>
      <vt:lpstr>Times New Roman</vt:lpstr>
      <vt:lpstr>Times New Roman</vt:lpstr>
      <vt:lpstr>TimesNew</vt:lpstr>
      <vt:lpstr>Class 4 – Competition?  </vt:lpstr>
      <vt:lpstr>Why do we compete?</vt:lpstr>
      <vt:lpstr>The US Federal Trade Commission's Stance on Competition</vt:lpstr>
      <vt:lpstr>Scenario 1</vt:lpstr>
      <vt:lpstr>Scenario 2</vt:lpstr>
      <vt:lpstr>Scenario 3</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11</cp:revision>
  <dcterms:created xsi:type="dcterms:W3CDTF">2023-08-05T19:53:40Z</dcterms:created>
  <dcterms:modified xsi:type="dcterms:W3CDTF">2023-09-28T15:08:44Z</dcterms:modified>
</cp:coreProperties>
</file>