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9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A2F1-4702-4162-A394-7022EDB1D34C}" type="datetimeFigureOut">
              <a:rPr lang="en-US" smtClean="0"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7418-F5E3-48C5-B12E-7ABF2A54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ass.edu/diversity/home" TargetMode="External"/><Relationship Id="rId2" Type="http://schemas.openxmlformats.org/officeDocument/2006/relationships/hyperlink" Target="https://www.umass.edu/dean_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mass.edu/lrc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AB3-D07D-2EC2-28C7-367E743D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</a:rPr>
              <a:t>What happens when things go wrong?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AE48-A62F-8872-D2D6-5D782435D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E-J</a:t>
            </a:r>
          </a:p>
        </p:txBody>
      </p:sp>
    </p:spTree>
    <p:extLst>
      <p:ext uri="{BB962C8B-B14F-4D97-AF65-F5344CB8AC3E}">
        <p14:creationId xmlns:p14="http://schemas.microsoft.com/office/powerpoint/2010/main" val="414871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58A-A71F-82D3-C084-6E14ADDA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92916"/>
            <a:ext cx="10972800" cy="1143000"/>
          </a:xfrm>
        </p:spPr>
        <p:txBody>
          <a:bodyPr/>
          <a:lstStyle/>
          <a:p>
            <a:r>
              <a:rPr lang="en-US" dirty="0"/>
              <a:t>It happens to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21A4-4B32-E03E-37F1-2699E03D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1324599"/>
            <a:ext cx="11776104" cy="5258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Academics</a:t>
            </a:r>
          </a:p>
          <a:p>
            <a:pPr lvl="1"/>
            <a:r>
              <a:rPr lang="en-US" dirty="0"/>
              <a:t>Getting the wrong answer on homework and tests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Getting angry at a friend or not showing up when us were going to meet up</a:t>
            </a:r>
          </a:p>
          <a:p>
            <a:r>
              <a:rPr lang="en-US" dirty="0"/>
              <a:t>Societal</a:t>
            </a:r>
          </a:p>
          <a:p>
            <a:pPr lvl="1"/>
            <a:r>
              <a:rPr lang="en-US" dirty="0"/>
              <a:t>Getting accused of racism or getting caught stealing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Not exercising enough</a:t>
            </a:r>
          </a:p>
          <a:p>
            <a:r>
              <a:rPr lang="en-US" dirty="0"/>
              <a:t>Exogenous (not caused by us, but affecting us)</a:t>
            </a:r>
          </a:p>
          <a:p>
            <a:pPr lvl="1"/>
            <a:r>
              <a:rPr lang="en-US" dirty="0"/>
              <a:t>Driving a polluting car instead of a bike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6F7D4-3919-3D0D-4DD5-5A8A6FA07C5E}"/>
              </a:ext>
            </a:extLst>
          </p:cNvPr>
          <p:cNvSpPr txBox="1"/>
          <p:nvPr/>
        </p:nvSpPr>
        <p:spPr>
          <a:xfrm>
            <a:off x="3048000" y="9552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“Sindinakukumbukila” or “I didn’t remember” is a Chichewa word I use a lot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81B3B62-C8EF-56CA-7C35-75EE280FAE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4943" y="1139932"/>
            <a:ext cx="708211" cy="43349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4204-6DD1-8526-FEC6-5B399C9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require corrective 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2819-A839-16E1-BE44-4445FE93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other people who that could be additionally harmed by inaction?</a:t>
            </a:r>
          </a:p>
          <a:p>
            <a:r>
              <a:rPr lang="en-US" dirty="0"/>
              <a:t>Are there ways of making things right that do not require more work than it is worth?</a:t>
            </a:r>
          </a:p>
          <a:p>
            <a:pPr lvl="1"/>
            <a:r>
              <a:rPr lang="en-US" dirty="0"/>
              <a:t>How do you decide?</a:t>
            </a:r>
          </a:p>
          <a:p>
            <a:r>
              <a:rPr lang="en-US" dirty="0"/>
              <a:t>Are you at risk of additional damage if you do not do something?</a:t>
            </a:r>
          </a:p>
          <a:p>
            <a:r>
              <a:rPr lang="en-US" dirty="0"/>
              <a:t>Do other people need to do something?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can we do to have resiliency?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a good night’s sleep!!!!!</a:t>
            </a:r>
          </a:p>
          <a:p>
            <a:r>
              <a:rPr lang="en-US" dirty="0"/>
              <a:t>Eat healthy food (Vegetables and low processed high protein food)</a:t>
            </a:r>
          </a:p>
          <a:p>
            <a:r>
              <a:rPr lang="en-US" dirty="0"/>
              <a:t>Get exercise</a:t>
            </a:r>
          </a:p>
          <a:p>
            <a:r>
              <a:rPr lang="en-US" dirty="0"/>
              <a:t>Stay socially engaged</a:t>
            </a:r>
          </a:p>
          <a:p>
            <a:r>
              <a:rPr lang="en-US" dirty="0"/>
              <a:t>... What do </a:t>
            </a:r>
            <a:r>
              <a:rPr lang="en-US" b="1" i="1" dirty="0"/>
              <a:t>you</a:t>
            </a:r>
            <a:r>
              <a:rPr lang="en-US" dirty="0"/>
              <a:t> do when you are down?</a:t>
            </a:r>
          </a:p>
        </p:txBody>
      </p:sp>
    </p:spTree>
    <p:extLst>
      <p:ext uri="{BB962C8B-B14F-4D97-AF65-F5344CB8AC3E}">
        <p14:creationId xmlns:p14="http://schemas.microsoft.com/office/powerpoint/2010/main" val="157390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find help without coming across as dumb?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If you don’t understand something the teacher said or forget something, the burden is on the teacher as much as it is on the student – </a:t>
            </a:r>
            <a:r>
              <a:rPr lang="en-US" b="1" dirty="0">
                <a:latin typeface="times new roman" panose="02020603050405020304" pitchFamily="18" charset="0"/>
              </a:rPr>
              <a:t>you</a:t>
            </a:r>
            <a:r>
              <a:rPr lang="en-US" dirty="0">
                <a:latin typeface="times new roman" panose="02020603050405020304" pitchFamily="18" charset="0"/>
              </a:rPr>
              <a:t> are </a:t>
            </a:r>
            <a:r>
              <a:rPr lang="en-US" i="1" dirty="0">
                <a:latin typeface="times new roman" panose="02020603050405020304" pitchFamily="18" charset="0"/>
              </a:rPr>
              <a:t>paying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them</a:t>
            </a:r>
            <a:r>
              <a:rPr lang="en-US" dirty="0">
                <a:latin typeface="times new roman" panose="02020603050405020304" pitchFamily="18" charset="0"/>
              </a:rPr>
              <a:t>! </a:t>
            </a:r>
            <a:r>
              <a:rPr lang="en-US" sz="2000" dirty="0">
                <a:latin typeface="times new roman" panose="02020603050405020304" pitchFamily="18" charset="0"/>
              </a:rPr>
              <a:t>(at least in a roundabout way through taxes)</a:t>
            </a:r>
            <a:endParaRPr lang="en-US" dirty="0">
              <a:latin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The teacher can only help you if you reach out to them, however!</a:t>
            </a:r>
          </a:p>
          <a:p>
            <a:r>
              <a:rPr lang="en-US" dirty="0">
                <a:latin typeface="times new roman" panose="02020603050405020304" pitchFamily="18" charset="0"/>
              </a:rPr>
              <a:t>If the professor is giving you a hard time, bring the issue up with Student Services (</a:t>
            </a:r>
            <a:r>
              <a:rPr lang="en-US" dirty="0">
                <a:latin typeface="times new roman" panose="02020603050405020304" pitchFamily="18" charset="0"/>
                <a:hlinkClick r:id="rId2"/>
              </a:rPr>
              <a:t>Dean of Students office</a:t>
            </a:r>
            <a:r>
              <a:rPr lang="en-US" dirty="0">
                <a:latin typeface="times new roman" panose="02020603050405020304" pitchFamily="18" charset="0"/>
              </a:rPr>
              <a:t>) or the </a:t>
            </a:r>
            <a:r>
              <a:rPr lang="en-US" dirty="0">
                <a:hlinkClick r:id="rId3"/>
              </a:rPr>
              <a:t>Office of Equity and Inclusion</a:t>
            </a:r>
            <a:endParaRPr lang="en-US" dirty="0"/>
          </a:p>
          <a:p>
            <a:r>
              <a:rPr lang="en-US" b="1" dirty="0"/>
              <a:t>…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can we help other people who have made mistakes without coming across as smug?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7" y="1600201"/>
            <a:ext cx="5585013" cy="4525963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 solution focused</a:t>
            </a:r>
          </a:p>
          <a:p>
            <a:pPr lvl="1"/>
            <a:r>
              <a:rPr lang="en-US" dirty="0"/>
              <a:t>Show passion for righting the wrong not just </a:t>
            </a:r>
            <a:r>
              <a:rPr lang="en-US" i="1" dirty="0"/>
              <a:t>com</a:t>
            </a:r>
            <a:r>
              <a:rPr lang="en-US" dirty="0"/>
              <a:t>passion about the mistake</a:t>
            </a:r>
          </a:p>
          <a:p>
            <a:pPr lvl="1"/>
            <a:r>
              <a:rPr lang="en-US" dirty="0"/>
              <a:t>Be focused on helping the person, not looking chivalrous for your own sake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F10EB-F199-F439-6FEC-C1A93EB24D32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585013" cy="5123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</a:t>
            </a:r>
          </a:p>
          <a:p>
            <a:pPr lvl="1"/>
            <a:r>
              <a:rPr lang="en-US" dirty="0"/>
              <a:t>Say “I told you so” or “Serve’s you right”</a:t>
            </a:r>
          </a:p>
          <a:p>
            <a:pPr lvl="1"/>
            <a:r>
              <a:rPr lang="en-US" dirty="0"/>
              <a:t>Make obvious suggestion or  “Mansplain”</a:t>
            </a:r>
          </a:p>
          <a:p>
            <a:pPr lvl="1"/>
            <a:r>
              <a:rPr lang="en-US" dirty="0"/>
              <a:t>Generally, talk down to them</a:t>
            </a:r>
          </a:p>
          <a:p>
            <a:pPr lvl="1"/>
            <a:r>
              <a:rPr lang="en-US" dirty="0"/>
              <a:t>Ask them questions they clearly do not want to answer or that are not necessary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What happens if there are academic and/or financial consequences?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600201"/>
            <a:ext cx="1163618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put in the work and try your best and are still struggling and you fail a class or generally are getting “bad grades” and are needing to pay for a repeat of a class or loss of funding, the problem is mainly with the university – They are supposed to be helping you learn, not weed you out!  If this happens and you consistently were asking for help and trying to do the work, you have a valid  reason to call out the university, as long as you are civil, you have a right to contend the issue because the point of college is to educate, not test people.</a:t>
            </a:r>
          </a:p>
          <a:p>
            <a:r>
              <a:rPr lang="en-US" dirty="0"/>
              <a:t> If you realize you are goofing off and now are facing repercussions, talking to your advisor and the </a:t>
            </a:r>
            <a:r>
              <a:rPr lang="en-US" dirty="0">
                <a:hlinkClick r:id="rId2"/>
              </a:rPr>
              <a:t>Learning Resource Center </a:t>
            </a:r>
            <a:r>
              <a:rPr lang="en-US" dirty="0"/>
              <a:t>is a good place to start to try and get back on track</a:t>
            </a:r>
          </a:p>
        </p:txBody>
      </p:sp>
    </p:spTree>
    <p:extLst>
      <p:ext uri="{BB962C8B-B14F-4D97-AF65-F5344CB8AC3E}">
        <p14:creationId xmlns:p14="http://schemas.microsoft.com/office/powerpoint/2010/main" val="8664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How does society treat failure?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A61-B0E3-45A1-6402-806A625D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  What strategies exist to minimize mistakes? 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654-1F22-B128-EBEE-C2599FE3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09762"/>
      </p:ext>
    </p:extLst>
  </p:cSld>
  <p:clrMapOvr>
    <a:masterClrMapping/>
  </p:clrMapOvr>
</p:sld>
</file>

<file path=ppt/theme/theme1.xml><?xml version="1.0" encoding="utf-8"?>
<a:theme xmlns:a="http://schemas.openxmlformats.org/drawingml/2006/main" name="Times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TimesNew</Template>
  <TotalTime>4502</TotalTime>
  <Words>566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times new roman</vt:lpstr>
      <vt:lpstr>TimesNew</vt:lpstr>
      <vt:lpstr>What happens when things go wrong?</vt:lpstr>
      <vt:lpstr>It happens to everyone!</vt:lpstr>
      <vt:lpstr>Does it require corrective action?</vt:lpstr>
      <vt:lpstr>What can we do to have resiliency? </vt:lpstr>
      <vt:lpstr>How can we find help without coming across as dumb? </vt:lpstr>
      <vt:lpstr>How can we help other people who have made mistakes without coming across as smug?</vt:lpstr>
      <vt:lpstr>What happens if there are academic and/or financial consequences? </vt:lpstr>
      <vt:lpstr>How does society treat failure? </vt:lpstr>
      <vt:lpstr>  What strategies exist to minimize mistakes? 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when things go wrong?</dc:title>
  <dc:creator>Aaron E-J</dc:creator>
  <cp:lastModifiedBy>Aaron E-J</cp:lastModifiedBy>
  <cp:revision>5</cp:revision>
  <dcterms:created xsi:type="dcterms:W3CDTF">2023-09-04T19:26:26Z</dcterms:created>
  <dcterms:modified xsi:type="dcterms:W3CDTF">2023-10-05T17:16:57Z</dcterms:modified>
</cp:coreProperties>
</file>