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5256" y="-1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61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7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3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8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8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1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6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9E24-52CD-FB43-B0C6-DC0B58FAF046}" type="datetimeFigureOut">
              <a:rPr lang="en-US" smtClean="0"/>
              <a:t>02/12/15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8FDB-5936-1645-AA26-836769B9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7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5383" y="868972"/>
            <a:ext cx="1227439" cy="84092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att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-value ‘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 s1)</a:t>
            </a:r>
            <a:endParaRPr lang="en-GB" sz="700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5509" y="769366"/>
            <a:ext cx="1227439" cy="8556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r"/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c1.AttValue("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")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3409" y="1174270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att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‘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Exp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 s1)</a:t>
            </a:r>
            <a:endParaRPr lang="en-GB" sz="700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3409" y="1460795"/>
            <a:ext cx="1227439" cy="752846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att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-value ‘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 s5)</a:t>
            </a:r>
            <a:endParaRPr lang="en-GB" sz="700" dirty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511" y="461593"/>
            <a:ext cx="122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C#</a:t>
            </a:r>
            <a:endParaRPr lang="en-GB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78111" y="461593"/>
            <a:ext cx="122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Scheme</a:t>
            </a:r>
            <a:endParaRPr lang="en-GB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912184" y="1023423"/>
            <a:ext cx="1227439" cy="81023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r"/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c1.Child("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Exp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”)</a:t>
            </a:r>
            <a:endParaRPr lang="en-GB" sz="500" dirty="0" smtClean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en-GB" sz="500" dirty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en-GB" sz="500" dirty="0">
              <a:solidFill>
                <a:schemeClr val="tx1"/>
              </a:solidFill>
              <a:cs typeface="Microsoft Sans Serif"/>
            </a:endParaRPr>
          </a:p>
          <a:p>
            <a:pPr algn="r"/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c5.AttValue("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”)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3344" y="1762951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'A s5)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3344" y="2046650"/>
            <a:ext cx="1227439" cy="82121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att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-value '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 s6)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69940" y="2327132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'value s6)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8860" y="1603944"/>
            <a:ext cx="1227439" cy="723609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c5.Child("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A”)</a:t>
            </a:r>
            <a:endParaRPr lang="it-IT" sz="500" dirty="0" smtClean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it-IT" sz="500" dirty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en-GB" sz="500" dirty="0">
              <a:solidFill>
                <a:schemeClr val="tx1"/>
              </a:solidFill>
              <a:cs typeface="Microsoft Sans Serif"/>
            </a:endParaRPr>
          </a:p>
          <a:p>
            <a:pPr algn="r"/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c6.AttValue("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")</a:t>
            </a:r>
          </a:p>
          <a:p>
            <a:pPr algn="r"/>
            <a:endParaRPr lang="en-GB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en-GB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en-GB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en-GB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en-GB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en-GB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c5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.Child("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B”)</a:t>
            </a:r>
            <a:endParaRPr lang="it-IT" sz="500" dirty="0" smtClean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it-IT" sz="500" dirty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en-GB" sz="5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c7.AttValue("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”)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5536" y="2175086"/>
            <a:ext cx="1227439" cy="524503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c6.Child&lt;double&gt;("</a:t>
            </a:r>
            <a:r>
              <a:rPr lang="it-IT" sz="700" dirty="0" err="1" smtClean="0">
                <a:solidFill>
                  <a:schemeClr val="tx1"/>
                </a:solidFill>
                <a:cs typeface="Microsoft Sans Serif"/>
              </a:rPr>
              <a:t>value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”)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5536" y="3332870"/>
            <a:ext cx="1227439" cy="5208719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c7.Child("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A”)</a:t>
            </a:r>
            <a:endParaRPr lang="it-IT" sz="500" dirty="0" smtClean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it-IT" sz="500" dirty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it-IT" sz="500" dirty="0">
              <a:solidFill>
                <a:schemeClr val="tx1"/>
              </a:solidFill>
              <a:cs typeface="Microsoft Sans Serif"/>
            </a:endParaRPr>
          </a:p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c8.AttValue("</a:t>
            </a:r>
            <a:r>
              <a:rPr lang="it-IT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")</a:t>
            </a: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50000"/>
              </a:lnSpc>
            </a:pPr>
            <a:endParaRPr lang="it-IT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c7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.Child("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B”)</a:t>
            </a:r>
            <a:endParaRPr lang="it-IT" sz="500" dirty="0" smtClean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it-IT" sz="500" dirty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it-IT" sz="5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c9.AttValue("</a:t>
            </a:r>
            <a:r>
              <a:rPr lang="it-IT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")</a:t>
            </a: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6213" y="3921126"/>
            <a:ext cx="1227439" cy="3156787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c8.Child&lt;</a:t>
            </a:r>
            <a:r>
              <a:rPr lang="it-IT" sz="700" dirty="0" err="1" smtClean="0">
                <a:solidFill>
                  <a:schemeClr val="tx1"/>
                </a:solidFill>
                <a:cs typeface="Microsoft Sans Serif"/>
              </a:rPr>
              <a:t>string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&gt;("</a:t>
            </a:r>
            <a:r>
              <a:rPr lang="it-IT" sz="700" dirty="0" err="1" smtClean="0">
                <a:solidFill>
                  <a:schemeClr val="tx1"/>
                </a:solidFill>
                <a:cs typeface="Microsoft Sans Serif"/>
              </a:rPr>
              <a:t>name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”)</a:t>
            </a:r>
            <a:endParaRPr lang="it-IT" sz="500" dirty="0" smtClean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it-IT" sz="500" dirty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it-IT" sz="500" dirty="0">
              <a:solidFill>
                <a:schemeClr val="tx1"/>
              </a:solidFill>
              <a:cs typeface="Microsoft Sans Serif"/>
            </a:endParaRPr>
          </a:p>
          <a:p>
            <a:pPr algn="r"/>
            <a:r>
              <a:rPr lang="de-DE" sz="700" dirty="0" smtClean="0">
                <a:solidFill>
                  <a:schemeClr val="tx1"/>
                </a:solidFill>
                <a:cs typeface="Microsoft Sans Serif"/>
              </a:rPr>
              <a:t>c8.AttValue("Lookup“, "</a:t>
            </a:r>
            <a:r>
              <a:rPr lang="de-DE" sz="700" dirty="0" err="1" smtClean="0">
                <a:solidFill>
                  <a:schemeClr val="tx1"/>
                </a:solidFill>
                <a:cs typeface="Microsoft Sans Serif"/>
              </a:rPr>
              <a:t>pi</a:t>
            </a:r>
            <a:r>
              <a:rPr lang="de-DE" sz="700" dirty="0" smtClean="0">
                <a:solidFill>
                  <a:schemeClr val="tx1"/>
                </a:solidFill>
                <a:cs typeface="Microsoft Sans Serif"/>
              </a:rPr>
              <a:t>")</a:t>
            </a:r>
          </a:p>
          <a:p>
            <a:pPr algn="r"/>
            <a:endParaRPr lang="de-DE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r>
              <a:rPr lang="de-DE" sz="700" dirty="0" smtClean="0">
                <a:solidFill>
                  <a:schemeClr val="tx1"/>
                </a:solidFill>
                <a:cs typeface="Microsoft Sans Serif"/>
              </a:rPr>
              <a:t>c4</a:t>
            </a:r>
            <a:r>
              <a:rPr lang="de-DE" sz="700" dirty="0" smtClean="0">
                <a:solidFill>
                  <a:schemeClr val="tx1"/>
                </a:solidFill>
                <a:cs typeface="Microsoft Sans Serif"/>
              </a:rPr>
              <a:t>.Child&lt;double&gt;("</a:t>
            </a:r>
            <a:r>
              <a:rPr lang="de-DE" sz="700" dirty="0" err="1" smtClean="0">
                <a:solidFill>
                  <a:schemeClr val="tx1"/>
                </a:solidFill>
                <a:cs typeface="Microsoft Sans Serif"/>
              </a:rPr>
              <a:t>value</a:t>
            </a:r>
            <a:r>
              <a:rPr lang="de-DE" sz="700" dirty="0" smtClean="0">
                <a:solidFill>
                  <a:schemeClr val="tx1"/>
                </a:solidFill>
                <a:cs typeface="Microsoft Sans Serif"/>
              </a:rPr>
              <a:t>")</a:t>
            </a:r>
          </a:p>
          <a:p>
            <a:pPr algn="r"/>
            <a:endParaRPr lang="de-DE" sz="7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endParaRPr lang="it-IT" sz="700" dirty="0" smtClean="0">
              <a:solidFill>
                <a:schemeClr val="tx1"/>
              </a:solidFill>
              <a:cs typeface="Microsoft Sans Serif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8411" y="4501857"/>
            <a:ext cx="1227439" cy="1988680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c1.Child("</a:t>
            </a:r>
            <a:r>
              <a:rPr lang="it-IT" sz="700" dirty="0" err="1" smtClean="0">
                <a:solidFill>
                  <a:schemeClr val="tx1"/>
                </a:solidFill>
                <a:cs typeface="Microsoft Sans Serif"/>
              </a:rPr>
              <a:t>Defs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”)</a:t>
            </a:r>
            <a:endParaRPr lang="it-IT" sz="500" dirty="0" smtClean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it-IT" sz="500" dirty="0">
              <a:solidFill>
                <a:schemeClr val="tx1"/>
              </a:solidFill>
              <a:cs typeface="Microsoft Sans Serif"/>
            </a:endParaRPr>
          </a:p>
          <a:p>
            <a:pPr algn="r">
              <a:lnSpc>
                <a:spcPct val="130000"/>
              </a:lnSpc>
            </a:pPr>
            <a:endParaRPr lang="it-IT" sz="500" dirty="0" smtClean="0">
              <a:solidFill>
                <a:schemeClr val="tx1"/>
              </a:solidFill>
              <a:cs typeface="Microsoft Sans Serif"/>
            </a:endParaRPr>
          </a:p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c2.FindChild(...)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57628" y="5084597"/>
            <a:ext cx="1227439" cy="53281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c3.Child&lt;</a:t>
            </a:r>
            <a:r>
              <a:rPr lang="it-IT" sz="700" dirty="0" err="1" smtClean="0">
                <a:solidFill>
                  <a:schemeClr val="tx1"/>
                </a:solidFill>
                <a:cs typeface="Microsoft Sans Serif"/>
              </a:rPr>
              <a:t>string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&gt;("</a:t>
            </a:r>
            <a:r>
              <a:rPr lang="it-IT" sz="700" dirty="0" err="1" smtClean="0">
                <a:solidFill>
                  <a:schemeClr val="tx1"/>
                </a:solidFill>
                <a:cs typeface="Microsoft Sans Serif"/>
              </a:rPr>
              <a:t>name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")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57628" y="5668150"/>
            <a:ext cx="1227439" cy="54298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c4.Child&lt;</a:t>
            </a:r>
            <a:r>
              <a:rPr lang="it-IT" sz="700" dirty="0" err="1" smtClean="0">
                <a:solidFill>
                  <a:schemeClr val="tx1"/>
                </a:solidFill>
                <a:cs typeface="Microsoft Sans Serif"/>
              </a:rPr>
              <a:t>string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&gt;("</a:t>
            </a:r>
            <a:r>
              <a:rPr lang="it-IT" sz="700" dirty="0" err="1" smtClean="0">
                <a:solidFill>
                  <a:schemeClr val="tx1"/>
                </a:solidFill>
                <a:cs typeface="Microsoft Sans Serif"/>
              </a:rPr>
              <a:t>name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")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6213" y="7714233"/>
            <a:ext cx="1227439" cy="54160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r"/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c9.Child&lt;double&gt;("</a:t>
            </a:r>
            <a:r>
              <a:rPr lang="it-IT" sz="700" dirty="0" err="1" smtClean="0">
                <a:solidFill>
                  <a:schemeClr val="tx1"/>
                </a:solidFill>
                <a:cs typeface="Microsoft Sans Serif"/>
              </a:rPr>
              <a:t>value</a:t>
            </a:r>
            <a:r>
              <a:rPr lang="it-IT" sz="700" dirty="0" smtClean="0">
                <a:solidFill>
                  <a:schemeClr val="tx1"/>
                </a:solidFill>
                <a:cs typeface="Microsoft Sans Serif"/>
              </a:rPr>
              <a:t>")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36532" y="2909217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'B s5)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38787" y="3210760"/>
            <a:ext cx="1227439" cy="548957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att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-value '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 s7)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69857" y="3491911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'A s7)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9940" y="3797051"/>
            <a:ext cx="1227439" cy="343961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att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-value '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 s8)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03620" y="4077870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'name s8)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03183" y="4369409"/>
            <a:ext cx="1227439" cy="225447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US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US" sz="700" dirty="0" err="1" smtClean="0">
                <a:solidFill>
                  <a:schemeClr val="tx1"/>
                </a:solidFill>
                <a:cs typeface="Microsoft Sans Serif"/>
              </a:rPr>
              <a:t>att</a:t>
            </a:r>
            <a:r>
              <a:rPr lang="en-US" sz="700" dirty="0" smtClean="0">
                <a:solidFill>
                  <a:schemeClr val="tx1"/>
                </a:solidFill>
                <a:cs typeface="Microsoft Sans Serif"/>
              </a:rPr>
              <a:t>-value 'Lookup s8, "pi")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36508" y="4647009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'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Defs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 s1)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36508" y="4949791"/>
            <a:ext cx="1227439" cy="140739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-find-child ... s2)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69832" y="5236576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'name s3)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69832" y="5812578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'name s4)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03183" y="6689281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'value s4)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69857" y="7274432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'B s7)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64800" y="7570038"/>
            <a:ext cx="1227439" cy="8223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att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-value '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Eval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 s9)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8125" y="7857652"/>
            <a:ext cx="1227439" cy="226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cs typeface="Microsoft Sans Serif"/>
              </a:rPr>
              <a:t>ast</a:t>
            </a:r>
            <a:r>
              <a:rPr lang="en-GB" sz="700" dirty="0" smtClean="0">
                <a:solidFill>
                  <a:schemeClr val="tx1"/>
                </a:solidFill>
                <a:cs typeface="Microsoft Sans Serif"/>
              </a:rPr>
              <a:t>-child 'value s9)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072950" y="928649"/>
            <a:ext cx="270516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139618" y="1072718"/>
            <a:ext cx="26384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6300" y="928649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pPr algn="r"/>
            <a:r>
              <a:rPr lang="en-GB" sz="700" dirty="0" smtClean="0">
                <a:solidFill>
                  <a:srgbClr val="FF0000"/>
                </a:solidFill>
              </a:rPr>
              <a:t>c1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77992" y="784577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pPr algn="r"/>
            <a:r>
              <a:rPr lang="en-GB" sz="700" dirty="0" smtClean="0">
                <a:solidFill>
                  <a:srgbClr val="FF0000"/>
                </a:solidFill>
              </a:rPr>
              <a:t>c1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49231" y="784577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s</a:t>
            </a:r>
            <a:r>
              <a:rPr lang="en-GB" sz="700" dirty="0" smtClean="0">
                <a:solidFill>
                  <a:srgbClr val="FF0000"/>
                </a:solidFill>
              </a:rPr>
              <a:t>1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22912" y="93320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s</a:t>
            </a:r>
            <a:r>
              <a:rPr lang="en-GB" sz="700" dirty="0" smtClean="0">
                <a:solidFill>
                  <a:srgbClr val="FF0000"/>
                </a:solidFill>
              </a:rPr>
              <a:t>1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39618" y="1221347"/>
            <a:ext cx="25737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4113" y="107727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pPr algn="r"/>
            <a:r>
              <a:rPr lang="en-GB" sz="700" dirty="0" smtClean="0">
                <a:solidFill>
                  <a:srgbClr val="FF0000"/>
                </a:solidFill>
              </a:rPr>
              <a:t>c1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76317" y="1072722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s</a:t>
            </a:r>
            <a:r>
              <a:rPr lang="en-GB" sz="700" dirty="0" smtClean="0">
                <a:solidFill>
                  <a:srgbClr val="FF0000"/>
                </a:solidFill>
              </a:rPr>
              <a:t>1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2147850" y="1360867"/>
            <a:ext cx="2563717" cy="3175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49100" y="121679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3366FF"/>
                </a:solidFill>
              </a:rPr>
              <a:t>s</a:t>
            </a:r>
            <a:r>
              <a:rPr lang="en-GB" sz="700" dirty="0">
                <a:solidFill>
                  <a:srgbClr val="3366FF"/>
                </a:solidFill>
              </a:rPr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30392" y="121679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pPr algn="r"/>
            <a:r>
              <a:rPr lang="en-GB" sz="700" dirty="0">
                <a:solidFill>
                  <a:srgbClr val="3366FF"/>
                </a:solidFill>
              </a:rPr>
              <a:t>c</a:t>
            </a:r>
            <a:r>
              <a:rPr lang="en-GB" sz="700" dirty="0" smtClean="0">
                <a:solidFill>
                  <a:srgbClr val="3366FF"/>
                </a:solidFill>
              </a:rPr>
              <a:t>5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147850" y="1504937"/>
            <a:ext cx="25637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47853" y="136086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pPr algn="r"/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5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67864" y="136086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</a:t>
            </a:r>
            <a:r>
              <a:rPr lang="en-GB" sz="7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206299" y="1649010"/>
            <a:ext cx="2505271" cy="5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72975" y="150494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c5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49099" y="150494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</a:t>
            </a:r>
            <a:r>
              <a:rPr lang="en-GB" sz="7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206299" y="1793085"/>
            <a:ext cx="2435663" cy="4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06300" y="1649014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c5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02329" y="1649014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s</a:t>
            </a:r>
            <a:r>
              <a:rPr lang="en-GB" sz="700" dirty="0" smtClean="0">
                <a:solidFill>
                  <a:srgbClr val="FF0000"/>
                </a:solidFill>
              </a:rPr>
              <a:t>5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2207675" y="1937157"/>
            <a:ext cx="2431107" cy="4794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76316" y="1793087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3366FF"/>
                </a:solidFill>
              </a:rPr>
              <a:t>s</a:t>
            </a:r>
            <a:r>
              <a:rPr lang="en-GB" sz="700" dirty="0">
                <a:solidFill>
                  <a:srgbClr val="3366FF"/>
                </a:solidFill>
              </a:rPr>
              <a:t>6</a:t>
            </a:r>
            <a:endParaRPr lang="en-GB" sz="700" dirty="0">
              <a:solidFill>
                <a:srgbClr val="3366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87535" y="1797880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3366FF"/>
                </a:solidFill>
              </a:rPr>
              <a:t>c</a:t>
            </a:r>
            <a:r>
              <a:rPr lang="en-GB" sz="700" dirty="0" smtClean="0">
                <a:solidFill>
                  <a:srgbClr val="3366FF"/>
                </a:solidFill>
              </a:rPr>
              <a:t>6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07677" y="2081229"/>
            <a:ext cx="2434280" cy="47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06300" y="1937160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c6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11249" y="1941954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</a:t>
            </a:r>
            <a:r>
              <a:rPr lang="en-GB" sz="700" dirty="0">
                <a:solidFill>
                  <a:srgbClr val="FF0000"/>
                </a:solidFill>
              </a:rPr>
              <a:t>6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272970" y="2225302"/>
            <a:ext cx="237036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80872" y="2086027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</a:t>
            </a:r>
            <a:r>
              <a:rPr lang="en-GB" sz="700" dirty="0">
                <a:solidFill>
                  <a:srgbClr val="FF0000"/>
                </a:solidFill>
              </a:rPr>
              <a:t>6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43652" y="2081233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6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272971" y="2369375"/>
            <a:ext cx="23007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72975" y="2225306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6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40080" y="2225306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</a:t>
            </a:r>
            <a:r>
              <a:rPr lang="en-GB" sz="700" dirty="0">
                <a:solidFill>
                  <a:srgbClr val="FF0000"/>
                </a:solidFill>
              </a:rPr>
              <a:t>6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2272971" y="2513450"/>
            <a:ext cx="2297755" cy="2397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5511" y="2369379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5</a:t>
            </a:r>
            <a:endParaRPr lang="en-GB" sz="700" dirty="0">
              <a:solidFill>
                <a:srgbClr val="3366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5511" y="2515849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5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275394" y="2659918"/>
            <a:ext cx="2368987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45505" y="2659922"/>
            <a:ext cx="5167312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5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207678" y="2803991"/>
            <a:ext cx="2431107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207677" y="2948068"/>
            <a:ext cx="2427180" cy="7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06300" y="280399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c5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2329" y="280399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s5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66661" y="2950203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3366FF"/>
                </a:solidFill>
              </a:rPr>
              <a:t>s7</a:t>
            </a:r>
            <a:endParaRPr lang="en-GB" sz="700" dirty="0">
              <a:solidFill>
                <a:srgbClr val="3366F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72975" y="294806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3366FF"/>
                </a:solidFill>
              </a:rPr>
              <a:t>c7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2203751" y="3094272"/>
            <a:ext cx="2431107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06300" y="310046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c7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95080" y="309214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s7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2207678" y="3236210"/>
            <a:ext cx="2428851" cy="8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476317" y="3236214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s</a:t>
            </a:r>
            <a:r>
              <a:rPr lang="en-GB" sz="700" dirty="0" smtClean="0">
                <a:solidFill>
                  <a:srgbClr val="FF0000"/>
                </a:solidFill>
              </a:rPr>
              <a:t>7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54209" y="3244542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7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275394" y="3388611"/>
            <a:ext cx="23594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275399" y="3532684"/>
            <a:ext cx="22894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75400" y="338861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7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21117" y="338861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s</a:t>
            </a:r>
            <a:r>
              <a:rPr lang="en-GB" sz="700" dirty="0" smtClean="0">
                <a:solidFill>
                  <a:srgbClr val="FF0000"/>
                </a:solidFill>
              </a:rPr>
              <a:t>7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2272787" y="3674360"/>
            <a:ext cx="2297755" cy="2397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09756" y="353268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3366FF"/>
                </a:solidFill>
              </a:rPr>
              <a:t>s8</a:t>
            </a:r>
            <a:endParaRPr lang="en-GB" sz="700" dirty="0">
              <a:solidFill>
                <a:srgbClr val="3366F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53648" y="353268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3366FF"/>
                </a:solidFill>
              </a:rPr>
              <a:t>c</a:t>
            </a:r>
            <a:r>
              <a:rPr lang="en-GB" sz="700" dirty="0" smtClean="0">
                <a:solidFill>
                  <a:srgbClr val="3366FF"/>
                </a:solidFill>
              </a:rPr>
              <a:t>8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275399" y="3829157"/>
            <a:ext cx="22894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75400" y="368508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</a:t>
            </a:r>
            <a:r>
              <a:rPr lang="en-GB" sz="700" dirty="0">
                <a:solidFill>
                  <a:srgbClr val="FF0000"/>
                </a:solidFill>
              </a:rPr>
              <a:t>8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321117" y="367676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</a:t>
            </a:r>
            <a:r>
              <a:rPr lang="en-GB" sz="700" dirty="0">
                <a:solidFill>
                  <a:srgbClr val="FF0000"/>
                </a:solidFill>
              </a:rPr>
              <a:t>8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2341201" y="3973230"/>
            <a:ext cx="222359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409756" y="382916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</a:t>
            </a:r>
            <a:r>
              <a:rPr lang="en-GB" sz="700" dirty="0">
                <a:solidFill>
                  <a:srgbClr val="FF0000"/>
                </a:solidFill>
              </a:rPr>
              <a:t>8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15059" y="382916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</a:t>
            </a:r>
            <a:r>
              <a:rPr lang="en-GB" sz="700" dirty="0">
                <a:solidFill>
                  <a:srgbClr val="FF0000"/>
                </a:solidFill>
              </a:rPr>
              <a:t>8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42880" y="398156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</a:t>
            </a:r>
            <a:r>
              <a:rPr lang="en-GB" sz="700" dirty="0">
                <a:solidFill>
                  <a:srgbClr val="FF0000"/>
                </a:solidFill>
              </a:rPr>
              <a:t>8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346050" y="4125630"/>
            <a:ext cx="21552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58664" y="398156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</a:t>
            </a:r>
            <a:r>
              <a:rPr lang="en-GB" sz="700" dirty="0">
                <a:solidFill>
                  <a:srgbClr val="FF0000"/>
                </a:solidFill>
              </a:rPr>
              <a:t>8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5511" y="4125634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“pi”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 flipV="1">
            <a:off x="2346051" y="4272104"/>
            <a:ext cx="2151683" cy="1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342880" y="4269707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</a:t>
            </a:r>
            <a:r>
              <a:rPr lang="en-GB" sz="700" dirty="0">
                <a:solidFill>
                  <a:srgbClr val="FF0000"/>
                </a:solidFill>
              </a:rPr>
              <a:t>8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258664" y="427210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</a:t>
            </a:r>
            <a:r>
              <a:rPr lang="en-GB" sz="700" dirty="0">
                <a:solidFill>
                  <a:srgbClr val="FF0000"/>
                </a:solidFill>
              </a:rPr>
              <a:t>8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342878" y="4413776"/>
            <a:ext cx="21552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335252" y="441617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s1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85068" y="441617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1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415845" y="4560247"/>
            <a:ext cx="20854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424116" y="456025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1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415843" y="4704320"/>
            <a:ext cx="20206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206480" y="456025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s1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74020" y="4704324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3366FF"/>
                </a:solidFill>
              </a:rPr>
              <a:t>s2</a:t>
            </a:r>
            <a:endParaRPr lang="en-GB" sz="700" dirty="0">
              <a:solidFill>
                <a:srgbClr val="3366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85068" y="4704326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3366FF"/>
                </a:solidFill>
              </a:rPr>
              <a:t>c</a:t>
            </a:r>
            <a:r>
              <a:rPr lang="en-GB" sz="700" dirty="0" smtClean="0">
                <a:solidFill>
                  <a:srgbClr val="3366FF"/>
                </a:solidFill>
              </a:rPr>
              <a:t>2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2415847" y="4848398"/>
            <a:ext cx="2018651" cy="1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424116" y="4848399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</a:t>
            </a:r>
            <a:r>
              <a:rPr lang="en-GB" sz="700" dirty="0">
                <a:solidFill>
                  <a:srgbClr val="FF0000"/>
                </a:solidFill>
              </a:rPr>
              <a:t>2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06480" y="4848399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s2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415843" y="4992468"/>
            <a:ext cx="20206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74036" y="4992472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s3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66303" y="4992472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3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2485062" y="5136541"/>
            <a:ext cx="19464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485068" y="513654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3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26035" y="513654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s3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485065" y="5280614"/>
            <a:ext cx="18838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45505" y="5280618"/>
            <a:ext cx="5167312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“e”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2485062" y="5424692"/>
            <a:ext cx="1883885" cy="1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488237" y="5577087"/>
            <a:ext cx="1946556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45511" y="5433018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i="1" dirty="0" smtClean="0">
                <a:solidFill>
                  <a:srgbClr val="3366FF"/>
                </a:solidFill>
              </a:rPr>
              <a:t>false</a:t>
            </a:r>
            <a:endParaRPr lang="en-GB" sz="700" i="1" dirty="0">
              <a:solidFill>
                <a:srgbClr val="3366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74036" y="557709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s4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566303" y="557709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</a:t>
            </a:r>
            <a:r>
              <a:rPr lang="en-GB" sz="700" dirty="0">
                <a:solidFill>
                  <a:srgbClr val="FF0000"/>
                </a:solidFill>
              </a:rPr>
              <a:t>4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2484762" y="5721160"/>
            <a:ext cx="19464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489448" y="5721164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</a:t>
            </a:r>
            <a:r>
              <a:rPr lang="en-GB" sz="700" dirty="0">
                <a:solidFill>
                  <a:srgbClr val="FF0000"/>
                </a:solidFill>
              </a:rPr>
              <a:t>4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2484765" y="5865233"/>
            <a:ext cx="18838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125244" y="5721164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s4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45506" y="5865237"/>
            <a:ext cx="5167309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“pi”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2483882" y="6009309"/>
            <a:ext cx="1883885" cy="1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45511" y="6012485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i="1" dirty="0" smtClean="0">
                <a:solidFill>
                  <a:srgbClr val="3366FF"/>
                </a:solidFill>
              </a:rPr>
              <a:t>true</a:t>
            </a:r>
            <a:endParaRPr lang="en-GB" sz="700" i="1" dirty="0">
              <a:solidFill>
                <a:srgbClr val="3366FF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2485065" y="6156554"/>
            <a:ext cx="1946556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74036" y="615655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3366FF"/>
                </a:solidFill>
              </a:rPr>
              <a:t>s4</a:t>
            </a:r>
            <a:endParaRPr lang="en-GB" sz="700" dirty="0">
              <a:solidFill>
                <a:srgbClr val="3366FF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486172" y="6156559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3366FF"/>
                </a:solidFill>
              </a:rPr>
              <a:t>c</a:t>
            </a:r>
            <a:r>
              <a:rPr lang="en-GB" sz="700" dirty="0">
                <a:solidFill>
                  <a:srgbClr val="3366FF"/>
                </a:solidFill>
              </a:rPr>
              <a:t>4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2415845" y="6300631"/>
            <a:ext cx="2018652" cy="1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415845" y="6442118"/>
            <a:ext cx="2082276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45506" y="6300631"/>
            <a:ext cx="5167309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c</a:t>
            </a:r>
            <a:r>
              <a:rPr lang="en-GB" sz="700" dirty="0">
                <a:solidFill>
                  <a:srgbClr val="3366FF"/>
                </a:solidFill>
              </a:rPr>
              <a:t>4</a:t>
            </a:r>
            <a:endParaRPr lang="en-GB" sz="700" dirty="0">
              <a:solidFill>
                <a:srgbClr val="3366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45505" y="6444704"/>
            <a:ext cx="5167312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c</a:t>
            </a:r>
            <a:r>
              <a:rPr lang="en-GB" sz="700" dirty="0">
                <a:solidFill>
                  <a:srgbClr val="3366FF"/>
                </a:solidFill>
              </a:rPr>
              <a:t>4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2346052" y="6588773"/>
            <a:ext cx="2158900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343432" y="6588777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</a:t>
            </a:r>
            <a:r>
              <a:rPr lang="en-GB" sz="700" dirty="0">
                <a:solidFill>
                  <a:srgbClr val="FF0000"/>
                </a:solidFill>
              </a:rPr>
              <a:t>4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58844" y="6588777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s4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346050" y="6732846"/>
            <a:ext cx="215649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338817" y="6879488"/>
            <a:ext cx="2158900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45509" y="6735419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3.142</a:t>
            </a:r>
            <a:endParaRPr lang="en-GB" sz="700" dirty="0">
              <a:solidFill>
                <a:srgbClr val="3366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45511" y="6887819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3.142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2346051" y="7036635"/>
            <a:ext cx="2223803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45511" y="7040219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3.142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2275395" y="7184288"/>
            <a:ext cx="2294459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275400" y="718466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7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328520" y="7184665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s7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2276151" y="7328734"/>
            <a:ext cx="22918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2272971" y="7472807"/>
            <a:ext cx="2294459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408075" y="732873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3366FF"/>
                </a:solidFill>
              </a:rPr>
              <a:t>s9</a:t>
            </a:r>
            <a:endParaRPr lang="en-GB" sz="700" dirty="0">
              <a:solidFill>
                <a:srgbClr val="3366FF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353648" y="7328738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3366FF"/>
                </a:solidFill>
              </a:rPr>
              <a:t>c</a:t>
            </a:r>
            <a:r>
              <a:rPr lang="en-GB" sz="700" dirty="0" smtClean="0">
                <a:solidFill>
                  <a:srgbClr val="3366FF"/>
                </a:solidFill>
              </a:rPr>
              <a:t>9</a:t>
            </a:r>
            <a:endParaRPr lang="en-GB" sz="700" dirty="0">
              <a:solidFill>
                <a:srgbClr val="3366FF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272412" y="747281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c</a:t>
            </a:r>
            <a:r>
              <a:rPr lang="en-GB" sz="700" dirty="0">
                <a:solidFill>
                  <a:srgbClr val="FF0000"/>
                </a:solidFill>
              </a:rPr>
              <a:t>9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2272975" y="7616880"/>
            <a:ext cx="22918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321117" y="7472811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s9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406795" y="7616884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s9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2343429" y="7760953"/>
            <a:ext cx="22154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424116" y="7616884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9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343892" y="7760957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>
                <a:solidFill>
                  <a:srgbClr val="FF0000"/>
                </a:solidFill>
              </a:rPr>
              <a:t>c</a:t>
            </a:r>
            <a:r>
              <a:rPr lang="en-GB" sz="700" dirty="0" smtClean="0">
                <a:solidFill>
                  <a:srgbClr val="FF0000"/>
                </a:solidFill>
              </a:rPr>
              <a:t>9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2346055" y="7905026"/>
            <a:ext cx="21520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258664" y="7760957"/>
            <a:ext cx="162471" cy="144073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s9</a:t>
            </a:r>
            <a:endParaRPr lang="en-GB" sz="700" dirty="0">
              <a:solidFill>
                <a:srgbClr val="FF0000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 flipH="1">
            <a:off x="2346050" y="8049504"/>
            <a:ext cx="2144936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845508" y="7905435"/>
            <a:ext cx="5167308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2</a:t>
            </a:r>
            <a:endParaRPr lang="en-GB" sz="700" dirty="0">
              <a:solidFill>
                <a:srgbClr val="3366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45511" y="8057834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2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2346738" y="8201904"/>
            <a:ext cx="2223803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845505" y="8201908"/>
            <a:ext cx="5167312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2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2272971" y="8345977"/>
            <a:ext cx="2291827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45511" y="8354308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6.284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279815" y="8498377"/>
            <a:ext cx="2356715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845511" y="8506708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6.284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 flipH="1" flipV="1">
            <a:off x="2207677" y="8650781"/>
            <a:ext cx="2428852" cy="1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45511" y="8648849"/>
            <a:ext cx="5167311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11.284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2207677" y="8792918"/>
            <a:ext cx="2503888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845505" y="8798582"/>
            <a:ext cx="5167312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11.284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2144109" y="8940721"/>
            <a:ext cx="2567457" cy="1933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845505" y="8940722"/>
            <a:ext cx="5167312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11.284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2147854" y="9084791"/>
            <a:ext cx="2637529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45505" y="9083878"/>
            <a:ext cx="5167312" cy="1440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algn="ctr"/>
            <a:r>
              <a:rPr lang="en-GB" sz="700" dirty="0" smtClean="0">
                <a:solidFill>
                  <a:srgbClr val="3366FF"/>
                </a:solidFill>
              </a:rPr>
              <a:t>11.284</a:t>
            </a:r>
            <a:endParaRPr lang="en-GB" sz="700" dirty="0">
              <a:solidFill>
                <a:srgbClr val="3366FF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H="1">
            <a:off x="2072943" y="9229880"/>
            <a:ext cx="2712435" cy="0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26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452</Words>
  <Application>Microsoft Macintosh PowerPoint</Application>
  <PresentationFormat>A4 Paper (210x297 mm)</PresentationFormat>
  <Paragraphs>209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1</cp:revision>
  <dcterms:created xsi:type="dcterms:W3CDTF">2015-12-02T15:21:43Z</dcterms:created>
  <dcterms:modified xsi:type="dcterms:W3CDTF">2015-12-02T15:24:01Z</dcterms:modified>
</cp:coreProperties>
</file>