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00" d="100"/>
          <a:sy n="300" d="100"/>
        </p:scale>
        <p:origin x="3344" y="1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77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27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20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83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71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31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2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89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2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01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54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DC64-DD91-EF40-BCE6-499D218257AE}" type="datetimeFigureOut">
              <a:rPr lang="de-DE" smtClean="0"/>
              <a:t>01/04/15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73F6-1E73-824F-AE8E-F57FD74ABB9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0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ine Ecke des Rechtecks schneiden 160"/>
          <p:cNvSpPr/>
          <p:nvPr/>
        </p:nvSpPr>
        <p:spPr>
          <a:xfrm rot="16200000">
            <a:off x="4021461" y="-435888"/>
            <a:ext cx="945134" cy="4585830"/>
          </a:xfrm>
          <a:prstGeom prst="snip1Rect">
            <a:avLst>
              <a:gd name="adj" fmla="val 1836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1" name="Eine Ecke des Rechtecks schneiden 180"/>
          <p:cNvSpPr/>
          <p:nvPr/>
        </p:nvSpPr>
        <p:spPr>
          <a:xfrm rot="16200000">
            <a:off x="3939418" y="2016096"/>
            <a:ext cx="1109216" cy="4585831"/>
          </a:xfrm>
          <a:prstGeom prst="snip1Rect">
            <a:avLst>
              <a:gd name="adj" fmla="val 15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Eine Ecke des Rechtecks schneiden 89"/>
          <p:cNvSpPr/>
          <p:nvPr/>
        </p:nvSpPr>
        <p:spPr>
          <a:xfrm rot="16200000">
            <a:off x="3913780" y="745363"/>
            <a:ext cx="1160483" cy="4585830"/>
          </a:xfrm>
          <a:prstGeom prst="snip1Rect">
            <a:avLst>
              <a:gd name="adj" fmla="val 148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0" name="Ellipse 84" descr=" 85"/>
          <p:cNvSpPr/>
          <p:nvPr/>
        </p:nvSpPr>
        <p:spPr bwMode="auto">
          <a:xfrm>
            <a:off x="2726617" y="2779218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11" name="Gerade Verbindung 62" descr=" 25621"/>
          <p:cNvCxnSpPr>
            <a:cxnSpLocks noChangeShapeType="1"/>
            <a:stCxn id="110" idx="4"/>
            <a:endCxn id="112" idx="0"/>
          </p:cNvCxnSpPr>
          <p:nvPr/>
        </p:nvCxnSpPr>
        <p:spPr bwMode="auto">
          <a:xfrm>
            <a:off x="2798849" y="2923680"/>
            <a:ext cx="130175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Ellipse 90" descr=" 91"/>
          <p:cNvSpPr/>
          <p:nvPr/>
        </p:nvSpPr>
        <p:spPr bwMode="auto">
          <a:xfrm>
            <a:off x="2856792" y="3068143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13" name="Ellipse 92" descr=" 93"/>
          <p:cNvSpPr/>
          <p:nvPr/>
        </p:nvSpPr>
        <p:spPr bwMode="auto">
          <a:xfrm>
            <a:off x="2295251" y="2699843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14" name="Gerade Verbindung mit Pfeil 160" descr=" 25691"/>
          <p:cNvCxnSpPr>
            <a:cxnSpLocks noChangeShapeType="1"/>
            <a:stCxn id="110" idx="2"/>
            <a:endCxn id="113" idx="6"/>
          </p:cNvCxnSpPr>
          <p:nvPr/>
        </p:nvCxnSpPr>
        <p:spPr bwMode="auto">
          <a:xfrm flipH="1" flipV="1">
            <a:off x="2439714" y="2772074"/>
            <a:ext cx="286903" cy="793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1" name="Gerade Verbindung 62" descr=" 25629"/>
          <p:cNvCxnSpPr>
            <a:cxnSpLocks noChangeShapeType="1"/>
          </p:cNvCxnSpPr>
          <p:nvPr/>
        </p:nvCxnSpPr>
        <p:spPr bwMode="auto">
          <a:xfrm>
            <a:off x="3167733" y="2458039"/>
            <a:ext cx="0" cy="82710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Textfeld 124"/>
          <p:cNvSpPr txBox="1"/>
          <p:nvPr/>
        </p:nvSpPr>
        <p:spPr>
          <a:xfrm>
            <a:off x="2866797" y="268111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26" name="Textfeld 125"/>
          <p:cNvSpPr txBox="1"/>
          <p:nvPr/>
        </p:nvSpPr>
        <p:spPr>
          <a:xfrm>
            <a:off x="2984961" y="2960903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127" name="Textfeld 126"/>
          <p:cNvSpPr txBox="1"/>
          <p:nvPr/>
        </p:nvSpPr>
        <p:spPr>
          <a:xfrm>
            <a:off x="2436539" y="259221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cxnSp>
        <p:nvCxnSpPr>
          <p:cNvPr id="243" name="Gerade Verbindung 62" descr=" 25621"/>
          <p:cNvCxnSpPr>
            <a:cxnSpLocks noChangeShapeType="1"/>
            <a:stCxn id="110" idx="4"/>
            <a:endCxn id="248" idx="0"/>
          </p:cNvCxnSpPr>
          <p:nvPr/>
        </p:nvCxnSpPr>
        <p:spPr bwMode="auto">
          <a:xfrm flipH="1">
            <a:off x="2665738" y="2923680"/>
            <a:ext cx="133111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8" name="Ellipse 90" descr=" 91"/>
          <p:cNvSpPr/>
          <p:nvPr/>
        </p:nvSpPr>
        <p:spPr bwMode="auto">
          <a:xfrm>
            <a:off x="2593506" y="3068143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50" name="Textfeld 249"/>
          <p:cNvSpPr txBox="1"/>
          <p:nvPr/>
        </p:nvSpPr>
        <p:spPr>
          <a:xfrm>
            <a:off x="2546993" y="295663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69" name="Ellipse 84" descr=" 85"/>
          <p:cNvSpPr/>
          <p:nvPr/>
        </p:nvSpPr>
        <p:spPr bwMode="auto">
          <a:xfrm>
            <a:off x="3691706" y="2534743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70" name="Gerade Verbindung 62" descr=" 25621"/>
          <p:cNvCxnSpPr>
            <a:cxnSpLocks noChangeShapeType="1"/>
            <a:stCxn id="269" idx="4"/>
            <a:endCxn id="271" idx="0"/>
          </p:cNvCxnSpPr>
          <p:nvPr/>
        </p:nvCxnSpPr>
        <p:spPr bwMode="auto">
          <a:xfrm>
            <a:off x="3763938" y="2679205"/>
            <a:ext cx="130175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1" name="Ellipse 90" descr=" 91"/>
          <p:cNvSpPr/>
          <p:nvPr/>
        </p:nvSpPr>
        <p:spPr bwMode="auto">
          <a:xfrm>
            <a:off x="3821881" y="282366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76" name="Ellipse 92" descr=" 93"/>
          <p:cNvSpPr/>
          <p:nvPr/>
        </p:nvSpPr>
        <p:spPr bwMode="auto">
          <a:xfrm>
            <a:off x="3260340" y="2518868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84" name="Textfeld 283"/>
          <p:cNvSpPr txBox="1"/>
          <p:nvPr/>
        </p:nvSpPr>
        <p:spPr>
          <a:xfrm>
            <a:off x="3838236" y="2576342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285" name="Textfeld 284"/>
          <p:cNvSpPr txBox="1"/>
          <p:nvPr/>
        </p:nvSpPr>
        <p:spPr>
          <a:xfrm>
            <a:off x="3950050" y="2999003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287" name="Textfeld 286"/>
          <p:cNvSpPr txBox="1"/>
          <p:nvPr/>
        </p:nvSpPr>
        <p:spPr>
          <a:xfrm>
            <a:off x="3401628" y="256681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cxnSp>
        <p:nvCxnSpPr>
          <p:cNvPr id="288" name="Gerade Verbindung 62" descr=" 25621"/>
          <p:cNvCxnSpPr>
            <a:cxnSpLocks noChangeShapeType="1"/>
            <a:stCxn id="269" idx="4"/>
            <a:endCxn id="289" idx="0"/>
          </p:cNvCxnSpPr>
          <p:nvPr/>
        </p:nvCxnSpPr>
        <p:spPr bwMode="auto">
          <a:xfrm flipH="1">
            <a:off x="3630827" y="2679205"/>
            <a:ext cx="133111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" name="Ellipse 90" descr=" 91"/>
          <p:cNvSpPr/>
          <p:nvPr/>
        </p:nvSpPr>
        <p:spPr bwMode="auto">
          <a:xfrm>
            <a:off x="3558595" y="282366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290" name="Textfeld 289"/>
          <p:cNvSpPr txBox="1"/>
          <p:nvPr/>
        </p:nvSpPr>
        <p:spPr>
          <a:xfrm>
            <a:off x="3512082" y="2712160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291" name="Ellipse 90" descr=" 91"/>
          <p:cNvSpPr/>
          <p:nvPr/>
        </p:nvSpPr>
        <p:spPr bwMode="auto">
          <a:xfrm>
            <a:off x="3824651" y="3118943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292" name="Gerade Verbindung 62" descr=" 25621"/>
          <p:cNvCxnSpPr>
            <a:cxnSpLocks noChangeShapeType="1"/>
            <a:stCxn id="271" idx="4"/>
            <a:endCxn id="291" idx="0"/>
          </p:cNvCxnSpPr>
          <p:nvPr/>
        </p:nvCxnSpPr>
        <p:spPr bwMode="auto">
          <a:xfrm>
            <a:off x="3894113" y="2966543"/>
            <a:ext cx="277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3" name="Textfeld 292"/>
          <p:cNvSpPr txBox="1"/>
          <p:nvPr/>
        </p:nvSpPr>
        <p:spPr>
          <a:xfrm>
            <a:off x="3950050" y="2707714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5</a:t>
            </a:r>
            <a:endParaRPr lang="de-DE" sz="1000" dirty="0"/>
          </a:p>
        </p:txBody>
      </p:sp>
      <p:sp>
        <p:nvSpPr>
          <p:cNvPr id="304" name="Textfeld 303"/>
          <p:cNvSpPr txBox="1"/>
          <p:nvPr/>
        </p:nvSpPr>
        <p:spPr>
          <a:xfrm>
            <a:off x="2607944" y="2667349"/>
            <a:ext cx="769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>
                <a:latin typeface="Calibri"/>
                <a:cs typeface="Calibri"/>
              </a:rPr>
              <a:t>A</a:t>
            </a:r>
            <a:endParaRPr lang="de-DE" sz="1000" dirty="0">
              <a:latin typeface="Calibri"/>
              <a:cs typeface="Calibri"/>
            </a:endParaRPr>
          </a:p>
        </p:txBody>
      </p:sp>
      <p:sp>
        <p:nvSpPr>
          <p:cNvPr id="351" name="Textfeld 103"/>
          <p:cNvSpPr txBox="1">
            <a:spLocks noChangeArrowheads="1"/>
          </p:cNvSpPr>
          <p:nvPr/>
        </p:nvSpPr>
        <p:spPr bwMode="auto">
          <a:xfrm>
            <a:off x="4185894" y="2509343"/>
            <a:ext cx="25388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Node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Types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&amp; Reference Attribute </a:t>
            </a:r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Names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2" name="Textfeld 103"/>
          <p:cNvSpPr txBox="1">
            <a:spLocks noChangeArrowheads="1"/>
          </p:cNvSpPr>
          <p:nvPr/>
        </p:nvSpPr>
        <p:spPr bwMode="auto">
          <a:xfrm>
            <a:off x="4230337" y="2736648"/>
            <a:ext cx="1192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/>
            </a:pPr>
            <a:r>
              <a:rPr lang="de-DE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Assignment</a:t>
            </a:r>
            <a:endParaRPr lang="de-DE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28600" indent="-228600" algn="ctr" eaLnBrk="1" hangingPunct="1">
              <a:buFont typeface="+mj-ea"/>
              <a:buAutoNum type="circleNumDbPlain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Terminal (l-hand)</a:t>
            </a:r>
          </a:p>
          <a:p>
            <a:pPr marL="228600" indent="-228600" algn="ctr" eaLnBrk="1" hangingPunct="1">
              <a:buFont typeface="+mj-ea"/>
              <a:buAutoNum type="circleNumDbPlain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</a:p>
        </p:txBody>
      </p:sp>
      <p:sp>
        <p:nvSpPr>
          <p:cNvPr id="353" name="Textfeld 352"/>
          <p:cNvSpPr txBox="1"/>
          <p:nvPr/>
        </p:nvSpPr>
        <p:spPr>
          <a:xfrm>
            <a:off x="5759278" y="3006764"/>
            <a:ext cx="769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>
                <a:latin typeface="Calibri"/>
                <a:cs typeface="Calibri"/>
              </a:rPr>
              <a:t>A</a:t>
            </a:r>
            <a:endParaRPr lang="de-DE" sz="1000" dirty="0">
              <a:latin typeface="Calibri"/>
              <a:cs typeface="Calibri"/>
            </a:endParaRPr>
          </a:p>
        </p:txBody>
      </p:sp>
      <p:cxnSp>
        <p:nvCxnSpPr>
          <p:cNvPr id="354" name="Gerade Verbindung mit Pfeil 160" descr=" 25691"/>
          <p:cNvCxnSpPr>
            <a:cxnSpLocks noChangeShapeType="1"/>
          </p:cNvCxnSpPr>
          <p:nvPr/>
        </p:nvCxnSpPr>
        <p:spPr bwMode="auto">
          <a:xfrm flipH="1">
            <a:off x="5599571" y="3154302"/>
            <a:ext cx="31126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5" name="Textfeld 103"/>
          <p:cNvSpPr txBox="1">
            <a:spLocks noChangeArrowheads="1"/>
          </p:cNvSpPr>
          <p:nvPr/>
        </p:nvSpPr>
        <p:spPr bwMode="auto">
          <a:xfrm>
            <a:off x="5962638" y="3050470"/>
            <a:ext cx="6486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Declaration</a:t>
            </a:r>
            <a:endParaRPr lang="de-DE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56" name="Textfeld 103"/>
          <p:cNvSpPr txBox="1">
            <a:spLocks noChangeArrowheads="1"/>
          </p:cNvSpPr>
          <p:nvPr/>
        </p:nvSpPr>
        <p:spPr bwMode="auto">
          <a:xfrm>
            <a:off x="5732611" y="2741609"/>
            <a:ext cx="8720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4"/>
            </a:pPr>
            <a:r>
              <a:rPr lang="de-DE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Declaration</a:t>
            </a:r>
            <a:endParaRPr lang="de-DE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28600" indent="-228600" algn="ctr" eaLnBrk="1" hangingPunct="1">
              <a:buFont typeface="+mj-ea"/>
              <a:buAutoNum type="circleNumDbPlain" startAt="4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 Cast</a:t>
            </a:r>
          </a:p>
        </p:txBody>
      </p:sp>
      <p:sp>
        <p:nvSpPr>
          <p:cNvPr id="91" name="Rechtwinkliges Dreieck 90"/>
          <p:cNvSpPr/>
          <p:nvPr/>
        </p:nvSpPr>
        <p:spPr>
          <a:xfrm rot="16200000">
            <a:off x="2208999" y="2460750"/>
            <a:ext cx="164615" cy="165543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103"/>
          <p:cNvSpPr txBox="1">
            <a:spLocks noChangeArrowheads="1"/>
          </p:cNvSpPr>
          <p:nvPr/>
        </p:nvSpPr>
        <p:spPr bwMode="auto">
          <a:xfrm>
            <a:off x="2558064" y="2496742"/>
            <a:ext cx="4143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l-hand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" name="Textfeld 103"/>
          <p:cNvSpPr txBox="1">
            <a:spLocks noChangeArrowheads="1"/>
          </p:cNvSpPr>
          <p:nvPr/>
        </p:nvSpPr>
        <p:spPr bwMode="auto">
          <a:xfrm>
            <a:off x="3283165" y="3052259"/>
            <a:ext cx="4143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-hand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01" name="Gerade Verbindung 62" descr=" 25621"/>
          <p:cNvCxnSpPr>
            <a:cxnSpLocks noChangeShapeType="1"/>
          </p:cNvCxnSpPr>
          <p:nvPr/>
        </p:nvCxnSpPr>
        <p:spPr bwMode="auto">
          <a:xfrm flipV="1">
            <a:off x="2201106" y="3285145"/>
            <a:ext cx="4585831" cy="13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Gerade Verbindung 62" descr=" 25621"/>
          <p:cNvCxnSpPr>
            <a:cxnSpLocks noChangeShapeType="1"/>
          </p:cNvCxnSpPr>
          <p:nvPr/>
        </p:nvCxnSpPr>
        <p:spPr bwMode="auto">
          <a:xfrm>
            <a:off x="4103502" y="2458039"/>
            <a:ext cx="2770" cy="8291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" name="Textfeld 103"/>
          <p:cNvSpPr txBox="1">
            <a:spLocks noChangeArrowheads="1"/>
          </p:cNvSpPr>
          <p:nvPr/>
        </p:nvSpPr>
        <p:spPr bwMode="auto">
          <a:xfrm>
            <a:off x="2790117" y="3356861"/>
            <a:ext cx="34853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b="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Type(     ) = Pointer(Real)  </a:t>
            </a:r>
            <a:r>
              <a:rPr lang="de-DE" b="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de-DE" b="0" i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de-DE" b="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Type(     ) = Integer</a:t>
            </a:r>
          </a:p>
        </p:txBody>
      </p:sp>
      <p:sp>
        <p:nvSpPr>
          <p:cNvPr id="115" name="Textfeld 103"/>
          <p:cNvSpPr txBox="1">
            <a:spLocks noChangeArrowheads="1"/>
          </p:cNvSpPr>
          <p:nvPr/>
        </p:nvSpPr>
        <p:spPr bwMode="auto">
          <a:xfrm>
            <a:off x="3799551" y="3363211"/>
            <a:ext cx="1289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4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16" name="Textfeld 103"/>
          <p:cNvSpPr txBox="1">
            <a:spLocks noChangeArrowheads="1"/>
          </p:cNvSpPr>
          <p:nvPr/>
        </p:nvSpPr>
        <p:spPr bwMode="auto">
          <a:xfrm>
            <a:off x="5491998" y="3366386"/>
            <a:ext cx="1289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3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17" name="Rectangle 3" descr=" 100"/>
          <p:cNvSpPr txBox="1">
            <a:spLocks noChangeArrowheads="1"/>
          </p:cNvSpPr>
          <p:nvPr/>
        </p:nvSpPr>
        <p:spPr bwMode="auto">
          <a:xfrm rot="16200000">
            <a:off x="6578179" y="2881316"/>
            <a:ext cx="93538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Assignment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18" name="Ellipse 84" descr=" 85"/>
          <p:cNvSpPr/>
          <p:nvPr/>
        </p:nvSpPr>
        <p:spPr bwMode="auto">
          <a:xfrm>
            <a:off x="2687945" y="4044936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19" name="Gerade Verbindung 62" descr=" 25621"/>
          <p:cNvCxnSpPr>
            <a:cxnSpLocks noChangeShapeType="1"/>
            <a:stCxn id="118" idx="4"/>
            <a:endCxn id="120" idx="0"/>
          </p:cNvCxnSpPr>
          <p:nvPr/>
        </p:nvCxnSpPr>
        <p:spPr bwMode="auto">
          <a:xfrm>
            <a:off x="2760177" y="4189398"/>
            <a:ext cx="0" cy="1577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0" name="Ellipse 90" descr=" 91"/>
          <p:cNvSpPr/>
          <p:nvPr/>
        </p:nvSpPr>
        <p:spPr bwMode="auto">
          <a:xfrm>
            <a:off x="2687945" y="4347171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22" name="Ellipse 92" descr=" 93"/>
          <p:cNvSpPr/>
          <p:nvPr/>
        </p:nvSpPr>
        <p:spPr bwMode="auto">
          <a:xfrm>
            <a:off x="2261556" y="4037792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23" name="Gerade Verbindung mit Pfeil 160" descr=" 25691"/>
          <p:cNvCxnSpPr>
            <a:cxnSpLocks noChangeShapeType="1"/>
            <a:stCxn id="118" idx="2"/>
            <a:endCxn id="122" idx="6"/>
          </p:cNvCxnSpPr>
          <p:nvPr/>
        </p:nvCxnSpPr>
        <p:spPr bwMode="auto">
          <a:xfrm flipH="1" flipV="1">
            <a:off x="2406019" y="4110023"/>
            <a:ext cx="281926" cy="714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4" name="Gerade Verbindung 62" descr=" 25629"/>
          <p:cNvCxnSpPr>
            <a:cxnSpLocks noChangeShapeType="1"/>
          </p:cNvCxnSpPr>
          <p:nvPr/>
        </p:nvCxnSpPr>
        <p:spPr bwMode="auto">
          <a:xfrm flipH="1">
            <a:off x="2994842" y="3768207"/>
            <a:ext cx="869" cy="78900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8" name="Textfeld 127"/>
          <p:cNvSpPr txBox="1"/>
          <p:nvPr/>
        </p:nvSpPr>
        <p:spPr>
          <a:xfrm>
            <a:off x="2828125" y="394683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29" name="Textfeld 128"/>
          <p:cNvSpPr txBox="1"/>
          <p:nvPr/>
        </p:nvSpPr>
        <p:spPr>
          <a:xfrm>
            <a:off x="2827587" y="424584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133" name="Textfeld 132"/>
          <p:cNvSpPr txBox="1"/>
          <p:nvPr/>
        </p:nvSpPr>
        <p:spPr>
          <a:xfrm>
            <a:off x="2402041" y="3942602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sp>
        <p:nvSpPr>
          <p:cNvPr id="147" name="Textfeld 146"/>
          <p:cNvSpPr txBox="1"/>
          <p:nvPr/>
        </p:nvSpPr>
        <p:spPr>
          <a:xfrm>
            <a:off x="2569272" y="3952117"/>
            <a:ext cx="769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>
                <a:latin typeface="Calibri"/>
                <a:cs typeface="Calibri"/>
              </a:rPr>
              <a:t>A</a:t>
            </a:r>
            <a:endParaRPr lang="de-DE" sz="1000" dirty="0">
              <a:latin typeface="Calibri"/>
              <a:cs typeface="Calibri"/>
            </a:endParaRPr>
          </a:p>
        </p:txBody>
      </p:sp>
      <p:sp>
        <p:nvSpPr>
          <p:cNvPr id="148" name="Textfeld 103"/>
          <p:cNvSpPr txBox="1">
            <a:spLocks noChangeArrowheads="1"/>
          </p:cNvSpPr>
          <p:nvPr/>
        </p:nvSpPr>
        <p:spPr bwMode="auto">
          <a:xfrm>
            <a:off x="2474935" y="3806910"/>
            <a:ext cx="4143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l-hand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9" name="Textfeld 103"/>
          <p:cNvSpPr txBox="1">
            <a:spLocks noChangeArrowheads="1"/>
          </p:cNvSpPr>
          <p:nvPr/>
        </p:nvSpPr>
        <p:spPr bwMode="auto">
          <a:xfrm>
            <a:off x="3065832" y="4326759"/>
            <a:ext cx="4143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-hand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64" name="Ellipse 84" descr=" 85"/>
          <p:cNvSpPr/>
          <p:nvPr/>
        </p:nvSpPr>
        <p:spPr bwMode="auto">
          <a:xfrm>
            <a:off x="3529328" y="3879042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65" name="Gerade Verbindung 62" descr=" 25621"/>
          <p:cNvCxnSpPr>
            <a:cxnSpLocks noChangeShapeType="1"/>
            <a:stCxn id="164" idx="4"/>
            <a:endCxn id="166" idx="0"/>
          </p:cNvCxnSpPr>
          <p:nvPr/>
        </p:nvCxnSpPr>
        <p:spPr bwMode="auto">
          <a:xfrm>
            <a:off x="3601560" y="4023504"/>
            <a:ext cx="0" cy="927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6" name="Ellipse 90" descr=" 91"/>
          <p:cNvSpPr/>
          <p:nvPr/>
        </p:nvSpPr>
        <p:spPr bwMode="auto">
          <a:xfrm>
            <a:off x="3529328" y="4116212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67" name="Ellipse 92" descr=" 93"/>
          <p:cNvSpPr/>
          <p:nvPr/>
        </p:nvSpPr>
        <p:spPr bwMode="auto">
          <a:xfrm>
            <a:off x="3090240" y="3880364"/>
            <a:ext cx="144463" cy="144462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69" name="Textfeld 168"/>
          <p:cNvSpPr txBox="1"/>
          <p:nvPr/>
        </p:nvSpPr>
        <p:spPr>
          <a:xfrm>
            <a:off x="3669508" y="3780941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70" name="Textfeld 169"/>
          <p:cNvSpPr txBox="1"/>
          <p:nvPr/>
        </p:nvSpPr>
        <p:spPr>
          <a:xfrm>
            <a:off x="3693258" y="4320283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174" name="Textfeld 173"/>
          <p:cNvSpPr txBox="1"/>
          <p:nvPr/>
        </p:nvSpPr>
        <p:spPr>
          <a:xfrm>
            <a:off x="3226492" y="3776708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cxnSp>
        <p:nvCxnSpPr>
          <p:cNvPr id="178" name="Gerade Verbindung 62" descr=" 25621"/>
          <p:cNvCxnSpPr>
            <a:cxnSpLocks noChangeShapeType="1"/>
          </p:cNvCxnSpPr>
          <p:nvPr/>
        </p:nvCxnSpPr>
        <p:spPr bwMode="auto">
          <a:xfrm>
            <a:off x="3601560" y="4258989"/>
            <a:ext cx="0" cy="927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Ellipse 90" descr=" 91"/>
          <p:cNvSpPr/>
          <p:nvPr/>
        </p:nvSpPr>
        <p:spPr bwMode="auto">
          <a:xfrm>
            <a:off x="3529328" y="4344476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80" name="Textfeld 179"/>
          <p:cNvSpPr txBox="1"/>
          <p:nvPr/>
        </p:nvSpPr>
        <p:spPr>
          <a:xfrm>
            <a:off x="3691128" y="409408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sp>
        <p:nvSpPr>
          <p:cNvPr id="208" name="Textfeld 103"/>
          <p:cNvSpPr txBox="1">
            <a:spLocks noChangeArrowheads="1"/>
          </p:cNvSpPr>
          <p:nvPr/>
        </p:nvSpPr>
        <p:spPr bwMode="auto">
          <a:xfrm>
            <a:off x="4052545" y="3799365"/>
            <a:ext cx="25388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Node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Types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&amp; Reference Attribute </a:t>
            </a:r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Names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9" name="Textfeld 103"/>
          <p:cNvSpPr txBox="1">
            <a:spLocks noChangeArrowheads="1"/>
          </p:cNvSpPr>
          <p:nvPr/>
        </p:nvSpPr>
        <p:spPr bwMode="auto">
          <a:xfrm>
            <a:off x="3938238" y="4023495"/>
            <a:ext cx="12439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Return Statement</a:t>
            </a:r>
          </a:p>
          <a:p>
            <a:pPr marL="228600" indent="-228600" algn="ctr" eaLnBrk="1" hangingPunct="1">
              <a:buFont typeface="+mj-ea"/>
              <a:buAutoNum type="circleNumDbPlain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</a:p>
        </p:txBody>
      </p:sp>
      <p:sp>
        <p:nvSpPr>
          <p:cNvPr id="210" name="Textfeld 209"/>
          <p:cNvSpPr txBox="1"/>
          <p:nvPr/>
        </p:nvSpPr>
        <p:spPr>
          <a:xfrm>
            <a:off x="5260829" y="4291500"/>
            <a:ext cx="76944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>
                <a:latin typeface="Calibri"/>
                <a:cs typeface="Calibri"/>
              </a:rPr>
              <a:t>A</a:t>
            </a:r>
            <a:endParaRPr lang="de-DE" sz="1000" dirty="0">
              <a:latin typeface="Calibri"/>
              <a:cs typeface="Calibri"/>
            </a:endParaRPr>
          </a:p>
        </p:txBody>
      </p:sp>
      <p:cxnSp>
        <p:nvCxnSpPr>
          <p:cNvPr id="211" name="Gerade Verbindung mit Pfeil 160" descr=" 25691"/>
          <p:cNvCxnSpPr>
            <a:cxnSpLocks noChangeShapeType="1"/>
          </p:cNvCxnSpPr>
          <p:nvPr/>
        </p:nvCxnSpPr>
        <p:spPr bwMode="auto">
          <a:xfrm flipH="1">
            <a:off x="5101122" y="4439038"/>
            <a:ext cx="311269" cy="1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2" name="Textfeld 103"/>
          <p:cNvSpPr txBox="1">
            <a:spLocks noChangeArrowheads="1"/>
          </p:cNvSpPr>
          <p:nvPr/>
        </p:nvSpPr>
        <p:spPr bwMode="auto">
          <a:xfrm>
            <a:off x="5464189" y="4335206"/>
            <a:ext cx="124044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Containing</a:t>
            </a: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Procedure</a:t>
            </a:r>
            <a:endParaRPr lang="de-DE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13" name="Textfeld 103"/>
          <p:cNvSpPr txBox="1">
            <a:spLocks noChangeArrowheads="1"/>
          </p:cNvSpPr>
          <p:nvPr/>
        </p:nvSpPr>
        <p:spPr bwMode="auto">
          <a:xfrm>
            <a:off x="5234162" y="4028456"/>
            <a:ext cx="15004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3"/>
            </a:pPr>
            <a:r>
              <a:rPr lang="de-DE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Procedure</a:t>
            </a: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b="0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Declaration</a:t>
            </a:r>
            <a:endParaRPr lang="de-DE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228600" indent="-228600" algn="ctr" eaLnBrk="1" hangingPunct="1">
              <a:buFont typeface="+mj-ea"/>
              <a:buAutoNum type="circleNumDbPlain" startAt="3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 Cast</a:t>
            </a:r>
          </a:p>
        </p:txBody>
      </p:sp>
      <p:sp>
        <p:nvSpPr>
          <p:cNvPr id="214" name="Rechtwinkliges Dreieck 213"/>
          <p:cNvSpPr/>
          <p:nvPr/>
        </p:nvSpPr>
        <p:spPr>
          <a:xfrm rot="16200000">
            <a:off x="2209000" y="3753947"/>
            <a:ext cx="164615" cy="165543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7" name="Gerade Verbindung 62" descr=" 25621"/>
          <p:cNvCxnSpPr>
            <a:cxnSpLocks noChangeShapeType="1"/>
          </p:cNvCxnSpPr>
          <p:nvPr/>
        </p:nvCxnSpPr>
        <p:spPr bwMode="auto">
          <a:xfrm flipV="1">
            <a:off x="2201107" y="4543417"/>
            <a:ext cx="4585830" cy="13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8" name="Gerade Verbindung 62" descr=" 25621"/>
          <p:cNvCxnSpPr>
            <a:cxnSpLocks noChangeShapeType="1"/>
          </p:cNvCxnSpPr>
          <p:nvPr/>
        </p:nvCxnSpPr>
        <p:spPr bwMode="auto">
          <a:xfrm>
            <a:off x="3840074" y="3754410"/>
            <a:ext cx="3235" cy="802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" name="Textfeld 103"/>
          <p:cNvSpPr txBox="1">
            <a:spLocks noChangeArrowheads="1"/>
          </p:cNvSpPr>
          <p:nvPr/>
        </p:nvSpPr>
        <p:spPr bwMode="auto">
          <a:xfrm>
            <a:off x="2790118" y="4611958"/>
            <a:ext cx="348535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b="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Return-Type(     ) = Real  </a:t>
            </a:r>
            <a:r>
              <a:rPr lang="de-DE" b="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de-DE" b="0" i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de-DE" b="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Type(     ) = Integer</a:t>
            </a:r>
          </a:p>
        </p:txBody>
      </p:sp>
      <p:sp>
        <p:nvSpPr>
          <p:cNvPr id="220" name="Textfeld 103"/>
          <p:cNvSpPr txBox="1">
            <a:spLocks noChangeArrowheads="1"/>
          </p:cNvSpPr>
          <p:nvPr/>
        </p:nvSpPr>
        <p:spPr bwMode="auto">
          <a:xfrm>
            <a:off x="4215477" y="4618308"/>
            <a:ext cx="1289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3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21" name="Textfeld 103"/>
          <p:cNvSpPr txBox="1">
            <a:spLocks noChangeArrowheads="1"/>
          </p:cNvSpPr>
          <p:nvPr/>
        </p:nvSpPr>
        <p:spPr bwMode="auto">
          <a:xfrm>
            <a:off x="5412624" y="4621483"/>
            <a:ext cx="1289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2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23" name="Rectangle 3" descr=" 100"/>
          <p:cNvSpPr txBox="1">
            <a:spLocks noChangeArrowheads="1"/>
          </p:cNvSpPr>
          <p:nvPr/>
        </p:nvSpPr>
        <p:spPr bwMode="auto">
          <a:xfrm rot="16200000">
            <a:off x="6578180" y="4192488"/>
            <a:ext cx="93538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Procedure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Arial"/>
                <a:cs typeface="Arial"/>
              </a:rPr>
              <a:t>Return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30" name="Ellipse 84" descr=" 85"/>
          <p:cNvSpPr/>
          <p:nvPr/>
        </p:nvSpPr>
        <p:spPr bwMode="auto">
          <a:xfrm>
            <a:off x="2631367" y="1579068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31" name="Gerade Verbindung 62" descr=" 25621"/>
          <p:cNvCxnSpPr>
            <a:cxnSpLocks noChangeShapeType="1"/>
            <a:stCxn id="130" idx="4"/>
            <a:endCxn id="132" idx="0"/>
          </p:cNvCxnSpPr>
          <p:nvPr/>
        </p:nvCxnSpPr>
        <p:spPr bwMode="auto">
          <a:xfrm>
            <a:off x="2703599" y="1723530"/>
            <a:ext cx="13017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2" name="Ellipse 90" descr=" 91"/>
          <p:cNvSpPr/>
          <p:nvPr/>
        </p:nvSpPr>
        <p:spPr bwMode="auto">
          <a:xfrm>
            <a:off x="2761542" y="185211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2787422" y="155716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37" name="Textfeld 136"/>
          <p:cNvSpPr txBox="1"/>
          <p:nvPr/>
        </p:nvSpPr>
        <p:spPr>
          <a:xfrm>
            <a:off x="2889711" y="1744878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cxnSp>
        <p:nvCxnSpPr>
          <p:cNvPr id="139" name="Gerade Verbindung 62" descr=" 25621"/>
          <p:cNvCxnSpPr>
            <a:cxnSpLocks noChangeShapeType="1"/>
            <a:stCxn id="130" idx="4"/>
            <a:endCxn id="140" idx="0"/>
          </p:cNvCxnSpPr>
          <p:nvPr/>
        </p:nvCxnSpPr>
        <p:spPr bwMode="auto">
          <a:xfrm flipH="1">
            <a:off x="2570488" y="1723530"/>
            <a:ext cx="133111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0" name="Ellipse 90" descr=" 91"/>
          <p:cNvSpPr/>
          <p:nvPr/>
        </p:nvSpPr>
        <p:spPr bwMode="auto">
          <a:xfrm>
            <a:off x="2498256" y="185211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41" name="Textfeld 140"/>
          <p:cNvSpPr txBox="1"/>
          <p:nvPr/>
        </p:nvSpPr>
        <p:spPr>
          <a:xfrm>
            <a:off x="2451743" y="1740610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142" name="Ellipse 84" descr=" 85"/>
          <p:cNvSpPr/>
          <p:nvPr/>
        </p:nvSpPr>
        <p:spPr bwMode="auto">
          <a:xfrm>
            <a:off x="3586931" y="1410793"/>
            <a:ext cx="144463" cy="144462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43" name="Gerade Verbindung 62" descr=" 25621"/>
          <p:cNvCxnSpPr>
            <a:cxnSpLocks noChangeShapeType="1"/>
            <a:stCxn id="142" idx="4"/>
            <a:endCxn id="144" idx="0"/>
          </p:cNvCxnSpPr>
          <p:nvPr/>
        </p:nvCxnSpPr>
        <p:spPr bwMode="auto">
          <a:xfrm>
            <a:off x="3659163" y="1555255"/>
            <a:ext cx="130175" cy="5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" name="Ellipse 90" descr=" 91"/>
          <p:cNvSpPr/>
          <p:nvPr/>
        </p:nvSpPr>
        <p:spPr bwMode="auto">
          <a:xfrm>
            <a:off x="3717106" y="1607643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3746161" y="1392067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1</a:t>
            </a:r>
            <a:endParaRPr lang="de-DE" sz="1000" dirty="0"/>
          </a:p>
        </p:txBody>
      </p:sp>
      <p:sp>
        <p:nvSpPr>
          <p:cNvPr id="150" name="Textfeld 149"/>
          <p:cNvSpPr txBox="1"/>
          <p:nvPr/>
        </p:nvSpPr>
        <p:spPr>
          <a:xfrm>
            <a:off x="3845275" y="1719478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3</a:t>
            </a:r>
            <a:endParaRPr lang="de-DE" sz="1000" dirty="0"/>
          </a:p>
        </p:txBody>
      </p:sp>
      <p:cxnSp>
        <p:nvCxnSpPr>
          <p:cNvPr id="152" name="Gerade Verbindung 62" descr=" 25621"/>
          <p:cNvCxnSpPr>
            <a:cxnSpLocks noChangeShapeType="1"/>
            <a:stCxn id="142" idx="4"/>
            <a:endCxn id="153" idx="0"/>
          </p:cNvCxnSpPr>
          <p:nvPr/>
        </p:nvCxnSpPr>
        <p:spPr bwMode="auto">
          <a:xfrm flipH="1">
            <a:off x="3526052" y="1555255"/>
            <a:ext cx="133111" cy="52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Ellipse 90" descr=" 91"/>
          <p:cNvSpPr/>
          <p:nvPr/>
        </p:nvSpPr>
        <p:spPr bwMode="auto">
          <a:xfrm>
            <a:off x="3453820" y="1607643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sp>
        <p:nvSpPr>
          <p:cNvPr id="154" name="Textfeld 153"/>
          <p:cNvSpPr txBox="1"/>
          <p:nvPr/>
        </p:nvSpPr>
        <p:spPr>
          <a:xfrm>
            <a:off x="3407307" y="1496135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2</a:t>
            </a:r>
            <a:endParaRPr lang="de-DE" sz="1000" dirty="0"/>
          </a:p>
        </p:txBody>
      </p:sp>
      <p:sp>
        <p:nvSpPr>
          <p:cNvPr id="155" name="Ellipse 90" descr=" 91"/>
          <p:cNvSpPr/>
          <p:nvPr/>
        </p:nvSpPr>
        <p:spPr bwMode="auto">
          <a:xfrm>
            <a:off x="3719876" y="1839418"/>
            <a:ext cx="144463" cy="142875"/>
          </a:xfrm>
          <a:prstGeom prst="ellips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de-DE" sz="1800" dirty="0">
              <a:solidFill>
                <a:schemeClr val="tx1"/>
              </a:solidFill>
              <a:latin typeface="Microsoft Sans Serif" pitchFamily="34" charset="0"/>
              <a:ea typeface="+mn-ea"/>
              <a:cs typeface="+mn-cs"/>
            </a:endParaRPr>
          </a:p>
        </p:txBody>
      </p:sp>
      <p:cxnSp>
        <p:nvCxnSpPr>
          <p:cNvPr id="156" name="Gerade Verbindung 62" descr=" 25621"/>
          <p:cNvCxnSpPr>
            <a:cxnSpLocks noChangeShapeType="1"/>
            <a:stCxn id="144" idx="4"/>
            <a:endCxn id="155" idx="0"/>
          </p:cNvCxnSpPr>
          <p:nvPr/>
        </p:nvCxnSpPr>
        <p:spPr bwMode="auto">
          <a:xfrm>
            <a:off x="3789338" y="1750518"/>
            <a:ext cx="2770" cy="88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Textfeld 156"/>
          <p:cNvSpPr txBox="1"/>
          <p:nvPr/>
        </p:nvSpPr>
        <p:spPr>
          <a:xfrm>
            <a:off x="3845275" y="1491689"/>
            <a:ext cx="649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de-DE" sz="1000" dirty="0" smtClean="0"/>
              <a:t>4</a:t>
            </a:r>
            <a:endParaRPr lang="de-DE" sz="1000" dirty="0"/>
          </a:p>
        </p:txBody>
      </p:sp>
      <p:sp>
        <p:nvSpPr>
          <p:cNvPr id="159" name="Textfeld 103"/>
          <p:cNvSpPr txBox="1">
            <a:spLocks noChangeArrowheads="1"/>
          </p:cNvSpPr>
          <p:nvPr/>
        </p:nvSpPr>
        <p:spPr bwMode="auto">
          <a:xfrm>
            <a:off x="2529482" y="1388667"/>
            <a:ext cx="4143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l-hand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60" name="Textfeld 103"/>
          <p:cNvSpPr txBox="1">
            <a:spLocks noChangeArrowheads="1"/>
          </p:cNvSpPr>
          <p:nvPr/>
        </p:nvSpPr>
        <p:spPr bwMode="auto">
          <a:xfrm>
            <a:off x="3267270" y="1819631"/>
            <a:ext cx="4143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>
                <a:solidFill>
                  <a:srgbClr val="000000"/>
                </a:solidFill>
                <a:latin typeface="Arial" charset="0"/>
                <a:cs typeface="Arial" charset="0"/>
              </a:rPr>
              <a:t>r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-hand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76" name="Gerade Verbindung 62" descr=" 25629"/>
          <p:cNvCxnSpPr>
            <a:cxnSpLocks noChangeShapeType="1"/>
          </p:cNvCxnSpPr>
          <p:nvPr/>
        </p:nvCxnSpPr>
        <p:spPr bwMode="auto">
          <a:xfrm>
            <a:off x="3167739" y="1384462"/>
            <a:ext cx="0" cy="65675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1" name="Textfeld 103"/>
          <p:cNvSpPr txBox="1">
            <a:spLocks noChangeArrowheads="1"/>
          </p:cNvSpPr>
          <p:nvPr/>
        </p:nvSpPr>
        <p:spPr bwMode="auto">
          <a:xfrm>
            <a:off x="4185900" y="1435766"/>
            <a:ext cx="25388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Node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Types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&amp; Reference Attribute </a:t>
            </a:r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Names</a:t>
            </a:r>
            <a:endParaRPr lang="de-DE" b="0" i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02" name="Textfeld 103"/>
          <p:cNvSpPr txBox="1">
            <a:spLocks noChangeArrowheads="1"/>
          </p:cNvSpPr>
          <p:nvPr/>
        </p:nvSpPr>
        <p:spPr bwMode="auto">
          <a:xfrm>
            <a:off x="4230343" y="1663071"/>
            <a:ext cx="12567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Binary Expression</a:t>
            </a:r>
          </a:p>
          <a:p>
            <a:pPr marL="228600" indent="-228600" algn="ctr" eaLnBrk="1" hangingPunct="1">
              <a:buFont typeface="+mj-ea"/>
              <a:buAutoNum type="circleNumDbPlain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</a:p>
        </p:txBody>
      </p:sp>
      <p:sp>
        <p:nvSpPr>
          <p:cNvPr id="206" name="Textfeld 103"/>
          <p:cNvSpPr txBox="1">
            <a:spLocks noChangeArrowheads="1"/>
          </p:cNvSpPr>
          <p:nvPr/>
        </p:nvSpPr>
        <p:spPr bwMode="auto">
          <a:xfrm>
            <a:off x="5732617" y="1668032"/>
            <a:ext cx="8592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3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Expression</a:t>
            </a:r>
          </a:p>
          <a:p>
            <a:pPr marL="228600" indent="-228600" eaLnBrk="1" hangingPunct="1">
              <a:buFont typeface="+mj-ea"/>
              <a:buAutoNum type="circleNumDbPlain" startAt="3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Real Cast</a:t>
            </a:r>
          </a:p>
        </p:txBody>
      </p:sp>
      <p:sp>
        <p:nvSpPr>
          <p:cNvPr id="207" name="Rechtwinkliges Dreieck 206"/>
          <p:cNvSpPr/>
          <p:nvPr/>
        </p:nvSpPr>
        <p:spPr>
          <a:xfrm rot="16200000">
            <a:off x="2209005" y="1387173"/>
            <a:ext cx="164615" cy="165543"/>
          </a:xfrm>
          <a:prstGeom prst="rtTriangl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2" name="Gerade Verbindung 62" descr=" 25621"/>
          <p:cNvCxnSpPr>
            <a:cxnSpLocks noChangeShapeType="1"/>
          </p:cNvCxnSpPr>
          <p:nvPr/>
        </p:nvCxnSpPr>
        <p:spPr bwMode="auto">
          <a:xfrm flipV="1">
            <a:off x="2201112" y="2027418"/>
            <a:ext cx="4585831" cy="137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4" name="Gerade Verbindung 62" descr=" 25621"/>
          <p:cNvCxnSpPr>
            <a:cxnSpLocks noChangeShapeType="1"/>
          </p:cNvCxnSpPr>
          <p:nvPr/>
        </p:nvCxnSpPr>
        <p:spPr bwMode="auto">
          <a:xfrm>
            <a:off x="4103508" y="1384462"/>
            <a:ext cx="0" cy="6567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" name="Textfeld 103"/>
          <p:cNvSpPr txBox="1">
            <a:spLocks noChangeArrowheads="1"/>
          </p:cNvSpPr>
          <p:nvPr/>
        </p:nvSpPr>
        <p:spPr bwMode="auto">
          <a:xfrm>
            <a:off x="3120324" y="2095959"/>
            <a:ext cx="296126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eaLnBrk="1" hangingPunct="1"/>
            <a:r>
              <a:rPr lang="de-DE" i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Condition</a:t>
            </a:r>
            <a:r>
              <a:rPr lang="de-DE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de-DE" b="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Type(     ) = Real  </a:t>
            </a:r>
            <a:r>
              <a:rPr lang="de-DE" b="0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de-DE" b="0" i="1" dirty="0" smtClean="0">
                <a:solidFill>
                  <a:srgbClr val="000000"/>
                </a:solidFill>
                <a:latin typeface="ＭＳ ゴシック"/>
                <a:ea typeface="ＭＳ ゴシック"/>
                <a:cs typeface="ＭＳ ゴシック"/>
              </a:rPr>
              <a:t> </a:t>
            </a:r>
            <a:r>
              <a:rPr lang="de-DE" b="0" i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Type(     ) = Integer</a:t>
            </a:r>
          </a:p>
        </p:txBody>
      </p:sp>
      <p:sp>
        <p:nvSpPr>
          <p:cNvPr id="226" name="Textfeld 103"/>
          <p:cNvSpPr txBox="1">
            <a:spLocks noChangeArrowheads="1"/>
          </p:cNvSpPr>
          <p:nvPr/>
        </p:nvSpPr>
        <p:spPr bwMode="auto">
          <a:xfrm>
            <a:off x="4129757" y="2102309"/>
            <a:ext cx="1289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2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27" name="Textfeld 103"/>
          <p:cNvSpPr txBox="1">
            <a:spLocks noChangeArrowheads="1"/>
          </p:cNvSpPr>
          <p:nvPr/>
        </p:nvSpPr>
        <p:spPr bwMode="auto">
          <a:xfrm>
            <a:off x="5330079" y="2105484"/>
            <a:ext cx="1289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2pPr>
            <a:lvl3pPr marL="11430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3pPr>
            <a:lvl4pPr marL="16002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4pPr>
            <a:lvl5pPr marL="2057400" indent="-228600" eaLnBrk="0" hangingPunct="0"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2"/>
                </a:solidFill>
                <a:latin typeface="Microsoft Sans Serif" charset="0"/>
                <a:ea typeface="ＭＳ Ｐゴシック" charset="0"/>
              </a:defRPr>
            </a:lvl9pPr>
          </a:lstStyle>
          <a:p>
            <a:pPr marL="228600" indent="-228600" eaLnBrk="1" hangingPunct="1">
              <a:buFont typeface="+mj-ea"/>
              <a:buAutoNum type="circleNumDbPlain" startAt="3"/>
            </a:pPr>
            <a:r>
              <a:rPr lang="de-DE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28" name="Rectangle 3" descr=" 100"/>
          <p:cNvSpPr txBox="1">
            <a:spLocks noChangeArrowheads="1"/>
          </p:cNvSpPr>
          <p:nvPr/>
        </p:nvSpPr>
        <p:spPr bwMode="auto">
          <a:xfrm rot="16200000">
            <a:off x="6715482" y="1633470"/>
            <a:ext cx="838443" cy="44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Binary</a:t>
            </a: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1200" b="1" kern="0" dirty="0" smtClean="0">
                <a:solidFill>
                  <a:srgbClr val="000000"/>
                </a:solidFill>
                <a:latin typeface="Arial"/>
                <a:cs typeface="Arial"/>
              </a:rPr>
              <a:t>Expression</a:t>
            </a:r>
            <a:endParaRPr lang="en-US" sz="1200" b="1" kern="0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5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Office-Design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Christoff Bürger</dc:creator>
  <cp:lastModifiedBy>Christoff Bürger</cp:lastModifiedBy>
  <cp:revision>62</cp:revision>
  <dcterms:created xsi:type="dcterms:W3CDTF">2012-12-03T13:14:51Z</dcterms:created>
  <dcterms:modified xsi:type="dcterms:W3CDTF">2015-04-01T16:47:23Z</dcterms:modified>
</cp:coreProperties>
</file>