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6858000" cx="9144000"/>
  <p:notesSz cx="6858000" cy="9144000"/>
  <p:embeddedFontLst>
    <p:embeddedFont>
      <p:font typeface="Robo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23c3089652_1_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23c3089652_1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g223c3089652_1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23c3089652_1_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23c3089652_1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g223c3089652_1_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23c3089652_0_3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23c3089652_0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g223c3089652_0_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23c3089652_0_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23c3089652_0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g223c3089652_0_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23c3089652_0_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23c3089652_0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g223c3089652_0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23c3089652_0_4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23c3089652_0_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g223c3089652_0_4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23c3089652_0_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23c3089652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g223c3089652_0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23c3089652_1_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23c3089652_1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g223c3089652_1_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23c3089652_0_5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23c3089652_0_5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g223c3089652_0_5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23c3089652_0_8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23c3089652_0_8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g223c3089652_0_8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23c3089652_0_7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23c3089652_0_7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g223c3089652_0_7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23acaa25b5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g223acaa25b5_0_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5" name="Shape 15"/>
        <p:cNvGrpSpPr/>
        <p:nvPr/>
      </p:nvGrpSpPr>
      <p:grpSpPr>
        <a:xfrm>
          <a:off x="0" y="0"/>
          <a:ext cx="0" cy="0"/>
          <a:chOff x="0" y="0"/>
          <a:chExt cx="0" cy="0"/>
        </a:xfrm>
      </p:grpSpPr>
      <p:sp>
        <p:nvSpPr>
          <p:cNvPr id="16" name="Google Shape;16;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8" name="Google Shape;18;p2"/>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9" name="Google Shape;19;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 name="Google Shape;25;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8" name="Shape 28"/>
        <p:cNvGrpSpPr/>
        <p:nvPr/>
      </p:nvGrpSpPr>
      <p:grpSpPr>
        <a:xfrm>
          <a:off x="0" y="0"/>
          <a:ext cx="0" cy="0"/>
          <a:chOff x="0" y="0"/>
          <a:chExt cx="0" cy="0"/>
        </a:xfrm>
      </p:grpSpPr>
      <p:sp>
        <p:nvSpPr>
          <p:cNvPr id="29" name="Google Shape;29;p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31" name="Google Shape;31;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7" name="Google Shape;37;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s://scikit-learn.org/stable/modules/generated/sklearn.multioutput.MultiOutputClassifier.html" TargetMode="External"/><Relationship Id="rId4" Type="http://schemas.openxmlformats.org/officeDocument/2006/relationships/hyperlink" Target="https://medium.com/nerd-for-tech/nominal-and-ordinal-encoding-in-data-science-c93872601f16#:~:text=types%20of%20encoding%2C-,Nominal%20Encoding,order%20or%20rank%2C%20or%20sequence" TargetMode="External"/><Relationship Id="rId5"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title"/>
          </p:nvPr>
        </p:nvSpPr>
        <p:spPr>
          <a:xfrm>
            <a:off x="381000" y="2438400"/>
            <a:ext cx="8229600"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800"/>
              <a:buFont typeface="Times New Roman"/>
              <a:buNone/>
            </a:pPr>
            <a:r>
              <a:rPr lang="en-US" sz="2800">
                <a:latin typeface="Times New Roman"/>
                <a:ea typeface="Times New Roman"/>
                <a:cs typeface="Times New Roman"/>
                <a:sym typeface="Times New Roman"/>
              </a:rPr>
              <a:t>Tamil Nadu Engineering Admissions Predictor</a:t>
            </a:r>
            <a:endParaRPr/>
          </a:p>
        </p:txBody>
      </p:sp>
      <p:sp>
        <p:nvSpPr>
          <p:cNvPr id="89" name="Google Shape;89;p13"/>
          <p:cNvSpPr txBox="1"/>
          <p:nvPr>
            <p:ph idx="1" type="body"/>
          </p:nvPr>
        </p:nvSpPr>
        <p:spPr>
          <a:xfrm>
            <a:off x="192150" y="3946300"/>
            <a:ext cx="4776000" cy="2607000"/>
          </a:xfrm>
          <a:prstGeom prst="rect">
            <a:avLst/>
          </a:prstGeom>
          <a:noFill/>
          <a:ln>
            <a:noFill/>
          </a:ln>
        </p:spPr>
        <p:txBody>
          <a:bodyPr anchorCtr="0" anchor="t" bIns="45700" lIns="91425" spcFirstLastPara="1" rIns="91425" wrap="square" tIns="45700">
            <a:normAutofit lnSpcReduction="20000"/>
          </a:bodyPr>
          <a:lstStyle/>
          <a:p>
            <a:pPr indent="-342900" lvl="0" marL="171450" rtl="0" algn="ctr">
              <a:spcBef>
                <a:spcPts val="0"/>
              </a:spcBef>
              <a:spcAft>
                <a:spcPts val="0"/>
              </a:spcAft>
              <a:buClr>
                <a:schemeClr val="dk1"/>
              </a:buClr>
              <a:buSzPts val="2200"/>
              <a:buNone/>
            </a:pPr>
            <a:r>
              <a:rPr lang="en-US" sz="2200">
                <a:latin typeface="Times New Roman"/>
                <a:ea typeface="Times New Roman"/>
                <a:cs typeface="Times New Roman"/>
                <a:sym typeface="Times New Roman"/>
              </a:rPr>
              <a:t>  </a:t>
            </a:r>
            <a:r>
              <a:rPr b="1" lang="en-US" sz="2200">
                <a:latin typeface="Times New Roman"/>
                <a:ea typeface="Times New Roman"/>
                <a:cs typeface="Times New Roman"/>
                <a:sym typeface="Times New Roman"/>
              </a:rPr>
              <a:t>DETAILS OF THE</a:t>
            </a:r>
            <a:r>
              <a:rPr b="1" lang="en-US" sz="2200">
                <a:latin typeface="Times New Roman"/>
                <a:ea typeface="Times New Roman"/>
                <a:cs typeface="Times New Roman"/>
                <a:sym typeface="Times New Roman"/>
              </a:rPr>
              <a:t> </a:t>
            </a:r>
            <a:r>
              <a:rPr b="1" lang="en-US" sz="2200">
                <a:latin typeface="Times New Roman"/>
                <a:ea typeface="Times New Roman"/>
                <a:cs typeface="Times New Roman"/>
                <a:sym typeface="Times New Roman"/>
              </a:rPr>
              <a:t>PROJECT MEMBERS: </a:t>
            </a:r>
            <a:endParaRPr b="1" sz="2200">
              <a:latin typeface="Times New Roman"/>
              <a:ea typeface="Times New Roman"/>
              <a:cs typeface="Times New Roman"/>
              <a:sym typeface="Times New Roman"/>
            </a:endParaRPr>
          </a:p>
          <a:p>
            <a:pPr indent="0" lvl="0" marL="0" rtl="0" algn="l">
              <a:spcBef>
                <a:spcPts val="0"/>
              </a:spcBef>
              <a:spcAft>
                <a:spcPts val="0"/>
              </a:spcAft>
              <a:buClr>
                <a:schemeClr val="dk1"/>
              </a:buClr>
              <a:buSzPts val="2200"/>
              <a:buNone/>
            </a:pPr>
            <a:r>
              <a:t/>
            </a:r>
            <a:endParaRPr b="1" sz="2200">
              <a:latin typeface="Times New Roman"/>
              <a:ea typeface="Times New Roman"/>
              <a:cs typeface="Times New Roman"/>
              <a:sym typeface="Times New Roman"/>
            </a:endParaRPr>
          </a:p>
          <a:p>
            <a:pPr indent="-342900" lvl="0" marL="171450" rtl="0" algn="l">
              <a:spcBef>
                <a:spcPts val="0"/>
              </a:spcBef>
              <a:spcAft>
                <a:spcPts val="0"/>
              </a:spcAft>
              <a:buClr>
                <a:schemeClr val="dk1"/>
              </a:buClr>
              <a:buSzPts val="2200"/>
              <a:buNone/>
            </a:pPr>
            <a:r>
              <a:rPr lang="en-US" sz="2200">
                <a:latin typeface="Times New Roman"/>
                <a:ea typeface="Times New Roman"/>
                <a:cs typeface="Times New Roman"/>
                <a:sym typeface="Times New Roman"/>
              </a:rPr>
              <a:t>  1)A P AISHWARYA LAKSHMI (RA2011026020066)</a:t>
            </a:r>
            <a:endParaRPr sz="2200">
              <a:latin typeface="Times New Roman"/>
              <a:ea typeface="Times New Roman"/>
              <a:cs typeface="Times New Roman"/>
              <a:sym typeface="Times New Roman"/>
            </a:endParaRPr>
          </a:p>
          <a:p>
            <a:pPr indent="-342900" lvl="0" marL="171450" rtl="0" algn="l">
              <a:spcBef>
                <a:spcPts val="0"/>
              </a:spcBef>
              <a:spcAft>
                <a:spcPts val="0"/>
              </a:spcAft>
              <a:buClr>
                <a:schemeClr val="dk1"/>
              </a:buClr>
              <a:buSzPts val="2200"/>
              <a:buNone/>
            </a:pPr>
            <a:r>
              <a:rPr lang="en-US" sz="2200">
                <a:latin typeface="Times New Roman"/>
                <a:ea typeface="Times New Roman"/>
                <a:cs typeface="Times New Roman"/>
                <a:sym typeface="Times New Roman"/>
              </a:rPr>
              <a:t>  2) S INDHUMATHI (RA2011026020088)</a:t>
            </a:r>
            <a:endParaRPr sz="2200">
              <a:latin typeface="Times New Roman"/>
              <a:ea typeface="Times New Roman"/>
              <a:cs typeface="Times New Roman"/>
              <a:sym typeface="Times New Roman"/>
            </a:endParaRPr>
          </a:p>
          <a:p>
            <a:pPr indent="-342900" lvl="0" marL="171450" rtl="0" algn="l">
              <a:spcBef>
                <a:spcPts val="0"/>
              </a:spcBef>
              <a:spcAft>
                <a:spcPts val="0"/>
              </a:spcAft>
              <a:buClr>
                <a:schemeClr val="dk1"/>
              </a:buClr>
              <a:buSzPts val="2200"/>
              <a:buNone/>
            </a:pPr>
            <a:r>
              <a:rPr lang="en-US" sz="2200">
                <a:latin typeface="Times New Roman"/>
                <a:ea typeface="Times New Roman"/>
                <a:cs typeface="Times New Roman"/>
                <a:sym typeface="Times New Roman"/>
              </a:rPr>
              <a:t>  3) P RIDHANYA </a:t>
            </a:r>
            <a:endParaRPr sz="2200">
              <a:latin typeface="Times New Roman"/>
              <a:ea typeface="Times New Roman"/>
              <a:cs typeface="Times New Roman"/>
              <a:sym typeface="Times New Roman"/>
            </a:endParaRPr>
          </a:p>
          <a:p>
            <a:pPr indent="-342900" lvl="0" marL="171450" rtl="0" algn="l">
              <a:spcBef>
                <a:spcPts val="0"/>
              </a:spcBef>
              <a:spcAft>
                <a:spcPts val="0"/>
              </a:spcAft>
              <a:buClr>
                <a:schemeClr val="dk1"/>
              </a:buClr>
              <a:buSzPts val="2200"/>
              <a:buNone/>
            </a:pPr>
            <a:r>
              <a:rPr lang="en-US" sz="2200">
                <a:latin typeface="Times New Roman"/>
                <a:ea typeface="Times New Roman"/>
                <a:cs typeface="Times New Roman"/>
                <a:sym typeface="Times New Roman"/>
              </a:rPr>
              <a:t>     </a:t>
            </a:r>
            <a:r>
              <a:rPr lang="en-US" sz="2200">
                <a:latin typeface="Times New Roman"/>
                <a:ea typeface="Times New Roman"/>
                <a:cs typeface="Times New Roman"/>
                <a:sym typeface="Times New Roman"/>
              </a:rPr>
              <a:t>(RA2011026020104)</a:t>
            </a:r>
            <a:endParaRPr sz="2200">
              <a:latin typeface="Times New Roman"/>
              <a:ea typeface="Times New Roman"/>
              <a:cs typeface="Times New Roman"/>
              <a:sym typeface="Times New Roman"/>
            </a:endParaRPr>
          </a:p>
        </p:txBody>
      </p:sp>
      <p:sp>
        <p:nvSpPr>
          <p:cNvPr id="90" name="Google Shape;90;p13"/>
          <p:cNvSpPr txBox="1"/>
          <p:nvPr>
            <p:ph idx="2" type="body"/>
          </p:nvPr>
        </p:nvSpPr>
        <p:spPr>
          <a:xfrm>
            <a:off x="5105400" y="4005450"/>
            <a:ext cx="3581400" cy="2082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200"/>
              <a:buNone/>
            </a:pPr>
            <a:r>
              <a:rPr b="1" lang="en-US" sz="2200">
                <a:latin typeface="Times New Roman"/>
                <a:ea typeface="Times New Roman"/>
                <a:cs typeface="Times New Roman"/>
                <a:sym typeface="Times New Roman"/>
              </a:rPr>
              <a:t>SUPERVISOR DETAILS: </a:t>
            </a:r>
            <a:endParaRPr b="1" sz="2200"/>
          </a:p>
          <a:p>
            <a:pPr indent="0" lvl="0" marL="0" rtl="0" algn="l">
              <a:spcBef>
                <a:spcPts val="560"/>
              </a:spcBef>
              <a:spcAft>
                <a:spcPts val="0"/>
              </a:spcAft>
              <a:buClr>
                <a:schemeClr val="dk1"/>
              </a:buClr>
              <a:buSzPts val="2800"/>
              <a:buNone/>
            </a:pPr>
            <a:r>
              <a:rPr lang="en-US" sz="2200">
                <a:latin typeface="Times New Roman"/>
                <a:ea typeface="Times New Roman"/>
                <a:cs typeface="Times New Roman"/>
                <a:sym typeface="Times New Roman"/>
              </a:rPr>
              <a:t>Mr. T. RAJESH </a:t>
            </a:r>
            <a:endParaRPr sz="2200">
              <a:latin typeface="Times New Roman"/>
              <a:ea typeface="Times New Roman"/>
              <a:cs typeface="Times New Roman"/>
              <a:sym typeface="Times New Roman"/>
            </a:endParaRPr>
          </a:p>
          <a:p>
            <a:pPr indent="0" lvl="0" marL="0" rtl="0" algn="l">
              <a:spcBef>
                <a:spcPts val="560"/>
              </a:spcBef>
              <a:spcAft>
                <a:spcPts val="0"/>
              </a:spcAft>
              <a:buClr>
                <a:schemeClr val="dk1"/>
              </a:buClr>
              <a:buSzPts val="2800"/>
              <a:buNone/>
            </a:pPr>
            <a:r>
              <a:rPr lang="en-US" sz="2200">
                <a:latin typeface="Times New Roman"/>
                <a:ea typeface="Times New Roman"/>
                <a:cs typeface="Times New Roman"/>
                <a:sym typeface="Times New Roman"/>
              </a:rPr>
              <a:t>Dr. T.P. LATCHOUMI </a:t>
            </a:r>
            <a:endParaRPr sz="2200">
              <a:latin typeface="Times New Roman"/>
              <a:ea typeface="Times New Roman"/>
              <a:cs typeface="Times New Roman"/>
              <a:sym typeface="Times New Roman"/>
            </a:endParaRPr>
          </a:p>
        </p:txBody>
      </p:sp>
      <p:sp>
        <p:nvSpPr>
          <p:cNvPr id="91" name="Google Shape;91;p13"/>
          <p:cNvSpPr txBox="1"/>
          <p:nvPr/>
        </p:nvSpPr>
        <p:spPr>
          <a:xfrm>
            <a:off x="685800" y="850898"/>
            <a:ext cx="8229600" cy="1587501"/>
          </a:xfrm>
          <a:prstGeom prst="rect">
            <a:avLst/>
          </a:prstGeom>
          <a:noFill/>
          <a:ln>
            <a:noFill/>
          </a:ln>
        </p:spPr>
        <p:txBody>
          <a:bodyPr anchorCtr="0" anchor="ctr" bIns="45700" lIns="91425" spcFirstLastPara="1" rIns="91425" wrap="square" tIns="45700">
            <a:normAutofit fontScale="60000" lnSpcReduction="20000"/>
          </a:bodyPr>
          <a:lstStyle/>
          <a:p>
            <a:pPr indent="0" lvl="0" marL="0" marR="0" rtl="0" algn="ctr">
              <a:lnSpc>
                <a:spcPct val="100000"/>
              </a:lnSpc>
              <a:spcBef>
                <a:spcPts val="0"/>
              </a:spcBef>
              <a:spcAft>
                <a:spcPts val="0"/>
              </a:spcAft>
              <a:buClr>
                <a:srgbClr val="C00000"/>
              </a:buClr>
              <a:buSzPct val="100000"/>
              <a:buFont typeface="Times New Roman"/>
              <a:buNone/>
            </a:pPr>
            <a:r>
              <a:rPr b="1" i="0" lang="en-US" sz="5300" u="none" cap="none" strike="noStrike">
                <a:solidFill>
                  <a:srgbClr val="C00000"/>
                </a:solidFill>
                <a:latin typeface="Times New Roman"/>
                <a:ea typeface="Times New Roman"/>
                <a:cs typeface="Times New Roman"/>
                <a:sym typeface="Times New Roman"/>
              </a:rPr>
              <a:t>SRM Institute of Science and Technology</a:t>
            </a:r>
            <a:r>
              <a:rPr b="1" i="0" lang="en-US" sz="3400" u="none" cap="none" strike="noStrike">
                <a:solidFill>
                  <a:srgbClr val="C00000"/>
                </a:solidFill>
                <a:latin typeface="Times New Roman"/>
                <a:ea typeface="Times New Roman"/>
                <a:cs typeface="Times New Roman"/>
                <a:sym typeface="Times New Roman"/>
              </a:rPr>
              <a:t>, </a:t>
            </a:r>
            <a:endParaRPr/>
          </a:p>
          <a:p>
            <a:pPr indent="0" lvl="0" marL="0" marR="0" rtl="0" algn="ctr">
              <a:lnSpc>
                <a:spcPct val="100000"/>
              </a:lnSpc>
              <a:spcBef>
                <a:spcPts val="0"/>
              </a:spcBef>
              <a:spcAft>
                <a:spcPts val="0"/>
              </a:spcAft>
              <a:buClr>
                <a:srgbClr val="7030A0"/>
              </a:buClr>
              <a:buSzPct val="100000"/>
              <a:buFont typeface="Times New Roman"/>
              <a:buNone/>
            </a:pPr>
            <a:r>
              <a:rPr b="1" i="0" lang="en-US" sz="3400" u="none" cap="none" strike="noStrike">
                <a:solidFill>
                  <a:srgbClr val="7030A0"/>
                </a:solidFill>
                <a:latin typeface="Times New Roman"/>
                <a:ea typeface="Times New Roman"/>
                <a:cs typeface="Times New Roman"/>
                <a:sym typeface="Times New Roman"/>
              </a:rPr>
              <a:t>Ramapuram Campus, Chennai-89</a:t>
            </a:r>
            <a:endParaRPr b="1" i="0" sz="3400" u="none" cap="none" strike="noStrike">
              <a:solidFill>
                <a:srgbClr val="7030A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ct val="100000"/>
              <a:buFont typeface="Calibri"/>
              <a:buNone/>
            </a:pPr>
            <a:r>
              <a:t/>
            </a:r>
            <a:endParaRPr b="1" i="0" sz="3000" u="none" cap="none" strike="noStrike">
              <a:solidFill>
                <a:srgbClr val="00206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2060"/>
              </a:buClr>
              <a:buSzPct val="100000"/>
              <a:buFont typeface="Times New Roman"/>
              <a:buNone/>
            </a:pPr>
            <a:r>
              <a:rPr b="1" i="0" lang="en-US" sz="3000" u="none" cap="none" strike="noStrike">
                <a:solidFill>
                  <a:srgbClr val="002060"/>
                </a:solidFill>
                <a:latin typeface="Times New Roman"/>
                <a:ea typeface="Times New Roman"/>
                <a:cs typeface="Times New Roman"/>
                <a:sym typeface="Times New Roman"/>
              </a:rPr>
              <a:t>         </a:t>
            </a:r>
            <a:r>
              <a:rPr b="1" i="0" lang="en-US" sz="3300" u="none" cap="none" strike="noStrike">
                <a:solidFill>
                  <a:srgbClr val="002060"/>
                </a:solidFill>
                <a:latin typeface="Times New Roman"/>
                <a:ea typeface="Times New Roman"/>
                <a:cs typeface="Times New Roman"/>
                <a:sym typeface="Times New Roman"/>
              </a:rPr>
              <a:t>DEPARTMENT OF COMPUTER SCIENCE AND ENGINEERING</a:t>
            </a:r>
            <a:endParaRPr b="1" i="0" sz="3300" u="none" cap="none" strike="noStrike">
              <a:solidFill>
                <a:srgbClr val="002060"/>
              </a:solidFill>
              <a:latin typeface="Times New Roman"/>
              <a:ea typeface="Times New Roman"/>
              <a:cs typeface="Times New Roman"/>
              <a:sym typeface="Times New Roman"/>
            </a:endParaRPr>
          </a:p>
        </p:txBody>
      </p:sp>
      <p:sp>
        <p:nvSpPr>
          <p:cNvPr id="92" name="Google Shape;92;p13"/>
          <p:cNvSpPr txBox="1"/>
          <p:nvPr/>
        </p:nvSpPr>
        <p:spPr>
          <a:xfrm>
            <a:off x="381000" y="3111019"/>
            <a:ext cx="8229600" cy="762000"/>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chemeClr val="dk1"/>
              </a:buClr>
              <a:buSzPts val="3200"/>
              <a:buFont typeface="Times New Roman"/>
              <a:buNone/>
            </a:pPr>
            <a:r>
              <a:rPr b="0" i="0" lang="en-US" sz="3200" u="none" cap="none" strike="noStrike">
                <a:solidFill>
                  <a:schemeClr val="dk1"/>
                </a:solidFill>
                <a:latin typeface="Times New Roman"/>
                <a:ea typeface="Times New Roman"/>
                <a:cs typeface="Times New Roman"/>
                <a:sym typeface="Times New Roman"/>
              </a:rPr>
              <a:t>Batch No: 3</a:t>
            </a:r>
            <a:endParaRPr/>
          </a:p>
        </p:txBody>
      </p:sp>
      <p:sp>
        <p:nvSpPr>
          <p:cNvPr id="93" name="Google Shape;93;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8-Feb-23</a:t>
            </a:r>
            <a:endParaRPr/>
          </a:p>
        </p:txBody>
      </p:sp>
      <p:sp>
        <p:nvSpPr>
          <p:cNvPr id="94" name="Google Shape;94;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95" name="Google Shape;95;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96" name="Google Shape;96;p13"/>
          <p:cNvPicPr preferRelativeResize="0"/>
          <p:nvPr/>
        </p:nvPicPr>
        <p:blipFill rotWithShape="1">
          <a:blip r:embed="rId3">
            <a:alphaModFix/>
          </a:blip>
          <a:srcRect b="0" l="0" r="0" t="0"/>
          <a:stretch/>
        </p:blipFill>
        <p:spPr>
          <a:xfrm>
            <a:off x="66674" y="115351"/>
            <a:ext cx="1457326" cy="97689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Existing System</a:t>
            </a:r>
            <a:endParaRPr/>
          </a:p>
        </p:txBody>
      </p:sp>
      <p:sp>
        <p:nvSpPr>
          <p:cNvPr id="182" name="Google Shape;182;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000"/>
              <a:buNone/>
            </a:pPr>
            <a:r>
              <a:rPr lang="en-US" sz="2000"/>
              <a:t>                                   </a:t>
            </a:r>
            <a:endParaRPr/>
          </a:p>
        </p:txBody>
      </p:sp>
      <p:sp>
        <p:nvSpPr>
          <p:cNvPr id="183" name="Google Shape;183;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8-Feb-23</a:t>
            </a:r>
            <a:endParaRPr/>
          </a:p>
        </p:txBody>
      </p:sp>
      <p:sp>
        <p:nvSpPr>
          <p:cNvPr id="184" name="Google Shape;184;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85" name="Google Shape;185;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86" name="Google Shape;186;p22"/>
          <p:cNvPicPr preferRelativeResize="0"/>
          <p:nvPr/>
        </p:nvPicPr>
        <p:blipFill rotWithShape="1">
          <a:blip r:embed="rId3">
            <a:alphaModFix/>
          </a:blip>
          <a:srcRect b="0" l="0" r="0" t="0"/>
          <a:stretch/>
        </p:blipFill>
        <p:spPr>
          <a:xfrm>
            <a:off x="76200" y="76200"/>
            <a:ext cx="1423670" cy="100520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Proposed System</a:t>
            </a:r>
            <a:endParaRPr/>
          </a:p>
        </p:txBody>
      </p:sp>
      <p:sp>
        <p:nvSpPr>
          <p:cNvPr id="192" name="Google Shape;192;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000"/>
              <a:buNone/>
            </a:pPr>
            <a:r>
              <a:rPr lang="en-US" sz="2000"/>
              <a:t>                                   </a:t>
            </a:r>
            <a:endParaRPr/>
          </a:p>
        </p:txBody>
      </p:sp>
      <p:sp>
        <p:nvSpPr>
          <p:cNvPr id="193" name="Google Shape;193;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8-Feb-23</a:t>
            </a:r>
            <a:endParaRPr/>
          </a:p>
        </p:txBody>
      </p:sp>
      <p:sp>
        <p:nvSpPr>
          <p:cNvPr id="194" name="Google Shape;194;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95" name="Google Shape;195;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96" name="Google Shape;196;p23"/>
          <p:cNvPicPr preferRelativeResize="0"/>
          <p:nvPr/>
        </p:nvPicPr>
        <p:blipFill rotWithShape="1">
          <a:blip r:embed="rId3">
            <a:alphaModFix/>
          </a:blip>
          <a:srcRect b="0" l="0" r="0" t="0"/>
          <a:stretch/>
        </p:blipFill>
        <p:spPr>
          <a:xfrm>
            <a:off x="76200" y="76200"/>
            <a:ext cx="1423670" cy="100520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Times New Roman"/>
              <a:buNone/>
            </a:pPr>
            <a:r>
              <a:rPr lang="en-US">
                <a:latin typeface="Times New Roman"/>
                <a:ea typeface="Times New Roman"/>
                <a:cs typeface="Times New Roman"/>
                <a:sym typeface="Times New Roman"/>
              </a:rPr>
              <a:t>Architecture Diagram</a:t>
            </a:r>
            <a:br>
              <a:rPr lang="en-US">
                <a:latin typeface="Times New Roman"/>
                <a:ea typeface="Times New Roman"/>
                <a:cs typeface="Times New Roman"/>
                <a:sym typeface="Times New Roman"/>
              </a:rPr>
            </a:br>
            <a:endParaRPr/>
          </a:p>
        </p:txBody>
      </p:sp>
      <p:sp>
        <p:nvSpPr>
          <p:cNvPr id="202" name="Google Shape;202;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8-Feb-23</a:t>
            </a:r>
            <a:endParaRPr/>
          </a:p>
        </p:txBody>
      </p:sp>
      <p:sp>
        <p:nvSpPr>
          <p:cNvPr id="203" name="Google Shape;203;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204" name="Google Shape;204;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05" name="Google Shape;205;p24"/>
          <p:cNvPicPr preferRelativeResize="0"/>
          <p:nvPr/>
        </p:nvPicPr>
        <p:blipFill rotWithShape="1">
          <a:blip r:embed="rId3">
            <a:alphaModFix/>
          </a:blip>
          <a:srcRect b="0" l="0" r="0" t="0"/>
          <a:stretch/>
        </p:blipFill>
        <p:spPr>
          <a:xfrm>
            <a:off x="76200" y="76200"/>
            <a:ext cx="1333500" cy="941705"/>
          </a:xfrm>
          <a:prstGeom prst="rect">
            <a:avLst/>
          </a:prstGeom>
          <a:noFill/>
          <a:ln>
            <a:noFill/>
          </a:ln>
        </p:spPr>
      </p:pic>
      <p:sp>
        <p:nvSpPr>
          <p:cNvPr id="206" name="Google Shape;206;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lang="en-US"/>
              <a:t>MODULE DESCRIPTION</a:t>
            </a:r>
            <a:endParaRPr/>
          </a:p>
        </p:txBody>
      </p:sp>
      <p:sp>
        <p:nvSpPr>
          <p:cNvPr id="212" name="Google Shape;212;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lnSpc>
                <a:spcPct val="90000"/>
              </a:lnSpc>
              <a:spcBef>
                <a:spcPts val="0"/>
              </a:spcBef>
              <a:spcAft>
                <a:spcPts val="0"/>
              </a:spcAft>
              <a:buClr>
                <a:schemeClr val="dk1"/>
              </a:buClr>
              <a:buSzPts val="3200"/>
              <a:buNone/>
            </a:pPr>
            <a:r>
              <a:rPr lang="en-US" sz="1800">
                <a:highlight>
                  <a:schemeClr val="lt1"/>
                </a:highlight>
                <a:latin typeface="Times New Roman"/>
                <a:ea typeface="Times New Roman"/>
                <a:cs typeface="Times New Roman"/>
                <a:sym typeface="Times New Roman"/>
              </a:rPr>
              <a:t>1.</a:t>
            </a:r>
            <a:r>
              <a:rPr b="1" lang="en-US" sz="1800">
                <a:highlight>
                  <a:schemeClr val="lt1"/>
                </a:highlight>
                <a:latin typeface="Times New Roman"/>
                <a:ea typeface="Times New Roman"/>
                <a:cs typeface="Times New Roman"/>
                <a:sym typeface="Times New Roman"/>
              </a:rPr>
              <a:t>Data pre-processing</a:t>
            </a:r>
            <a:r>
              <a:rPr lang="en-US" sz="1800">
                <a:highlight>
                  <a:schemeClr val="lt1"/>
                </a:highlight>
                <a:latin typeface="Times New Roman"/>
                <a:ea typeface="Times New Roman"/>
                <a:cs typeface="Times New Roman"/>
                <a:sym typeface="Times New Roman"/>
              </a:rPr>
              <a:t>: This module would prepare the data for analysis, including cleaning the data, imputing missing values, and scaling or transforming the data as necessary.</a:t>
            </a:r>
            <a:endParaRPr sz="1800">
              <a:highlight>
                <a:schemeClr val="lt1"/>
              </a:highlight>
              <a:latin typeface="Times New Roman"/>
              <a:ea typeface="Times New Roman"/>
              <a:cs typeface="Times New Roman"/>
              <a:sym typeface="Times New Roman"/>
            </a:endParaRPr>
          </a:p>
          <a:p>
            <a:pPr indent="-139700" lvl="0" marL="342900" rtl="0" algn="l">
              <a:lnSpc>
                <a:spcPct val="90000"/>
              </a:lnSpc>
              <a:spcBef>
                <a:spcPts val="0"/>
              </a:spcBef>
              <a:spcAft>
                <a:spcPts val="0"/>
              </a:spcAft>
              <a:buClr>
                <a:schemeClr val="dk1"/>
              </a:buClr>
              <a:buSzPts val="3200"/>
              <a:buNone/>
            </a:pPr>
            <a:r>
              <a:rPr lang="en-US" sz="1800">
                <a:highlight>
                  <a:schemeClr val="lt1"/>
                </a:highlight>
                <a:latin typeface="Times New Roman"/>
                <a:ea typeface="Times New Roman"/>
                <a:cs typeface="Times New Roman"/>
                <a:sym typeface="Times New Roman"/>
              </a:rPr>
              <a:t>2.</a:t>
            </a:r>
            <a:endParaRPr sz="1800">
              <a:highlight>
                <a:schemeClr val="lt1"/>
              </a:highlight>
              <a:latin typeface="Times New Roman"/>
              <a:ea typeface="Times New Roman"/>
              <a:cs typeface="Times New Roman"/>
              <a:sym typeface="Times New Roman"/>
            </a:endParaRPr>
          </a:p>
          <a:p>
            <a:pPr indent="-342900" lvl="0" marL="457200" rtl="0" algn="l">
              <a:lnSpc>
                <a:spcPct val="90000"/>
              </a:lnSpc>
              <a:spcBef>
                <a:spcPts val="0"/>
              </a:spcBef>
              <a:spcAft>
                <a:spcPts val="0"/>
              </a:spcAft>
              <a:buSzPts val="1800"/>
              <a:buFont typeface="Roboto"/>
              <a:buChar char="•"/>
            </a:pPr>
            <a:r>
              <a:rPr b="1" lang="en-US" sz="1800">
                <a:highlight>
                  <a:schemeClr val="lt1"/>
                </a:highlight>
                <a:latin typeface="Times New Roman"/>
                <a:ea typeface="Times New Roman"/>
                <a:cs typeface="Times New Roman"/>
                <a:sym typeface="Times New Roman"/>
              </a:rPr>
              <a:t>Model training</a:t>
            </a:r>
            <a:r>
              <a:rPr lang="en-US" sz="1800">
                <a:highlight>
                  <a:schemeClr val="lt1"/>
                </a:highlight>
                <a:latin typeface="Times New Roman"/>
                <a:ea typeface="Times New Roman"/>
                <a:cs typeface="Times New Roman"/>
                <a:sym typeface="Times New Roman"/>
              </a:rPr>
              <a:t>: This module would train the regression model on the input and output variables using a chosen algorithm. The algorithm could be linear regression, multiple linear regression, or another type of regression algorithm.</a:t>
            </a:r>
            <a:endParaRPr sz="1800">
              <a:highlight>
                <a:schemeClr val="lt1"/>
              </a:highlight>
              <a:latin typeface="Times New Roman"/>
              <a:ea typeface="Times New Roman"/>
              <a:cs typeface="Times New Roman"/>
              <a:sym typeface="Times New Roman"/>
            </a:endParaRPr>
          </a:p>
          <a:p>
            <a:pPr indent="-342900" lvl="0" marL="457200" rtl="0" algn="l">
              <a:lnSpc>
                <a:spcPct val="90000"/>
              </a:lnSpc>
              <a:spcBef>
                <a:spcPts val="0"/>
              </a:spcBef>
              <a:spcAft>
                <a:spcPts val="0"/>
              </a:spcAft>
              <a:buSzPts val="1800"/>
              <a:buFont typeface="Roboto"/>
              <a:buChar char="•"/>
            </a:pPr>
            <a:r>
              <a:rPr b="1" lang="en-US" sz="1800">
                <a:highlight>
                  <a:schemeClr val="lt1"/>
                </a:highlight>
                <a:latin typeface="Times New Roman"/>
                <a:ea typeface="Times New Roman"/>
                <a:cs typeface="Times New Roman"/>
                <a:sym typeface="Times New Roman"/>
              </a:rPr>
              <a:t>Prediction</a:t>
            </a:r>
            <a:r>
              <a:rPr lang="en-US" sz="1800">
                <a:highlight>
                  <a:schemeClr val="lt1"/>
                </a:highlight>
                <a:latin typeface="Times New Roman"/>
                <a:ea typeface="Times New Roman"/>
                <a:cs typeface="Times New Roman"/>
                <a:sym typeface="Times New Roman"/>
              </a:rPr>
              <a:t>: This module would use the trained model to predict the values of the output variables for new input data. It could also provide uncertainty estimates or confidence intervals for the predictions.</a:t>
            </a:r>
            <a:endParaRPr sz="1800">
              <a:highlight>
                <a:schemeClr val="lt1"/>
              </a:highlight>
              <a:latin typeface="Times New Roman"/>
              <a:ea typeface="Times New Roman"/>
              <a:cs typeface="Times New Roman"/>
              <a:sym typeface="Times New Roman"/>
            </a:endParaRPr>
          </a:p>
          <a:p>
            <a:pPr indent="-342900" lvl="0" marL="457200" rtl="0" algn="l">
              <a:lnSpc>
                <a:spcPct val="90000"/>
              </a:lnSpc>
              <a:spcBef>
                <a:spcPts val="0"/>
              </a:spcBef>
              <a:spcAft>
                <a:spcPts val="0"/>
              </a:spcAft>
              <a:buSzPts val="1800"/>
              <a:buFont typeface="Roboto"/>
              <a:buChar char="•"/>
            </a:pPr>
            <a:r>
              <a:rPr b="1" lang="en-US" sz="1800">
                <a:highlight>
                  <a:schemeClr val="lt1"/>
                </a:highlight>
                <a:latin typeface="Times New Roman"/>
                <a:ea typeface="Times New Roman"/>
                <a:cs typeface="Times New Roman"/>
                <a:sym typeface="Times New Roman"/>
              </a:rPr>
              <a:t>Visualization</a:t>
            </a:r>
            <a:r>
              <a:rPr lang="en-US" sz="1800">
                <a:highlight>
                  <a:schemeClr val="lt1"/>
                </a:highlight>
                <a:latin typeface="Times New Roman"/>
                <a:ea typeface="Times New Roman"/>
                <a:cs typeface="Times New Roman"/>
                <a:sym typeface="Times New Roman"/>
              </a:rPr>
              <a:t>: This module would provide visualizations of the data and the model output to aid in understanding and interpretation. It could include scatter plots, line plots, heat maps, and other types of visualizations.</a:t>
            </a:r>
            <a:endParaRPr sz="1800">
              <a:highlight>
                <a:schemeClr val="lt1"/>
              </a:highlight>
              <a:latin typeface="Times New Roman"/>
              <a:ea typeface="Times New Roman"/>
              <a:cs typeface="Times New Roman"/>
              <a:sym typeface="Times New Roman"/>
            </a:endParaRPr>
          </a:p>
          <a:p>
            <a:pPr indent="-139700" lvl="0" marL="342900" rtl="0" algn="l">
              <a:lnSpc>
                <a:spcPct val="90000"/>
              </a:lnSpc>
              <a:spcBef>
                <a:spcPts val="0"/>
              </a:spcBef>
              <a:spcAft>
                <a:spcPts val="0"/>
              </a:spcAft>
              <a:buClr>
                <a:schemeClr val="dk1"/>
              </a:buClr>
              <a:buSzPts val="3200"/>
              <a:buNone/>
            </a:pPr>
            <a:r>
              <a:rPr lang="en-US" sz="1800">
                <a:highlight>
                  <a:schemeClr val="lt1"/>
                </a:highlight>
                <a:latin typeface="Times New Roman"/>
                <a:ea typeface="Times New Roman"/>
                <a:cs typeface="Times New Roman"/>
                <a:sym typeface="Times New Roman"/>
              </a:rPr>
              <a:t>3. </a:t>
            </a:r>
            <a:r>
              <a:rPr b="1" lang="en-US" sz="1800">
                <a:highlight>
                  <a:schemeClr val="lt1"/>
                </a:highlight>
                <a:latin typeface="Times New Roman"/>
                <a:ea typeface="Times New Roman"/>
                <a:cs typeface="Times New Roman"/>
                <a:sym typeface="Times New Roman"/>
              </a:rPr>
              <a:t>Creating the user interface</a:t>
            </a:r>
            <a:r>
              <a:rPr lang="en-US" sz="1800">
                <a:highlight>
                  <a:schemeClr val="lt1"/>
                </a:highlight>
                <a:latin typeface="Times New Roman"/>
                <a:ea typeface="Times New Roman"/>
                <a:cs typeface="Times New Roman"/>
                <a:sym typeface="Times New Roman"/>
              </a:rPr>
              <a:t>: This </a:t>
            </a:r>
            <a:r>
              <a:rPr lang="en-US" sz="1800">
                <a:highlight>
                  <a:schemeClr val="lt1"/>
                </a:highlight>
                <a:latin typeface="Times New Roman"/>
                <a:ea typeface="Times New Roman"/>
                <a:cs typeface="Times New Roman"/>
                <a:sym typeface="Times New Roman"/>
              </a:rPr>
              <a:t>module</a:t>
            </a:r>
            <a:r>
              <a:rPr lang="en-US" sz="1800">
                <a:highlight>
                  <a:schemeClr val="lt1"/>
                </a:highlight>
                <a:latin typeface="Times New Roman"/>
                <a:ea typeface="Times New Roman"/>
                <a:cs typeface="Times New Roman"/>
                <a:sym typeface="Times New Roman"/>
              </a:rPr>
              <a:t> would create a user interface using the Streamlit library that allows users to input their data and receive a predicted outcome for their college admissions chances. The user interface can include fields for entering PCM marks and castes.</a:t>
            </a:r>
            <a:endParaRPr sz="1800">
              <a:highlight>
                <a:schemeClr val="lt1"/>
              </a:highlight>
              <a:latin typeface="Times New Roman"/>
              <a:ea typeface="Times New Roman"/>
              <a:cs typeface="Times New Roman"/>
              <a:sym typeface="Times New Roman"/>
            </a:endParaRPr>
          </a:p>
          <a:p>
            <a:pPr indent="-139700" lvl="0" marL="342900" rtl="0" algn="l">
              <a:lnSpc>
                <a:spcPct val="90000"/>
              </a:lnSpc>
              <a:spcBef>
                <a:spcPts val="0"/>
              </a:spcBef>
              <a:spcAft>
                <a:spcPts val="0"/>
              </a:spcAft>
              <a:buClr>
                <a:schemeClr val="dk1"/>
              </a:buClr>
              <a:buSzPts val="3200"/>
              <a:buNone/>
            </a:pPr>
            <a:r>
              <a:rPr b="1" lang="en-US" sz="1800">
                <a:highlight>
                  <a:schemeClr val="lt1"/>
                </a:highlight>
                <a:latin typeface="Times New Roman"/>
                <a:ea typeface="Times New Roman"/>
                <a:cs typeface="Times New Roman"/>
                <a:sym typeface="Times New Roman"/>
              </a:rPr>
              <a:t>Deploying app: This module would </a:t>
            </a:r>
            <a:r>
              <a:rPr lang="en-US" sz="1800">
                <a:highlight>
                  <a:schemeClr val="lt1"/>
                </a:highlight>
                <a:latin typeface="Roboto"/>
                <a:ea typeface="Roboto"/>
                <a:cs typeface="Roboto"/>
                <a:sym typeface="Roboto"/>
              </a:rPr>
              <a:t>deploy the app using Streamlit to make it accessible over the internet. </a:t>
            </a:r>
            <a:endParaRPr sz="1800">
              <a:highlight>
                <a:schemeClr val="lt1"/>
              </a:highlight>
              <a:latin typeface="Times New Roman"/>
              <a:ea typeface="Times New Roman"/>
              <a:cs typeface="Times New Roman"/>
              <a:sym typeface="Times New Roman"/>
            </a:endParaRPr>
          </a:p>
        </p:txBody>
      </p:sp>
      <p:sp>
        <p:nvSpPr>
          <p:cNvPr id="213" name="Google Shape;213;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8-Feb-23</a:t>
            </a:r>
            <a:endParaRPr/>
          </a:p>
        </p:txBody>
      </p:sp>
      <p:sp>
        <p:nvSpPr>
          <p:cNvPr id="214" name="Google Shape;214;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215" name="Google Shape;215;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16" name="Google Shape;216;p25"/>
          <p:cNvPicPr preferRelativeResize="0"/>
          <p:nvPr/>
        </p:nvPicPr>
        <p:blipFill rotWithShape="1">
          <a:blip r:embed="rId3">
            <a:alphaModFix/>
          </a:blip>
          <a:srcRect b="0" l="0" r="0" t="0"/>
          <a:stretch/>
        </p:blipFill>
        <p:spPr>
          <a:xfrm>
            <a:off x="76200" y="76200"/>
            <a:ext cx="1333500" cy="94170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Times New Roman"/>
              <a:buNone/>
            </a:pPr>
            <a:r>
              <a:rPr lang="en-US">
                <a:latin typeface="Times New Roman"/>
                <a:ea typeface="Times New Roman"/>
                <a:cs typeface="Times New Roman"/>
                <a:sym typeface="Times New Roman"/>
              </a:rPr>
              <a:t>Algorithm Used </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in each module</a:t>
            </a:r>
            <a:endParaRPr/>
          </a:p>
        </p:txBody>
      </p:sp>
      <p:sp>
        <p:nvSpPr>
          <p:cNvPr id="222" name="Google Shape;222;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444500" lvl="0" marL="457200" rtl="0" algn="l">
              <a:spcBef>
                <a:spcPts val="0"/>
              </a:spcBef>
              <a:spcAft>
                <a:spcPts val="0"/>
              </a:spcAft>
              <a:buSzPts val="3400"/>
              <a:buAutoNum type="arabicPeriod"/>
            </a:pPr>
            <a:r>
              <a:rPr lang="en-US" sz="3400"/>
              <a:t>Data collection</a:t>
            </a:r>
            <a:endParaRPr sz="3400"/>
          </a:p>
          <a:p>
            <a:pPr indent="0" lvl="0" marL="457200" rtl="0" algn="l">
              <a:spcBef>
                <a:spcPts val="0"/>
              </a:spcBef>
              <a:spcAft>
                <a:spcPts val="0"/>
              </a:spcAft>
              <a:buNone/>
            </a:pPr>
            <a:r>
              <a:rPr lang="en-US" sz="3400"/>
              <a:t>Data pre-processing: </a:t>
            </a:r>
            <a:r>
              <a:rPr lang="en-US" sz="2500">
                <a:latin typeface="Courier New"/>
                <a:ea typeface="Courier New"/>
                <a:cs typeface="Courier New"/>
                <a:sym typeface="Courier New"/>
              </a:rPr>
              <a:t>Nominal encoding(Integer representation/One hot encoding)</a:t>
            </a:r>
            <a:endParaRPr sz="2500">
              <a:latin typeface="Courier New"/>
              <a:ea typeface="Courier New"/>
              <a:cs typeface="Courier New"/>
              <a:sym typeface="Courier New"/>
            </a:endParaRPr>
          </a:p>
          <a:p>
            <a:pPr indent="-444500" lvl="0" marL="457200" rtl="0" algn="l">
              <a:spcBef>
                <a:spcPts val="0"/>
              </a:spcBef>
              <a:spcAft>
                <a:spcPts val="0"/>
              </a:spcAft>
              <a:buSzPts val="3400"/>
              <a:buAutoNum type="arabicPeriod"/>
            </a:pPr>
            <a:r>
              <a:rPr lang="en-US" sz="3400"/>
              <a:t>Building and Training</a:t>
            </a:r>
            <a:r>
              <a:rPr lang="en-US" sz="3400"/>
              <a:t> the model:</a:t>
            </a:r>
            <a:r>
              <a:rPr lang="en-US" sz="3400">
                <a:solidFill>
                  <a:srgbClr val="212529"/>
                </a:solidFill>
                <a:latin typeface="Courier New"/>
                <a:ea typeface="Courier New"/>
                <a:cs typeface="Courier New"/>
                <a:sym typeface="Courier New"/>
              </a:rPr>
              <a:t> </a:t>
            </a:r>
            <a:r>
              <a:rPr lang="en-US" sz="2500">
                <a:solidFill>
                  <a:srgbClr val="212529"/>
                </a:solidFill>
                <a:latin typeface="Courier New"/>
                <a:ea typeface="Courier New"/>
                <a:cs typeface="Courier New"/>
                <a:sym typeface="Courier New"/>
              </a:rPr>
              <a:t>RandomForestClassifier</a:t>
            </a:r>
            <a:endParaRPr sz="2500"/>
          </a:p>
          <a:p>
            <a:pPr indent="-444500" lvl="0" marL="457200" rtl="0" algn="l">
              <a:spcBef>
                <a:spcPts val="0"/>
              </a:spcBef>
              <a:spcAft>
                <a:spcPts val="0"/>
              </a:spcAft>
              <a:buSzPts val="3400"/>
              <a:buAutoNum type="arabicPeriod"/>
            </a:pPr>
            <a:r>
              <a:rPr lang="en-US" sz="3400"/>
              <a:t> Making predictions: </a:t>
            </a:r>
            <a:r>
              <a:rPr lang="en-US" sz="2500">
                <a:solidFill>
                  <a:srgbClr val="212529"/>
                </a:solidFill>
                <a:latin typeface="Courier New"/>
                <a:ea typeface="Courier New"/>
                <a:cs typeface="Courier New"/>
                <a:sym typeface="Courier New"/>
              </a:rPr>
              <a:t>MultiOutputClassifier</a:t>
            </a:r>
            <a:endParaRPr sz="2500"/>
          </a:p>
          <a:p>
            <a:pPr indent="0" lvl="0" marL="0" rtl="0" algn="l">
              <a:spcBef>
                <a:spcPts val="0"/>
              </a:spcBef>
              <a:spcAft>
                <a:spcPts val="0"/>
              </a:spcAft>
              <a:buNone/>
            </a:pPr>
            <a:r>
              <a:t/>
            </a:r>
            <a:endParaRPr sz="3400"/>
          </a:p>
        </p:txBody>
      </p:sp>
      <p:sp>
        <p:nvSpPr>
          <p:cNvPr id="223" name="Google Shape;223;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8-Feb-23</a:t>
            </a:r>
            <a:endParaRPr/>
          </a:p>
        </p:txBody>
      </p:sp>
      <p:sp>
        <p:nvSpPr>
          <p:cNvPr id="224" name="Google Shape;224;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225" name="Google Shape;225;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26" name="Google Shape;226;p26"/>
          <p:cNvPicPr preferRelativeResize="0"/>
          <p:nvPr/>
        </p:nvPicPr>
        <p:blipFill rotWithShape="1">
          <a:blip r:embed="rId3">
            <a:alphaModFix/>
          </a:blip>
          <a:srcRect b="0" l="0" r="0" t="0"/>
          <a:stretch/>
        </p:blipFill>
        <p:spPr>
          <a:xfrm>
            <a:off x="228600" y="228600"/>
            <a:ext cx="1333500" cy="94170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Calibri"/>
              <a:buNone/>
            </a:pPr>
            <a:r>
              <a:rPr b="1" lang="en-US" sz="3600"/>
              <a:t>     Module 1 :</a:t>
            </a:r>
            <a:endParaRPr/>
          </a:p>
        </p:txBody>
      </p:sp>
      <p:sp>
        <p:nvSpPr>
          <p:cNvPr id="232" name="Google Shape;232;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457200" rtl="0" algn="l">
              <a:spcBef>
                <a:spcPts val="0"/>
              </a:spcBef>
              <a:spcAft>
                <a:spcPts val="0"/>
              </a:spcAft>
              <a:buSzPts val="1800"/>
              <a:buAutoNum type="arabicPeriod"/>
            </a:pPr>
            <a:r>
              <a:rPr b="1" lang="en-US" sz="1800">
                <a:latin typeface="Roboto"/>
                <a:ea typeface="Roboto"/>
                <a:cs typeface="Roboto"/>
                <a:sym typeface="Roboto"/>
              </a:rPr>
              <a:t>Data collection: </a:t>
            </a:r>
            <a:endParaRPr b="1" sz="1800">
              <a:latin typeface="Roboto"/>
              <a:ea typeface="Roboto"/>
              <a:cs typeface="Roboto"/>
              <a:sym typeface="Roboto"/>
            </a:endParaRPr>
          </a:p>
          <a:p>
            <a:pPr indent="0" lvl="0" marL="457200" rtl="0" algn="l">
              <a:spcBef>
                <a:spcPts val="0"/>
              </a:spcBef>
              <a:spcAft>
                <a:spcPts val="0"/>
              </a:spcAft>
              <a:buNone/>
            </a:pPr>
            <a:r>
              <a:rPr lang="en-US" sz="1200">
                <a:solidFill>
                  <a:srgbClr val="374151"/>
                </a:solidFill>
                <a:highlight>
                  <a:srgbClr val="F7F7F8"/>
                </a:highlight>
                <a:latin typeface="Roboto"/>
                <a:ea typeface="Roboto"/>
                <a:cs typeface="Roboto"/>
                <a:sym typeface="Roboto"/>
              </a:rPr>
              <a:t>TNEA (Tamil Nadu Engineering Admissions) is a website managed by the Directorate of Technical Education, Tamil Nadu, India. The website provides information on the admission process for undergraduate engineering programs in the state of Tamil Nadu.</a:t>
            </a:r>
            <a:endParaRPr sz="1200">
              <a:solidFill>
                <a:srgbClr val="374151"/>
              </a:solidFill>
              <a:highlight>
                <a:srgbClr val="F7F7F8"/>
              </a:highlight>
              <a:latin typeface="Roboto"/>
              <a:ea typeface="Roboto"/>
              <a:cs typeface="Roboto"/>
              <a:sym typeface="Roboto"/>
            </a:endParaRPr>
          </a:p>
          <a:p>
            <a:pPr indent="0" lvl="0" marL="457200" rtl="0" algn="l">
              <a:lnSpc>
                <a:spcPct val="115000"/>
              </a:lnSpc>
              <a:spcBef>
                <a:spcPts val="1500"/>
              </a:spcBef>
              <a:spcAft>
                <a:spcPts val="0"/>
              </a:spcAft>
              <a:buNone/>
            </a:pPr>
            <a:r>
              <a:rPr lang="en-US" sz="1200">
                <a:solidFill>
                  <a:srgbClr val="374151"/>
                </a:solidFill>
                <a:highlight>
                  <a:srgbClr val="F7F7F8"/>
                </a:highlight>
                <a:latin typeface="Roboto"/>
                <a:ea typeface="Roboto"/>
                <a:cs typeface="Roboto"/>
                <a:sym typeface="Roboto"/>
              </a:rPr>
              <a:t>Admission data: The website collects data on the admission process, including the cutoff marks for various engineering courses, the counseling schedule, and the seat allotment process.</a:t>
            </a:r>
            <a:endParaRPr sz="1200">
              <a:solidFill>
                <a:srgbClr val="374151"/>
              </a:solidFill>
              <a:highlight>
                <a:srgbClr val="F7F7F8"/>
              </a:highlight>
              <a:latin typeface="Roboto"/>
              <a:ea typeface="Roboto"/>
              <a:cs typeface="Roboto"/>
              <a:sym typeface="Roboto"/>
            </a:endParaRPr>
          </a:p>
          <a:p>
            <a:pPr indent="0" lvl="0" marL="457200" rtl="0" algn="l">
              <a:lnSpc>
                <a:spcPct val="115000"/>
              </a:lnSpc>
              <a:spcBef>
                <a:spcPts val="1500"/>
              </a:spcBef>
              <a:spcAft>
                <a:spcPts val="0"/>
              </a:spcAft>
              <a:buNone/>
            </a:pPr>
            <a:r>
              <a:rPr lang="en-US" sz="1200">
                <a:solidFill>
                  <a:srgbClr val="374151"/>
                </a:solidFill>
                <a:highlight>
                  <a:srgbClr val="F7F7F8"/>
                </a:highlight>
                <a:latin typeface="Roboto"/>
                <a:ea typeface="Roboto"/>
                <a:cs typeface="Roboto"/>
                <a:sym typeface="Roboto"/>
              </a:rPr>
              <a:t>The TNEA website provides a wealth of information on the admission process for engineering programs in Tamil Nadu, including data on colleges, courses, and the admission process itself. This data can be used by students, parents, and education professionals to make informed decisions about college admissions in Tamil Nadu.</a:t>
            </a:r>
            <a:endParaRPr sz="1200">
              <a:solidFill>
                <a:srgbClr val="374151"/>
              </a:solidFill>
              <a:highlight>
                <a:srgbClr val="F7F7F8"/>
              </a:highlight>
              <a:latin typeface="Roboto"/>
              <a:ea typeface="Roboto"/>
              <a:cs typeface="Roboto"/>
              <a:sym typeface="Roboto"/>
            </a:endParaRPr>
          </a:p>
          <a:p>
            <a:pPr indent="0" lvl="0" marL="457200" rtl="0" algn="l">
              <a:lnSpc>
                <a:spcPct val="115000"/>
              </a:lnSpc>
              <a:spcBef>
                <a:spcPts val="1500"/>
              </a:spcBef>
              <a:spcAft>
                <a:spcPts val="0"/>
              </a:spcAft>
              <a:buNone/>
            </a:pPr>
            <a:r>
              <a:rPr lang="en-US" sz="1200">
                <a:solidFill>
                  <a:srgbClr val="374151"/>
                </a:solidFill>
                <a:highlight>
                  <a:srgbClr val="F7F7F8"/>
                </a:highlight>
                <a:latin typeface="Roboto"/>
                <a:ea typeface="Roboto"/>
                <a:cs typeface="Roboto"/>
                <a:sym typeface="Roboto"/>
              </a:rPr>
              <a:t>https://cutoff.tneaonline.org/</a:t>
            </a:r>
            <a:endParaRPr sz="1200">
              <a:solidFill>
                <a:srgbClr val="374151"/>
              </a:solidFill>
              <a:highlight>
                <a:srgbClr val="F7F7F8"/>
              </a:highlight>
              <a:latin typeface="Roboto"/>
              <a:ea typeface="Roboto"/>
              <a:cs typeface="Roboto"/>
              <a:sym typeface="Roboto"/>
            </a:endParaRPr>
          </a:p>
          <a:p>
            <a:pPr indent="0" lvl="0" marL="457200" rtl="0" algn="l">
              <a:spcBef>
                <a:spcPts val="1500"/>
              </a:spcBef>
              <a:spcAft>
                <a:spcPts val="0"/>
              </a:spcAft>
              <a:buNone/>
            </a:pPr>
            <a:r>
              <a:t/>
            </a:r>
            <a:endParaRPr sz="1200">
              <a:solidFill>
                <a:srgbClr val="374151"/>
              </a:solidFill>
              <a:highlight>
                <a:srgbClr val="F7F7F8"/>
              </a:highlight>
              <a:latin typeface="Roboto"/>
              <a:ea typeface="Roboto"/>
              <a:cs typeface="Roboto"/>
              <a:sym typeface="Roboto"/>
            </a:endParaRPr>
          </a:p>
          <a:p>
            <a:pPr indent="-342900" lvl="0" marL="457200" rtl="0" algn="l">
              <a:spcBef>
                <a:spcPts val="0"/>
              </a:spcBef>
              <a:spcAft>
                <a:spcPts val="0"/>
              </a:spcAft>
              <a:buSzPts val="1800"/>
              <a:buAutoNum type="arabicPeriod"/>
            </a:pPr>
            <a:r>
              <a:rPr b="1" lang="en-US" sz="1800">
                <a:latin typeface="Roboto"/>
                <a:ea typeface="Roboto"/>
                <a:cs typeface="Roboto"/>
                <a:sym typeface="Roboto"/>
              </a:rPr>
              <a:t>Data pre-processing:</a:t>
            </a:r>
            <a:endParaRPr b="1" sz="1800">
              <a:latin typeface="Roboto"/>
              <a:ea typeface="Roboto"/>
              <a:cs typeface="Roboto"/>
              <a:sym typeface="Roboto"/>
            </a:endParaRPr>
          </a:p>
          <a:p>
            <a:pPr indent="0" lvl="0" marL="457200" rtl="0" algn="l">
              <a:spcBef>
                <a:spcPts val="0"/>
              </a:spcBef>
              <a:spcAft>
                <a:spcPts val="0"/>
              </a:spcAft>
              <a:buNone/>
            </a:pPr>
            <a:r>
              <a:rPr lang="en-US" sz="1800">
                <a:latin typeface="Roboto"/>
                <a:ea typeface="Roboto"/>
                <a:cs typeface="Roboto"/>
                <a:sym typeface="Roboto"/>
              </a:rPr>
              <a:t>Filling missing values with the median of all values.</a:t>
            </a:r>
            <a:endParaRPr sz="1800">
              <a:latin typeface="Roboto"/>
              <a:ea typeface="Roboto"/>
              <a:cs typeface="Roboto"/>
              <a:sym typeface="Roboto"/>
            </a:endParaRPr>
          </a:p>
          <a:p>
            <a:pPr indent="0" lvl="0" marL="0" rtl="0" algn="l">
              <a:spcBef>
                <a:spcPts val="360"/>
              </a:spcBef>
              <a:spcAft>
                <a:spcPts val="0"/>
              </a:spcAft>
              <a:buClr>
                <a:schemeClr val="dk1"/>
              </a:buClr>
              <a:buSzPts val="1800"/>
              <a:buFont typeface="Arial"/>
              <a:buNone/>
            </a:pPr>
            <a:r>
              <a:rPr lang="en-US" sz="1800"/>
              <a:t>           </a:t>
            </a:r>
            <a:endParaRPr/>
          </a:p>
        </p:txBody>
      </p:sp>
      <p:sp>
        <p:nvSpPr>
          <p:cNvPr id="233" name="Google Shape;233;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8-Feb-23</a:t>
            </a:r>
            <a:endParaRPr/>
          </a:p>
        </p:txBody>
      </p:sp>
      <p:sp>
        <p:nvSpPr>
          <p:cNvPr id="234" name="Google Shape;234;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235" name="Google Shape;235;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36" name="Google Shape;236;p27"/>
          <p:cNvPicPr preferRelativeResize="0"/>
          <p:nvPr/>
        </p:nvPicPr>
        <p:blipFill rotWithShape="1">
          <a:blip r:embed="rId3">
            <a:alphaModFix/>
          </a:blip>
          <a:srcRect b="0" l="0" r="0" t="0"/>
          <a:stretch/>
        </p:blipFill>
        <p:spPr>
          <a:xfrm>
            <a:off x="190500" y="102033"/>
            <a:ext cx="1333500" cy="941705"/>
          </a:xfrm>
          <a:prstGeom prst="rect">
            <a:avLst/>
          </a:prstGeom>
          <a:noFill/>
          <a:ln>
            <a:noFill/>
          </a:ln>
        </p:spPr>
      </p:pic>
      <p:pic>
        <p:nvPicPr>
          <p:cNvPr id="237" name="Google Shape;237;p27"/>
          <p:cNvPicPr preferRelativeResize="0"/>
          <p:nvPr/>
        </p:nvPicPr>
        <p:blipFill>
          <a:blip r:embed="rId4">
            <a:alphaModFix/>
          </a:blip>
          <a:stretch>
            <a:fillRect/>
          </a:stretch>
        </p:blipFill>
        <p:spPr>
          <a:xfrm>
            <a:off x="58000" y="5313955"/>
            <a:ext cx="9144000" cy="89874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8"/>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Module 2</a:t>
            </a:r>
            <a:endParaRPr/>
          </a:p>
        </p:txBody>
      </p:sp>
      <p:sp>
        <p:nvSpPr>
          <p:cNvPr id="244" name="Google Shape;244;p28"/>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sz="1500">
                <a:solidFill>
                  <a:srgbClr val="374151"/>
                </a:solidFill>
                <a:highlight>
                  <a:schemeClr val="lt1"/>
                </a:highlight>
                <a:latin typeface="Times New Roman"/>
                <a:ea typeface="Times New Roman"/>
                <a:cs typeface="Times New Roman"/>
                <a:sym typeface="Times New Roman"/>
              </a:rPr>
              <a:t>Filling missing values with median values</a:t>
            </a:r>
            <a:r>
              <a:rPr lang="en-US" sz="1500">
                <a:solidFill>
                  <a:srgbClr val="374151"/>
                </a:solidFill>
                <a:highlight>
                  <a:schemeClr val="lt1"/>
                </a:highlight>
                <a:latin typeface="Times New Roman"/>
                <a:ea typeface="Times New Roman"/>
                <a:cs typeface="Times New Roman"/>
                <a:sym typeface="Times New Roman"/>
              </a:rPr>
              <a:t> is a technique used in data preprocessing to handle missing data in a dataset. When a dataset contains missing values, it can cause problems for machine learning models, which may not be able to handle missing data. Filling in missing values with median values is a common technique used to address this problem. Here's how it works:</a:t>
            </a:r>
            <a:endParaRPr sz="1500">
              <a:solidFill>
                <a:srgbClr val="374151"/>
              </a:solidFill>
              <a:highlight>
                <a:schemeClr val="lt1"/>
              </a:highlight>
              <a:latin typeface="Times New Roman"/>
              <a:ea typeface="Times New Roman"/>
              <a:cs typeface="Times New Roman"/>
              <a:sym typeface="Times New Roman"/>
            </a:endParaRPr>
          </a:p>
          <a:p>
            <a:pPr indent="-323850" lvl="0" marL="457200" rtl="0" algn="l">
              <a:lnSpc>
                <a:spcPct val="115000"/>
              </a:lnSpc>
              <a:spcBef>
                <a:spcPts val="1500"/>
              </a:spcBef>
              <a:spcAft>
                <a:spcPts val="0"/>
              </a:spcAft>
              <a:buClr>
                <a:srgbClr val="374151"/>
              </a:buClr>
              <a:buSzPts val="1500"/>
              <a:buFont typeface="Times New Roman"/>
              <a:buAutoNum type="arabicPeriod"/>
            </a:pPr>
            <a:r>
              <a:rPr lang="en-US" sz="1500">
                <a:solidFill>
                  <a:srgbClr val="374151"/>
                </a:solidFill>
                <a:highlight>
                  <a:schemeClr val="lt1"/>
                </a:highlight>
                <a:latin typeface="Times New Roman"/>
                <a:ea typeface="Times New Roman"/>
                <a:cs typeface="Times New Roman"/>
                <a:sym typeface="Times New Roman"/>
              </a:rPr>
              <a:t>Identify missing values: First, identify the missing values in the dataset. This can be done using a variety of techniques, such as using the Pandas library in Python to search for null values.</a:t>
            </a:r>
            <a:endParaRPr sz="1500">
              <a:solidFill>
                <a:srgbClr val="374151"/>
              </a:solidFill>
              <a:highlight>
                <a:schemeClr val="lt1"/>
              </a:highlight>
              <a:latin typeface="Times New Roman"/>
              <a:ea typeface="Times New Roman"/>
              <a:cs typeface="Times New Roman"/>
              <a:sym typeface="Times New Roman"/>
            </a:endParaRPr>
          </a:p>
          <a:p>
            <a:pPr indent="-323850" lvl="0" marL="457200" rtl="0" algn="l">
              <a:lnSpc>
                <a:spcPct val="115000"/>
              </a:lnSpc>
              <a:spcBef>
                <a:spcPts val="0"/>
              </a:spcBef>
              <a:spcAft>
                <a:spcPts val="0"/>
              </a:spcAft>
              <a:buClr>
                <a:srgbClr val="374151"/>
              </a:buClr>
              <a:buSzPts val="1500"/>
              <a:buFont typeface="Times New Roman"/>
              <a:buAutoNum type="arabicPeriod"/>
            </a:pPr>
            <a:r>
              <a:rPr lang="en-US" sz="1500">
                <a:solidFill>
                  <a:srgbClr val="374151"/>
                </a:solidFill>
                <a:highlight>
                  <a:schemeClr val="lt1"/>
                </a:highlight>
                <a:latin typeface="Times New Roman"/>
                <a:ea typeface="Times New Roman"/>
                <a:cs typeface="Times New Roman"/>
                <a:sym typeface="Times New Roman"/>
              </a:rPr>
              <a:t>Calculate the median: Next, calculate the median value for each column in the dataset. The median is the middle value in a dataset when the values are sorted in ascending order. If the dataset contains an even number of values, the median is the average of the two middle values.</a:t>
            </a:r>
            <a:endParaRPr sz="1500">
              <a:solidFill>
                <a:srgbClr val="374151"/>
              </a:solidFill>
              <a:highlight>
                <a:schemeClr val="lt1"/>
              </a:highlight>
              <a:latin typeface="Times New Roman"/>
              <a:ea typeface="Times New Roman"/>
              <a:cs typeface="Times New Roman"/>
              <a:sym typeface="Times New Roman"/>
            </a:endParaRPr>
          </a:p>
          <a:p>
            <a:pPr indent="-323850" lvl="0" marL="457200" rtl="0" algn="l">
              <a:lnSpc>
                <a:spcPct val="115000"/>
              </a:lnSpc>
              <a:spcBef>
                <a:spcPts val="0"/>
              </a:spcBef>
              <a:spcAft>
                <a:spcPts val="0"/>
              </a:spcAft>
              <a:buClr>
                <a:srgbClr val="374151"/>
              </a:buClr>
              <a:buSzPts val="1500"/>
              <a:buFont typeface="Times New Roman"/>
              <a:buAutoNum type="arabicPeriod"/>
            </a:pPr>
            <a:r>
              <a:rPr lang="en-US" sz="1500">
                <a:solidFill>
                  <a:srgbClr val="374151"/>
                </a:solidFill>
                <a:highlight>
                  <a:schemeClr val="lt1"/>
                </a:highlight>
                <a:latin typeface="Times New Roman"/>
                <a:ea typeface="Times New Roman"/>
                <a:cs typeface="Times New Roman"/>
                <a:sym typeface="Times New Roman"/>
              </a:rPr>
              <a:t>Fill missing values: Finally, replace the missing values in each column with the median value for that column. This is done using the Pandas library in Python, which provides a method called "fillna" that can be used to fill in missing values with a specified value.</a:t>
            </a:r>
            <a:endParaRPr sz="1500">
              <a:solidFill>
                <a:srgbClr val="374151"/>
              </a:solidFill>
              <a:highlight>
                <a:schemeClr val="lt1"/>
              </a:highlight>
              <a:latin typeface="Times New Roman"/>
              <a:ea typeface="Times New Roman"/>
              <a:cs typeface="Times New Roman"/>
              <a:sym typeface="Times New Roman"/>
            </a:endParaRPr>
          </a:p>
          <a:p>
            <a:pPr indent="0" lvl="0" marL="0" rtl="0" algn="l">
              <a:lnSpc>
                <a:spcPct val="115000"/>
              </a:lnSpc>
              <a:spcBef>
                <a:spcPts val="1500"/>
              </a:spcBef>
              <a:spcAft>
                <a:spcPts val="0"/>
              </a:spcAft>
              <a:buClr>
                <a:schemeClr val="dk1"/>
              </a:buClr>
              <a:buSzPts val="1100"/>
              <a:buFont typeface="Arial"/>
              <a:buNone/>
            </a:pPr>
            <a:r>
              <a:rPr lang="en-US" sz="1500">
                <a:solidFill>
                  <a:srgbClr val="374151"/>
                </a:solidFill>
                <a:highlight>
                  <a:schemeClr val="lt1"/>
                </a:highlight>
                <a:latin typeface="Times New Roman"/>
                <a:ea typeface="Times New Roman"/>
                <a:cs typeface="Times New Roman"/>
                <a:sym typeface="Times New Roman"/>
              </a:rPr>
              <a:t>Filling missing values with median values is a simple and effective way to handle missing data in a dataset. It can help to improve the accuracy of machine learning models by ensuring that all data is complete and consistent. However, it's important to note that this technique is not always the best choice, and other methods, such as using regression models or imputation techniques, may be more appropriate depending on the nature of the data and the goals of the analysis.</a:t>
            </a:r>
            <a:endParaRPr sz="1500">
              <a:solidFill>
                <a:srgbClr val="374151"/>
              </a:solidFill>
              <a:highlight>
                <a:schemeClr val="lt1"/>
              </a:highlight>
              <a:latin typeface="Times New Roman"/>
              <a:ea typeface="Times New Roman"/>
              <a:cs typeface="Times New Roman"/>
              <a:sym typeface="Times New Roman"/>
            </a:endParaRPr>
          </a:p>
          <a:p>
            <a:pPr indent="0" lvl="0" marL="0" rtl="0" algn="l">
              <a:spcBef>
                <a:spcPts val="360"/>
              </a:spcBef>
              <a:spcAft>
                <a:spcPts val="0"/>
              </a:spcAft>
              <a:buNone/>
            </a:pPr>
            <a:r>
              <a:t/>
            </a:r>
            <a:endParaRPr sz="1500">
              <a:highlight>
                <a:schemeClr val="lt1"/>
              </a:highlight>
              <a:latin typeface="Times New Roman"/>
              <a:ea typeface="Times New Roman"/>
              <a:cs typeface="Times New Roman"/>
              <a:sym typeface="Times New Roman"/>
            </a:endParaRPr>
          </a:p>
        </p:txBody>
      </p:sp>
      <p:sp>
        <p:nvSpPr>
          <p:cNvPr id="245" name="Google Shape;245;p28"/>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Times New Roman"/>
              <a:buNone/>
            </a:pPr>
            <a:r>
              <a:rPr b="1" lang="en-US" sz="4000">
                <a:solidFill>
                  <a:schemeClr val="dk1"/>
                </a:solidFill>
                <a:latin typeface="Times New Roman"/>
                <a:ea typeface="Times New Roman"/>
                <a:cs typeface="Times New Roman"/>
                <a:sym typeface="Times New Roman"/>
              </a:rPr>
              <a:t>       </a:t>
            </a:r>
            <a:br>
              <a:rPr b="1" lang="en-US" sz="4000">
                <a:solidFill>
                  <a:schemeClr val="dk1"/>
                </a:solidFill>
                <a:latin typeface="Times New Roman"/>
                <a:ea typeface="Times New Roman"/>
                <a:cs typeface="Times New Roman"/>
                <a:sym typeface="Times New Roman"/>
              </a:rPr>
            </a:br>
            <a:r>
              <a:rPr b="1" lang="en-US" sz="4000">
                <a:solidFill>
                  <a:schemeClr val="dk1"/>
                </a:solidFill>
                <a:latin typeface="Times New Roman"/>
                <a:ea typeface="Times New Roman"/>
                <a:cs typeface="Times New Roman"/>
                <a:sym typeface="Times New Roman"/>
              </a:rPr>
              <a:t>        Module </a:t>
            </a:r>
            <a:r>
              <a:rPr b="1" lang="en-US" sz="4000">
                <a:latin typeface="Times New Roman"/>
                <a:ea typeface="Times New Roman"/>
                <a:cs typeface="Times New Roman"/>
                <a:sym typeface="Times New Roman"/>
              </a:rPr>
              <a:t>1</a:t>
            </a:r>
            <a:r>
              <a:rPr b="1" lang="en-US" sz="4000">
                <a:solidFill>
                  <a:schemeClr val="dk1"/>
                </a:solidFill>
                <a:latin typeface="Times New Roman"/>
                <a:ea typeface="Times New Roman"/>
                <a:cs typeface="Times New Roman"/>
                <a:sym typeface="Times New Roman"/>
              </a:rPr>
              <a:t> :</a:t>
            </a:r>
            <a:endParaRPr sz="3600"/>
          </a:p>
        </p:txBody>
      </p:sp>
      <p:sp>
        <p:nvSpPr>
          <p:cNvPr id="251" name="Google Shape;251;p2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chemeClr val="dk1"/>
              </a:buClr>
              <a:buSzPts val="1100"/>
              <a:buFont typeface="Arial"/>
              <a:buNone/>
            </a:pPr>
            <a:r>
              <a:rPr b="1" lang="en-US" sz="1600">
                <a:solidFill>
                  <a:srgbClr val="222222"/>
                </a:solidFill>
                <a:highlight>
                  <a:srgbClr val="FFFFFF"/>
                </a:highlight>
                <a:latin typeface="Arial"/>
                <a:ea typeface="Arial"/>
                <a:cs typeface="Arial"/>
                <a:sym typeface="Arial"/>
              </a:rPr>
              <a:t>Multioutput Regression Model :</a:t>
            </a:r>
            <a:endParaRPr b="1" sz="1600">
              <a:solidFill>
                <a:srgbClr val="222222"/>
              </a:solidFill>
              <a:highlight>
                <a:srgbClr val="FFFFFF"/>
              </a:highlight>
              <a:latin typeface="Arial"/>
              <a:ea typeface="Arial"/>
              <a:cs typeface="Arial"/>
              <a:sym typeface="Arial"/>
            </a:endParaRPr>
          </a:p>
          <a:p>
            <a:pPr indent="-330200" lvl="0" marL="457200" rtl="0" algn="l">
              <a:spcBef>
                <a:spcPts val="900"/>
              </a:spcBef>
              <a:spcAft>
                <a:spcPts val="0"/>
              </a:spcAft>
              <a:buClr>
                <a:srgbClr val="555555"/>
              </a:buClr>
              <a:buSzPts val="1600"/>
              <a:buFont typeface="Arial"/>
              <a:buChar char="•"/>
            </a:pPr>
            <a:r>
              <a:rPr lang="en-US" sz="1600">
                <a:solidFill>
                  <a:srgbClr val="555555"/>
                </a:solidFill>
                <a:highlight>
                  <a:srgbClr val="FFFFFF"/>
                </a:highlight>
                <a:latin typeface="Arial"/>
                <a:ea typeface="Arial"/>
                <a:cs typeface="Arial"/>
                <a:sym typeface="Arial"/>
              </a:rPr>
              <a:t>ALGORITHM USED: RandomForestRegressor</a:t>
            </a:r>
            <a:endParaRPr sz="1600">
              <a:solidFill>
                <a:srgbClr val="555555"/>
              </a:solidFill>
              <a:highlight>
                <a:srgbClr val="FFFFFF"/>
              </a:highlight>
              <a:latin typeface="Arial"/>
              <a:ea typeface="Arial"/>
              <a:cs typeface="Arial"/>
              <a:sym typeface="Arial"/>
            </a:endParaRPr>
          </a:p>
          <a:p>
            <a:pPr indent="-330200" lvl="0" marL="457200" rtl="0" algn="l">
              <a:spcBef>
                <a:spcPts val="0"/>
              </a:spcBef>
              <a:spcAft>
                <a:spcPts val="0"/>
              </a:spcAft>
              <a:buClr>
                <a:srgbClr val="555555"/>
              </a:buClr>
              <a:buSzPts val="1600"/>
              <a:buFont typeface="Arial"/>
              <a:buChar char="•"/>
            </a:pPr>
            <a:r>
              <a:rPr b="1" lang="en-US" sz="1600">
                <a:solidFill>
                  <a:srgbClr val="292929"/>
                </a:solidFill>
                <a:highlight>
                  <a:srgbClr val="FFFFFF"/>
                </a:highlight>
                <a:latin typeface="Georgia"/>
                <a:ea typeface="Georgia"/>
                <a:cs typeface="Georgia"/>
                <a:sym typeface="Georgia"/>
              </a:rPr>
              <a:t>Categorical Encoding </a:t>
            </a:r>
            <a:r>
              <a:rPr lang="en-US" sz="1600">
                <a:solidFill>
                  <a:srgbClr val="292929"/>
                </a:solidFill>
                <a:highlight>
                  <a:srgbClr val="FFFFFF"/>
                </a:highlight>
                <a:latin typeface="Georgia"/>
                <a:ea typeface="Georgia"/>
                <a:cs typeface="Georgia"/>
                <a:sym typeface="Georgia"/>
              </a:rPr>
              <a:t>is a process where we transform categorical data into numerical data.</a:t>
            </a:r>
            <a:endParaRPr sz="1600">
              <a:solidFill>
                <a:srgbClr val="292929"/>
              </a:solidFill>
              <a:highlight>
                <a:srgbClr val="FFFFFF"/>
              </a:highlight>
              <a:latin typeface="Georgia"/>
              <a:ea typeface="Georgia"/>
              <a:cs typeface="Georgia"/>
              <a:sym typeface="Georgia"/>
            </a:endParaRPr>
          </a:p>
          <a:p>
            <a:pPr indent="-330200" lvl="0" marL="457200" rtl="0" algn="l">
              <a:lnSpc>
                <a:spcPct val="218181"/>
              </a:lnSpc>
              <a:spcBef>
                <a:spcPts val="0"/>
              </a:spcBef>
              <a:spcAft>
                <a:spcPts val="0"/>
              </a:spcAft>
              <a:buClr>
                <a:srgbClr val="292929"/>
              </a:buClr>
              <a:buSzPts val="1600"/>
              <a:buFont typeface="Georgia"/>
              <a:buChar char="•"/>
            </a:pPr>
            <a:r>
              <a:rPr b="1" lang="en-US" sz="1600">
                <a:solidFill>
                  <a:srgbClr val="292929"/>
                </a:solidFill>
                <a:highlight>
                  <a:srgbClr val="FFFFFF"/>
                </a:highlight>
                <a:latin typeface="Georgia"/>
                <a:ea typeface="Georgia"/>
                <a:cs typeface="Georgia"/>
                <a:sym typeface="Georgia"/>
              </a:rPr>
              <a:t>Nominal Encoding: </a:t>
            </a:r>
            <a:r>
              <a:rPr lang="en-US" sz="1600">
                <a:solidFill>
                  <a:srgbClr val="292929"/>
                </a:solidFill>
                <a:highlight>
                  <a:srgbClr val="FFFFFF"/>
                </a:highlight>
                <a:latin typeface="Georgia"/>
                <a:ea typeface="Georgia"/>
                <a:cs typeface="Georgia"/>
                <a:sym typeface="Georgia"/>
              </a:rPr>
              <a:t>When we have a feature where variables are just names and there is </a:t>
            </a:r>
            <a:r>
              <a:rPr b="1" lang="en-US" sz="1600">
                <a:solidFill>
                  <a:srgbClr val="292929"/>
                </a:solidFill>
                <a:highlight>
                  <a:srgbClr val="FFFFFF"/>
                </a:highlight>
                <a:latin typeface="Georgia"/>
                <a:ea typeface="Georgia"/>
                <a:cs typeface="Georgia"/>
                <a:sym typeface="Georgia"/>
              </a:rPr>
              <a:t>no order or rank</a:t>
            </a:r>
            <a:r>
              <a:rPr lang="en-US" sz="1600">
                <a:solidFill>
                  <a:srgbClr val="292929"/>
                </a:solidFill>
                <a:highlight>
                  <a:srgbClr val="FFFFFF"/>
                </a:highlight>
                <a:latin typeface="Georgia"/>
                <a:ea typeface="Georgia"/>
                <a:cs typeface="Georgia"/>
                <a:sym typeface="Georgia"/>
              </a:rPr>
              <a:t> to this variable's feature.</a:t>
            </a:r>
            <a:endParaRPr sz="1600">
              <a:solidFill>
                <a:srgbClr val="292929"/>
              </a:solidFill>
              <a:highlight>
                <a:srgbClr val="FFFFFF"/>
              </a:highlight>
              <a:latin typeface="Georgia"/>
              <a:ea typeface="Georgia"/>
              <a:cs typeface="Georgia"/>
              <a:sym typeface="Georgia"/>
            </a:endParaRPr>
          </a:p>
          <a:p>
            <a:pPr indent="0" lvl="0" marL="0" rtl="0" algn="l">
              <a:spcBef>
                <a:spcPts val="360"/>
              </a:spcBef>
              <a:spcAft>
                <a:spcPts val="0"/>
              </a:spcAft>
              <a:buClr>
                <a:schemeClr val="dk1"/>
              </a:buClr>
              <a:buSzPts val="1800"/>
              <a:buNone/>
            </a:pPr>
            <a:r>
              <a:t/>
            </a:r>
            <a:endParaRPr sz="1600"/>
          </a:p>
        </p:txBody>
      </p:sp>
      <p:sp>
        <p:nvSpPr>
          <p:cNvPr id="252" name="Google Shape;252;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8-Feb-23</a:t>
            </a:r>
            <a:endParaRPr/>
          </a:p>
        </p:txBody>
      </p:sp>
      <p:sp>
        <p:nvSpPr>
          <p:cNvPr id="253" name="Google Shape;253;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254" name="Google Shape;254;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55" name="Google Shape;255;p29"/>
          <p:cNvPicPr preferRelativeResize="0"/>
          <p:nvPr/>
        </p:nvPicPr>
        <p:blipFill rotWithShape="1">
          <a:blip r:embed="rId3">
            <a:alphaModFix/>
          </a:blip>
          <a:srcRect b="0" l="0" r="0" t="0"/>
          <a:stretch/>
        </p:blipFill>
        <p:spPr>
          <a:xfrm>
            <a:off x="228600" y="228600"/>
            <a:ext cx="1333500" cy="941705"/>
          </a:xfrm>
          <a:prstGeom prst="rect">
            <a:avLst/>
          </a:prstGeom>
          <a:noFill/>
          <a:ln>
            <a:noFill/>
          </a:ln>
        </p:spPr>
      </p:pic>
      <p:pic>
        <p:nvPicPr>
          <p:cNvPr id="256" name="Google Shape;256;p29"/>
          <p:cNvPicPr preferRelativeResize="0"/>
          <p:nvPr/>
        </p:nvPicPr>
        <p:blipFill>
          <a:blip r:embed="rId4">
            <a:alphaModFix/>
          </a:blip>
          <a:stretch>
            <a:fillRect/>
          </a:stretch>
        </p:blipFill>
        <p:spPr>
          <a:xfrm>
            <a:off x="0" y="4007895"/>
            <a:ext cx="9144001" cy="146906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0"/>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Module 1</a:t>
            </a:r>
            <a:endParaRPr/>
          </a:p>
        </p:txBody>
      </p:sp>
      <p:sp>
        <p:nvSpPr>
          <p:cNvPr id="263" name="Google Shape;263;p30"/>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sz="1600">
                <a:solidFill>
                  <a:srgbClr val="374151"/>
                </a:solidFill>
                <a:highlight>
                  <a:schemeClr val="lt1"/>
                </a:highlight>
                <a:latin typeface="Times New Roman"/>
                <a:ea typeface="Times New Roman"/>
                <a:cs typeface="Times New Roman"/>
                <a:sym typeface="Times New Roman"/>
              </a:rPr>
              <a:t>Nominal encoding</a:t>
            </a:r>
            <a:r>
              <a:rPr lang="en-US" sz="1600">
                <a:solidFill>
                  <a:srgbClr val="374151"/>
                </a:solidFill>
                <a:highlight>
                  <a:schemeClr val="lt1"/>
                </a:highlight>
                <a:latin typeface="Times New Roman"/>
                <a:ea typeface="Times New Roman"/>
                <a:cs typeface="Times New Roman"/>
                <a:sym typeface="Times New Roman"/>
              </a:rPr>
              <a:t> is a technique used in data preprocessing to convert categorical variables into a numerical format that can be used in machine learning algorithms. Categorical variables are variables that represent discrete values or categories, such as colors, names, or labels.</a:t>
            </a:r>
            <a:endParaRPr sz="1600">
              <a:solidFill>
                <a:srgbClr val="374151"/>
              </a:solidFill>
              <a:highlight>
                <a:schemeClr val="lt1"/>
              </a:highlight>
              <a:latin typeface="Times New Roman"/>
              <a:ea typeface="Times New Roman"/>
              <a:cs typeface="Times New Roman"/>
              <a:sym typeface="Times New Roman"/>
            </a:endParaRPr>
          </a:p>
          <a:p>
            <a:pPr indent="0" lvl="0" marL="0" rtl="0" algn="l">
              <a:lnSpc>
                <a:spcPct val="115000"/>
              </a:lnSpc>
              <a:spcBef>
                <a:spcPts val="1500"/>
              </a:spcBef>
              <a:spcAft>
                <a:spcPts val="0"/>
              </a:spcAft>
              <a:buClr>
                <a:schemeClr val="dk1"/>
              </a:buClr>
              <a:buSzPts val="1100"/>
              <a:buFont typeface="Arial"/>
              <a:buNone/>
            </a:pPr>
            <a:r>
              <a:rPr lang="en-US" sz="1600">
                <a:solidFill>
                  <a:srgbClr val="374151"/>
                </a:solidFill>
                <a:highlight>
                  <a:schemeClr val="lt1"/>
                </a:highlight>
                <a:latin typeface="Times New Roman"/>
                <a:ea typeface="Times New Roman"/>
                <a:cs typeface="Times New Roman"/>
                <a:sym typeface="Times New Roman"/>
              </a:rPr>
              <a:t>Nominal encoding involves assigning a unique numerical value to each category in the categorical variable. This is typically done using an integer encoding, where each category is assigned a different integer value. For example, if a dataset has a categorical variable "color" with three categories (red, green, and blue), each category might be assigned a unique integer value (red = 1, green = 2, blue = 3).</a:t>
            </a:r>
            <a:endParaRPr sz="1600">
              <a:solidFill>
                <a:srgbClr val="374151"/>
              </a:solidFill>
              <a:highlight>
                <a:schemeClr val="lt1"/>
              </a:highlight>
              <a:latin typeface="Times New Roman"/>
              <a:ea typeface="Times New Roman"/>
              <a:cs typeface="Times New Roman"/>
              <a:sym typeface="Times New Roman"/>
            </a:endParaRPr>
          </a:p>
          <a:p>
            <a:pPr indent="0" lvl="0" marL="0" rtl="0" algn="l">
              <a:lnSpc>
                <a:spcPct val="115000"/>
              </a:lnSpc>
              <a:spcBef>
                <a:spcPts val="1500"/>
              </a:spcBef>
              <a:spcAft>
                <a:spcPts val="0"/>
              </a:spcAft>
              <a:buClr>
                <a:schemeClr val="dk1"/>
              </a:buClr>
              <a:buSzPts val="1100"/>
              <a:buFont typeface="Arial"/>
              <a:buNone/>
            </a:pPr>
            <a:r>
              <a:rPr lang="en-US" sz="1600">
                <a:solidFill>
                  <a:srgbClr val="374151"/>
                </a:solidFill>
                <a:highlight>
                  <a:schemeClr val="lt1"/>
                </a:highlight>
                <a:latin typeface="Times New Roman"/>
                <a:ea typeface="Times New Roman"/>
                <a:cs typeface="Times New Roman"/>
                <a:sym typeface="Times New Roman"/>
              </a:rPr>
              <a:t>There are several ways to perform nominal encoding, including:</a:t>
            </a:r>
            <a:endParaRPr sz="1600">
              <a:solidFill>
                <a:srgbClr val="374151"/>
              </a:solidFill>
              <a:highlight>
                <a:schemeClr val="lt1"/>
              </a:highlight>
              <a:latin typeface="Times New Roman"/>
              <a:ea typeface="Times New Roman"/>
              <a:cs typeface="Times New Roman"/>
              <a:sym typeface="Times New Roman"/>
            </a:endParaRPr>
          </a:p>
          <a:p>
            <a:pPr indent="-330200" lvl="0" marL="457200" rtl="0" algn="l">
              <a:lnSpc>
                <a:spcPct val="115000"/>
              </a:lnSpc>
              <a:spcBef>
                <a:spcPts val="1500"/>
              </a:spcBef>
              <a:spcAft>
                <a:spcPts val="0"/>
              </a:spcAft>
              <a:buClr>
                <a:srgbClr val="374151"/>
              </a:buClr>
              <a:buSzPts val="1600"/>
              <a:buFont typeface="Times New Roman"/>
              <a:buAutoNum type="arabicPeriod"/>
            </a:pPr>
            <a:r>
              <a:rPr lang="en-US" sz="1600">
                <a:solidFill>
                  <a:srgbClr val="374151"/>
                </a:solidFill>
                <a:highlight>
                  <a:schemeClr val="lt1"/>
                </a:highlight>
                <a:latin typeface="Times New Roman"/>
                <a:ea typeface="Times New Roman"/>
                <a:cs typeface="Times New Roman"/>
                <a:sym typeface="Times New Roman"/>
              </a:rPr>
              <a:t>One-Hot Encoding: This method involves creating a binary feature for each category in the categorical variable. Each feature is assigned a value of 0 or 1, depending on whether the observation belongs to that category or not. For example, if a dataset has a categorical variable "color" with three categories (red, green, and blue), one-hot encoding would create three binary features (color_red, color_green, color_blue), with values of 0 or 1.</a:t>
            </a:r>
            <a:endParaRPr sz="1600">
              <a:solidFill>
                <a:srgbClr val="374151"/>
              </a:solidFill>
              <a:highlight>
                <a:schemeClr val="lt1"/>
              </a:highlight>
              <a:latin typeface="Times New Roman"/>
              <a:ea typeface="Times New Roman"/>
              <a:cs typeface="Times New Roman"/>
              <a:sym typeface="Times New Roman"/>
            </a:endParaRPr>
          </a:p>
          <a:p>
            <a:pPr indent="0" lvl="0" marL="0" rtl="0" algn="l">
              <a:spcBef>
                <a:spcPts val="1500"/>
              </a:spcBef>
              <a:spcAft>
                <a:spcPts val="0"/>
              </a:spcAft>
              <a:buNone/>
            </a:pPr>
            <a:r>
              <a:t/>
            </a:r>
            <a:endParaRPr sz="1600">
              <a:highlight>
                <a:schemeClr val="lt1"/>
              </a:highlight>
              <a:latin typeface="Times New Roman"/>
              <a:ea typeface="Times New Roman"/>
              <a:cs typeface="Times New Roman"/>
              <a:sym typeface="Times New Roman"/>
            </a:endParaRPr>
          </a:p>
        </p:txBody>
      </p:sp>
      <p:sp>
        <p:nvSpPr>
          <p:cNvPr id="264" name="Google Shape;264;p30"/>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1"/>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Module 1</a:t>
            </a:r>
            <a:endParaRPr/>
          </a:p>
        </p:txBody>
      </p:sp>
      <p:sp>
        <p:nvSpPr>
          <p:cNvPr id="271" name="Google Shape;271;p31"/>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n-US"/>
              <a:t>NOMINAL ENCODING:</a:t>
            </a:r>
            <a:endParaRPr/>
          </a:p>
        </p:txBody>
      </p:sp>
      <p:sp>
        <p:nvSpPr>
          <p:cNvPr id="272" name="Google Shape;272;p31"/>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73" name="Google Shape;273;p31"/>
          <p:cNvPicPr preferRelativeResize="0"/>
          <p:nvPr/>
        </p:nvPicPr>
        <p:blipFill>
          <a:blip r:embed="rId3">
            <a:alphaModFix/>
          </a:blip>
          <a:stretch>
            <a:fillRect/>
          </a:stretch>
        </p:blipFill>
        <p:spPr>
          <a:xfrm>
            <a:off x="0" y="2618353"/>
            <a:ext cx="9144000" cy="223024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OBJECTIVE</a:t>
            </a:r>
            <a:endParaRPr/>
          </a:p>
        </p:txBody>
      </p:sp>
      <p:sp>
        <p:nvSpPr>
          <p:cNvPr id="102" name="Google Shape;102;p1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3200"/>
              <a:buNone/>
            </a:pPr>
            <a:r>
              <a:rPr b="1" lang="en-US" sz="1800">
                <a:latin typeface="Times New Roman"/>
                <a:ea typeface="Times New Roman"/>
                <a:cs typeface="Times New Roman"/>
                <a:sym typeface="Times New Roman"/>
              </a:rPr>
              <a:t>Objective : </a:t>
            </a:r>
            <a:endParaRPr b="1" sz="1800">
              <a:latin typeface="Times New Roman"/>
              <a:ea typeface="Times New Roman"/>
              <a:cs typeface="Times New Roman"/>
              <a:sym typeface="Times New Roman"/>
            </a:endParaRPr>
          </a:p>
          <a:p>
            <a:pPr indent="0" lvl="0" marL="0" rtl="0" algn="just">
              <a:spcBef>
                <a:spcPts val="0"/>
              </a:spcBef>
              <a:spcAft>
                <a:spcPts val="0"/>
              </a:spcAft>
              <a:buClr>
                <a:schemeClr val="dk1"/>
              </a:buClr>
              <a:buSzPts val="3200"/>
              <a:buNone/>
            </a:pPr>
            <a:r>
              <a:t/>
            </a:r>
            <a:endParaRPr b="1" sz="1800">
              <a:latin typeface="Times New Roman"/>
              <a:ea typeface="Times New Roman"/>
              <a:cs typeface="Times New Roman"/>
              <a:sym typeface="Times New Roman"/>
            </a:endParaRPr>
          </a:p>
          <a:p>
            <a:pPr indent="457200" lvl="0" marL="0" rtl="0" algn="just">
              <a:spcBef>
                <a:spcPts val="0"/>
              </a:spcBef>
              <a:spcAft>
                <a:spcPts val="0"/>
              </a:spcAft>
              <a:buClr>
                <a:schemeClr val="dk1"/>
              </a:buClr>
              <a:buSzPts val="3200"/>
              <a:buNone/>
            </a:pPr>
            <a:r>
              <a:rPr lang="en-US" sz="1800">
                <a:latin typeface="Times New Roman"/>
                <a:ea typeface="Times New Roman"/>
                <a:cs typeface="Times New Roman"/>
                <a:sym typeface="Times New Roman"/>
              </a:rPr>
              <a:t>The aim of the project is to predict the college that a student will be getting into with their PCM marks and caste.</a:t>
            </a:r>
            <a:endParaRPr sz="1800">
              <a:latin typeface="Times New Roman"/>
              <a:ea typeface="Times New Roman"/>
              <a:cs typeface="Times New Roman"/>
              <a:sym typeface="Times New Roman"/>
            </a:endParaRPr>
          </a:p>
          <a:p>
            <a:pPr indent="0" lvl="0" marL="0" rtl="0" algn="just">
              <a:spcBef>
                <a:spcPts val="0"/>
              </a:spcBef>
              <a:spcAft>
                <a:spcPts val="0"/>
              </a:spcAft>
              <a:buClr>
                <a:schemeClr val="dk1"/>
              </a:buClr>
              <a:buSzPts val="3200"/>
              <a:buNone/>
            </a:pPr>
            <a:r>
              <a:t/>
            </a:r>
            <a:endParaRPr sz="1800">
              <a:latin typeface="Times New Roman"/>
              <a:ea typeface="Times New Roman"/>
              <a:cs typeface="Times New Roman"/>
              <a:sym typeface="Times New Roman"/>
            </a:endParaRPr>
          </a:p>
          <a:p>
            <a:pPr indent="0" lvl="0" marL="0" rtl="0" algn="just">
              <a:spcBef>
                <a:spcPts val="0"/>
              </a:spcBef>
              <a:spcAft>
                <a:spcPts val="0"/>
              </a:spcAft>
              <a:buClr>
                <a:schemeClr val="dk1"/>
              </a:buClr>
              <a:buSzPts val="3200"/>
              <a:buNone/>
            </a:pPr>
            <a:r>
              <a:rPr b="1" lang="en-US" sz="1800">
                <a:latin typeface="Times New Roman"/>
                <a:ea typeface="Times New Roman"/>
                <a:cs typeface="Times New Roman"/>
                <a:sym typeface="Times New Roman"/>
              </a:rPr>
              <a:t>Project Domain:</a:t>
            </a:r>
            <a:r>
              <a:rPr lang="en-US"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0" rtl="0" algn="just">
              <a:spcBef>
                <a:spcPts val="0"/>
              </a:spcBef>
              <a:spcAft>
                <a:spcPts val="0"/>
              </a:spcAft>
              <a:buClr>
                <a:schemeClr val="dk1"/>
              </a:buClr>
              <a:buSzPts val="3200"/>
              <a:buNone/>
            </a:pPr>
            <a:r>
              <a:t/>
            </a:r>
            <a:endParaRPr sz="1800">
              <a:latin typeface="Times New Roman"/>
              <a:ea typeface="Times New Roman"/>
              <a:cs typeface="Times New Roman"/>
              <a:sym typeface="Times New Roman"/>
            </a:endParaRPr>
          </a:p>
          <a:p>
            <a:pPr indent="457200" lvl="0" marL="0" rtl="0" algn="just">
              <a:spcBef>
                <a:spcPts val="0"/>
              </a:spcBef>
              <a:spcAft>
                <a:spcPts val="0"/>
              </a:spcAft>
              <a:buClr>
                <a:schemeClr val="dk1"/>
              </a:buClr>
              <a:buSzPts val="3200"/>
              <a:buNone/>
            </a:pPr>
            <a:r>
              <a:rPr lang="en-US" sz="1800">
                <a:latin typeface="Times New Roman"/>
                <a:ea typeface="Times New Roman"/>
                <a:cs typeface="Times New Roman"/>
                <a:sym typeface="Times New Roman"/>
              </a:rPr>
              <a:t>The domain of the project is Machine Learning. We have used Supervised Learning techniques to obtain the desired results.</a:t>
            </a:r>
            <a:endParaRPr sz="1800">
              <a:latin typeface="Times New Roman"/>
              <a:ea typeface="Times New Roman"/>
              <a:cs typeface="Times New Roman"/>
              <a:sym typeface="Times New Roman"/>
            </a:endParaRPr>
          </a:p>
          <a:p>
            <a:pPr indent="0" lvl="0" marL="0" rtl="0" algn="just">
              <a:spcBef>
                <a:spcPts val="640"/>
              </a:spcBef>
              <a:spcAft>
                <a:spcPts val="0"/>
              </a:spcAft>
              <a:buClr>
                <a:schemeClr val="dk1"/>
              </a:buClr>
              <a:buSzPts val="3200"/>
              <a:buNone/>
            </a:pPr>
            <a:r>
              <a:t/>
            </a:r>
            <a:endParaRPr>
              <a:latin typeface="Times New Roman"/>
              <a:ea typeface="Times New Roman"/>
              <a:cs typeface="Times New Roman"/>
              <a:sym typeface="Times New Roman"/>
            </a:endParaRPr>
          </a:p>
        </p:txBody>
      </p:sp>
      <p:sp>
        <p:nvSpPr>
          <p:cNvPr id="103" name="Google Shape;103;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Times New Roman"/>
                <a:ea typeface="Times New Roman"/>
                <a:cs typeface="Times New Roman"/>
                <a:sym typeface="Times New Roman"/>
              </a:rPr>
              <a:t>8-Feb-23</a:t>
            </a:r>
            <a:endParaRPr>
              <a:latin typeface="Times New Roman"/>
              <a:ea typeface="Times New Roman"/>
              <a:cs typeface="Times New Roman"/>
              <a:sym typeface="Times New Roman"/>
            </a:endParaRPr>
          </a:p>
        </p:txBody>
      </p:sp>
      <p:sp>
        <p:nvSpPr>
          <p:cNvPr id="104" name="Google Shape;104;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Times New Roman"/>
                <a:ea typeface="Times New Roman"/>
                <a:cs typeface="Times New Roman"/>
                <a:sym typeface="Times New Roman"/>
              </a:rPr>
              <a:t>Department of Computer Science and Engineering</a:t>
            </a:r>
            <a:endParaRPr/>
          </a:p>
        </p:txBody>
      </p:sp>
      <p:sp>
        <p:nvSpPr>
          <p:cNvPr id="105" name="Google Shape;105;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pic>
        <p:nvPicPr>
          <p:cNvPr id="106" name="Google Shape;106;p14"/>
          <p:cNvPicPr preferRelativeResize="0"/>
          <p:nvPr/>
        </p:nvPicPr>
        <p:blipFill rotWithShape="1">
          <a:blip r:embed="rId3">
            <a:alphaModFix/>
          </a:blip>
          <a:srcRect b="0" l="0" r="0" t="0"/>
          <a:stretch/>
        </p:blipFill>
        <p:spPr>
          <a:xfrm>
            <a:off x="66674" y="115351"/>
            <a:ext cx="1457326" cy="97689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2"/>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Module 2</a:t>
            </a:r>
            <a:endParaRPr/>
          </a:p>
        </p:txBody>
      </p:sp>
      <p:sp>
        <p:nvSpPr>
          <p:cNvPr id="280" name="Google Shape;280;p32"/>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457200" rtl="0" algn="l">
              <a:lnSpc>
                <a:spcPct val="115000"/>
              </a:lnSpc>
              <a:spcBef>
                <a:spcPts val="0"/>
              </a:spcBef>
              <a:spcAft>
                <a:spcPts val="0"/>
              </a:spcAft>
              <a:buNone/>
            </a:pPr>
            <a:r>
              <a:rPr b="1" lang="en-US" sz="3100" u="sng">
                <a:solidFill>
                  <a:srgbClr val="212529"/>
                </a:solidFill>
                <a:highlight>
                  <a:srgbClr val="FFFFFF"/>
                </a:highlight>
                <a:latin typeface="Roboto"/>
                <a:ea typeface="Roboto"/>
                <a:cs typeface="Roboto"/>
                <a:sym typeface="Roboto"/>
              </a:rPr>
              <a:t>BUILDING AND TRAINING THE </a:t>
            </a:r>
            <a:r>
              <a:rPr b="1" lang="en-US" sz="3100" u="sng">
                <a:solidFill>
                  <a:srgbClr val="212529"/>
                </a:solidFill>
                <a:highlight>
                  <a:schemeClr val="lt1"/>
                </a:highlight>
                <a:latin typeface="Roboto"/>
                <a:ea typeface="Roboto"/>
                <a:cs typeface="Roboto"/>
                <a:sym typeface="Roboto"/>
              </a:rPr>
              <a:t>MODEL</a:t>
            </a:r>
            <a:endParaRPr b="1" sz="3100" u="sng">
              <a:solidFill>
                <a:srgbClr val="212529"/>
              </a:solidFill>
              <a:highlight>
                <a:srgbClr val="FFFFFF"/>
              </a:highlight>
              <a:latin typeface="Roboto"/>
              <a:ea typeface="Roboto"/>
              <a:cs typeface="Roboto"/>
              <a:sym typeface="Roboto"/>
            </a:endParaRPr>
          </a:p>
          <a:p>
            <a:pPr indent="-330200" lvl="0" marL="457200" rtl="0" algn="l">
              <a:lnSpc>
                <a:spcPct val="115000"/>
              </a:lnSpc>
              <a:spcBef>
                <a:spcPts val="1200"/>
              </a:spcBef>
              <a:spcAft>
                <a:spcPts val="0"/>
              </a:spcAft>
              <a:buClr>
                <a:srgbClr val="292929"/>
              </a:buClr>
              <a:buSzPts val="1600"/>
              <a:buFont typeface="Georgia"/>
              <a:buChar char="•"/>
            </a:pPr>
            <a:r>
              <a:rPr lang="en-US" sz="1600">
                <a:solidFill>
                  <a:srgbClr val="212529"/>
                </a:solidFill>
                <a:highlight>
                  <a:srgbClr val="FFFFFF"/>
                </a:highlight>
                <a:latin typeface="Roboto"/>
                <a:ea typeface="Roboto"/>
                <a:cs typeface="Roboto"/>
                <a:sym typeface="Roboto"/>
              </a:rPr>
              <a:t>Multi target classification.</a:t>
            </a:r>
            <a:endParaRPr sz="1600">
              <a:solidFill>
                <a:srgbClr val="212529"/>
              </a:solidFill>
              <a:highlight>
                <a:srgbClr val="FFFFFF"/>
              </a:highlight>
              <a:latin typeface="Roboto"/>
              <a:ea typeface="Roboto"/>
              <a:cs typeface="Roboto"/>
              <a:sym typeface="Roboto"/>
            </a:endParaRPr>
          </a:p>
          <a:p>
            <a:pPr indent="-330200" lvl="0" marL="457200" rtl="0" algn="l">
              <a:lnSpc>
                <a:spcPct val="115000"/>
              </a:lnSpc>
              <a:spcBef>
                <a:spcPts val="0"/>
              </a:spcBef>
              <a:spcAft>
                <a:spcPts val="0"/>
              </a:spcAft>
              <a:buClr>
                <a:srgbClr val="292929"/>
              </a:buClr>
              <a:buSzPts val="1600"/>
              <a:buFont typeface="Georgia"/>
              <a:buChar char="•"/>
            </a:pPr>
            <a:r>
              <a:rPr lang="en-US" sz="1600">
                <a:solidFill>
                  <a:srgbClr val="212529"/>
                </a:solidFill>
                <a:highlight>
                  <a:srgbClr val="FFFFFF"/>
                </a:highlight>
                <a:latin typeface="Roboto"/>
                <a:ea typeface="Roboto"/>
                <a:cs typeface="Roboto"/>
                <a:sym typeface="Roboto"/>
              </a:rPr>
              <a:t>This strategy consists of fitting one classifier per target. This is a simple strategy for extending classifiers that do not natively support multi-target classification.</a:t>
            </a:r>
            <a:endParaRPr sz="1600">
              <a:solidFill>
                <a:srgbClr val="212529"/>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a:p>
        </p:txBody>
      </p:sp>
      <p:sp>
        <p:nvSpPr>
          <p:cNvPr id="281" name="Google Shape;281;p32"/>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82" name="Google Shape;282;p32"/>
          <p:cNvPicPr preferRelativeResize="0"/>
          <p:nvPr/>
        </p:nvPicPr>
        <p:blipFill>
          <a:blip r:embed="rId3">
            <a:alphaModFix/>
          </a:blip>
          <a:stretch>
            <a:fillRect/>
          </a:stretch>
        </p:blipFill>
        <p:spPr>
          <a:xfrm>
            <a:off x="0" y="3754075"/>
            <a:ext cx="8686801" cy="9493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3"/>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Module 2</a:t>
            </a:r>
            <a:endParaRPr/>
          </a:p>
        </p:txBody>
      </p:sp>
      <p:sp>
        <p:nvSpPr>
          <p:cNvPr id="289" name="Google Shape;289;p33"/>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330200" lvl="0" marL="457200" rtl="0" algn="l">
              <a:lnSpc>
                <a:spcPct val="154545"/>
              </a:lnSpc>
              <a:spcBef>
                <a:spcPts val="0"/>
              </a:spcBef>
              <a:spcAft>
                <a:spcPts val="0"/>
              </a:spcAft>
              <a:buClr>
                <a:srgbClr val="292929"/>
              </a:buClr>
              <a:buSzPts val="1600"/>
              <a:buFont typeface="Times New Roman"/>
              <a:buChar char="•"/>
            </a:pPr>
            <a:r>
              <a:rPr lang="en-US" sz="1600">
                <a:solidFill>
                  <a:srgbClr val="404040"/>
                </a:solidFill>
                <a:highlight>
                  <a:srgbClr val="FFFFFF"/>
                </a:highlight>
                <a:latin typeface="Times New Roman"/>
                <a:ea typeface="Times New Roman"/>
                <a:cs typeface="Times New Roman"/>
                <a:sym typeface="Times New Roman"/>
              </a:rPr>
              <a:t>Multi-output classification is a type of machine learning that predicts multiple outputs simultaneously. In multi-output classification, the model will give two or more outputs after making any prediction. In other types of classifications, the model usually predicts only a single output.</a:t>
            </a:r>
            <a:endParaRPr sz="1600">
              <a:solidFill>
                <a:srgbClr val="404040"/>
              </a:solidFill>
              <a:highlight>
                <a:srgbClr val="FFFFFF"/>
              </a:highlight>
              <a:latin typeface="Times New Roman"/>
              <a:ea typeface="Times New Roman"/>
              <a:cs typeface="Times New Roman"/>
              <a:sym typeface="Times New Roman"/>
            </a:endParaRPr>
          </a:p>
          <a:p>
            <a:pPr indent="-330200" lvl="0" marL="457200" rtl="0" algn="l">
              <a:lnSpc>
                <a:spcPct val="150000"/>
              </a:lnSpc>
              <a:spcBef>
                <a:spcPts val="0"/>
              </a:spcBef>
              <a:spcAft>
                <a:spcPts val="0"/>
              </a:spcAft>
              <a:buClr>
                <a:srgbClr val="292929"/>
              </a:buClr>
              <a:buSzPts val="1600"/>
              <a:buFont typeface="Georgia"/>
              <a:buChar char="•"/>
            </a:pPr>
            <a:r>
              <a:rPr lang="en-US" sz="1600">
                <a:solidFill>
                  <a:srgbClr val="404040"/>
                </a:solidFill>
                <a:highlight>
                  <a:srgbClr val="FFFFFF"/>
                </a:highlight>
                <a:latin typeface="Times New Roman"/>
                <a:ea typeface="Times New Roman"/>
                <a:cs typeface="Times New Roman"/>
                <a:sym typeface="Times New Roman"/>
              </a:rPr>
              <a:t>An example of a multi-output classification model is a model that predicts the </a:t>
            </a:r>
            <a:r>
              <a:rPr lang="en-US" sz="1600">
                <a:solidFill>
                  <a:srgbClr val="188038"/>
                </a:solidFill>
                <a:highlight>
                  <a:srgbClr val="FFFFFF"/>
                </a:highlight>
                <a:latin typeface="Times New Roman"/>
                <a:ea typeface="Times New Roman"/>
                <a:cs typeface="Times New Roman"/>
                <a:sym typeface="Times New Roman"/>
              </a:rPr>
              <a:t>type</a:t>
            </a:r>
            <a:r>
              <a:rPr lang="en-US" sz="1600">
                <a:solidFill>
                  <a:srgbClr val="404040"/>
                </a:solidFill>
                <a:highlight>
                  <a:srgbClr val="FFFFFF"/>
                </a:highlight>
                <a:latin typeface="Times New Roman"/>
                <a:ea typeface="Times New Roman"/>
                <a:cs typeface="Times New Roman"/>
                <a:sym typeface="Times New Roman"/>
              </a:rPr>
              <a:t> and </a:t>
            </a:r>
            <a:r>
              <a:rPr lang="en-US" sz="1600">
                <a:solidFill>
                  <a:srgbClr val="188038"/>
                </a:solidFill>
                <a:highlight>
                  <a:srgbClr val="FFFFFF"/>
                </a:highlight>
                <a:latin typeface="Times New Roman"/>
                <a:ea typeface="Times New Roman"/>
                <a:cs typeface="Times New Roman"/>
                <a:sym typeface="Times New Roman"/>
              </a:rPr>
              <a:t>color</a:t>
            </a:r>
            <a:r>
              <a:rPr lang="en-US" sz="1600">
                <a:solidFill>
                  <a:srgbClr val="404040"/>
                </a:solidFill>
                <a:highlight>
                  <a:srgbClr val="FFFFFF"/>
                </a:highlight>
                <a:latin typeface="Times New Roman"/>
                <a:ea typeface="Times New Roman"/>
                <a:cs typeface="Times New Roman"/>
                <a:sym typeface="Times New Roman"/>
              </a:rPr>
              <a:t> of fruit simultaneously. The </a:t>
            </a:r>
            <a:r>
              <a:rPr lang="en-US" sz="1600">
                <a:solidFill>
                  <a:srgbClr val="188038"/>
                </a:solidFill>
                <a:highlight>
                  <a:srgbClr val="FFFFFF"/>
                </a:highlight>
                <a:latin typeface="Times New Roman"/>
                <a:ea typeface="Times New Roman"/>
                <a:cs typeface="Times New Roman"/>
                <a:sym typeface="Times New Roman"/>
              </a:rPr>
              <a:t>type of fruit</a:t>
            </a:r>
            <a:r>
              <a:rPr lang="en-US" sz="1600">
                <a:solidFill>
                  <a:srgbClr val="404040"/>
                </a:solidFill>
                <a:highlight>
                  <a:srgbClr val="FFFFFF"/>
                </a:highlight>
                <a:latin typeface="Times New Roman"/>
                <a:ea typeface="Times New Roman"/>
                <a:cs typeface="Times New Roman"/>
                <a:sym typeface="Times New Roman"/>
              </a:rPr>
              <a:t> can be, orange, mango and pineapple. The </a:t>
            </a:r>
            <a:r>
              <a:rPr lang="en-US" sz="1600">
                <a:solidFill>
                  <a:srgbClr val="188038"/>
                </a:solidFill>
                <a:highlight>
                  <a:srgbClr val="FFFFFF"/>
                </a:highlight>
                <a:latin typeface="Times New Roman"/>
                <a:ea typeface="Times New Roman"/>
                <a:cs typeface="Times New Roman"/>
                <a:sym typeface="Times New Roman"/>
              </a:rPr>
              <a:t>color</a:t>
            </a:r>
            <a:r>
              <a:rPr lang="en-US" sz="1600">
                <a:solidFill>
                  <a:srgbClr val="404040"/>
                </a:solidFill>
                <a:highlight>
                  <a:srgbClr val="FFFFFF"/>
                </a:highlight>
                <a:latin typeface="Times New Roman"/>
                <a:ea typeface="Times New Roman"/>
                <a:cs typeface="Times New Roman"/>
                <a:sym typeface="Times New Roman"/>
              </a:rPr>
              <a:t> can be, red, green, yellow, and orange. The multi-output classification solves this problem and gives two prediction results.</a:t>
            </a:r>
            <a:endParaRPr sz="1600">
              <a:solidFill>
                <a:srgbClr val="292929"/>
              </a:solidFill>
              <a:highlight>
                <a:srgbClr val="FFFFFF"/>
              </a:highlight>
              <a:latin typeface="Times New Roman"/>
              <a:ea typeface="Times New Roman"/>
              <a:cs typeface="Times New Roman"/>
              <a:sym typeface="Times New Roman"/>
            </a:endParaRPr>
          </a:p>
          <a:p>
            <a:pPr indent="0" lvl="0" marL="0" rtl="0" algn="l">
              <a:spcBef>
                <a:spcPts val="3000"/>
              </a:spcBef>
              <a:spcAft>
                <a:spcPts val="0"/>
              </a:spcAft>
              <a:buClr>
                <a:schemeClr val="dk1"/>
              </a:buClr>
              <a:buSzPts val="1800"/>
              <a:buFont typeface="Arial"/>
              <a:buNone/>
            </a:pPr>
            <a:r>
              <a:rPr lang="en-US"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p>
            <a:pPr indent="0" lvl="0" marL="0" rtl="0" algn="l">
              <a:spcBef>
                <a:spcPts val="360"/>
              </a:spcBef>
              <a:spcAft>
                <a:spcPts val="0"/>
              </a:spcAft>
              <a:buNone/>
            </a:pPr>
            <a:r>
              <a:t/>
            </a:r>
            <a:endParaRPr sz="3600">
              <a:latin typeface="Times New Roman"/>
              <a:ea typeface="Times New Roman"/>
              <a:cs typeface="Times New Roman"/>
              <a:sym typeface="Times New Roman"/>
            </a:endParaRPr>
          </a:p>
        </p:txBody>
      </p:sp>
      <p:sp>
        <p:nvSpPr>
          <p:cNvPr id="290" name="Google Shape;290;p33"/>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91" name="Google Shape;291;p33"/>
          <p:cNvPicPr preferRelativeResize="0"/>
          <p:nvPr/>
        </p:nvPicPr>
        <p:blipFill>
          <a:blip r:embed="rId3">
            <a:alphaModFix/>
          </a:blip>
          <a:stretch>
            <a:fillRect/>
          </a:stretch>
        </p:blipFill>
        <p:spPr>
          <a:xfrm>
            <a:off x="152400" y="4790450"/>
            <a:ext cx="8368799" cy="478475"/>
          </a:xfrm>
          <a:prstGeom prst="rect">
            <a:avLst/>
          </a:prstGeom>
          <a:noFill/>
          <a:ln>
            <a:noFill/>
          </a:ln>
        </p:spPr>
      </p:pic>
      <p:pic>
        <p:nvPicPr>
          <p:cNvPr id="292" name="Google Shape;292;p33"/>
          <p:cNvPicPr preferRelativeResize="0"/>
          <p:nvPr/>
        </p:nvPicPr>
        <p:blipFill>
          <a:blip r:embed="rId4">
            <a:alphaModFix/>
          </a:blip>
          <a:stretch>
            <a:fillRect/>
          </a:stretch>
        </p:blipFill>
        <p:spPr>
          <a:xfrm>
            <a:off x="152400" y="5592750"/>
            <a:ext cx="8027901" cy="5335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4"/>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Module 2</a:t>
            </a:r>
            <a:endParaRPr/>
          </a:p>
        </p:txBody>
      </p:sp>
      <p:sp>
        <p:nvSpPr>
          <p:cNvPr id="299" name="Google Shape;299;p34"/>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n-US"/>
              <a:t>TRAINING THE MODEL</a:t>
            </a:r>
            <a:endParaRPr/>
          </a:p>
          <a:p>
            <a:pPr indent="0" lvl="0" marL="0" rtl="0" algn="l">
              <a:spcBef>
                <a:spcPts val="360"/>
              </a:spcBef>
              <a:spcAft>
                <a:spcPts val="0"/>
              </a:spcAft>
              <a:buNone/>
            </a:pPr>
            <a:r>
              <a:t/>
            </a:r>
            <a:endParaRPr/>
          </a:p>
        </p:txBody>
      </p:sp>
      <p:sp>
        <p:nvSpPr>
          <p:cNvPr id="300" name="Google Shape;300;p34"/>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301" name="Google Shape;301;p34"/>
          <p:cNvPicPr preferRelativeResize="0"/>
          <p:nvPr/>
        </p:nvPicPr>
        <p:blipFill>
          <a:blip r:embed="rId3">
            <a:alphaModFix/>
          </a:blip>
          <a:stretch>
            <a:fillRect/>
          </a:stretch>
        </p:blipFill>
        <p:spPr>
          <a:xfrm>
            <a:off x="0" y="2172822"/>
            <a:ext cx="9143999" cy="448420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5"/>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Module 2</a:t>
            </a:r>
            <a:endParaRPr/>
          </a:p>
        </p:txBody>
      </p:sp>
      <p:sp>
        <p:nvSpPr>
          <p:cNvPr id="308" name="Google Shape;308;p35"/>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lnSpc>
                <a:spcPct val="218181"/>
              </a:lnSpc>
              <a:spcBef>
                <a:spcPts val="2200"/>
              </a:spcBef>
              <a:spcAft>
                <a:spcPts val="0"/>
              </a:spcAft>
              <a:buNone/>
            </a:pPr>
            <a:r>
              <a:rPr lang="en-US" sz="1500">
                <a:solidFill>
                  <a:srgbClr val="292929"/>
                </a:solidFill>
                <a:highlight>
                  <a:srgbClr val="FFFFFF"/>
                </a:highlight>
                <a:latin typeface="Georgia"/>
                <a:ea typeface="Georgia"/>
                <a:cs typeface="Georgia"/>
                <a:sym typeface="Georgia"/>
              </a:rPr>
              <a:t>MAKING PREDICTIONS: </a:t>
            </a:r>
            <a:r>
              <a:rPr lang="en-US" sz="1500">
                <a:solidFill>
                  <a:srgbClr val="404040"/>
                </a:solidFill>
                <a:highlight>
                  <a:srgbClr val="FFFFFF"/>
                </a:highlight>
                <a:latin typeface="Arial"/>
                <a:ea typeface="Arial"/>
                <a:cs typeface="Arial"/>
                <a:sym typeface="Arial"/>
              </a:rPr>
              <a:t>From the output above, the model has produced two prediction outputs. Therefore, we have successfully built our multi-output text classification model.</a:t>
            </a:r>
            <a:endParaRPr/>
          </a:p>
        </p:txBody>
      </p:sp>
      <p:sp>
        <p:nvSpPr>
          <p:cNvPr id="309" name="Google Shape;309;p35"/>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310" name="Google Shape;310;p35"/>
          <p:cNvPicPr preferRelativeResize="0"/>
          <p:nvPr/>
        </p:nvPicPr>
        <p:blipFill>
          <a:blip r:embed="rId3">
            <a:alphaModFix/>
          </a:blip>
          <a:stretch>
            <a:fillRect/>
          </a:stretch>
        </p:blipFill>
        <p:spPr>
          <a:xfrm>
            <a:off x="0" y="3428993"/>
            <a:ext cx="9143999" cy="220046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6"/>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Module 3</a:t>
            </a:r>
            <a:endParaRPr/>
          </a:p>
        </p:txBody>
      </p:sp>
      <p:sp>
        <p:nvSpPr>
          <p:cNvPr id="317" name="Google Shape;317;p36"/>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n-US"/>
              <a:t>Creating the User Interface</a:t>
            </a:r>
            <a:endParaRPr/>
          </a:p>
          <a:p>
            <a:pPr indent="0" lvl="0" marL="0" rtl="0" algn="l">
              <a:spcBef>
                <a:spcPts val="360"/>
              </a:spcBef>
              <a:spcAft>
                <a:spcPts val="0"/>
              </a:spcAft>
              <a:buNone/>
            </a:pPr>
            <a:r>
              <a:t/>
            </a:r>
            <a:endParaRPr/>
          </a:p>
        </p:txBody>
      </p:sp>
      <p:sp>
        <p:nvSpPr>
          <p:cNvPr id="318" name="Google Shape;318;p36"/>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319" name="Google Shape;319;p36"/>
          <p:cNvPicPr preferRelativeResize="0"/>
          <p:nvPr/>
        </p:nvPicPr>
        <p:blipFill>
          <a:blip r:embed="rId3">
            <a:alphaModFix/>
          </a:blip>
          <a:stretch>
            <a:fillRect/>
          </a:stretch>
        </p:blipFill>
        <p:spPr>
          <a:xfrm>
            <a:off x="0" y="2209476"/>
            <a:ext cx="9144001" cy="44398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7"/>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Module 3</a:t>
            </a:r>
            <a:endParaRPr/>
          </a:p>
        </p:txBody>
      </p:sp>
      <p:sp>
        <p:nvSpPr>
          <p:cNvPr id="326" name="Google Shape;326;p37"/>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b="1" lang="en-US" sz="2200">
                <a:highlight>
                  <a:schemeClr val="lt1"/>
                </a:highlight>
                <a:latin typeface="Times New Roman"/>
                <a:ea typeface="Times New Roman"/>
                <a:cs typeface="Times New Roman"/>
                <a:sym typeface="Times New Roman"/>
              </a:rPr>
              <a:t>Deploying the app:</a:t>
            </a:r>
            <a:endParaRPr b="1" sz="2200">
              <a:highlight>
                <a:schemeClr val="lt1"/>
              </a:highlight>
              <a:latin typeface="Times New Roman"/>
              <a:ea typeface="Times New Roman"/>
              <a:cs typeface="Times New Roman"/>
              <a:sym typeface="Times New Roman"/>
            </a:endParaRPr>
          </a:p>
          <a:p>
            <a:pPr indent="0" lvl="0" marL="0" rtl="0" algn="l">
              <a:spcBef>
                <a:spcPts val="360"/>
              </a:spcBef>
              <a:spcAft>
                <a:spcPts val="0"/>
              </a:spcAft>
              <a:buNone/>
            </a:pPr>
            <a:r>
              <a:t/>
            </a:r>
            <a:endParaRPr b="1" sz="2200">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900">
                <a:highlight>
                  <a:schemeClr val="lt1"/>
                </a:highlight>
                <a:latin typeface="Times New Roman"/>
                <a:ea typeface="Times New Roman"/>
                <a:cs typeface="Times New Roman"/>
                <a:sym typeface="Times New Roman"/>
              </a:rPr>
              <a:t>Deploying a model using Streamlit refers to the process of creating a web application that allows users to interact with a trained machine learning model through a graphical user interface. Streamlit is a Python library that simplifies the process of building web applications and visualizations for machine learning models.</a:t>
            </a:r>
            <a:endParaRPr sz="1900">
              <a:highlight>
                <a:schemeClr val="lt1"/>
              </a:highlight>
              <a:latin typeface="Times New Roman"/>
              <a:ea typeface="Times New Roman"/>
              <a:cs typeface="Times New Roman"/>
              <a:sym typeface="Times New Roman"/>
            </a:endParaRPr>
          </a:p>
          <a:p>
            <a:pPr indent="0" lvl="0" marL="0" rtl="0" algn="l">
              <a:lnSpc>
                <a:spcPct val="115000"/>
              </a:lnSpc>
              <a:spcBef>
                <a:spcPts val="1500"/>
              </a:spcBef>
              <a:spcAft>
                <a:spcPts val="0"/>
              </a:spcAft>
              <a:buNone/>
            </a:pPr>
            <a:r>
              <a:rPr lang="en-US" sz="1900">
                <a:highlight>
                  <a:schemeClr val="lt1"/>
                </a:highlight>
                <a:latin typeface="Times New Roman"/>
                <a:ea typeface="Times New Roman"/>
                <a:cs typeface="Times New Roman"/>
                <a:sym typeface="Times New Roman"/>
              </a:rPr>
              <a:t>Once the app is deployed, users can access it through a web browser and interact with the machine learning model by entering input data and viewing the model's predictions or other results. The Streamlit app provides a user-friendly and accessible way to share machine learning models with a wider audience and enable them to benefit from the insights provided by the model.</a:t>
            </a:r>
            <a:endParaRPr sz="1900">
              <a:highlight>
                <a:schemeClr val="lt1"/>
              </a:highlight>
              <a:latin typeface="Times New Roman"/>
              <a:ea typeface="Times New Roman"/>
              <a:cs typeface="Times New Roman"/>
              <a:sym typeface="Times New Roman"/>
            </a:endParaRPr>
          </a:p>
          <a:p>
            <a:pPr indent="0" lvl="0" marL="0" rtl="0" algn="l">
              <a:lnSpc>
                <a:spcPct val="175000"/>
              </a:lnSpc>
              <a:spcBef>
                <a:spcPts val="0"/>
              </a:spcBef>
              <a:spcAft>
                <a:spcPts val="0"/>
              </a:spcAft>
              <a:buNone/>
            </a:pPr>
            <a:r>
              <a:t/>
            </a:r>
            <a:endParaRPr sz="1900">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900">
              <a:highlight>
                <a:schemeClr val="lt1"/>
              </a:highlight>
              <a:latin typeface="Times New Roman"/>
              <a:ea typeface="Times New Roman"/>
              <a:cs typeface="Times New Roman"/>
              <a:sym typeface="Times New Roman"/>
            </a:endParaRPr>
          </a:p>
          <a:p>
            <a:pPr indent="0" lvl="0" marL="0" rtl="0" algn="l">
              <a:spcBef>
                <a:spcPts val="360"/>
              </a:spcBef>
              <a:spcAft>
                <a:spcPts val="0"/>
              </a:spcAft>
              <a:buNone/>
            </a:pPr>
            <a:r>
              <a:t/>
            </a:r>
            <a:endParaRPr sz="1900">
              <a:highlight>
                <a:schemeClr val="lt1"/>
              </a:highlight>
              <a:latin typeface="Times New Roman"/>
              <a:ea typeface="Times New Roman"/>
              <a:cs typeface="Times New Roman"/>
              <a:sym typeface="Times New Roman"/>
            </a:endParaRPr>
          </a:p>
        </p:txBody>
      </p:sp>
      <p:sp>
        <p:nvSpPr>
          <p:cNvPr id="327" name="Google Shape;327;p37"/>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8"/>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Module 3</a:t>
            </a:r>
            <a:endParaRPr/>
          </a:p>
        </p:txBody>
      </p:sp>
      <p:sp>
        <p:nvSpPr>
          <p:cNvPr id="334" name="Google Shape;334;p38"/>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sp>
        <p:nvSpPr>
          <p:cNvPr id="335" name="Google Shape;335;p38"/>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36" name="Google Shape;336;p38"/>
          <p:cNvPicPr preferRelativeResize="0"/>
          <p:nvPr/>
        </p:nvPicPr>
        <p:blipFill>
          <a:blip r:embed="rId3">
            <a:alphaModFix/>
          </a:blip>
          <a:stretch>
            <a:fillRect/>
          </a:stretch>
        </p:blipFill>
        <p:spPr>
          <a:xfrm>
            <a:off x="457200" y="1476050"/>
            <a:ext cx="8001000" cy="45148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9"/>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Module 3</a:t>
            </a:r>
            <a:endParaRPr/>
          </a:p>
        </p:txBody>
      </p:sp>
      <p:sp>
        <p:nvSpPr>
          <p:cNvPr id="343" name="Google Shape;343;p39"/>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sp>
        <p:nvSpPr>
          <p:cNvPr id="344" name="Google Shape;344;p39"/>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345" name="Google Shape;345;p39"/>
          <p:cNvPicPr preferRelativeResize="0"/>
          <p:nvPr/>
        </p:nvPicPr>
        <p:blipFill>
          <a:blip r:embed="rId3">
            <a:alphaModFix/>
          </a:blip>
          <a:stretch>
            <a:fillRect/>
          </a:stretch>
        </p:blipFill>
        <p:spPr>
          <a:xfrm>
            <a:off x="809625" y="1328738"/>
            <a:ext cx="7524750" cy="42005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REFERENCES</a:t>
            </a:r>
            <a:endParaRPr/>
          </a:p>
        </p:txBody>
      </p:sp>
      <p:sp>
        <p:nvSpPr>
          <p:cNvPr id="351" name="Google Shape;351;p4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7500"/>
          </a:bodyPr>
          <a:lstStyle/>
          <a:p>
            <a:pPr indent="-370998" lvl="0" marL="457200" rtl="0" algn="l">
              <a:spcBef>
                <a:spcPts val="0"/>
              </a:spcBef>
              <a:spcAft>
                <a:spcPts val="0"/>
              </a:spcAft>
              <a:buSzPct val="100000"/>
              <a:buAutoNum type="arabicPeriod"/>
            </a:pPr>
            <a:r>
              <a:rPr lang="en-US" sz="2300" u="sng">
                <a:solidFill>
                  <a:schemeClr val="hlink"/>
                </a:solidFill>
                <a:hlinkClick r:id="rId3"/>
              </a:rPr>
              <a:t>https://scikit-learn.org/stable/modules/generated/sklearn.multioutput.MultiOutputClassifier.html</a:t>
            </a:r>
            <a:endParaRPr sz="2300"/>
          </a:p>
          <a:p>
            <a:pPr indent="-370998" lvl="0" marL="457200" rtl="0" algn="l">
              <a:spcBef>
                <a:spcPts val="0"/>
              </a:spcBef>
              <a:spcAft>
                <a:spcPts val="0"/>
              </a:spcAft>
              <a:buSzPct val="100000"/>
              <a:buAutoNum type="arabicPeriod"/>
            </a:pPr>
            <a:r>
              <a:rPr lang="en-US" sz="2300" u="sng">
                <a:solidFill>
                  <a:schemeClr val="hlink"/>
                </a:solidFill>
                <a:hlinkClick r:id="rId4"/>
              </a:rPr>
              <a:t>https://medium.com/nerd-for-tech/nominal-and-ordinal-encoding-in-data-science-c93872601f16#:~:text=types%20of%20encoding%2C-,Nominal%20Encoding,order%20or%20rank%2C%20or%20sequence</a:t>
            </a:r>
            <a:r>
              <a:rPr lang="en-US" sz="2300"/>
              <a:t>.</a:t>
            </a:r>
            <a:endParaRPr sz="2300"/>
          </a:p>
          <a:p>
            <a:pPr indent="-370998" lvl="0" marL="457200" rtl="0" algn="l">
              <a:spcBef>
                <a:spcPts val="0"/>
              </a:spcBef>
              <a:spcAft>
                <a:spcPts val="0"/>
              </a:spcAft>
              <a:buSzPct val="100000"/>
              <a:buAutoNum type="arabicPeriod"/>
            </a:pPr>
            <a:r>
              <a:t/>
            </a:r>
            <a:endParaRPr sz="2300"/>
          </a:p>
        </p:txBody>
      </p:sp>
      <p:sp>
        <p:nvSpPr>
          <p:cNvPr id="352" name="Google Shape;352;p4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Times New Roman"/>
                <a:ea typeface="Times New Roman"/>
                <a:cs typeface="Times New Roman"/>
                <a:sym typeface="Times New Roman"/>
              </a:rPr>
              <a:t>8-Feb-23</a:t>
            </a:r>
            <a:endParaRPr>
              <a:latin typeface="Times New Roman"/>
              <a:ea typeface="Times New Roman"/>
              <a:cs typeface="Times New Roman"/>
              <a:sym typeface="Times New Roman"/>
            </a:endParaRPr>
          </a:p>
        </p:txBody>
      </p:sp>
      <p:sp>
        <p:nvSpPr>
          <p:cNvPr id="353" name="Google Shape;353;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Times New Roman"/>
                <a:ea typeface="Times New Roman"/>
                <a:cs typeface="Times New Roman"/>
                <a:sym typeface="Times New Roman"/>
              </a:rPr>
              <a:t>Department of Computer Science and Engineering</a:t>
            </a:r>
            <a:endParaRPr/>
          </a:p>
        </p:txBody>
      </p:sp>
      <p:sp>
        <p:nvSpPr>
          <p:cNvPr id="354" name="Google Shape;354;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pic>
        <p:nvPicPr>
          <p:cNvPr id="355" name="Google Shape;355;p40"/>
          <p:cNvPicPr preferRelativeResize="0"/>
          <p:nvPr/>
        </p:nvPicPr>
        <p:blipFill rotWithShape="1">
          <a:blip r:embed="rId5">
            <a:alphaModFix/>
          </a:blip>
          <a:srcRect b="0" l="0" r="0" t="0"/>
          <a:stretch/>
        </p:blipFill>
        <p:spPr>
          <a:xfrm>
            <a:off x="66674" y="115351"/>
            <a:ext cx="1457326" cy="97689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SCOPE</a:t>
            </a:r>
            <a:endParaRPr/>
          </a:p>
        </p:txBody>
      </p:sp>
      <p:sp>
        <p:nvSpPr>
          <p:cNvPr id="112" name="Google Shape;112;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457200" lvl="0" marL="0" rtl="0" algn="just">
              <a:spcBef>
                <a:spcPts val="0"/>
              </a:spcBef>
              <a:spcAft>
                <a:spcPts val="0"/>
              </a:spcAft>
              <a:buClr>
                <a:schemeClr val="dk1"/>
              </a:buClr>
              <a:buSzPts val="2800"/>
              <a:buNone/>
            </a:pPr>
            <a:r>
              <a:rPr lang="en-US" sz="1800">
                <a:latin typeface="Times New Roman"/>
                <a:ea typeface="Times New Roman"/>
                <a:cs typeface="Times New Roman"/>
                <a:sym typeface="Times New Roman"/>
              </a:rPr>
              <a:t>The scope of a college admissions predictor, at a basic level, a predictor can provide a simple estimate of a student's chances of being admitted to a particular college or university based on their academic credentials and other factors. </a:t>
            </a:r>
            <a:endParaRPr sz="1800">
              <a:latin typeface="Times New Roman"/>
              <a:ea typeface="Times New Roman"/>
              <a:cs typeface="Times New Roman"/>
              <a:sym typeface="Times New Roman"/>
            </a:endParaRPr>
          </a:p>
          <a:p>
            <a:pPr indent="457200" lvl="0" marL="0" rtl="0" algn="just">
              <a:spcBef>
                <a:spcPts val="0"/>
              </a:spcBef>
              <a:spcAft>
                <a:spcPts val="0"/>
              </a:spcAft>
              <a:buClr>
                <a:schemeClr val="dk1"/>
              </a:buClr>
              <a:buSzPts val="2800"/>
              <a:buNone/>
            </a:pPr>
            <a:r>
              <a:t/>
            </a:r>
            <a:endParaRPr sz="1800">
              <a:latin typeface="Times New Roman"/>
              <a:ea typeface="Times New Roman"/>
              <a:cs typeface="Times New Roman"/>
              <a:sym typeface="Times New Roman"/>
            </a:endParaRPr>
          </a:p>
          <a:p>
            <a:pPr indent="457200" lvl="0" marL="0" rtl="0" algn="just">
              <a:spcBef>
                <a:spcPts val="0"/>
              </a:spcBef>
              <a:spcAft>
                <a:spcPts val="0"/>
              </a:spcAft>
              <a:buClr>
                <a:schemeClr val="dk1"/>
              </a:buClr>
              <a:buSzPts val="2800"/>
              <a:buNone/>
            </a:pPr>
            <a:r>
              <a:rPr lang="en-US" sz="1800">
                <a:latin typeface="Times New Roman"/>
                <a:ea typeface="Times New Roman"/>
                <a:cs typeface="Times New Roman"/>
                <a:sym typeface="Times New Roman"/>
              </a:rPr>
              <a:t>Another aspect of the scope of a college admissions predictor is its level of transparency and accessibility. A good predictor should be transparent about the data and models used to make predictions, and should provide clear explanations of how the predictions are generated.</a:t>
            </a:r>
            <a:endParaRPr sz="1800">
              <a:latin typeface="Times New Roman"/>
              <a:ea typeface="Times New Roman"/>
              <a:cs typeface="Times New Roman"/>
              <a:sym typeface="Times New Roman"/>
            </a:endParaRPr>
          </a:p>
          <a:p>
            <a:pPr indent="457200" lvl="0" marL="0" rtl="0" algn="just">
              <a:spcBef>
                <a:spcPts val="0"/>
              </a:spcBef>
              <a:spcAft>
                <a:spcPts val="0"/>
              </a:spcAft>
              <a:buClr>
                <a:schemeClr val="dk1"/>
              </a:buClr>
              <a:buSzPts val="2800"/>
              <a:buNone/>
            </a:pPr>
            <a:r>
              <a:t/>
            </a:r>
            <a:endParaRPr sz="1800">
              <a:latin typeface="Times New Roman"/>
              <a:ea typeface="Times New Roman"/>
              <a:cs typeface="Times New Roman"/>
              <a:sym typeface="Times New Roman"/>
            </a:endParaRPr>
          </a:p>
          <a:p>
            <a:pPr indent="457200" lvl="0" marL="0" rtl="0" algn="just">
              <a:spcBef>
                <a:spcPts val="0"/>
              </a:spcBef>
              <a:spcAft>
                <a:spcPts val="0"/>
              </a:spcAft>
              <a:buClr>
                <a:schemeClr val="dk1"/>
              </a:buClr>
              <a:buSzPts val="2800"/>
              <a:buNone/>
            </a:pPr>
            <a:r>
              <a:rPr lang="en-US" sz="1800">
                <a:latin typeface="Times New Roman"/>
                <a:ea typeface="Times New Roman"/>
                <a:cs typeface="Times New Roman"/>
                <a:sym typeface="Times New Roman"/>
              </a:rPr>
              <a:t>The predictor should also be accessible to all students, regardless of their background or resources, and should be designed in a way that is easy to use and understand.</a:t>
            </a:r>
            <a:endParaRPr sz="1800">
              <a:latin typeface="Times New Roman"/>
              <a:ea typeface="Times New Roman"/>
              <a:cs typeface="Times New Roman"/>
              <a:sym typeface="Times New Roman"/>
            </a:endParaRPr>
          </a:p>
          <a:p>
            <a:pPr indent="457200" lvl="0" marL="0" rtl="0" algn="just">
              <a:spcBef>
                <a:spcPts val="0"/>
              </a:spcBef>
              <a:spcAft>
                <a:spcPts val="0"/>
              </a:spcAft>
              <a:buClr>
                <a:schemeClr val="dk1"/>
              </a:buClr>
              <a:buSzPts val="2800"/>
              <a:buNone/>
            </a:pPr>
            <a:r>
              <a:t/>
            </a:r>
            <a:endParaRPr sz="1800">
              <a:latin typeface="Times New Roman"/>
              <a:ea typeface="Times New Roman"/>
              <a:cs typeface="Times New Roman"/>
              <a:sym typeface="Times New Roman"/>
            </a:endParaRPr>
          </a:p>
          <a:p>
            <a:pPr indent="457200" lvl="0" marL="0" rtl="0" algn="just">
              <a:spcBef>
                <a:spcPts val="0"/>
              </a:spcBef>
              <a:spcAft>
                <a:spcPts val="0"/>
              </a:spcAft>
              <a:buClr>
                <a:schemeClr val="dk1"/>
              </a:buClr>
              <a:buSzPts val="2800"/>
              <a:buNone/>
            </a:pPr>
            <a:r>
              <a:t/>
            </a:r>
            <a:endParaRPr sz="1800">
              <a:latin typeface="Times New Roman"/>
              <a:ea typeface="Times New Roman"/>
              <a:cs typeface="Times New Roman"/>
              <a:sym typeface="Times New Roman"/>
            </a:endParaRPr>
          </a:p>
        </p:txBody>
      </p:sp>
      <p:sp>
        <p:nvSpPr>
          <p:cNvPr id="113" name="Google Shape;113;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Times New Roman"/>
                <a:ea typeface="Times New Roman"/>
                <a:cs typeface="Times New Roman"/>
                <a:sym typeface="Times New Roman"/>
              </a:rPr>
              <a:t>8-Feb-23</a:t>
            </a:r>
            <a:endParaRPr>
              <a:latin typeface="Times New Roman"/>
              <a:ea typeface="Times New Roman"/>
              <a:cs typeface="Times New Roman"/>
              <a:sym typeface="Times New Roman"/>
            </a:endParaRPr>
          </a:p>
        </p:txBody>
      </p:sp>
      <p:sp>
        <p:nvSpPr>
          <p:cNvPr id="114" name="Google Shape;114;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Times New Roman"/>
                <a:ea typeface="Times New Roman"/>
                <a:cs typeface="Times New Roman"/>
                <a:sym typeface="Times New Roman"/>
              </a:rPr>
              <a:t>Department of Computer Science and Engineering</a:t>
            </a:r>
            <a:endParaRPr/>
          </a:p>
        </p:txBody>
      </p:sp>
      <p:sp>
        <p:nvSpPr>
          <p:cNvPr id="115" name="Google Shape;115;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pic>
        <p:nvPicPr>
          <p:cNvPr id="116" name="Google Shape;116;p15"/>
          <p:cNvPicPr preferRelativeResize="0"/>
          <p:nvPr/>
        </p:nvPicPr>
        <p:blipFill rotWithShape="1">
          <a:blip r:embed="rId3">
            <a:alphaModFix/>
          </a:blip>
          <a:srcRect b="0" l="0" r="0" t="0"/>
          <a:stretch/>
        </p:blipFill>
        <p:spPr>
          <a:xfrm>
            <a:off x="66674" y="115351"/>
            <a:ext cx="1457326" cy="97689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ABSTRACT</a:t>
            </a:r>
            <a:endParaRPr/>
          </a:p>
        </p:txBody>
      </p:sp>
      <p:sp>
        <p:nvSpPr>
          <p:cNvPr id="122" name="Google Shape;122;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457200" lvl="0" marL="0" rtl="0" algn="l">
              <a:spcBef>
                <a:spcPts val="0"/>
              </a:spcBef>
              <a:spcAft>
                <a:spcPts val="0"/>
              </a:spcAft>
              <a:buNone/>
            </a:pPr>
            <a:r>
              <a:rPr lang="en-US" sz="1800">
                <a:latin typeface="Times New Roman"/>
                <a:ea typeface="Times New Roman"/>
                <a:cs typeface="Times New Roman"/>
                <a:sym typeface="Times New Roman"/>
              </a:rPr>
              <a:t>Increasing student admission and enrollment, especially in engineering and computing programs, is a desirable goal for many universities. At the same time, this goal can be difficult to achieve. The aim of this project is to develop a data analytics model that can be used by universities and colleges to improve student admission and enrollment process.</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457200" lvl="0" marL="0" rtl="0" algn="l">
              <a:spcBef>
                <a:spcPts val="0"/>
              </a:spcBef>
              <a:spcAft>
                <a:spcPts val="0"/>
              </a:spcAft>
              <a:buNone/>
            </a:pPr>
            <a:r>
              <a:rPr lang="en-US" sz="1800">
                <a:latin typeface="Times New Roman"/>
                <a:ea typeface="Times New Roman"/>
                <a:cs typeface="Times New Roman"/>
                <a:sym typeface="Times New Roman"/>
              </a:rPr>
              <a:t>Predictive analytics is the technique of using historical data to create, test, and validate a model to best describe and predict the probability of an outcome In Tamilnadu, we have the TNEA process.</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457200" lvl="0" marL="0" rtl="0" algn="l">
              <a:spcBef>
                <a:spcPts val="0"/>
              </a:spcBef>
              <a:spcAft>
                <a:spcPts val="0"/>
              </a:spcAft>
              <a:buNone/>
            </a:pPr>
            <a:r>
              <a:rPr lang="en-US" sz="1800">
                <a:latin typeface="Times New Roman"/>
                <a:ea typeface="Times New Roman"/>
                <a:cs typeface="Times New Roman"/>
                <a:sym typeface="Times New Roman"/>
              </a:rPr>
              <a:t>We also have centralized IIT exams for all students from India. To make any process easier, visualization and proper understanding of data is needed, or the ability to predict. There has also been an increasing demand for courses like Computer Science, especially Big Data, IoT, Artificial Intelligence, Cloud computing, and such. </a:t>
            </a:r>
            <a:r>
              <a:rPr lang="en-US" sz="1800">
                <a:latin typeface="Times New Roman"/>
                <a:ea typeface="Times New Roman"/>
                <a:cs typeface="Times New Roman"/>
                <a:sym typeface="Times New Roman"/>
              </a:rPr>
              <a:t> </a:t>
            </a:r>
            <a:endParaRPr sz="1800"/>
          </a:p>
          <a:p>
            <a:pPr indent="-139700" lvl="0" marL="342900" rtl="0" algn="l">
              <a:spcBef>
                <a:spcPts val="640"/>
              </a:spcBef>
              <a:spcAft>
                <a:spcPts val="0"/>
              </a:spcAft>
              <a:buClr>
                <a:schemeClr val="dk1"/>
              </a:buClr>
              <a:buSzPts val="3200"/>
              <a:buNone/>
            </a:pPr>
            <a:r>
              <a:t/>
            </a:r>
            <a:endParaRPr>
              <a:latin typeface="Times New Roman"/>
              <a:ea typeface="Times New Roman"/>
              <a:cs typeface="Times New Roman"/>
              <a:sym typeface="Times New Roman"/>
            </a:endParaRPr>
          </a:p>
        </p:txBody>
      </p:sp>
      <p:sp>
        <p:nvSpPr>
          <p:cNvPr id="123" name="Google Shape;123;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Times New Roman"/>
                <a:ea typeface="Times New Roman"/>
                <a:cs typeface="Times New Roman"/>
                <a:sym typeface="Times New Roman"/>
              </a:rPr>
              <a:t>8-Feb-23</a:t>
            </a:r>
            <a:endParaRPr>
              <a:latin typeface="Times New Roman"/>
              <a:ea typeface="Times New Roman"/>
              <a:cs typeface="Times New Roman"/>
              <a:sym typeface="Times New Roman"/>
            </a:endParaRPr>
          </a:p>
        </p:txBody>
      </p:sp>
      <p:sp>
        <p:nvSpPr>
          <p:cNvPr id="124" name="Google Shape;124;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Times New Roman"/>
                <a:ea typeface="Times New Roman"/>
                <a:cs typeface="Times New Roman"/>
                <a:sym typeface="Times New Roman"/>
              </a:rPr>
              <a:t>Department of Computer Science and Engineering</a:t>
            </a:r>
            <a:endParaRPr/>
          </a:p>
        </p:txBody>
      </p:sp>
      <p:sp>
        <p:nvSpPr>
          <p:cNvPr id="125" name="Google Shape;125;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pic>
        <p:nvPicPr>
          <p:cNvPr id="126" name="Google Shape;126;p16"/>
          <p:cNvPicPr preferRelativeResize="0"/>
          <p:nvPr/>
        </p:nvPicPr>
        <p:blipFill rotWithShape="1">
          <a:blip r:embed="rId3">
            <a:alphaModFix/>
          </a:blip>
          <a:srcRect b="0" l="0" r="0" t="0"/>
          <a:stretch/>
        </p:blipFill>
        <p:spPr>
          <a:xfrm>
            <a:off x="66674" y="115351"/>
            <a:ext cx="1457326" cy="97689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INTRODUCTION</a:t>
            </a:r>
            <a:endParaRPr/>
          </a:p>
        </p:txBody>
      </p:sp>
      <p:sp>
        <p:nvSpPr>
          <p:cNvPr id="132" name="Google Shape;132;p17"/>
          <p:cNvSpPr txBox="1"/>
          <p:nvPr>
            <p:ph idx="1" type="body"/>
          </p:nvPr>
        </p:nvSpPr>
        <p:spPr>
          <a:xfrm>
            <a:off x="457200" y="1289376"/>
            <a:ext cx="8229600" cy="48369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2800"/>
              <a:buNone/>
            </a:pPr>
            <a:r>
              <a:t/>
            </a:r>
            <a:endParaRPr sz="1800"/>
          </a:p>
          <a:p>
            <a:pPr indent="457200" lvl="0" marL="0" rtl="0" algn="just">
              <a:spcBef>
                <a:spcPts val="0"/>
              </a:spcBef>
              <a:spcAft>
                <a:spcPts val="0"/>
              </a:spcAft>
              <a:buClr>
                <a:schemeClr val="dk1"/>
              </a:buClr>
              <a:buSzPts val="2800"/>
              <a:buNone/>
            </a:pPr>
            <a:r>
              <a:rPr lang="en-US" sz="1800"/>
              <a:t>The purpose of this project is to predict college admissions in Tamil Nadu. Applying to college can feel uncertain and even mysterious. Students and supporters are inundated with information through marketing and media, and it quickly becomes an overwhelming experience. </a:t>
            </a:r>
            <a:endParaRPr sz="1800"/>
          </a:p>
          <a:p>
            <a:pPr indent="0" lvl="0" marL="0" rtl="0" algn="just">
              <a:spcBef>
                <a:spcPts val="0"/>
              </a:spcBef>
              <a:spcAft>
                <a:spcPts val="0"/>
              </a:spcAft>
              <a:buClr>
                <a:schemeClr val="dk1"/>
              </a:buClr>
              <a:buSzPts val="2800"/>
              <a:buNone/>
            </a:pPr>
            <a:r>
              <a:t/>
            </a:r>
            <a:endParaRPr sz="1800"/>
          </a:p>
          <a:p>
            <a:pPr indent="457200" lvl="0" marL="0" rtl="0" algn="just">
              <a:spcBef>
                <a:spcPts val="0"/>
              </a:spcBef>
              <a:spcAft>
                <a:spcPts val="0"/>
              </a:spcAft>
              <a:buClr>
                <a:schemeClr val="dk1"/>
              </a:buClr>
              <a:buSzPts val="2800"/>
              <a:buNone/>
            </a:pPr>
            <a:r>
              <a:rPr lang="en-US" sz="1800"/>
              <a:t>A college admissions predictor is a tool that uses statistical models and data analysis to predict a student's chances of being admitted to a particular college or university. It takes into account various factors that are typically considered by admissions officers, such as a student's academic performance, test scores, extracurricular activities,etc.</a:t>
            </a:r>
            <a:endParaRPr sz="1800"/>
          </a:p>
          <a:p>
            <a:pPr indent="0" lvl="0" marL="0" rtl="0" algn="just">
              <a:spcBef>
                <a:spcPts val="0"/>
              </a:spcBef>
              <a:spcAft>
                <a:spcPts val="0"/>
              </a:spcAft>
              <a:buClr>
                <a:schemeClr val="dk1"/>
              </a:buClr>
              <a:buSzPts val="2800"/>
              <a:buNone/>
            </a:pPr>
            <a:r>
              <a:t/>
            </a:r>
            <a:endParaRPr sz="1800"/>
          </a:p>
          <a:p>
            <a:pPr indent="457200" lvl="0" marL="0" rtl="0" algn="just">
              <a:spcBef>
                <a:spcPts val="0"/>
              </a:spcBef>
              <a:spcAft>
                <a:spcPts val="0"/>
              </a:spcAft>
              <a:buClr>
                <a:schemeClr val="dk1"/>
              </a:buClr>
              <a:buSzPts val="2800"/>
              <a:buNone/>
            </a:pPr>
            <a:r>
              <a:rPr lang="en-US" sz="1800"/>
              <a:t>Using a college admissions predictor can help students and their families make more informed decisions about which colleges to apply to, and how to allocate their time and resources in the application process. </a:t>
            </a:r>
            <a:endParaRPr sz="1800"/>
          </a:p>
          <a:p>
            <a:pPr indent="-165100" lvl="0" marL="342900" rtl="0" algn="l">
              <a:spcBef>
                <a:spcPts val="0"/>
              </a:spcBef>
              <a:spcAft>
                <a:spcPts val="0"/>
              </a:spcAft>
              <a:buClr>
                <a:schemeClr val="dk1"/>
              </a:buClr>
              <a:buSzPts val="2800"/>
              <a:buNone/>
            </a:pPr>
            <a:r>
              <a:t/>
            </a:r>
            <a:endParaRPr sz="1800"/>
          </a:p>
        </p:txBody>
      </p:sp>
      <p:sp>
        <p:nvSpPr>
          <p:cNvPr id="133" name="Google Shape;133;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8-Feb-23</a:t>
            </a:r>
            <a:endParaRPr/>
          </a:p>
        </p:txBody>
      </p:sp>
      <p:sp>
        <p:nvSpPr>
          <p:cNvPr id="134" name="Google Shape;134;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35" name="Google Shape;135;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36" name="Google Shape;136;p17"/>
          <p:cNvPicPr preferRelativeResize="0"/>
          <p:nvPr/>
        </p:nvPicPr>
        <p:blipFill rotWithShape="1">
          <a:blip r:embed="rId3">
            <a:alphaModFix/>
          </a:blip>
          <a:srcRect b="0" l="0" r="0" t="0"/>
          <a:stretch/>
        </p:blipFill>
        <p:spPr>
          <a:xfrm>
            <a:off x="66674" y="115351"/>
            <a:ext cx="1457326" cy="97689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INTRODUCTION</a:t>
            </a:r>
            <a:endParaRPr/>
          </a:p>
        </p:txBody>
      </p:sp>
      <p:sp>
        <p:nvSpPr>
          <p:cNvPr id="142" name="Google Shape;142;p18"/>
          <p:cNvSpPr txBox="1"/>
          <p:nvPr>
            <p:ph idx="1" type="body"/>
          </p:nvPr>
        </p:nvSpPr>
        <p:spPr>
          <a:xfrm>
            <a:off x="457200" y="1417650"/>
            <a:ext cx="8229600" cy="4708500"/>
          </a:xfrm>
          <a:prstGeom prst="rect">
            <a:avLst/>
          </a:prstGeom>
          <a:noFill/>
          <a:ln>
            <a:noFill/>
          </a:ln>
        </p:spPr>
        <p:txBody>
          <a:bodyPr anchorCtr="0" anchor="t" bIns="45700" lIns="91425" spcFirstLastPara="1" rIns="91425" wrap="square" tIns="45700">
            <a:noAutofit/>
          </a:bodyPr>
          <a:lstStyle/>
          <a:p>
            <a:pPr indent="457200" lvl="0" marL="0" rtl="0" algn="just">
              <a:spcBef>
                <a:spcPts val="0"/>
              </a:spcBef>
              <a:spcAft>
                <a:spcPts val="0"/>
              </a:spcAft>
              <a:buClr>
                <a:schemeClr val="dk1"/>
              </a:buClr>
              <a:buSzPts val="2800"/>
              <a:buNone/>
            </a:pPr>
            <a:r>
              <a:rPr lang="en-US" sz="1800"/>
              <a:t>By inputting their credentials and background information, students can estimate their chance of being admitted to a particular college, and can use this information to prioritize their applications and set realistic expectations.</a:t>
            </a:r>
            <a:endParaRPr sz="1800"/>
          </a:p>
          <a:p>
            <a:pPr indent="0" lvl="0" marL="0" rtl="0" algn="just">
              <a:spcBef>
                <a:spcPts val="0"/>
              </a:spcBef>
              <a:spcAft>
                <a:spcPts val="0"/>
              </a:spcAft>
              <a:buClr>
                <a:schemeClr val="dk1"/>
              </a:buClr>
              <a:buSzPts val="2800"/>
              <a:buNone/>
            </a:pPr>
            <a:r>
              <a:t/>
            </a:r>
            <a:endParaRPr sz="1800"/>
          </a:p>
          <a:p>
            <a:pPr indent="457200" lvl="0" marL="0" rtl="0" algn="just">
              <a:spcBef>
                <a:spcPts val="0"/>
              </a:spcBef>
              <a:spcAft>
                <a:spcPts val="0"/>
              </a:spcAft>
              <a:buClr>
                <a:schemeClr val="dk1"/>
              </a:buClr>
              <a:buSzPts val="2800"/>
              <a:buNone/>
            </a:pPr>
            <a:r>
              <a:rPr lang="en-US" sz="1800"/>
              <a:t>It is important to note, however, that college admissions predictors are not perfect, and should be used as just one tool in the college search and application process. Admissions decisions are often influenced by subjective factors that cannot be easily quantified, and each college has its own unique admissions process and criteria. </a:t>
            </a:r>
            <a:endParaRPr sz="1800"/>
          </a:p>
          <a:p>
            <a:pPr indent="0" lvl="0" marL="0" rtl="0" algn="just">
              <a:spcBef>
                <a:spcPts val="0"/>
              </a:spcBef>
              <a:spcAft>
                <a:spcPts val="0"/>
              </a:spcAft>
              <a:buClr>
                <a:schemeClr val="dk1"/>
              </a:buClr>
              <a:buSzPts val="2800"/>
              <a:buNone/>
            </a:pPr>
            <a:r>
              <a:t/>
            </a:r>
            <a:endParaRPr sz="1800"/>
          </a:p>
          <a:p>
            <a:pPr indent="457200" lvl="0" marL="0" rtl="0" algn="just">
              <a:spcBef>
                <a:spcPts val="0"/>
              </a:spcBef>
              <a:spcAft>
                <a:spcPts val="0"/>
              </a:spcAft>
              <a:buClr>
                <a:schemeClr val="dk1"/>
              </a:buClr>
              <a:buSzPts val="2800"/>
              <a:buNone/>
            </a:pPr>
            <a:r>
              <a:rPr lang="en-US" sz="1800"/>
              <a:t>Nevertheless, a college admissions predictor can be a useful starting point for students as they navigate the complex and competitive world of college admissions. </a:t>
            </a:r>
            <a:endParaRPr sz="1800"/>
          </a:p>
          <a:p>
            <a:pPr indent="-165100" lvl="0" marL="342900" rtl="0" algn="just">
              <a:spcBef>
                <a:spcPts val="0"/>
              </a:spcBef>
              <a:spcAft>
                <a:spcPts val="0"/>
              </a:spcAft>
              <a:buClr>
                <a:schemeClr val="dk1"/>
              </a:buClr>
              <a:buSzPts val="2800"/>
              <a:buNone/>
            </a:pPr>
            <a:r>
              <a:t/>
            </a:r>
            <a:endParaRPr sz="1800"/>
          </a:p>
          <a:p>
            <a:pPr indent="-165100" lvl="0" marL="342900" rtl="0" algn="l">
              <a:spcBef>
                <a:spcPts val="0"/>
              </a:spcBef>
              <a:spcAft>
                <a:spcPts val="0"/>
              </a:spcAft>
              <a:buClr>
                <a:schemeClr val="dk1"/>
              </a:buClr>
              <a:buSzPts val="2800"/>
              <a:buNone/>
            </a:pPr>
            <a:r>
              <a:t/>
            </a:r>
            <a:endParaRPr sz="1800"/>
          </a:p>
        </p:txBody>
      </p:sp>
      <p:sp>
        <p:nvSpPr>
          <p:cNvPr id="143" name="Google Shape;143;p1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8-Feb-23</a:t>
            </a:r>
            <a:endParaRPr/>
          </a:p>
        </p:txBody>
      </p:sp>
      <p:sp>
        <p:nvSpPr>
          <p:cNvPr id="144" name="Google Shape;144;p1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45" name="Google Shape;145;p1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46" name="Google Shape;146;p18"/>
          <p:cNvPicPr preferRelativeResize="0"/>
          <p:nvPr/>
        </p:nvPicPr>
        <p:blipFill rotWithShape="1">
          <a:blip r:embed="rId3">
            <a:alphaModFix/>
          </a:blip>
          <a:srcRect b="0" l="0" r="0" t="0"/>
          <a:stretch/>
        </p:blipFill>
        <p:spPr>
          <a:xfrm>
            <a:off x="66674" y="115351"/>
            <a:ext cx="1457326" cy="97689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SYSTEM REQUIREMENTS</a:t>
            </a:r>
            <a:endParaRPr/>
          </a:p>
        </p:txBody>
      </p:sp>
      <p:sp>
        <p:nvSpPr>
          <p:cNvPr id="152" name="Google Shape;152;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b="1" lang="en-US"/>
              <a:t>   </a:t>
            </a:r>
            <a:r>
              <a:rPr b="1" lang="en-US" sz="2800"/>
              <a:t> Hardware Requirements</a:t>
            </a:r>
            <a:endParaRPr sz="2800"/>
          </a:p>
          <a:p>
            <a:pPr indent="-165100" lvl="0" marL="342900" rtl="0" algn="l">
              <a:spcBef>
                <a:spcPts val="560"/>
              </a:spcBef>
              <a:spcAft>
                <a:spcPts val="0"/>
              </a:spcAft>
              <a:buClr>
                <a:schemeClr val="dk1"/>
              </a:buClr>
              <a:buSzPts val="2800"/>
              <a:buNone/>
            </a:pPr>
            <a:r>
              <a:t/>
            </a:r>
            <a:endParaRPr b="1" sz="2800"/>
          </a:p>
          <a:p>
            <a:pPr indent="0" lvl="0" marL="0" rtl="0" algn="l">
              <a:spcBef>
                <a:spcPts val="560"/>
              </a:spcBef>
              <a:spcAft>
                <a:spcPts val="0"/>
              </a:spcAft>
              <a:buClr>
                <a:schemeClr val="dk1"/>
              </a:buClr>
              <a:buSzPts val="2800"/>
              <a:buNone/>
            </a:pPr>
            <a:r>
              <a:rPr b="1" lang="en-US" sz="2800"/>
              <a:t>     </a:t>
            </a:r>
            <a:endParaRPr/>
          </a:p>
          <a:p>
            <a:pPr indent="0" lvl="0" marL="0" rtl="0" algn="l">
              <a:spcBef>
                <a:spcPts val="560"/>
              </a:spcBef>
              <a:spcAft>
                <a:spcPts val="0"/>
              </a:spcAft>
              <a:buClr>
                <a:schemeClr val="dk1"/>
              </a:buClr>
              <a:buSzPts val="2800"/>
              <a:buNone/>
            </a:pPr>
            <a:r>
              <a:t/>
            </a:r>
            <a:endParaRPr b="1" sz="2800"/>
          </a:p>
          <a:p>
            <a:pPr indent="0" lvl="0" marL="0" rtl="0" algn="l">
              <a:spcBef>
                <a:spcPts val="560"/>
              </a:spcBef>
              <a:spcAft>
                <a:spcPts val="0"/>
              </a:spcAft>
              <a:buClr>
                <a:schemeClr val="dk1"/>
              </a:buClr>
              <a:buSzPts val="2800"/>
              <a:buNone/>
            </a:pPr>
            <a:r>
              <a:rPr b="1" lang="en-US" sz="2800"/>
              <a:t>    Software Requirements</a:t>
            </a:r>
            <a:endParaRPr/>
          </a:p>
        </p:txBody>
      </p:sp>
      <p:sp>
        <p:nvSpPr>
          <p:cNvPr id="153" name="Google Shape;153;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8-Feb-23</a:t>
            </a:r>
            <a:endParaRPr/>
          </a:p>
        </p:txBody>
      </p:sp>
      <p:sp>
        <p:nvSpPr>
          <p:cNvPr id="154" name="Google Shape;154;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55" name="Google Shape;155;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56" name="Google Shape;156;p19"/>
          <p:cNvPicPr preferRelativeResize="0"/>
          <p:nvPr/>
        </p:nvPicPr>
        <p:blipFill rotWithShape="1">
          <a:blip r:embed="rId3">
            <a:alphaModFix/>
          </a:blip>
          <a:srcRect b="0" l="0" r="0" t="0"/>
          <a:stretch/>
        </p:blipFill>
        <p:spPr>
          <a:xfrm>
            <a:off x="66674" y="115351"/>
            <a:ext cx="1457326" cy="97689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Times New Roman"/>
              <a:buNone/>
            </a:pPr>
            <a:r>
              <a:rPr lang="en-US">
                <a:latin typeface="Times New Roman"/>
                <a:ea typeface="Times New Roman"/>
                <a:cs typeface="Times New Roman"/>
                <a:sym typeface="Times New Roman"/>
              </a:rPr>
              <a:t>Literature Review – </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Survey Table</a:t>
            </a:r>
            <a:endParaRPr/>
          </a:p>
        </p:txBody>
      </p:sp>
      <p:sp>
        <p:nvSpPr>
          <p:cNvPr id="162" name="Google Shape;162;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Char char="•"/>
            </a:pPr>
            <a:r>
              <a:rPr lang="en-US" sz="2000"/>
              <a:t>Title       :</a:t>
            </a:r>
            <a:endParaRPr/>
          </a:p>
          <a:p>
            <a:pPr indent="-342900" lvl="0" marL="342900" rtl="0" algn="l">
              <a:spcBef>
                <a:spcPts val="400"/>
              </a:spcBef>
              <a:spcAft>
                <a:spcPts val="0"/>
              </a:spcAft>
              <a:buClr>
                <a:schemeClr val="dk1"/>
              </a:buClr>
              <a:buSzPts val="2000"/>
              <a:buChar char="•"/>
            </a:pPr>
            <a:r>
              <a:rPr lang="en-US" sz="2000"/>
              <a:t>Authors:</a:t>
            </a:r>
            <a:endParaRPr/>
          </a:p>
          <a:p>
            <a:pPr indent="-342900" lvl="0" marL="342900" rtl="0" algn="l">
              <a:spcBef>
                <a:spcPts val="400"/>
              </a:spcBef>
              <a:spcAft>
                <a:spcPts val="0"/>
              </a:spcAft>
              <a:buClr>
                <a:schemeClr val="dk1"/>
              </a:buClr>
              <a:buSzPts val="2000"/>
              <a:buChar char="•"/>
            </a:pPr>
            <a:r>
              <a:rPr lang="en-US" sz="2000"/>
              <a:t>Year       : </a:t>
            </a:r>
            <a:endParaRPr/>
          </a:p>
          <a:p>
            <a:pPr indent="-342900" lvl="0" marL="342900" rtl="0" algn="l">
              <a:spcBef>
                <a:spcPts val="400"/>
              </a:spcBef>
              <a:spcAft>
                <a:spcPts val="0"/>
              </a:spcAft>
              <a:buClr>
                <a:schemeClr val="dk1"/>
              </a:buClr>
              <a:buSzPts val="2000"/>
              <a:buChar char="•"/>
            </a:pPr>
            <a:r>
              <a:rPr lang="en-US" sz="2000"/>
              <a:t>Inference:</a:t>
            </a:r>
            <a:endParaRPr/>
          </a:p>
          <a:p>
            <a:pPr indent="-342900" lvl="0" marL="342900" rtl="0" algn="l">
              <a:spcBef>
                <a:spcPts val="400"/>
              </a:spcBef>
              <a:spcAft>
                <a:spcPts val="0"/>
              </a:spcAft>
              <a:buClr>
                <a:schemeClr val="dk1"/>
              </a:buClr>
              <a:buSzPts val="2000"/>
              <a:buChar char="•"/>
            </a:pPr>
            <a:r>
              <a:rPr lang="en-US" sz="2000"/>
              <a:t>Advantages:                               </a:t>
            </a:r>
            <a:endParaRPr sz="2000"/>
          </a:p>
          <a:p>
            <a:pPr indent="-342900" lvl="0" marL="342900" rtl="0" algn="l">
              <a:spcBef>
                <a:spcPts val="400"/>
              </a:spcBef>
              <a:spcAft>
                <a:spcPts val="0"/>
              </a:spcAft>
              <a:buClr>
                <a:schemeClr val="dk1"/>
              </a:buClr>
              <a:buSzPts val="2000"/>
              <a:buChar char="•"/>
            </a:pPr>
            <a:r>
              <a:rPr lang="en-US" sz="2000"/>
              <a:t>Disadvantages: </a:t>
            </a:r>
            <a:endParaRPr/>
          </a:p>
          <a:p>
            <a:pPr indent="0" lvl="0" marL="0" rtl="0" algn="l">
              <a:spcBef>
                <a:spcPts val="400"/>
              </a:spcBef>
              <a:spcAft>
                <a:spcPts val="0"/>
              </a:spcAft>
              <a:buClr>
                <a:schemeClr val="dk1"/>
              </a:buClr>
              <a:buSzPts val="2000"/>
              <a:buNone/>
            </a:pPr>
            <a:r>
              <a:rPr lang="en-US" sz="2000"/>
              <a:t>                                   </a:t>
            </a:r>
            <a:endParaRPr/>
          </a:p>
        </p:txBody>
      </p:sp>
      <p:sp>
        <p:nvSpPr>
          <p:cNvPr id="163" name="Google Shape;163;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8-Feb-23</a:t>
            </a:r>
            <a:endParaRPr/>
          </a:p>
        </p:txBody>
      </p:sp>
      <p:sp>
        <p:nvSpPr>
          <p:cNvPr id="164" name="Google Shape;164;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65" name="Google Shape;165;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66" name="Google Shape;166;p20"/>
          <p:cNvPicPr preferRelativeResize="0"/>
          <p:nvPr/>
        </p:nvPicPr>
        <p:blipFill rotWithShape="1">
          <a:blip r:embed="rId3">
            <a:alphaModFix/>
          </a:blip>
          <a:srcRect b="0" l="0" r="0" t="0"/>
          <a:stretch/>
        </p:blipFill>
        <p:spPr>
          <a:xfrm>
            <a:off x="76200" y="76200"/>
            <a:ext cx="1423670" cy="100520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Literature Review – Survey Table</a:t>
            </a:r>
            <a:endParaRPr/>
          </a:p>
        </p:txBody>
      </p:sp>
      <p:sp>
        <p:nvSpPr>
          <p:cNvPr id="172" name="Google Shape;172;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Char char="•"/>
            </a:pPr>
            <a:r>
              <a:rPr lang="en-US" sz="2000"/>
              <a:t>Title       :</a:t>
            </a:r>
            <a:endParaRPr/>
          </a:p>
          <a:p>
            <a:pPr indent="-342900" lvl="0" marL="342900" rtl="0" algn="l">
              <a:spcBef>
                <a:spcPts val="400"/>
              </a:spcBef>
              <a:spcAft>
                <a:spcPts val="0"/>
              </a:spcAft>
              <a:buClr>
                <a:schemeClr val="dk1"/>
              </a:buClr>
              <a:buSzPts val="2000"/>
              <a:buChar char="•"/>
            </a:pPr>
            <a:r>
              <a:rPr lang="en-US" sz="2000"/>
              <a:t>Authors:</a:t>
            </a:r>
            <a:endParaRPr/>
          </a:p>
          <a:p>
            <a:pPr indent="-342900" lvl="0" marL="342900" rtl="0" algn="l">
              <a:spcBef>
                <a:spcPts val="400"/>
              </a:spcBef>
              <a:spcAft>
                <a:spcPts val="0"/>
              </a:spcAft>
              <a:buClr>
                <a:schemeClr val="dk1"/>
              </a:buClr>
              <a:buSzPts val="2000"/>
              <a:buChar char="•"/>
            </a:pPr>
            <a:r>
              <a:rPr lang="en-US" sz="2000"/>
              <a:t>Year       : </a:t>
            </a:r>
            <a:endParaRPr/>
          </a:p>
          <a:p>
            <a:pPr indent="-342900" lvl="0" marL="342900" rtl="0" algn="l">
              <a:spcBef>
                <a:spcPts val="400"/>
              </a:spcBef>
              <a:spcAft>
                <a:spcPts val="0"/>
              </a:spcAft>
              <a:buClr>
                <a:schemeClr val="dk1"/>
              </a:buClr>
              <a:buSzPts val="2000"/>
              <a:buChar char="•"/>
            </a:pPr>
            <a:r>
              <a:rPr lang="en-US" sz="2000"/>
              <a:t>Inference:</a:t>
            </a:r>
            <a:endParaRPr/>
          </a:p>
          <a:p>
            <a:pPr indent="-342900" lvl="0" marL="342900" rtl="0" algn="l">
              <a:spcBef>
                <a:spcPts val="400"/>
              </a:spcBef>
              <a:spcAft>
                <a:spcPts val="0"/>
              </a:spcAft>
              <a:buClr>
                <a:schemeClr val="dk1"/>
              </a:buClr>
              <a:buSzPts val="2000"/>
              <a:buChar char="•"/>
            </a:pPr>
            <a:r>
              <a:rPr lang="en-US" sz="2000"/>
              <a:t>Advantages:                               </a:t>
            </a:r>
            <a:endParaRPr sz="2000"/>
          </a:p>
          <a:p>
            <a:pPr indent="-342900" lvl="0" marL="342900" rtl="0" algn="l">
              <a:spcBef>
                <a:spcPts val="400"/>
              </a:spcBef>
              <a:spcAft>
                <a:spcPts val="0"/>
              </a:spcAft>
              <a:buClr>
                <a:schemeClr val="dk1"/>
              </a:buClr>
              <a:buSzPts val="2000"/>
              <a:buChar char="•"/>
            </a:pPr>
            <a:r>
              <a:rPr lang="en-US" sz="2000"/>
              <a:t>Disadvantages: </a:t>
            </a:r>
            <a:endParaRPr/>
          </a:p>
          <a:p>
            <a:pPr indent="0" lvl="0" marL="0" rtl="0" algn="l">
              <a:spcBef>
                <a:spcPts val="400"/>
              </a:spcBef>
              <a:spcAft>
                <a:spcPts val="0"/>
              </a:spcAft>
              <a:buClr>
                <a:schemeClr val="dk1"/>
              </a:buClr>
              <a:buSzPts val="2000"/>
              <a:buNone/>
            </a:pPr>
            <a:r>
              <a:rPr lang="en-US" sz="2000"/>
              <a:t>                                   </a:t>
            </a:r>
            <a:endParaRPr/>
          </a:p>
        </p:txBody>
      </p:sp>
      <p:sp>
        <p:nvSpPr>
          <p:cNvPr id="173" name="Google Shape;173;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8-Feb-23</a:t>
            </a:r>
            <a:endParaRPr/>
          </a:p>
        </p:txBody>
      </p:sp>
      <p:sp>
        <p:nvSpPr>
          <p:cNvPr id="174" name="Google Shape;174;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75" name="Google Shape;175;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76" name="Google Shape;176;p21"/>
          <p:cNvPicPr preferRelativeResize="0"/>
          <p:nvPr/>
        </p:nvPicPr>
        <p:blipFill rotWithShape="1">
          <a:blip r:embed="rId3">
            <a:alphaModFix/>
          </a:blip>
          <a:srcRect b="0" l="0" r="0" t="0"/>
          <a:stretch/>
        </p:blipFill>
        <p:spPr>
          <a:xfrm>
            <a:off x="76200" y="76200"/>
            <a:ext cx="1423670" cy="100520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