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6" r:id="rId2"/>
    <p:sldId id="257" r:id="rId3"/>
    <p:sldId id="258" r:id="rId4"/>
    <p:sldId id="259" r:id="rId5"/>
    <p:sldId id="261" r:id="rId6"/>
    <p:sldId id="268" r:id="rId7"/>
    <p:sldId id="270" r:id="rId8"/>
    <p:sldId id="260" r:id="rId9"/>
    <p:sldId id="264" r:id="rId10"/>
    <p:sldId id="262" r:id="rId11"/>
    <p:sldId id="277" r:id="rId12"/>
    <p:sldId id="263" r:id="rId13"/>
    <p:sldId id="275" r:id="rId14"/>
    <p:sldId id="276" r:id="rId15"/>
    <p:sldId id="271" r:id="rId16"/>
    <p:sldId id="272" r:id="rId17"/>
    <p:sldId id="273" r:id="rId18"/>
    <p:sldId id="274" r:id="rId19"/>
    <p:sldId id="265" r:id="rId20"/>
    <p:sldId id="266" r:id="rId21"/>
    <p:sldId id="267"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64"/>
    <a:srgbClr val="003635"/>
    <a:srgbClr val="9EFF29"/>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6" d="100"/>
          <a:sy n="96" d="100"/>
        </p:scale>
        <p:origin x="660" y="-12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11/15/2021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1186/s12859-020-03626-y"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8" y="338667"/>
            <a:ext cx="8672051" cy="1354666"/>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IMPROVING PERFORMANCE OF HEART DISEASE PREDICTION THROUGH FEATURE DEPENDENCY EXTRACTION</a:t>
            </a:r>
          </a:p>
        </p:txBody>
      </p:sp>
      <p:sp>
        <p:nvSpPr>
          <p:cNvPr id="3" name="Subtitle 2"/>
          <p:cNvSpPr>
            <a:spLocks noGrp="1"/>
          </p:cNvSpPr>
          <p:nvPr>
            <p:ph type="subTitle" idx="1"/>
          </p:nvPr>
        </p:nvSpPr>
        <p:spPr>
          <a:xfrm>
            <a:off x="464575" y="3753458"/>
            <a:ext cx="8192728" cy="730043"/>
          </a:xfrm>
        </p:spPr>
        <p:txBody>
          <a:bodyPr>
            <a:normAutofit fontScale="77500" lnSpcReduction="20000"/>
          </a:bodyPr>
          <a:lstStyle/>
          <a:p>
            <a:r>
              <a:rPr lang="en-US" sz="2800" dirty="0"/>
              <a:t>Supervisor:</a:t>
            </a:r>
          </a:p>
          <a:p>
            <a:r>
              <a:rPr lang="en-US" sz="2800" dirty="0"/>
              <a:t>Dr. Muhammad </a:t>
            </a:r>
            <a:r>
              <a:rPr lang="en-US" sz="2800" dirty="0" err="1"/>
              <a:t>Sirajo</a:t>
            </a:r>
            <a:r>
              <a:rPr lang="en-US" sz="2800" dirty="0"/>
              <a:t> Aliyu </a:t>
            </a:r>
            <a:r>
              <a:rPr lang="en-US" sz="1600" dirty="0"/>
              <a:t>(FNCS,MCPN)</a:t>
            </a:r>
          </a:p>
        </p:txBody>
      </p:sp>
      <p:sp>
        <p:nvSpPr>
          <p:cNvPr id="4" name="Title 1">
            <a:extLst>
              <a:ext uri="{FF2B5EF4-FFF2-40B4-BE49-F238E27FC236}">
                <a16:creationId xmlns:a16="http://schemas.microsoft.com/office/drawing/2014/main" id="{4896CDBF-2CED-475F-AA63-77D8F241290B}"/>
              </a:ext>
            </a:extLst>
          </p:cNvPr>
          <p:cNvSpPr txBox="1">
            <a:spLocks/>
          </p:cNvSpPr>
          <p:nvPr/>
        </p:nvSpPr>
        <p:spPr>
          <a:xfrm>
            <a:off x="4391378" y="1894417"/>
            <a:ext cx="4656665" cy="1354666"/>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rmAutofit/>
          </a:bodyPr>
          <a:lstStyle>
            <a:lvl1pPr algn="r" defTabSz="914400" rtl="0" eaLnBrk="1" latinLnBrk="0" hangingPunct="1">
              <a:spcBef>
                <a:spcPct val="0"/>
              </a:spcBef>
              <a:buNone/>
              <a:defRPr sz="3600" kern="1200">
                <a:solidFill>
                  <a:srgbClr val="0070C0"/>
                </a:solidFill>
                <a:latin typeface="+mj-lt"/>
                <a:ea typeface="+mj-ea"/>
                <a:cs typeface="+mj-cs"/>
              </a:defRPr>
            </a:lvl1pPr>
          </a:lstStyle>
          <a:p>
            <a:pPr algn="l"/>
            <a:r>
              <a:rPr lang="en-US" sz="2000" dirty="0"/>
              <a:t>By</a:t>
            </a:r>
          </a:p>
          <a:p>
            <a:r>
              <a:rPr lang="en-US" sz="2400" dirty="0"/>
              <a:t>Usman Abdullahi Musa</a:t>
            </a:r>
          </a:p>
          <a:p>
            <a:r>
              <a:rPr lang="en-US" sz="2400" dirty="0"/>
              <a:t>SPS/CSC/MSC/18/0006</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3200" dirty="0">
                <a:effectLst/>
                <a:latin typeface="Calibri" panose="020F0502020204030204" pitchFamily="34" charset="0"/>
                <a:ea typeface="Times New Roman" panose="02020603050405020304" pitchFamily="18" charset="0"/>
                <a:cs typeface="Times New Roman" panose="02020603050405020304" pitchFamily="18" charset="0"/>
              </a:rPr>
              <a:t>METHODOLOGY cont..</a:t>
            </a:r>
            <a:endParaRPr lang="en-US" sz="3200" dirty="0"/>
          </a:p>
        </p:txBody>
      </p:sp>
      <p:sp>
        <p:nvSpPr>
          <p:cNvPr id="6" name="Content Placeholder 5"/>
          <p:cNvSpPr>
            <a:spLocks noGrp="1"/>
          </p:cNvSpPr>
          <p:nvPr>
            <p:ph sz="half" idx="2"/>
          </p:nvPr>
        </p:nvSpPr>
        <p:spPr>
          <a:xfrm>
            <a:off x="522130" y="1332089"/>
            <a:ext cx="8093365" cy="3289607"/>
          </a:xfrm>
        </p:spPr>
        <p:txBody>
          <a:bodyPr>
            <a:normAutofit/>
          </a:bodyPr>
          <a:lstStyle/>
          <a:p>
            <a:pPr algn="l">
              <a:lnSpc>
                <a:spcPct val="107000"/>
              </a:lnSpc>
              <a:spcBef>
                <a:spcPts val="0"/>
              </a:spcBef>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Business Understanding</a:t>
            </a:r>
          </a:p>
          <a:p>
            <a:pPr lvl="1" algn="l">
              <a:lnSpc>
                <a:spcPct val="107000"/>
              </a:lnSpc>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A good heart disease prediction system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Bef>
                <a:spcPts val="0"/>
              </a:spcBef>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Data Understanding</a:t>
            </a:r>
          </a:p>
          <a:p>
            <a:pPr lvl="1" algn="l">
              <a:lnSpc>
                <a:spcPct val="107000"/>
              </a:lnSpc>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Data retrieval and Exploratory Data Analysis</a:t>
            </a:r>
          </a:p>
          <a:p>
            <a:pPr lvl="1" algn="l">
              <a:lnSpc>
                <a:spcPct val="107000"/>
              </a:lnSpc>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data set contains 14 total attributes of patient medical information for 303 patients. </a:t>
            </a:r>
            <a:endParaRPr lang="en-US" sz="3600" dirty="0"/>
          </a:p>
        </p:txBody>
      </p:sp>
    </p:spTree>
    <p:extLst>
      <p:ext uri="{BB962C8B-B14F-4D97-AF65-F5344CB8AC3E}">
        <p14:creationId xmlns:p14="http://schemas.microsoft.com/office/powerpoint/2010/main" val="237813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C413-DCCF-4284-8075-9881C12176CC}"/>
              </a:ext>
            </a:extLst>
          </p:cNvPr>
          <p:cNvSpPr>
            <a:spLocks noGrp="1"/>
          </p:cNvSpPr>
          <p:nvPr>
            <p:ph type="title"/>
          </p:nvPr>
        </p:nvSpPr>
        <p:spPr/>
        <p:txBody>
          <a:bodyPr/>
          <a:lstStyle/>
          <a:p>
            <a:r>
              <a:rPr lang="en-US" dirty="0">
                <a:effectLst/>
                <a:latin typeface="Calibri" panose="020F0502020204030204" pitchFamily="34" charset="0"/>
                <a:ea typeface="Times New Roman" panose="02020603050405020304" pitchFamily="18" charset="0"/>
                <a:cs typeface="Times New Roman" panose="02020603050405020304" pitchFamily="18" charset="0"/>
              </a:rPr>
              <a:t>METHODOLOGY cont..</a:t>
            </a:r>
            <a:endParaRPr lang="en-NG" dirty="0"/>
          </a:p>
        </p:txBody>
      </p:sp>
      <p:graphicFrame>
        <p:nvGraphicFramePr>
          <p:cNvPr id="8" name="Content Placeholder 7">
            <a:extLst>
              <a:ext uri="{FF2B5EF4-FFF2-40B4-BE49-F238E27FC236}">
                <a16:creationId xmlns:a16="http://schemas.microsoft.com/office/drawing/2014/main" id="{4B1B0246-B88E-454E-A5A7-EE754AC11395}"/>
              </a:ext>
            </a:extLst>
          </p:cNvPr>
          <p:cNvGraphicFramePr>
            <a:graphicFrameLocks noGrp="1"/>
          </p:cNvGraphicFramePr>
          <p:nvPr>
            <p:ph sz="half" idx="2"/>
            <p:extLst>
              <p:ext uri="{D42A27DB-BD31-4B8C-83A1-F6EECF244321}">
                <p14:modId xmlns:p14="http://schemas.microsoft.com/office/powerpoint/2010/main" val="1246451087"/>
              </p:ext>
            </p:extLst>
          </p:nvPr>
        </p:nvGraphicFramePr>
        <p:xfrm>
          <a:off x="651495" y="1035173"/>
          <a:ext cx="7419078" cy="4071424"/>
        </p:xfrm>
        <a:graphic>
          <a:graphicData uri="http://schemas.openxmlformats.org/drawingml/2006/table">
            <a:tbl>
              <a:tblPr firstRow="1" firstCol="1" bandRow="1">
                <a:tableStyleId>{5C22544A-7EE6-4342-B048-85BDC9FD1C3A}</a:tableStyleId>
              </a:tblPr>
              <a:tblGrid>
                <a:gridCol w="667270">
                  <a:extLst>
                    <a:ext uri="{9D8B030D-6E8A-4147-A177-3AD203B41FA5}">
                      <a16:colId xmlns:a16="http://schemas.microsoft.com/office/drawing/2014/main" val="513893869"/>
                    </a:ext>
                  </a:extLst>
                </a:gridCol>
                <a:gridCol w="2048222">
                  <a:extLst>
                    <a:ext uri="{9D8B030D-6E8A-4147-A177-3AD203B41FA5}">
                      <a16:colId xmlns:a16="http://schemas.microsoft.com/office/drawing/2014/main" val="1606883925"/>
                    </a:ext>
                  </a:extLst>
                </a:gridCol>
                <a:gridCol w="1129499">
                  <a:extLst>
                    <a:ext uri="{9D8B030D-6E8A-4147-A177-3AD203B41FA5}">
                      <a16:colId xmlns:a16="http://schemas.microsoft.com/office/drawing/2014/main" val="2128324741"/>
                    </a:ext>
                  </a:extLst>
                </a:gridCol>
                <a:gridCol w="3574087">
                  <a:extLst>
                    <a:ext uri="{9D8B030D-6E8A-4147-A177-3AD203B41FA5}">
                      <a16:colId xmlns:a16="http://schemas.microsoft.com/office/drawing/2014/main" val="2155672204"/>
                    </a:ext>
                  </a:extLst>
                </a:gridCol>
              </a:tblGrid>
              <a:tr h="193822">
                <a:tc>
                  <a:txBody>
                    <a:bodyPr/>
                    <a:lstStyle/>
                    <a:p>
                      <a:pPr marR="8255" algn="l">
                        <a:lnSpc>
                          <a:spcPct val="100000"/>
                        </a:lnSpc>
                        <a:spcAft>
                          <a:spcPts val="0"/>
                        </a:spcAft>
                      </a:pPr>
                      <a:r>
                        <a:rPr lang="en-US" sz="600" dirty="0"/>
                        <a:t>Attribute</a:t>
                      </a:r>
                      <a:endParaRPr lang="en-NG" sz="600" dirty="0"/>
                    </a:p>
                  </a:txBody>
                  <a:tcPr/>
                </a:tc>
                <a:tc>
                  <a:txBody>
                    <a:bodyPr/>
                    <a:lstStyle/>
                    <a:p>
                      <a:pPr marR="8255" algn="l">
                        <a:lnSpc>
                          <a:spcPct val="100000"/>
                        </a:lnSpc>
                        <a:spcAft>
                          <a:spcPts val="0"/>
                        </a:spcAft>
                      </a:pPr>
                      <a:r>
                        <a:rPr lang="en-US" sz="600"/>
                        <a:t>Description </a:t>
                      </a:r>
                      <a:endParaRPr lang="en-NG" sz="600"/>
                    </a:p>
                  </a:txBody>
                  <a:tcPr/>
                </a:tc>
                <a:tc>
                  <a:txBody>
                    <a:bodyPr/>
                    <a:lstStyle/>
                    <a:p>
                      <a:pPr marR="8255" algn="l">
                        <a:lnSpc>
                          <a:spcPct val="100000"/>
                        </a:lnSpc>
                        <a:spcAft>
                          <a:spcPts val="0"/>
                        </a:spcAft>
                      </a:pPr>
                      <a:r>
                        <a:rPr lang="en-US" sz="600"/>
                        <a:t>Type of Attribute </a:t>
                      </a:r>
                      <a:endParaRPr lang="en-NG" sz="600"/>
                    </a:p>
                  </a:txBody>
                  <a:tcPr/>
                </a:tc>
                <a:tc>
                  <a:txBody>
                    <a:bodyPr/>
                    <a:lstStyle/>
                    <a:p>
                      <a:pPr marR="8255" algn="l">
                        <a:lnSpc>
                          <a:spcPct val="100000"/>
                        </a:lnSpc>
                        <a:spcAft>
                          <a:spcPts val="0"/>
                        </a:spcAft>
                      </a:pPr>
                      <a:r>
                        <a:rPr lang="en-US" sz="600"/>
                        <a:t>Attribute Value Range</a:t>
                      </a:r>
                      <a:endParaRPr lang="en-NG" sz="600"/>
                    </a:p>
                  </a:txBody>
                  <a:tcPr/>
                </a:tc>
                <a:extLst>
                  <a:ext uri="{0D108BD9-81ED-4DB2-BD59-A6C34878D82A}">
                    <a16:rowId xmlns:a16="http://schemas.microsoft.com/office/drawing/2014/main" val="2356383030"/>
                  </a:ext>
                </a:extLst>
              </a:tr>
              <a:tr h="133731">
                <a:tc>
                  <a:txBody>
                    <a:bodyPr/>
                    <a:lstStyle/>
                    <a:p>
                      <a:pPr marR="8255" algn="l">
                        <a:lnSpc>
                          <a:spcPct val="100000"/>
                        </a:lnSpc>
                        <a:spcAft>
                          <a:spcPts val="0"/>
                        </a:spcAft>
                      </a:pPr>
                      <a:r>
                        <a:rPr lang="en-US" sz="600"/>
                        <a:t>Age</a:t>
                      </a:r>
                      <a:endParaRPr lang="en-NG" sz="600"/>
                    </a:p>
                  </a:txBody>
                  <a:tcPr/>
                </a:tc>
                <a:tc>
                  <a:txBody>
                    <a:bodyPr/>
                    <a:lstStyle/>
                    <a:p>
                      <a:pPr marR="8255" algn="l">
                        <a:lnSpc>
                          <a:spcPct val="100000"/>
                        </a:lnSpc>
                        <a:spcAft>
                          <a:spcPts val="0"/>
                        </a:spcAft>
                      </a:pPr>
                      <a:r>
                        <a:rPr lang="en-US" sz="600"/>
                        <a:t>Age in years</a:t>
                      </a:r>
                      <a:endParaRPr lang="en-NG" sz="600"/>
                    </a:p>
                  </a:txBody>
                  <a:tcPr/>
                </a:tc>
                <a:tc>
                  <a:txBody>
                    <a:bodyPr/>
                    <a:lstStyle/>
                    <a:p>
                      <a:pPr marR="8255" algn="l">
                        <a:lnSpc>
                          <a:spcPct val="100000"/>
                        </a:lnSpc>
                        <a:spcAft>
                          <a:spcPts val="0"/>
                        </a:spcAft>
                      </a:pPr>
                      <a:r>
                        <a:rPr lang="en-US" sz="600"/>
                        <a:t>Numeric </a:t>
                      </a:r>
                      <a:endParaRPr lang="en-NG" sz="600"/>
                    </a:p>
                  </a:txBody>
                  <a:tcPr/>
                </a:tc>
                <a:tc>
                  <a:txBody>
                    <a:bodyPr/>
                    <a:lstStyle/>
                    <a:p>
                      <a:pPr marR="8255" algn="l">
                        <a:lnSpc>
                          <a:spcPct val="100000"/>
                        </a:lnSpc>
                        <a:spcAft>
                          <a:spcPts val="0"/>
                        </a:spcAft>
                      </a:pPr>
                      <a:r>
                        <a:rPr lang="en-US" sz="600"/>
                        <a:t>29 to 77</a:t>
                      </a:r>
                      <a:endParaRPr lang="en-NG" sz="600"/>
                    </a:p>
                  </a:txBody>
                  <a:tcPr/>
                </a:tc>
                <a:extLst>
                  <a:ext uri="{0D108BD9-81ED-4DB2-BD59-A6C34878D82A}">
                    <a16:rowId xmlns:a16="http://schemas.microsoft.com/office/drawing/2014/main" val="1503834229"/>
                  </a:ext>
                </a:extLst>
              </a:tr>
              <a:tr h="193822">
                <a:tc>
                  <a:txBody>
                    <a:bodyPr/>
                    <a:lstStyle/>
                    <a:p>
                      <a:pPr marR="8255" algn="l">
                        <a:lnSpc>
                          <a:spcPct val="100000"/>
                        </a:lnSpc>
                        <a:spcAft>
                          <a:spcPts val="0"/>
                        </a:spcAft>
                      </a:pPr>
                      <a:r>
                        <a:rPr lang="en-US" sz="600"/>
                        <a:t>Sex</a:t>
                      </a:r>
                      <a:endParaRPr lang="en-NG" sz="600"/>
                    </a:p>
                  </a:txBody>
                  <a:tcPr/>
                </a:tc>
                <a:tc>
                  <a:txBody>
                    <a:bodyPr/>
                    <a:lstStyle/>
                    <a:p>
                      <a:pPr marR="8255" algn="l">
                        <a:lnSpc>
                          <a:spcPct val="100000"/>
                        </a:lnSpc>
                        <a:spcAft>
                          <a:spcPts val="0"/>
                        </a:spcAft>
                      </a:pPr>
                      <a:r>
                        <a:rPr lang="en-US" sz="600"/>
                        <a:t> Gender </a:t>
                      </a:r>
                      <a:endParaRPr lang="en-NG" sz="600"/>
                    </a:p>
                  </a:txBody>
                  <a:tcPr/>
                </a:tc>
                <a:tc>
                  <a:txBody>
                    <a:bodyPr/>
                    <a:lstStyle/>
                    <a:p>
                      <a:pPr marR="8255" algn="l">
                        <a:lnSpc>
                          <a:spcPct val="100000"/>
                        </a:lnSpc>
                        <a:spcAft>
                          <a:spcPts val="0"/>
                        </a:spcAft>
                      </a:pPr>
                      <a:r>
                        <a:rPr lang="en-US" sz="600"/>
                        <a:t>Nominal </a:t>
                      </a:r>
                      <a:endParaRPr lang="en-NG" sz="600"/>
                    </a:p>
                  </a:txBody>
                  <a:tcPr/>
                </a:tc>
                <a:tc>
                  <a:txBody>
                    <a:bodyPr/>
                    <a:lstStyle/>
                    <a:p>
                      <a:pPr marR="8255" algn="l">
                        <a:lnSpc>
                          <a:spcPct val="100000"/>
                        </a:lnSpc>
                        <a:spcAft>
                          <a:spcPts val="0"/>
                        </a:spcAft>
                      </a:pPr>
                      <a:r>
                        <a:rPr lang="en-US" sz="600"/>
                        <a:t>0 = female, </a:t>
                      </a:r>
                      <a:endParaRPr lang="en-NG" sz="600"/>
                    </a:p>
                    <a:p>
                      <a:pPr marR="8255" algn="l">
                        <a:lnSpc>
                          <a:spcPct val="100000"/>
                        </a:lnSpc>
                        <a:spcAft>
                          <a:spcPts val="0"/>
                        </a:spcAft>
                      </a:pPr>
                      <a:r>
                        <a:rPr lang="en-US" sz="600"/>
                        <a:t>1 = male</a:t>
                      </a:r>
                      <a:endParaRPr lang="en-NG" sz="600"/>
                    </a:p>
                  </a:txBody>
                  <a:tcPr/>
                </a:tc>
                <a:extLst>
                  <a:ext uri="{0D108BD9-81ED-4DB2-BD59-A6C34878D82A}">
                    <a16:rowId xmlns:a16="http://schemas.microsoft.com/office/drawing/2014/main" val="3823300494"/>
                  </a:ext>
                </a:extLst>
              </a:tr>
              <a:tr h="323037">
                <a:tc>
                  <a:txBody>
                    <a:bodyPr/>
                    <a:lstStyle/>
                    <a:p>
                      <a:pPr marR="8255" algn="l">
                        <a:lnSpc>
                          <a:spcPct val="100000"/>
                        </a:lnSpc>
                        <a:spcAft>
                          <a:spcPts val="0"/>
                        </a:spcAft>
                      </a:pPr>
                      <a:r>
                        <a:rPr lang="en-US" sz="600"/>
                        <a:t>cp </a:t>
                      </a:r>
                      <a:endParaRPr lang="en-NG" sz="600"/>
                    </a:p>
                  </a:txBody>
                  <a:tcPr/>
                </a:tc>
                <a:tc>
                  <a:txBody>
                    <a:bodyPr/>
                    <a:lstStyle/>
                    <a:p>
                      <a:pPr marR="8255" algn="l">
                        <a:lnSpc>
                          <a:spcPct val="100000"/>
                        </a:lnSpc>
                        <a:spcAft>
                          <a:spcPts val="0"/>
                        </a:spcAft>
                      </a:pPr>
                      <a:r>
                        <a:rPr lang="en-US" sz="600" dirty="0"/>
                        <a:t>Chest pain type </a:t>
                      </a:r>
                      <a:endParaRPr lang="en-NG" sz="600" dirty="0"/>
                    </a:p>
                  </a:txBody>
                  <a:tcPr/>
                </a:tc>
                <a:tc>
                  <a:txBody>
                    <a:bodyPr/>
                    <a:lstStyle/>
                    <a:p>
                      <a:pPr marR="8255" algn="l">
                        <a:lnSpc>
                          <a:spcPct val="100000"/>
                        </a:lnSpc>
                        <a:spcAft>
                          <a:spcPts val="0"/>
                        </a:spcAft>
                      </a:pPr>
                      <a:r>
                        <a:rPr lang="en-US" sz="600" dirty="0"/>
                        <a:t>Nominal</a:t>
                      </a:r>
                      <a:endParaRPr lang="en-NG" sz="600" dirty="0"/>
                    </a:p>
                  </a:txBody>
                  <a:tcPr/>
                </a:tc>
                <a:tc>
                  <a:txBody>
                    <a:bodyPr/>
                    <a:lstStyle/>
                    <a:p>
                      <a:pPr marR="8255" algn="l">
                        <a:lnSpc>
                          <a:spcPct val="100000"/>
                        </a:lnSpc>
                        <a:spcAft>
                          <a:spcPts val="0"/>
                        </a:spcAft>
                      </a:pPr>
                      <a:r>
                        <a:rPr lang="en-US" sz="600" dirty="0"/>
                        <a:t>1 = typical angina,</a:t>
                      </a:r>
                      <a:endParaRPr lang="en-NG" sz="600" dirty="0"/>
                    </a:p>
                    <a:p>
                      <a:pPr marR="8255" algn="l">
                        <a:lnSpc>
                          <a:spcPct val="100000"/>
                        </a:lnSpc>
                        <a:spcAft>
                          <a:spcPts val="0"/>
                        </a:spcAft>
                      </a:pPr>
                      <a:r>
                        <a:rPr lang="en-US" sz="600" dirty="0"/>
                        <a:t>2 = atypical angina,</a:t>
                      </a:r>
                      <a:endParaRPr lang="en-NG" sz="600" dirty="0"/>
                    </a:p>
                    <a:p>
                      <a:pPr marR="8255" algn="l">
                        <a:lnSpc>
                          <a:spcPct val="100000"/>
                        </a:lnSpc>
                        <a:spcAft>
                          <a:spcPts val="0"/>
                        </a:spcAft>
                      </a:pPr>
                      <a:r>
                        <a:rPr lang="en-US" sz="600" dirty="0"/>
                        <a:t>3 = non-angina pain,</a:t>
                      </a:r>
                      <a:endParaRPr lang="en-NG" sz="600" dirty="0"/>
                    </a:p>
                    <a:p>
                      <a:pPr marR="8255" algn="l">
                        <a:lnSpc>
                          <a:spcPct val="100000"/>
                        </a:lnSpc>
                        <a:spcAft>
                          <a:spcPts val="0"/>
                        </a:spcAft>
                      </a:pPr>
                      <a:r>
                        <a:rPr lang="en-US" sz="600" dirty="0"/>
                        <a:t>4 = asymptomatic</a:t>
                      </a:r>
                      <a:endParaRPr lang="en-NG" sz="600" dirty="0"/>
                    </a:p>
                  </a:txBody>
                  <a:tcPr/>
                </a:tc>
                <a:extLst>
                  <a:ext uri="{0D108BD9-81ED-4DB2-BD59-A6C34878D82A}">
                    <a16:rowId xmlns:a16="http://schemas.microsoft.com/office/drawing/2014/main" val="2960749636"/>
                  </a:ext>
                </a:extLst>
              </a:tr>
              <a:tr h="193822">
                <a:tc>
                  <a:txBody>
                    <a:bodyPr/>
                    <a:lstStyle/>
                    <a:p>
                      <a:pPr marR="8255" algn="l">
                        <a:lnSpc>
                          <a:spcPct val="100000"/>
                        </a:lnSpc>
                        <a:spcAft>
                          <a:spcPts val="0"/>
                        </a:spcAft>
                      </a:pPr>
                      <a:r>
                        <a:rPr lang="en-US" sz="600"/>
                        <a:t>trestbps </a:t>
                      </a:r>
                      <a:endParaRPr lang="en-NG" sz="600"/>
                    </a:p>
                  </a:txBody>
                  <a:tcPr/>
                </a:tc>
                <a:tc>
                  <a:txBody>
                    <a:bodyPr/>
                    <a:lstStyle/>
                    <a:p>
                      <a:pPr marR="8255" algn="l">
                        <a:lnSpc>
                          <a:spcPct val="100000"/>
                        </a:lnSpc>
                        <a:spcAft>
                          <a:spcPts val="0"/>
                        </a:spcAft>
                      </a:pPr>
                      <a:r>
                        <a:rPr lang="en-US" sz="600"/>
                        <a:t>Resting blood pressure in mm Hg on admission to the hospital</a:t>
                      </a:r>
                      <a:endParaRPr lang="en-NG" sz="600"/>
                    </a:p>
                  </a:txBody>
                  <a:tcPr/>
                </a:tc>
                <a:tc>
                  <a:txBody>
                    <a:bodyPr/>
                    <a:lstStyle/>
                    <a:p>
                      <a:pPr marR="8255" algn="l">
                        <a:lnSpc>
                          <a:spcPct val="100000"/>
                        </a:lnSpc>
                        <a:spcAft>
                          <a:spcPts val="0"/>
                        </a:spcAft>
                      </a:pPr>
                      <a:r>
                        <a:rPr lang="en-US" sz="600"/>
                        <a:t> Numeric</a:t>
                      </a:r>
                      <a:endParaRPr lang="en-NG" sz="600"/>
                    </a:p>
                  </a:txBody>
                  <a:tcPr/>
                </a:tc>
                <a:tc>
                  <a:txBody>
                    <a:bodyPr/>
                    <a:lstStyle/>
                    <a:p>
                      <a:pPr marR="8255" algn="l">
                        <a:lnSpc>
                          <a:spcPct val="100000"/>
                        </a:lnSpc>
                        <a:spcAft>
                          <a:spcPts val="0"/>
                        </a:spcAft>
                      </a:pPr>
                      <a:r>
                        <a:rPr lang="en-US" sz="600"/>
                        <a:t>94 to 200</a:t>
                      </a:r>
                      <a:endParaRPr lang="en-NG" sz="600"/>
                    </a:p>
                  </a:txBody>
                  <a:tcPr/>
                </a:tc>
                <a:extLst>
                  <a:ext uri="{0D108BD9-81ED-4DB2-BD59-A6C34878D82A}">
                    <a16:rowId xmlns:a16="http://schemas.microsoft.com/office/drawing/2014/main" val="945237103"/>
                  </a:ext>
                </a:extLst>
              </a:tr>
              <a:tr h="133731">
                <a:tc>
                  <a:txBody>
                    <a:bodyPr/>
                    <a:lstStyle/>
                    <a:p>
                      <a:pPr marR="8255" algn="l">
                        <a:lnSpc>
                          <a:spcPct val="100000"/>
                        </a:lnSpc>
                        <a:spcAft>
                          <a:spcPts val="0"/>
                        </a:spcAft>
                      </a:pPr>
                      <a:r>
                        <a:rPr lang="en-US" sz="600"/>
                        <a:t>chol </a:t>
                      </a:r>
                      <a:endParaRPr lang="en-NG" sz="600"/>
                    </a:p>
                  </a:txBody>
                  <a:tcPr/>
                </a:tc>
                <a:tc>
                  <a:txBody>
                    <a:bodyPr/>
                    <a:lstStyle/>
                    <a:p>
                      <a:pPr marR="8255" algn="l">
                        <a:lnSpc>
                          <a:spcPct val="100000"/>
                        </a:lnSpc>
                        <a:spcAft>
                          <a:spcPts val="0"/>
                        </a:spcAft>
                      </a:pPr>
                      <a:r>
                        <a:rPr lang="en-US" sz="600"/>
                        <a:t>Serum cholesterol in mg/dL </a:t>
                      </a:r>
                      <a:endParaRPr lang="en-NG" sz="600"/>
                    </a:p>
                  </a:txBody>
                  <a:tcPr/>
                </a:tc>
                <a:tc>
                  <a:txBody>
                    <a:bodyPr/>
                    <a:lstStyle/>
                    <a:p>
                      <a:pPr marR="8255" algn="l">
                        <a:lnSpc>
                          <a:spcPct val="100000"/>
                        </a:lnSpc>
                        <a:spcAft>
                          <a:spcPts val="0"/>
                        </a:spcAft>
                      </a:pPr>
                      <a:r>
                        <a:rPr lang="en-US" sz="600"/>
                        <a:t>Numeric </a:t>
                      </a:r>
                      <a:endParaRPr lang="en-NG" sz="600"/>
                    </a:p>
                  </a:txBody>
                  <a:tcPr/>
                </a:tc>
                <a:tc>
                  <a:txBody>
                    <a:bodyPr/>
                    <a:lstStyle/>
                    <a:p>
                      <a:pPr marR="8255" algn="l">
                        <a:lnSpc>
                          <a:spcPct val="100000"/>
                        </a:lnSpc>
                        <a:spcAft>
                          <a:spcPts val="0"/>
                        </a:spcAft>
                      </a:pPr>
                      <a:r>
                        <a:rPr lang="en-US" sz="600"/>
                        <a:t>126 to 564</a:t>
                      </a:r>
                      <a:endParaRPr lang="en-NG" sz="600"/>
                    </a:p>
                  </a:txBody>
                  <a:tcPr/>
                </a:tc>
                <a:extLst>
                  <a:ext uri="{0D108BD9-81ED-4DB2-BD59-A6C34878D82A}">
                    <a16:rowId xmlns:a16="http://schemas.microsoft.com/office/drawing/2014/main" val="2511515491"/>
                  </a:ext>
                </a:extLst>
              </a:tr>
              <a:tr h="193822">
                <a:tc>
                  <a:txBody>
                    <a:bodyPr/>
                    <a:lstStyle/>
                    <a:p>
                      <a:pPr marR="8255" algn="l">
                        <a:lnSpc>
                          <a:spcPct val="100000"/>
                        </a:lnSpc>
                        <a:spcAft>
                          <a:spcPts val="0"/>
                        </a:spcAft>
                      </a:pPr>
                      <a:r>
                        <a:rPr lang="en-US" sz="600"/>
                        <a:t>fbs </a:t>
                      </a:r>
                      <a:endParaRPr lang="en-NG" sz="600"/>
                    </a:p>
                  </a:txBody>
                  <a:tcPr/>
                </a:tc>
                <a:tc>
                  <a:txBody>
                    <a:bodyPr/>
                    <a:lstStyle/>
                    <a:p>
                      <a:pPr marR="8255" algn="l">
                        <a:lnSpc>
                          <a:spcPct val="100000"/>
                        </a:lnSpc>
                        <a:spcAft>
                          <a:spcPts val="0"/>
                        </a:spcAft>
                      </a:pPr>
                      <a:r>
                        <a:rPr lang="en-US" sz="600"/>
                        <a:t>Fasting blood sugar &gt; 120 mg/dL </a:t>
                      </a:r>
                      <a:endParaRPr lang="en-NG" sz="600"/>
                    </a:p>
                  </a:txBody>
                  <a:tcPr/>
                </a:tc>
                <a:tc>
                  <a:txBody>
                    <a:bodyPr/>
                    <a:lstStyle/>
                    <a:p>
                      <a:pPr marR="8255" algn="l">
                        <a:lnSpc>
                          <a:spcPct val="100000"/>
                        </a:lnSpc>
                        <a:spcAft>
                          <a:spcPts val="0"/>
                        </a:spcAft>
                      </a:pPr>
                      <a:r>
                        <a:rPr lang="en-US" sz="600"/>
                        <a:t>Nominal </a:t>
                      </a:r>
                      <a:endParaRPr lang="en-NG" sz="600"/>
                    </a:p>
                  </a:txBody>
                  <a:tcPr/>
                </a:tc>
                <a:tc>
                  <a:txBody>
                    <a:bodyPr/>
                    <a:lstStyle/>
                    <a:p>
                      <a:pPr marR="8255" algn="l">
                        <a:lnSpc>
                          <a:spcPct val="100000"/>
                        </a:lnSpc>
                        <a:spcAft>
                          <a:spcPts val="0"/>
                        </a:spcAft>
                      </a:pPr>
                      <a:r>
                        <a:rPr lang="en-US" sz="600"/>
                        <a:t>0 = false, </a:t>
                      </a:r>
                      <a:endParaRPr lang="en-NG" sz="600"/>
                    </a:p>
                    <a:p>
                      <a:pPr marR="8255" algn="l">
                        <a:lnSpc>
                          <a:spcPct val="100000"/>
                        </a:lnSpc>
                        <a:spcAft>
                          <a:spcPts val="0"/>
                        </a:spcAft>
                      </a:pPr>
                      <a:r>
                        <a:rPr lang="en-US" sz="600"/>
                        <a:t>1 = true</a:t>
                      </a:r>
                      <a:endParaRPr lang="en-NG" sz="600"/>
                    </a:p>
                  </a:txBody>
                  <a:tcPr/>
                </a:tc>
                <a:extLst>
                  <a:ext uri="{0D108BD9-81ED-4DB2-BD59-A6C34878D82A}">
                    <a16:rowId xmlns:a16="http://schemas.microsoft.com/office/drawing/2014/main" val="1848935419"/>
                  </a:ext>
                </a:extLst>
              </a:tr>
              <a:tr h="258430">
                <a:tc>
                  <a:txBody>
                    <a:bodyPr/>
                    <a:lstStyle/>
                    <a:p>
                      <a:pPr marR="8255" algn="l">
                        <a:lnSpc>
                          <a:spcPct val="100000"/>
                        </a:lnSpc>
                        <a:spcAft>
                          <a:spcPts val="0"/>
                        </a:spcAft>
                      </a:pPr>
                      <a:r>
                        <a:rPr lang="en-US" sz="600"/>
                        <a:t>restecg </a:t>
                      </a:r>
                      <a:endParaRPr lang="en-NG" sz="600"/>
                    </a:p>
                  </a:txBody>
                  <a:tcPr/>
                </a:tc>
                <a:tc>
                  <a:txBody>
                    <a:bodyPr/>
                    <a:lstStyle/>
                    <a:p>
                      <a:pPr marR="8255" algn="l">
                        <a:lnSpc>
                          <a:spcPct val="100000"/>
                        </a:lnSpc>
                        <a:spcAft>
                          <a:spcPts val="0"/>
                        </a:spcAft>
                      </a:pPr>
                      <a:r>
                        <a:rPr lang="en-US" sz="600"/>
                        <a:t>Resting electrocardiographic results </a:t>
                      </a:r>
                      <a:endParaRPr lang="en-NG" sz="600"/>
                    </a:p>
                  </a:txBody>
                  <a:tcPr/>
                </a:tc>
                <a:tc>
                  <a:txBody>
                    <a:bodyPr/>
                    <a:lstStyle/>
                    <a:p>
                      <a:pPr marR="8255" algn="l">
                        <a:lnSpc>
                          <a:spcPct val="100000"/>
                        </a:lnSpc>
                        <a:spcAft>
                          <a:spcPts val="0"/>
                        </a:spcAft>
                      </a:pPr>
                      <a:r>
                        <a:rPr lang="en-US" sz="600"/>
                        <a:t>Nominal</a:t>
                      </a:r>
                      <a:endParaRPr lang="en-NG" sz="600"/>
                    </a:p>
                  </a:txBody>
                  <a:tcPr/>
                </a:tc>
                <a:tc>
                  <a:txBody>
                    <a:bodyPr/>
                    <a:lstStyle/>
                    <a:p>
                      <a:pPr marR="8255" algn="l">
                        <a:lnSpc>
                          <a:spcPct val="100000"/>
                        </a:lnSpc>
                        <a:spcAft>
                          <a:spcPts val="0"/>
                        </a:spcAft>
                      </a:pPr>
                      <a:r>
                        <a:rPr lang="en-US" sz="600"/>
                        <a:t>0 = normal,</a:t>
                      </a:r>
                      <a:endParaRPr lang="en-NG" sz="600"/>
                    </a:p>
                    <a:p>
                      <a:pPr marR="8255" algn="l">
                        <a:lnSpc>
                          <a:spcPct val="100000"/>
                        </a:lnSpc>
                        <a:spcAft>
                          <a:spcPts val="0"/>
                        </a:spcAft>
                      </a:pPr>
                      <a:r>
                        <a:rPr lang="en-US" sz="600"/>
                        <a:t>1 = ST-T wave abnormality,</a:t>
                      </a:r>
                      <a:endParaRPr lang="en-NG" sz="600"/>
                    </a:p>
                    <a:p>
                      <a:pPr marR="8255" algn="l">
                        <a:lnSpc>
                          <a:spcPct val="100000"/>
                        </a:lnSpc>
                        <a:spcAft>
                          <a:spcPts val="0"/>
                        </a:spcAft>
                      </a:pPr>
                      <a:r>
                        <a:rPr lang="en-US" sz="600"/>
                        <a:t>2 = definite left ventricular hypertrophy by Estes’ criteria</a:t>
                      </a:r>
                      <a:endParaRPr lang="en-NG" sz="600"/>
                    </a:p>
                  </a:txBody>
                  <a:tcPr/>
                </a:tc>
                <a:extLst>
                  <a:ext uri="{0D108BD9-81ED-4DB2-BD59-A6C34878D82A}">
                    <a16:rowId xmlns:a16="http://schemas.microsoft.com/office/drawing/2014/main" val="1527696812"/>
                  </a:ext>
                </a:extLst>
              </a:tr>
              <a:tr h="129215">
                <a:tc>
                  <a:txBody>
                    <a:bodyPr/>
                    <a:lstStyle/>
                    <a:p>
                      <a:pPr marR="8255" algn="l">
                        <a:lnSpc>
                          <a:spcPct val="100000"/>
                        </a:lnSpc>
                        <a:spcAft>
                          <a:spcPts val="0"/>
                        </a:spcAft>
                      </a:pPr>
                      <a:r>
                        <a:rPr lang="en-US" sz="600"/>
                        <a:t>thalach </a:t>
                      </a:r>
                      <a:endParaRPr lang="en-NG" sz="600"/>
                    </a:p>
                  </a:txBody>
                  <a:tcPr/>
                </a:tc>
                <a:tc>
                  <a:txBody>
                    <a:bodyPr/>
                    <a:lstStyle/>
                    <a:p>
                      <a:pPr marR="8255" algn="l">
                        <a:lnSpc>
                          <a:spcPct val="100000"/>
                        </a:lnSpc>
                        <a:spcAft>
                          <a:spcPts val="0"/>
                        </a:spcAft>
                      </a:pPr>
                      <a:r>
                        <a:rPr lang="en-US" sz="600"/>
                        <a:t>Maximum heart rate achieved </a:t>
                      </a:r>
                      <a:endParaRPr lang="en-NG" sz="600"/>
                    </a:p>
                  </a:txBody>
                  <a:tcPr/>
                </a:tc>
                <a:tc>
                  <a:txBody>
                    <a:bodyPr/>
                    <a:lstStyle/>
                    <a:p>
                      <a:pPr marR="8255" algn="l">
                        <a:lnSpc>
                          <a:spcPct val="100000"/>
                        </a:lnSpc>
                        <a:spcAft>
                          <a:spcPts val="0"/>
                        </a:spcAft>
                      </a:pPr>
                      <a:r>
                        <a:rPr lang="en-US" sz="600"/>
                        <a:t>Numeric </a:t>
                      </a:r>
                      <a:endParaRPr lang="en-NG" sz="600"/>
                    </a:p>
                  </a:txBody>
                  <a:tcPr/>
                </a:tc>
                <a:tc>
                  <a:txBody>
                    <a:bodyPr/>
                    <a:lstStyle/>
                    <a:p>
                      <a:pPr marR="8255" algn="l">
                        <a:lnSpc>
                          <a:spcPct val="100000"/>
                        </a:lnSpc>
                        <a:spcAft>
                          <a:spcPts val="0"/>
                        </a:spcAft>
                      </a:pPr>
                      <a:r>
                        <a:rPr lang="en-US" sz="600"/>
                        <a:t>71 to 202</a:t>
                      </a:r>
                      <a:endParaRPr lang="en-NG" sz="600"/>
                    </a:p>
                  </a:txBody>
                  <a:tcPr/>
                </a:tc>
                <a:extLst>
                  <a:ext uri="{0D108BD9-81ED-4DB2-BD59-A6C34878D82A}">
                    <a16:rowId xmlns:a16="http://schemas.microsoft.com/office/drawing/2014/main" val="3794582129"/>
                  </a:ext>
                </a:extLst>
              </a:tr>
              <a:tr h="193822">
                <a:tc>
                  <a:txBody>
                    <a:bodyPr/>
                    <a:lstStyle/>
                    <a:p>
                      <a:pPr marR="8255" algn="l">
                        <a:lnSpc>
                          <a:spcPct val="100000"/>
                        </a:lnSpc>
                        <a:spcAft>
                          <a:spcPts val="0"/>
                        </a:spcAft>
                      </a:pPr>
                      <a:r>
                        <a:rPr lang="en-US" sz="600"/>
                        <a:t>exang </a:t>
                      </a:r>
                      <a:endParaRPr lang="en-NG" sz="600"/>
                    </a:p>
                  </a:txBody>
                  <a:tcPr/>
                </a:tc>
                <a:tc>
                  <a:txBody>
                    <a:bodyPr/>
                    <a:lstStyle/>
                    <a:p>
                      <a:pPr marR="8255" algn="l">
                        <a:lnSpc>
                          <a:spcPct val="100000"/>
                        </a:lnSpc>
                        <a:spcAft>
                          <a:spcPts val="0"/>
                        </a:spcAft>
                      </a:pPr>
                      <a:r>
                        <a:rPr lang="en-US" sz="600"/>
                        <a:t>Exercise induces angina </a:t>
                      </a:r>
                      <a:endParaRPr lang="en-NG" sz="600"/>
                    </a:p>
                  </a:txBody>
                  <a:tcPr/>
                </a:tc>
                <a:tc>
                  <a:txBody>
                    <a:bodyPr/>
                    <a:lstStyle/>
                    <a:p>
                      <a:pPr marR="8255" algn="l">
                        <a:lnSpc>
                          <a:spcPct val="100000"/>
                        </a:lnSpc>
                        <a:spcAft>
                          <a:spcPts val="0"/>
                        </a:spcAft>
                      </a:pPr>
                      <a:r>
                        <a:rPr lang="en-US" sz="600" dirty="0"/>
                        <a:t>Nominal </a:t>
                      </a:r>
                      <a:endParaRPr lang="en-NG" sz="600" dirty="0"/>
                    </a:p>
                  </a:txBody>
                  <a:tcPr/>
                </a:tc>
                <a:tc>
                  <a:txBody>
                    <a:bodyPr/>
                    <a:lstStyle/>
                    <a:p>
                      <a:pPr marR="8255" algn="l">
                        <a:lnSpc>
                          <a:spcPct val="100000"/>
                        </a:lnSpc>
                        <a:spcAft>
                          <a:spcPts val="0"/>
                        </a:spcAft>
                      </a:pPr>
                      <a:r>
                        <a:rPr lang="en-US" sz="600"/>
                        <a:t>0 = no</a:t>
                      </a:r>
                      <a:endParaRPr lang="en-NG" sz="600"/>
                    </a:p>
                    <a:p>
                      <a:pPr marR="8255" algn="l">
                        <a:lnSpc>
                          <a:spcPct val="100000"/>
                        </a:lnSpc>
                        <a:spcAft>
                          <a:spcPts val="0"/>
                        </a:spcAft>
                      </a:pPr>
                      <a:r>
                        <a:rPr lang="en-US" sz="600"/>
                        <a:t>1 = yes</a:t>
                      </a:r>
                      <a:endParaRPr lang="en-NG" sz="600"/>
                    </a:p>
                  </a:txBody>
                  <a:tcPr/>
                </a:tc>
                <a:extLst>
                  <a:ext uri="{0D108BD9-81ED-4DB2-BD59-A6C34878D82A}">
                    <a16:rowId xmlns:a16="http://schemas.microsoft.com/office/drawing/2014/main" val="75815725"/>
                  </a:ext>
                </a:extLst>
              </a:tr>
              <a:tr h="193822">
                <a:tc>
                  <a:txBody>
                    <a:bodyPr/>
                    <a:lstStyle/>
                    <a:p>
                      <a:pPr marR="8255" algn="l">
                        <a:lnSpc>
                          <a:spcPct val="100000"/>
                        </a:lnSpc>
                        <a:spcAft>
                          <a:spcPts val="0"/>
                        </a:spcAft>
                      </a:pPr>
                      <a:r>
                        <a:rPr lang="en-US" sz="600"/>
                        <a:t>oldpeak </a:t>
                      </a:r>
                      <a:endParaRPr lang="en-NG" sz="600"/>
                    </a:p>
                  </a:txBody>
                  <a:tcPr/>
                </a:tc>
                <a:tc>
                  <a:txBody>
                    <a:bodyPr/>
                    <a:lstStyle/>
                    <a:p>
                      <a:pPr marR="8255" algn="l">
                        <a:lnSpc>
                          <a:spcPct val="100000"/>
                        </a:lnSpc>
                        <a:spcAft>
                          <a:spcPts val="0"/>
                        </a:spcAft>
                      </a:pPr>
                      <a:r>
                        <a:rPr lang="en-US" sz="600"/>
                        <a:t>ST depression induced by exercise relative to rest </a:t>
                      </a:r>
                      <a:endParaRPr lang="en-NG" sz="600"/>
                    </a:p>
                  </a:txBody>
                  <a:tcPr/>
                </a:tc>
                <a:tc>
                  <a:txBody>
                    <a:bodyPr/>
                    <a:lstStyle/>
                    <a:p>
                      <a:pPr marR="8255" algn="l">
                        <a:lnSpc>
                          <a:spcPct val="100000"/>
                        </a:lnSpc>
                        <a:spcAft>
                          <a:spcPts val="0"/>
                        </a:spcAft>
                      </a:pPr>
                      <a:r>
                        <a:rPr lang="en-US" sz="600"/>
                        <a:t>Numeric </a:t>
                      </a:r>
                      <a:endParaRPr lang="en-NG" sz="600"/>
                    </a:p>
                  </a:txBody>
                  <a:tcPr/>
                </a:tc>
                <a:tc>
                  <a:txBody>
                    <a:bodyPr/>
                    <a:lstStyle/>
                    <a:p>
                      <a:pPr marR="8255" algn="l">
                        <a:lnSpc>
                          <a:spcPct val="100000"/>
                        </a:lnSpc>
                        <a:spcAft>
                          <a:spcPts val="0"/>
                        </a:spcAft>
                      </a:pPr>
                      <a:r>
                        <a:rPr lang="en-US" sz="600" dirty="0"/>
                        <a:t>0 to 6.2</a:t>
                      </a:r>
                      <a:endParaRPr lang="en-NG" sz="600" dirty="0"/>
                    </a:p>
                  </a:txBody>
                  <a:tcPr/>
                </a:tc>
                <a:extLst>
                  <a:ext uri="{0D108BD9-81ED-4DB2-BD59-A6C34878D82A}">
                    <a16:rowId xmlns:a16="http://schemas.microsoft.com/office/drawing/2014/main" val="985923808"/>
                  </a:ext>
                </a:extLst>
              </a:tr>
              <a:tr h="258430">
                <a:tc>
                  <a:txBody>
                    <a:bodyPr/>
                    <a:lstStyle/>
                    <a:p>
                      <a:pPr marR="8255" algn="l">
                        <a:lnSpc>
                          <a:spcPct val="100000"/>
                        </a:lnSpc>
                        <a:spcAft>
                          <a:spcPts val="0"/>
                        </a:spcAft>
                      </a:pPr>
                      <a:r>
                        <a:rPr lang="en-US" sz="600"/>
                        <a:t>slope </a:t>
                      </a:r>
                      <a:endParaRPr lang="en-NG" sz="600"/>
                    </a:p>
                  </a:txBody>
                  <a:tcPr/>
                </a:tc>
                <a:tc>
                  <a:txBody>
                    <a:bodyPr/>
                    <a:lstStyle/>
                    <a:p>
                      <a:pPr marR="8255" algn="l">
                        <a:lnSpc>
                          <a:spcPct val="100000"/>
                        </a:lnSpc>
                        <a:spcAft>
                          <a:spcPts val="0"/>
                        </a:spcAft>
                      </a:pPr>
                      <a:r>
                        <a:rPr lang="en-US" sz="600"/>
                        <a:t>The slope of the peak exercise ST segment </a:t>
                      </a:r>
                      <a:endParaRPr lang="en-NG" sz="600"/>
                    </a:p>
                  </a:txBody>
                  <a:tcPr/>
                </a:tc>
                <a:tc>
                  <a:txBody>
                    <a:bodyPr/>
                    <a:lstStyle/>
                    <a:p>
                      <a:pPr marR="8255" algn="l">
                        <a:lnSpc>
                          <a:spcPct val="100000"/>
                        </a:lnSpc>
                        <a:spcAft>
                          <a:spcPts val="0"/>
                        </a:spcAft>
                      </a:pPr>
                      <a:r>
                        <a:rPr lang="en-US" sz="600"/>
                        <a:t>Nominal</a:t>
                      </a:r>
                      <a:endParaRPr lang="en-NG" sz="600"/>
                    </a:p>
                  </a:txBody>
                  <a:tcPr/>
                </a:tc>
                <a:tc>
                  <a:txBody>
                    <a:bodyPr/>
                    <a:lstStyle/>
                    <a:p>
                      <a:pPr marR="8255" algn="l">
                        <a:lnSpc>
                          <a:spcPct val="100000"/>
                        </a:lnSpc>
                        <a:spcAft>
                          <a:spcPts val="0"/>
                        </a:spcAft>
                      </a:pPr>
                      <a:r>
                        <a:rPr lang="en-US" sz="600"/>
                        <a:t>1 = upsloping,</a:t>
                      </a:r>
                      <a:endParaRPr lang="en-NG" sz="600"/>
                    </a:p>
                    <a:p>
                      <a:pPr marR="8255" algn="l">
                        <a:lnSpc>
                          <a:spcPct val="100000"/>
                        </a:lnSpc>
                        <a:spcAft>
                          <a:spcPts val="0"/>
                        </a:spcAft>
                      </a:pPr>
                      <a:r>
                        <a:rPr lang="en-US" sz="600"/>
                        <a:t>2 = flat, </a:t>
                      </a:r>
                      <a:endParaRPr lang="en-NG" sz="600"/>
                    </a:p>
                    <a:p>
                      <a:pPr marR="8255" algn="l">
                        <a:lnSpc>
                          <a:spcPct val="100000"/>
                        </a:lnSpc>
                        <a:spcAft>
                          <a:spcPts val="0"/>
                        </a:spcAft>
                      </a:pPr>
                      <a:r>
                        <a:rPr lang="en-US" sz="600"/>
                        <a:t>3 = down sloping</a:t>
                      </a:r>
                      <a:endParaRPr lang="en-NG" sz="600"/>
                    </a:p>
                  </a:txBody>
                  <a:tcPr/>
                </a:tc>
                <a:extLst>
                  <a:ext uri="{0D108BD9-81ED-4DB2-BD59-A6C34878D82A}">
                    <a16:rowId xmlns:a16="http://schemas.microsoft.com/office/drawing/2014/main" val="388663028"/>
                  </a:ext>
                </a:extLst>
              </a:tr>
              <a:tr h="193822">
                <a:tc>
                  <a:txBody>
                    <a:bodyPr/>
                    <a:lstStyle/>
                    <a:p>
                      <a:pPr marR="8255" algn="l">
                        <a:lnSpc>
                          <a:spcPct val="100000"/>
                        </a:lnSpc>
                        <a:spcAft>
                          <a:spcPts val="0"/>
                        </a:spcAft>
                      </a:pPr>
                      <a:r>
                        <a:rPr lang="en-US" sz="600"/>
                        <a:t>ca</a:t>
                      </a:r>
                      <a:endParaRPr lang="en-NG" sz="600"/>
                    </a:p>
                  </a:txBody>
                  <a:tcPr/>
                </a:tc>
                <a:tc>
                  <a:txBody>
                    <a:bodyPr/>
                    <a:lstStyle/>
                    <a:p>
                      <a:pPr marR="8255" algn="l">
                        <a:lnSpc>
                          <a:spcPct val="100000"/>
                        </a:lnSpc>
                        <a:spcAft>
                          <a:spcPts val="0"/>
                        </a:spcAft>
                      </a:pPr>
                      <a:r>
                        <a:rPr lang="en-US" sz="600"/>
                        <a:t>Number of major vessels colored by fluoroscopy </a:t>
                      </a:r>
                      <a:endParaRPr lang="en-NG" sz="600"/>
                    </a:p>
                  </a:txBody>
                  <a:tcPr/>
                </a:tc>
                <a:tc>
                  <a:txBody>
                    <a:bodyPr/>
                    <a:lstStyle/>
                    <a:p>
                      <a:pPr marR="8255" algn="l">
                        <a:lnSpc>
                          <a:spcPct val="100000"/>
                        </a:lnSpc>
                        <a:spcAft>
                          <a:spcPts val="0"/>
                        </a:spcAft>
                      </a:pPr>
                      <a:r>
                        <a:rPr lang="en-US" sz="600"/>
                        <a:t>Nominal</a:t>
                      </a:r>
                      <a:endParaRPr lang="en-NG" sz="600"/>
                    </a:p>
                  </a:txBody>
                  <a:tcPr/>
                </a:tc>
                <a:tc>
                  <a:txBody>
                    <a:bodyPr/>
                    <a:lstStyle/>
                    <a:p>
                      <a:pPr marR="8255" algn="l">
                        <a:lnSpc>
                          <a:spcPct val="100000"/>
                        </a:lnSpc>
                        <a:spcAft>
                          <a:spcPts val="0"/>
                        </a:spcAft>
                      </a:pPr>
                      <a:r>
                        <a:rPr lang="en-US" sz="600"/>
                        <a:t> 0–3</a:t>
                      </a:r>
                      <a:endParaRPr lang="en-NG" sz="600"/>
                    </a:p>
                  </a:txBody>
                  <a:tcPr/>
                </a:tc>
                <a:extLst>
                  <a:ext uri="{0D108BD9-81ED-4DB2-BD59-A6C34878D82A}">
                    <a16:rowId xmlns:a16="http://schemas.microsoft.com/office/drawing/2014/main" val="3200763878"/>
                  </a:ext>
                </a:extLst>
              </a:tr>
              <a:tr h="258430">
                <a:tc>
                  <a:txBody>
                    <a:bodyPr/>
                    <a:lstStyle/>
                    <a:p>
                      <a:pPr marR="8255" algn="l">
                        <a:lnSpc>
                          <a:spcPct val="100000"/>
                        </a:lnSpc>
                        <a:spcAft>
                          <a:spcPts val="0"/>
                        </a:spcAft>
                      </a:pPr>
                      <a:r>
                        <a:rPr lang="en-US" sz="600"/>
                        <a:t>thal </a:t>
                      </a:r>
                      <a:endParaRPr lang="en-NG" sz="600"/>
                    </a:p>
                  </a:txBody>
                  <a:tcPr/>
                </a:tc>
                <a:tc>
                  <a:txBody>
                    <a:bodyPr/>
                    <a:lstStyle/>
                    <a:p>
                      <a:pPr marR="8255" algn="l">
                        <a:lnSpc>
                          <a:spcPct val="100000"/>
                        </a:lnSpc>
                        <a:spcAft>
                          <a:spcPts val="0"/>
                        </a:spcAft>
                      </a:pPr>
                      <a:r>
                        <a:rPr lang="en-US" sz="600" dirty="0"/>
                        <a:t>The heart status </a:t>
                      </a:r>
                      <a:endParaRPr lang="en-NG" sz="600" dirty="0"/>
                    </a:p>
                  </a:txBody>
                  <a:tcPr/>
                </a:tc>
                <a:tc>
                  <a:txBody>
                    <a:bodyPr/>
                    <a:lstStyle/>
                    <a:p>
                      <a:pPr marR="8255" algn="l">
                        <a:lnSpc>
                          <a:spcPct val="100000"/>
                        </a:lnSpc>
                        <a:spcAft>
                          <a:spcPts val="0"/>
                        </a:spcAft>
                      </a:pPr>
                      <a:r>
                        <a:rPr lang="en-US" sz="600"/>
                        <a:t>Nominal</a:t>
                      </a:r>
                      <a:endParaRPr lang="en-NG" sz="600"/>
                    </a:p>
                  </a:txBody>
                  <a:tcPr/>
                </a:tc>
                <a:tc>
                  <a:txBody>
                    <a:bodyPr/>
                    <a:lstStyle/>
                    <a:p>
                      <a:pPr marR="8255" algn="l">
                        <a:lnSpc>
                          <a:spcPct val="100000"/>
                        </a:lnSpc>
                        <a:spcAft>
                          <a:spcPts val="0"/>
                        </a:spcAft>
                      </a:pPr>
                      <a:r>
                        <a:rPr lang="en-US" sz="600"/>
                        <a:t>3 = normal,</a:t>
                      </a:r>
                      <a:endParaRPr lang="en-NG" sz="600"/>
                    </a:p>
                    <a:p>
                      <a:pPr marR="8255" algn="l">
                        <a:lnSpc>
                          <a:spcPct val="100000"/>
                        </a:lnSpc>
                        <a:spcAft>
                          <a:spcPts val="0"/>
                        </a:spcAft>
                      </a:pPr>
                      <a:r>
                        <a:rPr lang="en-US" sz="600"/>
                        <a:t>6 = fixed defect,</a:t>
                      </a:r>
                      <a:endParaRPr lang="en-NG" sz="600"/>
                    </a:p>
                    <a:p>
                      <a:pPr marR="8255" algn="l">
                        <a:lnSpc>
                          <a:spcPct val="100000"/>
                        </a:lnSpc>
                        <a:spcAft>
                          <a:spcPts val="0"/>
                        </a:spcAft>
                      </a:pPr>
                      <a:r>
                        <a:rPr lang="en-US" sz="600"/>
                        <a:t>7 = reversible defect</a:t>
                      </a:r>
                      <a:endParaRPr lang="en-NG" sz="600"/>
                    </a:p>
                  </a:txBody>
                  <a:tcPr/>
                </a:tc>
                <a:extLst>
                  <a:ext uri="{0D108BD9-81ED-4DB2-BD59-A6C34878D82A}">
                    <a16:rowId xmlns:a16="http://schemas.microsoft.com/office/drawing/2014/main" val="2070347271"/>
                  </a:ext>
                </a:extLst>
              </a:tr>
              <a:tr h="289558">
                <a:tc>
                  <a:txBody>
                    <a:bodyPr/>
                    <a:lstStyle/>
                    <a:p>
                      <a:pPr marR="8255" algn="l">
                        <a:lnSpc>
                          <a:spcPct val="100000"/>
                        </a:lnSpc>
                        <a:spcAft>
                          <a:spcPts val="0"/>
                        </a:spcAft>
                      </a:pPr>
                      <a:r>
                        <a:rPr lang="en-US" sz="600" dirty="0"/>
                        <a:t>num </a:t>
                      </a:r>
                      <a:endParaRPr lang="en-NG" sz="600" dirty="0"/>
                    </a:p>
                  </a:txBody>
                  <a:tcPr/>
                </a:tc>
                <a:tc>
                  <a:txBody>
                    <a:bodyPr/>
                    <a:lstStyle/>
                    <a:p>
                      <a:pPr marR="8255" algn="l">
                        <a:lnSpc>
                          <a:spcPct val="100000"/>
                        </a:lnSpc>
                        <a:spcAft>
                          <a:spcPts val="0"/>
                        </a:spcAft>
                      </a:pPr>
                      <a:r>
                        <a:rPr lang="en-US" sz="600" dirty="0"/>
                        <a:t>Prediction attribute </a:t>
                      </a:r>
                      <a:endParaRPr lang="en-NG" sz="600" dirty="0"/>
                    </a:p>
                  </a:txBody>
                  <a:tcPr/>
                </a:tc>
                <a:tc>
                  <a:txBody>
                    <a:bodyPr/>
                    <a:lstStyle/>
                    <a:p>
                      <a:pPr marR="8255" algn="l">
                        <a:lnSpc>
                          <a:spcPct val="100000"/>
                        </a:lnSpc>
                        <a:spcAft>
                          <a:spcPts val="0"/>
                        </a:spcAft>
                      </a:pPr>
                      <a:r>
                        <a:rPr lang="en-US" sz="600" dirty="0"/>
                        <a:t>Nominal </a:t>
                      </a:r>
                      <a:endParaRPr lang="en-NG" sz="600" dirty="0"/>
                    </a:p>
                  </a:txBody>
                  <a:tcPr/>
                </a:tc>
                <a:tc>
                  <a:txBody>
                    <a:bodyPr/>
                    <a:lstStyle/>
                    <a:p>
                      <a:pPr marR="8255" algn="l">
                        <a:lnSpc>
                          <a:spcPct val="100000"/>
                        </a:lnSpc>
                        <a:spcAft>
                          <a:spcPts val="0"/>
                        </a:spcAft>
                      </a:pPr>
                      <a:r>
                        <a:rPr lang="en-US" sz="600" dirty="0"/>
                        <a:t>0= Unlikely to obtain heart disease</a:t>
                      </a:r>
                      <a:endParaRPr lang="en-NG" sz="600" dirty="0"/>
                    </a:p>
                    <a:p>
                      <a:pPr marR="8255" algn="l">
                        <a:lnSpc>
                          <a:spcPct val="100000"/>
                        </a:lnSpc>
                        <a:spcAft>
                          <a:spcPts val="0"/>
                        </a:spcAft>
                      </a:pPr>
                      <a:r>
                        <a:rPr lang="en-US" sz="600" dirty="0"/>
                        <a:t>1 = Likely to obtain heart disease</a:t>
                      </a:r>
                      <a:endParaRPr lang="en-NG" sz="600" dirty="0"/>
                    </a:p>
                  </a:txBody>
                  <a:tcPr/>
                </a:tc>
                <a:extLst>
                  <a:ext uri="{0D108BD9-81ED-4DB2-BD59-A6C34878D82A}">
                    <a16:rowId xmlns:a16="http://schemas.microsoft.com/office/drawing/2014/main" val="3918427755"/>
                  </a:ext>
                </a:extLst>
              </a:tr>
            </a:tbl>
          </a:graphicData>
        </a:graphic>
      </p:graphicFrame>
    </p:spTree>
    <p:extLst>
      <p:ext uri="{BB962C8B-B14F-4D97-AF65-F5344CB8AC3E}">
        <p14:creationId xmlns:p14="http://schemas.microsoft.com/office/powerpoint/2010/main" val="119163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3200" dirty="0">
                <a:effectLst/>
                <a:latin typeface="Calibri" panose="020F0502020204030204" pitchFamily="34" charset="0"/>
                <a:ea typeface="Times New Roman" panose="02020603050405020304" pitchFamily="18" charset="0"/>
                <a:cs typeface="Times New Roman" panose="02020603050405020304" pitchFamily="18" charset="0"/>
              </a:rPr>
              <a:t>METHODOLOGY </a:t>
            </a:r>
            <a:r>
              <a:rPr lang="en-US" sz="3200" dirty="0" err="1">
                <a:effectLst/>
                <a:latin typeface="Calibri" panose="020F0502020204030204" pitchFamily="34" charset="0"/>
                <a:ea typeface="Times New Roman" panose="02020603050405020304" pitchFamily="18" charset="0"/>
                <a:cs typeface="Times New Roman" panose="02020603050405020304" pitchFamily="18" charset="0"/>
              </a:rPr>
              <a:t>cont</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3200" dirty="0"/>
          </a:p>
        </p:txBody>
      </p:sp>
      <p:sp>
        <p:nvSpPr>
          <p:cNvPr id="6" name="Content Placeholder 5"/>
          <p:cNvSpPr>
            <a:spLocks noGrp="1"/>
          </p:cNvSpPr>
          <p:nvPr>
            <p:ph sz="half" idx="2"/>
          </p:nvPr>
        </p:nvSpPr>
        <p:spPr>
          <a:xfrm>
            <a:off x="522131" y="1332089"/>
            <a:ext cx="8099738" cy="3544515"/>
          </a:xfrm>
        </p:spPr>
        <p:txBody>
          <a:bodyPr>
            <a:normAutofit fontScale="40000" lnSpcReduction="20000"/>
          </a:bodyPr>
          <a:lstStyle/>
          <a:p>
            <a:pPr marL="0" indent="0" algn="l">
              <a:lnSpc>
                <a:spcPct val="107000"/>
              </a:lnSpc>
              <a:spcBef>
                <a:spcPts val="0"/>
              </a:spcBef>
              <a:buNone/>
            </a:pPr>
            <a:r>
              <a:rPr lang="en-US" sz="3300" b="1" dirty="0">
                <a:latin typeface="Times New Roman" panose="02020603050405020304" pitchFamily="18" charset="0"/>
                <a:ea typeface="Calibri" panose="020F0502020204030204" pitchFamily="34" charset="0"/>
                <a:cs typeface="Times New Roman" panose="02020603050405020304" pitchFamily="18" charset="0"/>
              </a:rPr>
              <a:t>Data preparation</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1" algn="l">
              <a:lnSpc>
                <a:spcPct val="107000"/>
              </a:lnSpc>
              <a:spcBef>
                <a:spcPts val="0"/>
              </a:spcBef>
            </a:pPr>
            <a:r>
              <a:rPr lang="en-US" sz="2900" dirty="0">
                <a:latin typeface="Times New Roman" panose="02020603050405020304" pitchFamily="18" charset="0"/>
                <a:ea typeface="Calibri" panose="020F0502020204030204" pitchFamily="34" charset="0"/>
                <a:cs typeface="Times New Roman" panose="02020603050405020304" pitchFamily="18" charset="0"/>
              </a:rPr>
              <a:t>Handling missing values (Rows deletion, Mean/Mode </a:t>
            </a:r>
            <a:r>
              <a:rPr lang="en-US" sz="2900" dirty="0" err="1">
                <a:latin typeface="Times New Roman" panose="02020603050405020304" pitchFamily="18" charset="0"/>
                <a:ea typeface="Calibri" panose="020F0502020204030204" pitchFamily="34" charset="0"/>
                <a:cs typeface="Times New Roman" panose="02020603050405020304" pitchFamily="18" charset="0"/>
              </a:rPr>
              <a:t>etc</a:t>
            </a:r>
            <a:r>
              <a:rPr lang="en-US" sz="2900" dirty="0">
                <a:latin typeface="Times New Roman" panose="02020603050405020304" pitchFamily="18" charset="0"/>
                <a:ea typeface="Calibri" panose="020F0502020204030204" pitchFamily="34" charset="0"/>
                <a:cs typeface="Times New Roman" panose="02020603050405020304" pitchFamily="18" charset="0"/>
              </a:rPr>
              <a:t>)</a:t>
            </a:r>
          </a:p>
          <a:p>
            <a:pPr lvl="1" algn="l">
              <a:lnSpc>
                <a:spcPct val="107000"/>
              </a:lnSpc>
              <a:spcBef>
                <a:spcPts val="0"/>
              </a:spcBef>
            </a:pPr>
            <a:r>
              <a:rPr lang="en-US" sz="2900" dirty="0">
                <a:latin typeface="Times New Roman" panose="02020603050405020304" pitchFamily="18" charset="0"/>
                <a:ea typeface="Calibri" panose="020F0502020204030204" pitchFamily="34" charset="0"/>
                <a:cs typeface="Times New Roman" panose="02020603050405020304" pitchFamily="18" charset="0"/>
              </a:rPr>
              <a:t>Feature Selection (Wrapper Method)</a:t>
            </a:r>
          </a:p>
          <a:p>
            <a:pPr lvl="1" algn="l">
              <a:lnSpc>
                <a:spcPct val="107000"/>
              </a:lnSpc>
              <a:spcBef>
                <a:spcPts val="0"/>
              </a:spcBef>
            </a:pPr>
            <a:r>
              <a:rPr lang="en-US" sz="2900" dirty="0">
                <a:latin typeface="Times New Roman" panose="02020603050405020304" pitchFamily="18" charset="0"/>
                <a:ea typeface="Calibri" panose="020F0502020204030204" pitchFamily="34" charset="0"/>
                <a:cs typeface="Times New Roman" panose="02020603050405020304" pitchFamily="18" charset="0"/>
              </a:rPr>
              <a:t>Data discretization</a:t>
            </a:r>
          </a:p>
          <a:p>
            <a:pPr marL="0" marR="0" lvl="0" indent="0" algn="l">
              <a:lnSpc>
                <a:spcPct val="107000"/>
              </a:lnSpc>
              <a:spcBef>
                <a:spcPts val="0"/>
              </a:spcBef>
              <a:spcAft>
                <a:spcPts val="0"/>
              </a:spcAft>
              <a:buNone/>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a:lnSpc>
                <a:spcPct val="107000"/>
              </a:lnSpc>
              <a:spcBef>
                <a:spcPts val="0"/>
              </a:spcBef>
              <a:spcAft>
                <a:spcPts val="0"/>
              </a:spcAft>
              <a:buNone/>
            </a:pPr>
            <a:r>
              <a:rPr lang="en-US" sz="3300" b="1" dirty="0">
                <a:effectLst/>
                <a:latin typeface="Times New Roman" panose="02020603050405020304" pitchFamily="18" charset="0"/>
                <a:ea typeface="Calibri" panose="020F0502020204030204" pitchFamily="34" charset="0"/>
                <a:cs typeface="Times New Roman" panose="02020603050405020304" pitchFamily="18" charset="0"/>
              </a:rPr>
              <a:t>Data Modeling</a:t>
            </a:r>
          </a:p>
          <a:p>
            <a:pPr lvl="1" algn="l">
              <a:lnSpc>
                <a:spcPct val="107000"/>
              </a:lnSpc>
              <a:spcBef>
                <a:spcPts val="0"/>
              </a:spcBef>
            </a:pPr>
            <a:r>
              <a:rPr lang="en-US" sz="2900" dirty="0">
                <a:effectLst/>
                <a:latin typeface="Times New Roman" panose="02020603050405020304" pitchFamily="18" charset="0"/>
                <a:ea typeface="Calibri" panose="020F0502020204030204" pitchFamily="34" charset="0"/>
              </a:rPr>
              <a:t>Naïve Bayes</a:t>
            </a:r>
          </a:p>
          <a:p>
            <a:pPr lvl="1" algn="l">
              <a:lnSpc>
                <a:spcPct val="107000"/>
              </a:lnSpc>
              <a:spcBef>
                <a:spcPts val="0"/>
              </a:spcBef>
            </a:pPr>
            <a:r>
              <a:rPr lang="en-US" sz="2900" dirty="0">
                <a:latin typeface="Calibri" panose="020F0502020204030204" pitchFamily="34" charset="0"/>
                <a:ea typeface="Calibri" panose="020F0502020204030204" pitchFamily="34" charset="0"/>
                <a:cs typeface="Times New Roman" panose="02020603050405020304" pitchFamily="18" charset="0"/>
              </a:rPr>
              <a:t>Bayesian Network, </a:t>
            </a:r>
          </a:p>
          <a:p>
            <a:pPr lvl="1" algn="l">
              <a:lnSpc>
                <a:spcPct val="107000"/>
              </a:lnSpc>
              <a:spcBef>
                <a:spcPts val="0"/>
              </a:spcBef>
            </a:pPr>
            <a:r>
              <a:rPr lang="en-US" sz="2900" dirty="0">
                <a:latin typeface="Calibri" panose="020F0502020204030204" pitchFamily="34" charset="0"/>
                <a:ea typeface="Calibri" panose="020F0502020204030204" pitchFamily="34" charset="0"/>
                <a:cs typeface="Times New Roman" panose="02020603050405020304" pitchFamily="18" charset="0"/>
              </a:rPr>
              <a:t>KNN, and </a:t>
            </a:r>
          </a:p>
          <a:p>
            <a:pPr lvl="1" algn="l">
              <a:lnSpc>
                <a:spcPct val="107000"/>
              </a:lnSpc>
              <a:spcBef>
                <a:spcPts val="0"/>
              </a:spcBef>
            </a:pPr>
            <a:r>
              <a:rPr lang="en-US" sz="2900" dirty="0">
                <a:latin typeface="Calibri" panose="020F0502020204030204" pitchFamily="34" charset="0"/>
                <a:ea typeface="Calibri" panose="020F0502020204030204" pitchFamily="34" charset="0"/>
                <a:cs typeface="Times New Roman" panose="02020603050405020304" pitchFamily="18" charset="0"/>
              </a:rPr>
              <a:t>Logistic Regression. </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a:lnSpc>
                <a:spcPct val="107000"/>
              </a:lnSpc>
              <a:spcBef>
                <a:spcPts val="0"/>
              </a:spcBef>
              <a:spcAft>
                <a:spcPts val="0"/>
              </a:spcAft>
              <a:buNone/>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7000"/>
              </a:lnSpc>
              <a:spcBef>
                <a:spcPts val="0"/>
              </a:spcBef>
              <a:buNone/>
            </a:pPr>
            <a:r>
              <a:rPr lang="en-US" sz="3300" b="1" dirty="0">
                <a:latin typeface="Times New Roman" panose="02020603050405020304" pitchFamily="18" charset="0"/>
                <a:ea typeface="Calibri" panose="020F0502020204030204" pitchFamily="34" charset="0"/>
                <a:cs typeface="Times New Roman" panose="02020603050405020304" pitchFamily="18" charset="0"/>
              </a:rPr>
              <a:t>Model Evaluation</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Accuracy</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Precision</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Recall</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F1 Score</a:t>
            </a:r>
          </a:p>
          <a:p>
            <a:pPr lvl="1" algn="l"/>
            <a:r>
              <a:rPr lang="en-US" sz="2900" dirty="0">
                <a:latin typeface="Times New Roman" panose="02020603050405020304" pitchFamily="18" charset="0"/>
                <a:ea typeface="Calibri" panose="020F0502020204030204" pitchFamily="34" charset="0"/>
                <a:cs typeface="Times New Roman" panose="02020603050405020304" pitchFamily="18" charset="0"/>
              </a:rPr>
              <a:t>MCC</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Kappa Statistics</a:t>
            </a:r>
          </a:p>
          <a:p>
            <a:pPr marL="0" marR="0" lvl="0" indent="0" algn="l">
              <a:lnSpc>
                <a:spcPct val="107000"/>
              </a:lnSpc>
              <a:spcBef>
                <a:spcPts val="0"/>
              </a:spcBef>
              <a:spcAft>
                <a:spcPts val="0"/>
              </a:spcAft>
              <a:buNone/>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a:lnSpc>
                <a:spcPct val="107000"/>
              </a:lnSpc>
              <a:spcBef>
                <a:spcPts val="0"/>
              </a:spcBef>
              <a:spcAft>
                <a:spcPts val="0"/>
              </a:spcAft>
              <a:buNone/>
            </a:pPr>
            <a:r>
              <a:rPr lang="en-US" sz="3300" b="1" dirty="0">
                <a:latin typeface="Times New Roman" panose="02020603050405020304" pitchFamily="18" charset="0"/>
                <a:ea typeface="Calibri" panose="020F0502020204030204" pitchFamily="34" charset="0"/>
                <a:cs typeface="Times New Roman" panose="02020603050405020304" pitchFamily="18" charset="0"/>
              </a:rPr>
              <a:t>Model Operationalization</a:t>
            </a:r>
            <a:endParaRPr lang="en-US" sz="3300" b="1"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l">
              <a:lnSpc>
                <a:spcPct val="107000"/>
              </a:lnSpc>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GitHub repository</a:t>
            </a:r>
          </a:p>
          <a:p>
            <a:pPr algn="l"/>
            <a:endParaRPr lang="en-US" dirty="0"/>
          </a:p>
        </p:txBody>
      </p:sp>
    </p:spTree>
    <p:extLst>
      <p:ext uri="{BB962C8B-B14F-4D97-AF65-F5344CB8AC3E}">
        <p14:creationId xmlns:p14="http://schemas.microsoft.com/office/powerpoint/2010/main" val="309015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F5692-554C-4064-8380-B5320FCBC725}"/>
              </a:ext>
            </a:extLst>
          </p:cNvPr>
          <p:cNvSpPr>
            <a:spLocks noGrp="1"/>
          </p:cNvSpPr>
          <p:nvPr>
            <p:ph type="title"/>
          </p:nvPr>
        </p:nvSpPr>
        <p:spPr/>
        <p:txBody>
          <a:bodyPr/>
          <a:lstStyle/>
          <a:p>
            <a:r>
              <a:rPr lang="en-US" dirty="0">
                <a:solidFill>
                  <a:schemeClr val="accent1"/>
                </a:solidFill>
              </a:rPr>
              <a:t>Results and Discussion</a:t>
            </a:r>
            <a:endParaRPr lang="en-NG" dirty="0">
              <a:solidFill>
                <a:schemeClr val="accent1"/>
              </a:solidFill>
            </a:endParaRPr>
          </a:p>
        </p:txBody>
      </p:sp>
      <p:sp>
        <p:nvSpPr>
          <p:cNvPr id="3" name="Text Placeholder 2">
            <a:extLst>
              <a:ext uri="{FF2B5EF4-FFF2-40B4-BE49-F238E27FC236}">
                <a16:creationId xmlns:a16="http://schemas.microsoft.com/office/drawing/2014/main" id="{96F7D839-3E9C-470C-A0EC-661A8E2E429C}"/>
              </a:ext>
            </a:extLst>
          </p:cNvPr>
          <p:cNvSpPr>
            <a:spLocks noGrp="1"/>
          </p:cNvSpPr>
          <p:nvPr>
            <p:ph type="body" idx="1"/>
          </p:nvPr>
        </p:nvSpPr>
        <p:spPr/>
        <p:txBody>
          <a:bodyPr>
            <a:normAutofit fontScale="92500"/>
          </a:bodyPr>
          <a:lstStyle/>
          <a:p>
            <a:r>
              <a:rPr lang="en-US" dirty="0"/>
              <a:t>Attribute Selection</a:t>
            </a:r>
            <a:endParaRPr lang="en-NG" dirty="0"/>
          </a:p>
        </p:txBody>
      </p:sp>
      <p:sp>
        <p:nvSpPr>
          <p:cNvPr id="4" name="Content Placeholder 3">
            <a:extLst>
              <a:ext uri="{FF2B5EF4-FFF2-40B4-BE49-F238E27FC236}">
                <a16:creationId xmlns:a16="http://schemas.microsoft.com/office/drawing/2014/main" id="{BA937E29-7EC5-41F5-8353-99C47FF38882}"/>
              </a:ext>
            </a:extLst>
          </p:cNvPr>
          <p:cNvSpPr>
            <a:spLocks noGrp="1"/>
          </p:cNvSpPr>
          <p:nvPr>
            <p:ph sz="half" idx="2"/>
          </p:nvPr>
        </p:nvSpPr>
        <p:spPr>
          <a:xfrm>
            <a:off x="520544" y="2127914"/>
            <a:ext cx="4041775" cy="2743938"/>
          </a:xfrm>
        </p:spPr>
        <p:txBody>
          <a:bodyPr>
            <a:noAutofit/>
          </a:bodyPr>
          <a:lstStyle/>
          <a:p>
            <a:pPr algn="l"/>
            <a:r>
              <a:rPr lang="en-US" sz="2000" dirty="0"/>
              <a:t>Attribute Evaluator</a:t>
            </a:r>
            <a:endParaRPr lang="en-NG" sz="2000" dirty="0"/>
          </a:p>
          <a:p>
            <a:pPr lvl="2" algn="l"/>
            <a:r>
              <a:rPr lang="en-US" sz="2000" dirty="0"/>
              <a:t>Wrapper Subset Evaluation</a:t>
            </a:r>
          </a:p>
          <a:p>
            <a:pPr algn="l"/>
            <a:r>
              <a:rPr lang="en-US" sz="2000" dirty="0"/>
              <a:t>Search Method</a:t>
            </a:r>
          </a:p>
          <a:p>
            <a:pPr lvl="2" algn="l"/>
            <a:r>
              <a:rPr lang="en-US" sz="2000" dirty="0"/>
              <a:t>Best First</a:t>
            </a:r>
          </a:p>
          <a:p>
            <a:pPr algn="l"/>
            <a:r>
              <a:rPr lang="en-US" sz="2000" dirty="0"/>
              <a:t>Evaluation mode</a:t>
            </a:r>
          </a:p>
          <a:p>
            <a:pPr lvl="2" algn="l"/>
            <a:r>
              <a:rPr lang="en-US" sz="2000" dirty="0"/>
              <a:t>10-fold cross-validation</a:t>
            </a:r>
          </a:p>
        </p:txBody>
      </p:sp>
      <p:sp>
        <p:nvSpPr>
          <p:cNvPr id="5" name="Text Placeholder 4">
            <a:extLst>
              <a:ext uri="{FF2B5EF4-FFF2-40B4-BE49-F238E27FC236}">
                <a16:creationId xmlns:a16="http://schemas.microsoft.com/office/drawing/2014/main" id="{A30960F7-581C-4217-9B20-FD379BA0D0AC}"/>
              </a:ext>
            </a:extLst>
          </p:cNvPr>
          <p:cNvSpPr>
            <a:spLocks noGrp="1"/>
          </p:cNvSpPr>
          <p:nvPr>
            <p:ph type="body" sz="quarter" idx="3"/>
          </p:nvPr>
        </p:nvSpPr>
        <p:spPr/>
        <p:txBody>
          <a:bodyPr>
            <a:normAutofit fontScale="92500"/>
          </a:bodyPr>
          <a:lstStyle/>
          <a:p>
            <a:r>
              <a:rPr lang="en-US" dirty="0"/>
              <a:t>Feature Subset Evaluation Result</a:t>
            </a:r>
            <a:endParaRPr lang="en-NG" dirty="0"/>
          </a:p>
        </p:txBody>
      </p:sp>
      <p:sp>
        <p:nvSpPr>
          <p:cNvPr id="6" name="Content Placeholder 5">
            <a:extLst>
              <a:ext uri="{FF2B5EF4-FFF2-40B4-BE49-F238E27FC236}">
                <a16:creationId xmlns:a16="http://schemas.microsoft.com/office/drawing/2014/main" id="{2958A2F4-E021-4DA5-8A42-3DBC02089425}"/>
              </a:ext>
            </a:extLst>
          </p:cNvPr>
          <p:cNvSpPr>
            <a:spLocks noGrp="1"/>
          </p:cNvSpPr>
          <p:nvPr>
            <p:ph sz="quarter" idx="4"/>
          </p:nvPr>
        </p:nvSpPr>
        <p:spPr>
          <a:xfrm>
            <a:off x="4557252" y="2127913"/>
            <a:ext cx="4041775" cy="2743937"/>
          </a:xfrm>
        </p:spPr>
        <p:txBody>
          <a:bodyPr>
            <a:normAutofit fontScale="55000" lnSpcReduction="20000"/>
          </a:bodyPr>
          <a:lstStyle/>
          <a:p>
            <a:pPr algn="l"/>
            <a:r>
              <a:rPr lang="en-US" dirty="0"/>
              <a:t>           1( 10 %)    1 age</a:t>
            </a:r>
            <a:endParaRPr lang="en-NG" dirty="0"/>
          </a:p>
          <a:p>
            <a:pPr algn="l"/>
            <a:r>
              <a:rPr lang="en-US" dirty="0"/>
              <a:t>           2( 20 %)    2 sex</a:t>
            </a:r>
            <a:endParaRPr lang="en-NG" dirty="0"/>
          </a:p>
          <a:p>
            <a:pPr algn="l"/>
            <a:r>
              <a:rPr lang="en-US" dirty="0"/>
              <a:t>           9( 90 %)    3 cp</a:t>
            </a:r>
            <a:endParaRPr lang="en-NG" dirty="0"/>
          </a:p>
          <a:p>
            <a:pPr algn="l"/>
            <a:r>
              <a:rPr lang="en-US" dirty="0"/>
              <a:t>           0(  0 %)    4 </a:t>
            </a:r>
            <a:r>
              <a:rPr lang="en-US" dirty="0" err="1"/>
              <a:t>trestbps</a:t>
            </a:r>
            <a:endParaRPr lang="en-NG" dirty="0"/>
          </a:p>
          <a:p>
            <a:pPr algn="l"/>
            <a:r>
              <a:rPr lang="en-US" dirty="0"/>
              <a:t>           0(  0 %)    5 </a:t>
            </a:r>
            <a:r>
              <a:rPr lang="en-US" dirty="0" err="1"/>
              <a:t>chol</a:t>
            </a:r>
            <a:endParaRPr lang="en-NG" dirty="0"/>
          </a:p>
          <a:p>
            <a:pPr algn="l"/>
            <a:r>
              <a:rPr lang="en-US" dirty="0"/>
              <a:t>           0(  0 %)    6 </a:t>
            </a:r>
            <a:r>
              <a:rPr lang="en-US" dirty="0" err="1"/>
              <a:t>fbs</a:t>
            </a:r>
            <a:endParaRPr lang="en-NG" dirty="0"/>
          </a:p>
          <a:p>
            <a:pPr algn="l"/>
            <a:r>
              <a:rPr lang="en-US" dirty="0"/>
              <a:t>           1( 10 %)    7 </a:t>
            </a:r>
            <a:r>
              <a:rPr lang="en-US" dirty="0" err="1"/>
              <a:t>restecg</a:t>
            </a:r>
            <a:endParaRPr lang="en-NG" dirty="0"/>
          </a:p>
          <a:p>
            <a:pPr algn="l"/>
            <a:r>
              <a:rPr lang="en-US" dirty="0"/>
              <a:t>           0(  0 %)    8 </a:t>
            </a:r>
            <a:r>
              <a:rPr lang="en-US" dirty="0" err="1"/>
              <a:t>thalach</a:t>
            </a:r>
            <a:endParaRPr lang="en-NG" dirty="0"/>
          </a:p>
          <a:p>
            <a:pPr algn="l"/>
            <a:r>
              <a:rPr lang="en-US" dirty="0"/>
              <a:t>           4( 40 %)    9 </a:t>
            </a:r>
            <a:r>
              <a:rPr lang="en-US" dirty="0" err="1"/>
              <a:t>exang</a:t>
            </a:r>
            <a:endParaRPr lang="en-NG" dirty="0"/>
          </a:p>
          <a:p>
            <a:pPr algn="l"/>
            <a:r>
              <a:rPr lang="en-US" dirty="0"/>
              <a:t>           1( 10 %)   10 </a:t>
            </a:r>
            <a:r>
              <a:rPr lang="en-US" dirty="0" err="1"/>
              <a:t>oldpeak</a:t>
            </a:r>
            <a:endParaRPr lang="en-NG" dirty="0"/>
          </a:p>
          <a:p>
            <a:pPr algn="l"/>
            <a:r>
              <a:rPr lang="en-US" dirty="0"/>
              <a:t>           4( 40 %)   11 slope</a:t>
            </a:r>
            <a:endParaRPr lang="en-NG" dirty="0"/>
          </a:p>
          <a:p>
            <a:pPr algn="l"/>
            <a:r>
              <a:rPr lang="en-US" dirty="0"/>
              <a:t>           6( 60 %)   12 ca</a:t>
            </a:r>
            <a:endParaRPr lang="en-NG" dirty="0"/>
          </a:p>
          <a:p>
            <a:pPr algn="l"/>
            <a:r>
              <a:rPr lang="en-US" dirty="0"/>
              <a:t>           7( 70 %)   13 </a:t>
            </a:r>
            <a:r>
              <a:rPr lang="en-US" dirty="0" err="1"/>
              <a:t>thal</a:t>
            </a:r>
            <a:endParaRPr lang="en-NG" dirty="0"/>
          </a:p>
        </p:txBody>
      </p:sp>
    </p:spTree>
    <p:extLst>
      <p:ext uri="{BB962C8B-B14F-4D97-AF65-F5344CB8AC3E}">
        <p14:creationId xmlns:p14="http://schemas.microsoft.com/office/powerpoint/2010/main" val="101056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61A9-0BEC-4F33-86F8-EAB4A9D10266}"/>
              </a:ext>
            </a:extLst>
          </p:cNvPr>
          <p:cNvSpPr>
            <a:spLocks noGrp="1"/>
          </p:cNvSpPr>
          <p:nvPr>
            <p:ph type="title"/>
          </p:nvPr>
        </p:nvSpPr>
        <p:spPr/>
        <p:txBody>
          <a:bodyPr/>
          <a:lstStyle/>
          <a:p>
            <a:r>
              <a:rPr lang="en-US" dirty="0"/>
              <a:t>Comparative Result</a:t>
            </a:r>
            <a:endParaRPr lang="en-NG" dirty="0"/>
          </a:p>
        </p:txBody>
      </p:sp>
      <p:sp>
        <p:nvSpPr>
          <p:cNvPr id="3" name="Text Placeholder 2">
            <a:extLst>
              <a:ext uri="{FF2B5EF4-FFF2-40B4-BE49-F238E27FC236}">
                <a16:creationId xmlns:a16="http://schemas.microsoft.com/office/drawing/2014/main" id="{34D3AA12-651D-4E3B-BA84-F8AD097BF7F3}"/>
              </a:ext>
            </a:extLst>
          </p:cNvPr>
          <p:cNvSpPr>
            <a:spLocks noGrp="1"/>
          </p:cNvSpPr>
          <p:nvPr>
            <p:ph type="body" idx="1"/>
          </p:nvPr>
        </p:nvSpPr>
        <p:spPr>
          <a:xfrm>
            <a:off x="522130" y="1655517"/>
            <a:ext cx="7926129" cy="479822"/>
          </a:xfrm>
        </p:spPr>
        <p:txBody>
          <a:bodyPr/>
          <a:lstStyle/>
          <a:p>
            <a:endParaRPr lang="en-NG" dirty="0"/>
          </a:p>
        </p:txBody>
      </p:sp>
      <p:graphicFrame>
        <p:nvGraphicFramePr>
          <p:cNvPr id="7" name="Content Placeholder 6">
            <a:extLst>
              <a:ext uri="{FF2B5EF4-FFF2-40B4-BE49-F238E27FC236}">
                <a16:creationId xmlns:a16="http://schemas.microsoft.com/office/drawing/2014/main" id="{0DD0CA61-62B4-4914-9C14-DD38C751614C}"/>
              </a:ext>
            </a:extLst>
          </p:cNvPr>
          <p:cNvGraphicFramePr>
            <a:graphicFrameLocks noGrp="1"/>
          </p:cNvGraphicFramePr>
          <p:nvPr>
            <p:ph sz="half" idx="2"/>
            <p:extLst>
              <p:ext uri="{D42A27DB-BD31-4B8C-83A1-F6EECF244321}">
                <p14:modId xmlns:p14="http://schemas.microsoft.com/office/powerpoint/2010/main" val="1501848402"/>
              </p:ext>
            </p:extLst>
          </p:nvPr>
        </p:nvGraphicFramePr>
        <p:xfrm>
          <a:off x="397564" y="2755683"/>
          <a:ext cx="8338932" cy="1405378"/>
        </p:xfrm>
        <a:graphic>
          <a:graphicData uri="http://schemas.openxmlformats.org/drawingml/2006/table">
            <a:tbl>
              <a:tblPr firstRow="1" firstCol="1" bandRow="1">
                <a:tableStyleId>{5C22544A-7EE6-4342-B048-85BDC9FD1C3A}</a:tableStyleId>
              </a:tblPr>
              <a:tblGrid>
                <a:gridCol w="1041615">
                  <a:extLst>
                    <a:ext uri="{9D8B030D-6E8A-4147-A177-3AD203B41FA5}">
                      <a16:colId xmlns:a16="http://schemas.microsoft.com/office/drawing/2014/main" val="3394289063"/>
                    </a:ext>
                  </a:extLst>
                </a:gridCol>
                <a:gridCol w="1041615">
                  <a:extLst>
                    <a:ext uri="{9D8B030D-6E8A-4147-A177-3AD203B41FA5}">
                      <a16:colId xmlns:a16="http://schemas.microsoft.com/office/drawing/2014/main" val="3148994279"/>
                    </a:ext>
                  </a:extLst>
                </a:gridCol>
                <a:gridCol w="1042617">
                  <a:extLst>
                    <a:ext uri="{9D8B030D-6E8A-4147-A177-3AD203B41FA5}">
                      <a16:colId xmlns:a16="http://schemas.microsoft.com/office/drawing/2014/main" val="4002177413"/>
                    </a:ext>
                  </a:extLst>
                </a:gridCol>
                <a:gridCol w="1042617">
                  <a:extLst>
                    <a:ext uri="{9D8B030D-6E8A-4147-A177-3AD203B41FA5}">
                      <a16:colId xmlns:a16="http://schemas.microsoft.com/office/drawing/2014/main" val="1109291532"/>
                    </a:ext>
                  </a:extLst>
                </a:gridCol>
                <a:gridCol w="1042617">
                  <a:extLst>
                    <a:ext uri="{9D8B030D-6E8A-4147-A177-3AD203B41FA5}">
                      <a16:colId xmlns:a16="http://schemas.microsoft.com/office/drawing/2014/main" val="3577353262"/>
                    </a:ext>
                  </a:extLst>
                </a:gridCol>
                <a:gridCol w="1042617">
                  <a:extLst>
                    <a:ext uri="{9D8B030D-6E8A-4147-A177-3AD203B41FA5}">
                      <a16:colId xmlns:a16="http://schemas.microsoft.com/office/drawing/2014/main" val="2022037384"/>
                    </a:ext>
                  </a:extLst>
                </a:gridCol>
                <a:gridCol w="1042617">
                  <a:extLst>
                    <a:ext uri="{9D8B030D-6E8A-4147-A177-3AD203B41FA5}">
                      <a16:colId xmlns:a16="http://schemas.microsoft.com/office/drawing/2014/main" val="548262099"/>
                    </a:ext>
                  </a:extLst>
                </a:gridCol>
                <a:gridCol w="1042617">
                  <a:extLst>
                    <a:ext uri="{9D8B030D-6E8A-4147-A177-3AD203B41FA5}">
                      <a16:colId xmlns:a16="http://schemas.microsoft.com/office/drawing/2014/main" val="1815634437"/>
                    </a:ext>
                  </a:extLst>
                </a:gridCol>
              </a:tblGrid>
              <a:tr h="548066">
                <a:tc>
                  <a:txBody>
                    <a:bodyPr/>
                    <a:lstStyle/>
                    <a:p>
                      <a:pPr algn="ctr">
                        <a:lnSpc>
                          <a:spcPct val="107000"/>
                        </a:lnSpc>
                        <a:spcAft>
                          <a:spcPts val="0"/>
                        </a:spcAft>
                      </a:pPr>
                      <a:endParaRPr lang="en-N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TP Rate</a:t>
                      </a:r>
                      <a:endParaRPr lang="en-N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Precision</a:t>
                      </a:r>
                      <a:endParaRPr lang="en-N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  Recall </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  F-Measure</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  MCC    </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  ROC Area  </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Accuracy</a:t>
                      </a:r>
                      <a:endParaRPr lang="en-N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96172"/>
                  </a:ext>
                </a:extLst>
              </a:tr>
              <a:tr h="413486">
                <a:tc>
                  <a:txBody>
                    <a:bodyPr/>
                    <a:lstStyle/>
                    <a:p>
                      <a:pPr algn="ct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Dataset Before reduction</a:t>
                      </a:r>
                      <a:endParaRPr lang="en-N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0.869   </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0.869      </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0.869   </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 0.869      </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0.737    </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b="1" dirty="0">
                          <a:solidFill>
                            <a:srgbClr val="C00000"/>
                          </a:solidFill>
                          <a:effectLst/>
                        </a:rPr>
                        <a:t>0.927</a:t>
                      </a:r>
                      <a:r>
                        <a:rPr lang="en-US" sz="1100" dirty="0">
                          <a:effectLst/>
                        </a:rPr>
                        <a:t>     </a:t>
                      </a:r>
                      <a:endParaRPr lang="en-N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86.8852</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2890567"/>
                  </a:ext>
                </a:extLst>
              </a:tr>
              <a:tr h="443826">
                <a:tc>
                  <a:txBody>
                    <a:bodyPr/>
                    <a:lstStyle/>
                    <a:p>
                      <a:pPr algn="ct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Reduced Dataset</a:t>
                      </a:r>
                      <a:endParaRPr lang="en-N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b="1" dirty="0">
                          <a:solidFill>
                            <a:srgbClr val="C00000"/>
                          </a:solidFill>
                          <a:effectLst/>
                        </a:rPr>
                        <a:t>0.885</a:t>
                      </a:r>
                      <a:r>
                        <a:rPr lang="en-US" sz="1100" dirty="0">
                          <a:effectLst/>
                        </a:rPr>
                        <a:t> </a:t>
                      </a:r>
                      <a:endParaRPr lang="en-N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 </a:t>
                      </a:r>
                      <a:r>
                        <a:rPr lang="en-US" sz="1100" b="1" dirty="0">
                          <a:solidFill>
                            <a:srgbClr val="C00000"/>
                          </a:solidFill>
                          <a:effectLst/>
                        </a:rPr>
                        <a:t>0.888</a:t>
                      </a:r>
                      <a:endParaRPr lang="en-NG"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   </a:t>
                      </a:r>
                      <a:r>
                        <a:rPr lang="en-US" sz="1100" b="1" dirty="0">
                          <a:solidFill>
                            <a:srgbClr val="C00000"/>
                          </a:solidFill>
                          <a:effectLst/>
                        </a:rPr>
                        <a:t>0.885</a:t>
                      </a:r>
                      <a:endParaRPr lang="en-NG"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    </a:t>
                      </a:r>
                      <a:r>
                        <a:rPr lang="en-US" sz="1100" b="1" dirty="0">
                          <a:solidFill>
                            <a:srgbClr val="C00000"/>
                          </a:solidFill>
                          <a:effectLst/>
                        </a:rPr>
                        <a:t>0.885</a:t>
                      </a:r>
                      <a:endParaRPr lang="en-NG"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  </a:t>
                      </a:r>
                      <a:r>
                        <a:rPr lang="en-US" sz="1100" b="1" dirty="0">
                          <a:solidFill>
                            <a:srgbClr val="C00000"/>
                          </a:solidFill>
                          <a:effectLst/>
                        </a:rPr>
                        <a:t>0.773</a:t>
                      </a:r>
                      <a:endParaRPr lang="en-NG"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    0.920</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b="1" dirty="0">
                          <a:solidFill>
                            <a:srgbClr val="C00000"/>
                          </a:solidFill>
                          <a:effectLst/>
                        </a:rPr>
                        <a:t>88.5246  </a:t>
                      </a:r>
                      <a:r>
                        <a:rPr lang="en-US" sz="1100" dirty="0">
                          <a:effectLst/>
                        </a:rPr>
                        <a:t>    </a:t>
                      </a:r>
                      <a:endParaRPr lang="en-N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5277208"/>
                  </a:ext>
                </a:extLst>
              </a:tr>
            </a:tbl>
          </a:graphicData>
        </a:graphic>
      </p:graphicFrame>
    </p:spTree>
    <p:extLst>
      <p:ext uri="{BB962C8B-B14F-4D97-AF65-F5344CB8AC3E}">
        <p14:creationId xmlns:p14="http://schemas.microsoft.com/office/powerpoint/2010/main" val="4267290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10A8-90DC-437D-9C30-38482933214E}"/>
              </a:ext>
            </a:extLst>
          </p:cNvPr>
          <p:cNvSpPr>
            <a:spLocks noGrp="1"/>
          </p:cNvSpPr>
          <p:nvPr>
            <p:ph type="title"/>
          </p:nvPr>
        </p:nvSpPr>
        <p:spPr/>
        <p:txBody>
          <a:bodyPr/>
          <a:lstStyle/>
          <a:p>
            <a:r>
              <a:rPr lang="en-US" dirty="0"/>
              <a:t>RESULT AND DISCUSSION</a:t>
            </a:r>
            <a:endParaRPr lang="en-NG" dirty="0"/>
          </a:p>
        </p:txBody>
      </p:sp>
      <p:sp>
        <p:nvSpPr>
          <p:cNvPr id="3" name="Text Placeholder 2">
            <a:extLst>
              <a:ext uri="{FF2B5EF4-FFF2-40B4-BE49-F238E27FC236}">
                <a16:creationId xmlns:a16="http://schemas.microsoft.com/office/drawing/2014/main" id="{0AA8D19F-3B2E-4D45-9200-6B9D0E8DFBCF}"/>
              </a:ext>
            </a:extLst>
          </p:cNvPr>
          <p:cNvSpPr>
            <a:spLocks noGrp="1"/>
          </p:cNvSpPr>
          <p:nvPr>
            <p:ph type="body" idx="1"/>
          </p:nvPr>
        </p:nvSpPr>
        <p:spPr>
          <a:xfrm>
            <a:off x="522130" y="1655517"/>
            <a:ext cx="7792529" cy="479822"/>
          </a:xfrm>
        </p:spPr>
        <p:txBody>
          <a:bodyPr/>
          <a:lstStyle/>
          <a:p>
            <a:r>
              <a:rPr lang="en-US" dirty="0"/>
              <a:t>TRAINING/TESTING ACCURACY RATIO</a:t>
            </a:r>
            <a:endParaRPr lang="en-NG" dirty="0">
              <a:latin typeface="Times New Roman" panose="02020603050405020304" pitchFamily="18" charset="0"/>
              <a:ea typeface="Calibri" panose="020F0502020204030204" pitchFamily="34" charset="0"/>
            </a:endParaRPr>
          </a:p>
          <a:p>
            <a:endParaRPr lang="en-NG" dirty="0"/>
          </a:p>
        </p:txBody>
      </p:sp>
      <p:graphicFrame>
        <p:nvGraphicFramePr>
          <p:cNvPr id="7" name="Content Placeholder 6">
            <a:extLst>
              <a:ext uri="{FF2B5EF4-FFF2-40B4-BE49-F238E27FC236}">
                <a16:creationId xmlns:a16="http://schemas.microsoft.com/office/drawing/2014/main" id="{DF98F1BC-37BB-487A-AF7A-72F4E167C7D1}"/>
              </a:ext>
            </a:extLst>
          </p:cNvPr>
          <p:cNvGraphicFramePr>
            <a:graphicFrameLocks noGrp="1"/>
          </p:cNvGraphicFramePr>
          <p:nvPr>
            <p:ph sz="half" idx="2"/>
            <p:extLst>
              <p:ext uri="{D42A27DB-BD31-4B8C-83A1-F6EECF244321}">
                <p14:modId xmlns:p14="http://schemas.microsoft.com/office/powerpoint/2010/main" val="1834988916"/>
              </p:ext>
            </p:extLst>
          </p:nvPr>
        </p:nvGraphicFramePr>
        <p:xfrm>
          <a:off x="249863" y="1655517"/>
          <a:ext cx="8644274" cy="3480009"/>
        </p:xfrm>
        <a:graphic>
          <a:graphicData uri="http://schemas.openxmlformats.org/drawingml/2006/table">
            <a:tbl>
              <a:tblPr firstRow="1" firstCol="1" bandRow="1">
                <a:tableStyleId>{5C22544A-7EE6-4342-B048-85BDC9FD1C3A}</a:tableStyleId>
              </a:tblPr>
              <a:tblGrid>
                <a:gridCol w="1385641">
                  <a:extLst>
                    <a:ext uri="{9D8B030D-6E8A-4147-A177-3AD203B41FA5}">
                      <a16:colId xmlns:a16="http://schemas.microsoft.com/office/drawing/2014/main" val="58141352"/>
                    </a:ext>
                  </a:extLst>
                </a:gridCol>
                <a:gridCol w="773625">
                  <a:extLst>
                    <a:ext uri="{9D8B030D-6E8A-4147-A177-3AD203B41FA5}">
                      <a16:colId xmlns:a16="http://schemas.microsoft.com/office/drawing/2014/main" val="3208449521"/>
                    </a:ext>
                  </a:extLst>
                </a:gridCol>
                <a:gridCol w="773625">
                  <a:extLst>
                    <a:ext uri="{9D8B030D-6E8A-4147-A177-3AD203B41FA5}">
                      <a16:colId xmlns:a16="http://schemas.microsoft.com/office/drawing/2014/main" val="1394522193"/>
                    </a:ext>
                  </a:extLst>
                </a:gridCol>
                <a:gridCol w="773625">
                  <a:extLst>
                    <a:ext uri="{9D8B030D-6E8A-4147-A177-3AD203B41FA5}">
                      <a16:colId xmlns:a16="http://schemas.microsoft.com/office/drawing/2014/main" val="3792633138"/>
                    </a:ext>
                  </a:extLst>
                </a:gridCol>
                <a:gridCol w="773625">
                  <a:extLst>
                    <a:ext uri="{9D8B030D-6E8A-4147-A177-3AD203B41FA5}">
                      <a16:colId xmlns:a16="http://schemas.microsoft.com/office/drawing/2014/main" val="2729747440"/>
                    </a:ext>
                  </a:extLst>
                </a:gridCol>
                <a:gridCol w="773625">
                  <a:extLst>
                    <a:ext uri="{9D8B030D-6E8A-4147-A177-3AD203B41FA5}">
                      <a16:colId xmlns:a16="http://schemas.microsoft.com/office/drawing/2014/main" val="2433321857"/>
                    </a:ext>
                  </a:extLst>
                </a:gridCol>
                <a:gridCol w="773625">
                  <a:extLst>
                    <a:ext uri="{9D8B030D-6E8A-4147-A177-3AD203B41FA5}">
                      <a16:colId xmlns:a16="http://schemas.microsoft.com/office/drawing/2014/main" val="1466010915"/>
                    </a:ext>
                  </a:extLst>
                </a:gridCol>
                <a:gridCol w="773625">
                  <a:extLst>
                    <a:ext uri="{9D8B030D-6E8A-4147-A177-3AD203B41FA5}">
                      <a16:colId xmlns:a16="http://schemas.microsoft.com/office/drawing/2014/main" val="3457206692"/>
                    </a:ext>
                  </a:extLst>
                </a:gridCol>
                <a:gridCol w="921629">
                  <a:extLst>
                    <a:ext uri="{9D8B030D-6E8A-4147-A177-3AD203B41FA5}">
                      <a16:colId xmlns:a16="http://schemas.microsoft.com/office/drawing/2014/main" val="610488408"/>
                    </a:ext>
                  </a:extLst>
                </a:gridCol>
                <a:gridCol w="921629">
                  <a:extLst>
                    <a:ext uri="{9D8B030D-6E8A-4147-A177-3AD203B41FA5}">
                      <a16:colId xmlns:a16="http://schemas.microsoft.com/office/drawing/2014/main" val="533557185"/>
                    </a:ext>
                  </a:extLst>
                </a:gridCol>
              </a:tblGrid>
              <a:tr h="538608">
                <a:tc rowSpan="2">
                  <a:txBody>
                    <a:bodyPr/>
                    <a:lstStyle/>
                    <a:p>
                      <a:pPr algn="just">
                        <a:lnSpc>
                          <a:spcPct val="200000"/>
                        </a:lnSpc>
                        <a:spcBef>
                          <a:spcPts val="1100"/>
                        </a:spcBef>
                        <a:spcAft>
                          <a:spcPts val="0"/>
                        </a:spcAft>
                      </a:pPr>
                      <a:r>
                        <a:rPr lang="en-US" sz="1300" dirty="0">
                          <a:effectLst/>
                        </a:rPr>
                        <a:t>ALGORITHMS</a:t>
                      </a:r>
                      <a:endParaRPr lang="en-NG" sz="1300" dirty="0">
                        <a:effectLst/>
                        <a:latin typeface="Times New Roman" panose="02020603050405020304" pitchFamily="18" charset="0"/>
                        <a:ea typeface="Calibri" panose="020F0502020204030204" pitchFamily="34" charset="0"/>
                      </a:endParaRPr>
                    </a:p>
                  </a:txBody>
                  <a:tcPr marL="46205" marR="46205" marT="0" marB="0"/>
                </a:tc>
                <a:tc gridSpan="9">
                  <a:txBody>
                    <a:bodyPr/>
                    <a:lstStyle/>
                    <a:p>
                      <a:pPr algn="just">
                        <a:lnSpc>
                          <a:spcPct val="200000"/>
                        </a:lnSpc>
                        <a:spcBef>
                          <a:spcPts val="1100"/>
                        </a:spcBef>
                        <a:spcAft>
                          <a:spcPts val="0"/>
                        </a:spcAft>
                      </a:pPr>
                      <a:r>
                        <a:rPr lang="en-US" sz="1300" dirty="0">
                          <a:effectLst/>
                        </a:rPr>
                        <a:t>TRAINING/TESTING ACCURACY RATIO</a:t>
                      </a:r>
                      <a:endParaRPr lang="en-NG" sz="1300" dirty="0">
                        <a:effectLst/>
                        <a:latin typeface="Times New Roman" panose="02020603050405020304" pitchFamily="18" charset="0"/>
                        <a:ea typeface="Calibri" panose="020F0502020204030204" pitchFamily="34" charset="0"/>
                      </a:endParaRPr>
                    </a:p>
                  </a:txBody>
                  <a:tcPr marL="46205" marR="46205" marT="0" marB="0"/>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extLst>
                  <a:ext uri="{0D108BD9-81ED-4DB2-BD59-A6C34878D82A}">
                    <a16:rowId xmlns:a16="http://schemas.microsoft.com/office/drawing/2014/main" val="1708833459"/>
                  </a:ext>
                </a:extLst>
              </a:tr>
              <a:tr h="538608">
                <a:tc vMerge="1">
                  <a:txBody>
                    <a:bodyPr/>
                    <a:lstStyle/>
                    <a:p>
                      <a:endParaRPr lang="en-NG"/>
                    </a:p>
                  </a:txBody>
                  <a:tcPr/>
                </a:tc>
                <a:tc>
                  <a:txBody>
                    <a:bodyPr/>
                    <a:lstStyle/>
                    <a:p>
                      <a:pPr algn="just">
                        <a:lnSpc>
                          <a:spcPct val="200000"/>
                        </a:lnSpc>
                        <a:spcBef>
                          <a:spcPts val="1100"/>
                        </a:spcBef>
                        <a:spcAft>
                          <a:spcPts val="0"/>
                        </a:spcAft>
                      </a:pPr>
                      <a:r>
                        <a:rPr lang="en-US" sz="1300">
                          <a:effectLst/>
                        </a:rPr>
                        <a:t>0.1</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0.2</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dirty="0">
                          <a:effectLst/>
                        </a:rPr>
                        <a:t>0.3</a:t>
                      </a:r>
                      <a:endParaRPr lang="en-NG" sz="1300" dirty="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0.4</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0.5</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0.6</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0.7</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0.8</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0.9</a:t>
                      </a:r>
                      <a:endParaRPr lang="en-NG" sz="1300">
                        <a:effectLst/>
                        <a:latin typeface="Times New Roman" panose="02020603050405020304" pitchFamily="18" charset="0"/>
                        <a:ea typeface="Calibri" panose="020F0502020204030204" pitchFamily="34" charset="0"/>
                      </a:endParaRPr>
                    </a:p>
                  </a:txBody>
                  <a:tcPr marL="46205" marR="46205" marT="0" marB="0"/>
                </a:tc>
                <a:extLst>
                  <a:ext uri="{0D108BD9-81ED-4DB2-BD59-A6C34878D82A}">
                    <a16:rowId xmlns:a16="http://schemas.microsoft.com/office/drawing/2014/main" val="4112048793"/>
                  </a:ext>
                </a:extLst>
              </a:tr>
              <a:tr h="538608">
                <a:tc>
                  <a:txBody>
                    <a:bodyPr/>
                    <a:lstStyle/>
                    <a:p>
                      <a:pPr algn="just">
                        <a:lnSpc>
                          <a:spcPct val="200000"/>
                        </a:lnSpc>
                        <a:spcBef>
                          <a:spcPts val="1100"/>
                        </a:spcBef>
                        <a:spcAft>
                          <a:spcPts val="0"/>
                        </a:spcAft>
                      </a:pPr>
                      <a:r>
                        <a:rPr lang="en-US" sz="1300">
                          <a:effectLst/>
                        </a:rPr>
                        <a:t>Naïve Bayes</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dirty="0">
                          <a:effectLst/>
                        </a:rPr>
                        <a:t>82.4176</a:t>
                      </a:r>
                      <a:endParaRPr lang="en-NG" sz="1300" dirty="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83.8843</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85.3774</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84.0659</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86.0927</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87.6033</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86.8132</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86.8852</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86.6667</a:t>
                      </a:r>
                      <a:endParaRPr lang="en-NG" sz="1300">
                        <a:effectLst/>
                        <a:latin typeface="Times New Roman" panose="02020603050405020304" pitchFamily="18" charset="0"/>
                        <a:ea typeface="Calibri" panose="020F0502020204030204" pitchFamily="34" charset="0"/>
                      </a:endParaRPr>
                    </a:p>
                  </a:txBody>
                  <a:tcPr marL="46205" marR="46205" marT="0" marB="0"/>
                </a:tc>
                <a:extLst>
                  <a:ext uri="{0D108BD9-81ED-4DB2-BD59-A6C34878D82A}">
                    <a16:rowId xmlns:a16="http://schemas.microsoft.com/office/drawing/2014/main" val="1496493295"/>
                  </a:ext>
                </a:extLst>
              </a:tr>
              <a:tr h="756792">
                <a:tc>
                  <a:txBody>
                    <a:bodyPr/>
                    <a:lstStyle/>
                    <a:p>
                      <a:pPr algn="just">
                        <a:lnSpc>
                          <a:spcPct val="200000"/>
                        </a:lnSpc>
                        <a:spcBef>
                          <a:spcPts val="1100"/>
                        </a:spcBef>
                        <a:spcAft>
                          <a:spcPts val="0"/>
                        </a:spcAft>
                      </a:pPr>
                      <a:r>
                        <a:rPr lang="en-US" sz="1300">
                          <a:effectLst/>
                        </a:rPr>
                        <a:t>Bayesian Network </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81.685</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83.4711</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86.3208</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85.1648</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87.4172</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87.6033</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86.8132</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b="1" dirty="0">
                          <a:solidFill>
                            <a:srgbClr val="FF0000"/>
                          </a:solidFill>
                          <a:effectLst/>
                        </a:rPr>
                        <a:t>88.5246</a:t>
                      </a:r>
                      <a:endParaRPr lang="en-NG" sz="1300" b="1" dirty="0">
                        <a:solidFill>
                          <a:srgbClr val="FF0000"/>
                        </a:solidFill>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86.6667</a:t>
                      </a:r>
                      <a:endParaRPr lang="en-NG" sz="1300">
                        <a:effectLst/>
                        <a:latin typeface="Times New Roman" panose="02020603050405020304" pitchFamily="18" charset="0"/>
                        <a:ea typeface="Calibri" panose="020F0502020204030204" pitchFamily="34" charset="0"/>
                      </a:endParaRPr>
                    </a:p>
                  </a:txBody>
                  <a:tcPr marL="46205" marR="46205" marT="0" marB="0"/>
                </a:tc>
                <a:extLst>
                  <a:ext uri="{0D108BD9-81ED-4DB2-BD59-A6C34878D82A}">
                    <a16:rowId xmlns:a16="http://schemas.microsoft.com/office/drawing/2014/main" val="2879258931"/>
                  </a:ext>
                </a:extLst>
              </a:tr>
              <a:tr h="538608">
                <a:tc>
                  <a:txBody>
                    <a:bodyPr/>
                    <a:lstStyle/>
                    <a:p>
                      <a:pPr algn="just">
                        <a:lnSpc>
                          <a:spcPct val="200000"/>
                        </a:lnSpc>
                        <a:spcBef>
                          <a:spcPts val="1100"/>
                        </a:spcBef>
                        <a:spcAft>
                          <a:spcPts val="0"/>
                        </a:spcAft>
                      </a:pPr>
                      <a:r>
                        <a:rPr lang="en-US" sz="1300" dirty="0">
                          <a:effectLst/>
                        </a:rPr>
                        <a:t>KNN</a:t>
                      </a:r>
                      <a:endParaRPr lang="en-NG" sz="1300" dirty="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79.8535</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79.3388</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79.717</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80.2198</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82.1192</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80.1653</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82.4176</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80.3279</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86.6667</a:t>
                      </a:r>
                      <a:endParaRPr lang="en-NG" sz="1300">
                        <a:effectLst/>
                        <a:latin typeface="Times New Roman" panose="02020603050405020304" pitchFamily="18" charset="0"/>
                        <a:ea typeface="Calibri" panose="020F0502020204030204" pitchFamily="34" charset="0"/>
                      </a:endParaRPr>
                    </a:p>
                  </a:txBody>
                  <a:tcPr marL="46205" marR="46205" marT="0" marB="0"/>
                </a:tc>
                <a:extLst>
                  <a:ext uri="{0D108BD9-81ED-4DB2-BD59-A6C34878D82A}">
                    <a16:rowId xmlns:a16="http://schemas.microsoft.com/office/drawing/2014/main" val="2560194658"/>
                  </a:ext>
                </a:extLst>
              </a:tr>
              <a:tr h="568785">
                <a:tc>
                  <a:txBody>
                    <a:bodyPr/>
                    <a:lstStyle/>
                    <a:p>
                      <a:pPr algn="just">
                        <a:lnSpc>
                          <a:spcPct val="200000"/>
                        </a:lnSpc>
                        <a:spcBef>
                          <a:spcPts val="1100"/>
                        </a:spcBef>
                        <a:spcAft>
                          <a:spcPts val="0"/>
                        </a:spcAft>
                      </a:pPr>
                      <a:r>
                        <a:rPr lang="en-US" sz="1300">
                          <a:effectLst/>
                        </a:rPr>
                        <a:t>Logistic Regression</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68.8645</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65.2893</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75.000</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82.4176</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86.0927</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83.4711</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81.3187</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85.2459</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dirty="0">
                          <a:effectLst/>
                        </a:rPr>
                        <a:t>83.3333</a:t>
                      </a:r>
                      <a:endParaRPr lang="en-NG" sz="1300" dirty="0">
                        <a:effectLst/>
                        <a:latin typeface="Times New Roman" panose="02020603050405020304" pitchFamily="18" charset="0"/>
                        <a:ea typeface="Calibri" panose="020F0502020204030204" pitchFamily="34" charset="0"/>
                      </a:endParaRPr>
                    </a:p>
                  </a:txBody>
                  <a:tcPr marL="46205" marR="46205" marT="0" marB="0"/>
                </a:tc>
                <a:extLst>
                  <a:ext uri="{0D108BD9-81ED-4DB2-BD59-A6C34878D82A}">
                    <a16:rowId xmlns:a16="http://schemas.microsoft.com/office/drawing/2014/main" val="2583403550"/>
                  </a:ext>
                </a:extLst>
              </a:tr>
            </a:tbl>
          </a:graphicData>
        </a:graphic>
      </p:graphicFrame>
    </p:spTree>
    <p:extLst>
      <p:ext uri="{BB962C8B-B14F-4D97-AF65-F5344CB8AC3E}">
        <p14:creationId xmlns:p14="http://schemas.microsoft.com/office/powerpoint/2010/main" val="371203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DF61-FDB7-4F7E-9021-2D5E8AAB4CD4}"/>
              </a:ext>
            </a:extLst>
          </p:cNvPr>
          <p:cNvSpPr>
            <a:spLocks noGrp="1"/>
          </p:cNvSpPr>
          <p:nvPr>
            <p:ph type="title"/>
          </p:nvPr>
        </p:nvSpPr>
        <p:spPr/>
        <p:txBody>
          <a:bodyPr/>
          <a:lstStyle/>
          <a:p>
            <a:endParaRPr lang="en-NG"/>
          </a:p>
        </p:txBody>
      </p:sp>
      <p:pic>
        <p:nvPicPr>
          <p:cNvPr id="7" name="Content Placeholder 6">
            <a:extLst>
              <a:ext uri="{FF2B5EF4-FFF2-40B4-BE49-F238E27FC236}">
                <a16:creationId xmlns:a16="http://schemas.microsoft.com/office/drawing/2014/main" id="{99C38CB7-2318-4760-BCA1-267CFE3A9E5E}"/>
              </a:ext>
            </a:extLst>
          </p:cNvPr>
          <p:cNvPicPr>
            <a:picLocks noGrp="1"/>
          </p:cNvPicPr>
          <p:nvPr>
            <p:ph sz="half" idx="2"/>
          </p:nvPr>
        </p:nvPicPr>
        <p:blipFill rotWithShape="1">
          <a:blip r:embed="rId2"/>
          <a:srcRect l="2219" t="1924" r="2980"/>
          <a:stretch/>
        </p:blipFill>
        <p:spPr bwMode="auto">
          <a:xfrm>
            <a:off x="350875" y="1275907"/>
            <a:ext cx="7551174" cy="38675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3280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2E7B-DAAC-4C52-8FC5-803E37A1B0E5}"/>
              </a:ext>
            </a:extLst>
          </p:cNvPr>
          <p:cNvSpPr>
            <a:spLocks noGrp="1"/>
          </p:cNvSpPr>
          <p:nvPr>
            <p:ph type="title"/>
          </p:nvPr>
        </p:nvSpPr>
        <p:spPr/>
        <p:txBody>
          <a:bodyPr/>
          <a:lstStyle/>
          <a:p>
            <a:endParaRPr lang="en-NG"/>
          </a:p>
        </p:txBody>
      </p:sp>
      <p:graphicFrame>
        <p:nvGraphicFramePr>
          <p:cNvPr id="7" name="Content Placeholder 6">
            <a:extLst>
              <a:ext uri="{FF2B5EF4-FFF2-40B4-BE49-F238E27FC236}">
                <a16:creationId xmlns:a16="http://schemas.microsoft.com/office/drawing/2014/main" id="{FACEE62A-6E77-4C3A-B398-90423722867C}"/>
              </a:ext>
            </a:extLst>
          </p:cNvPr>
          <p:cNvGraphicFramePr>
            <a:graphicFrameLocks noGrp="1"/>
          </p:cNvGraphicFramePr>
          <p:nvPr>
            <p:ph sz="half" idx="2"/>
            <p:extLst>
              <p:ext uri="{D42A27DB-BD31-4B8C-83A1-F6EECF244321}">
                <p14:modId xmlns:p14="http://schemas.microsoft.com/office/powerpoint/2010/main" val="1135007546"/>
              </p:ext>
            </p:extLst>
          </p:nvPr>
        </p:nvGraphicFramePr>
        <p:xfrm>
          <a:off x="212651" y="1382232"/>
          <a:ext cx="8718697" cy="3610783"/>
        </p:xfrm>
        <a:graphic>
          <a:graphicData uri="http://schemas.openxmlformats.org/drawingml/2006/table">
            <a:tbl>
              <a:tblPr firstRow="1" firstCol="1" bandRow="1">
                <a:tableStyleId>{5C22544A-7EE6-4342-B048-85BDC9FD1C3A}</a:tableStyleId>
              </a:tblPr>
              <a:tblGrid>
                <a:gridCol w="1703543">
                  <a:extLst>
                    <a:ext uri="{9D8B030D-6E8A-4147-A177-3AD203B41FA5}">
                      <a16:colId xmlns:a16="http://schemas.microsoft.com/office/drawing/2014/main" val="519715891"/>
                    </a:ext>
                  </a:extLst>
                </a:gridCol>
                <a:gridCol w="1164450">
                  <a:extLst>
                    <a:ext uri="{9D8B030D-6E8A-4147-A177-3AD203B41FA5}">
                      <a16:colId xmlns:a16="http://schemas.microsoft.com/office/drawing/2014/main" val="1404710591"/>
                    </a:ext>
                  </a:extLst>
                </a:gridCol>
                <a:gridCol w="853929">
                  <a:extLst>
                    <a:ext uri="{9D8B030D-6E8A-4147-A177-3AD203B41FA5}">
                      <a16:colId xmlns:a16="http://schemas.microsoft.com/office/drawing/2014/main" val="2386157630"/>
                    </a:ext>
                  </a:extLst>
                </a:gridCol>
                <a:gridCol w="1086817">
                  <a:extLst>
                    <a:ext uri="{9D8B030D-6E8A-4147-A177-3AD203B41FA5}">
                      <a16:colId xmlns:a16="http://schemas.microsoft.com/office/drawing/2014/main" val="319926986"/>
                    </a:ext>
                  </a:extLst>
                </a:gridCol>
                <a:gridCol w="1086817">
                  <a:extLst>
                    <a:ext uri="{9D8B030D-6E8A-4147-A177-3AD203B41FA5}">
                      <a16:colId xmlns:a16="http://schemas.microsoft.com/office/drawing/2014/main" val="1420626803"/>
                    </a:ext>
                  </a:extLst>
                </a:gridCol>
                <a:gridCol w="853929">
                  <a:extLst>
                    <a:ext uri="{9D8B030D-6E8A-4147-A177-3AD203B41FA5}">
                      <a16:colId xmlns:a16="http://schemas.microsoft.com/office/drawing/2014/main" val="626580760"/>
                    </a:ext>
                  </a:extLst>
                </a:gridCol>
                <a:gridCol w="926384">
                  <a:extLst>
                    <a:ext uri="{9D8B030D-6E8A-4147-A177-3AD203B41FA5}">
                      <a16:colId xmlns:a16="http://schemas.microsoft.com/office/drawing/2014/main" val="2116708595"/>
                    </a:ext>
                  </a:extLst>
                </a:gridCol>
                <a:gridCol w="1042828">
                  <a:extLst>
                    <a:ext uri="{9D8B030D-6E8A-4147-A177-3AD203B41FA5}">
                      <a16:colId xmlns:a16="http://schemas.microsoft.com/office/drawing/2014/main" val="1553889317"/>
                    </a:ext>
                  </a:extLst>
                </a:gridCol>
              </a:tblGrid>
              <a:tr h="697924">
                <a:tc>
                  <a:txBody>
                    <a:bodyPr/>
                    <a:lstStyle/>
                    <a:p>
                      <a:pPr algn="just">
                        <a:lnSpc>
                          <a:spcPct val="200000"/>
                        </a:lnSpc>
                        <a:spcBef>
                          <a:spcPts val="1100"/>
                        </a:spcBef>
                        <a:spcAft>
                          <a:spcPts val="0"/>
                        </a:spcAft>
                      </a:pPr>
                      <a:r>
                        <a:rPr lang="en-US" sz="1200" dirty="0">
                          <a:effectLst/>
                        </a:rPr>
                        <a:t>Model</a:t>
                      </a:r>
                      <a:endParaRPr lang="en-NG" sz="1200" dirty="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Accuracy</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Precision</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Recall</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F-Measure</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MCC</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ROC Area </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Kappa statistic </a:t>
                      </a:r>
                      <a:endParaRPr lang="en-NG" sz="1200" dirty="0">
                        <a:effectLst/>
                        <a:latin typeface="Times New Roman" panose="02020603050405020304" pitchFamily="18" charset="0"/>
                        <a:ea typeface="Calibri" panose="020F0502020204030204" pitchFamily="34" charset="0"/>
                      </a:endParaRPr>
                    </a:p>
                  </a:txBody>
                  <a:tcPr marL="43168" marR="43168" marT="0" marB="0"/>
                </a:tc>
                <a:extLst>
                  <a:ext uri="{0D108BD9-81ED-4DB2-BD59-A6C34878D82A}">
                    <a16:rowId xmlns:a16="http://schemas.microsoft.com/office/drawing/2014/main" val="2619916210"/>
                  </a:ext>
                </a:extLst>
              </a:tr>
              <a:tr h="697924">
                <a:tc>
                  <a:txBody>
                    <a:bodyPr/>
                    <a:lstStyle/>
                    <a:p>
                      <a:pPr algn="just">
                        <a:lnSpc>
                          <a:spcPct val="200000"/>
                        </a:lnSpc>
                        <a:spcBef>
                          <a:spcPts val="1100"/>
                        </a:spcBef>
                        <a:spcAft>
                          <a:spcPts val="0"/>
                        </a:spcAft>
                      </a:pPr>
                      <a:r>
                        <a:rPr lang="en-US" sz="1200">
                          <a:effectLst/>
                        </a:rPr>
                        <a:t>Naïve Bayes</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86.8852</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0.870</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0.869</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0.868</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0.738</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a:solidFill>
                            <a:srgbClr val="FF0000"/>
                          </a:solidFill>
                          <a:effectLst/>
                        </a:rPr>
                        <a:t>0.920</a:t>
                      </a:r>
                      <a:endParaRPr lang="en-NG" sz="1200" b="1">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0.7362</a:t>
                      </a:r>
                      <a:endParaRPr lang="en-NG" sz="1200">
                        <a:effectLst/>
                        <a:latin typeface="Times New Roman" panose="02020603050405020304" pitchFamily="18" charset="0"/>
                        <a:ea typeface="Calibri" panose="020F0502020204030204" pitchFamily="34" charset="0"/>
                      </a:endParaRPr>
                    </a:p>
                  </a:txBody>
                  <a:tcPr marL="43168" marR="43168" marT="0" marB="0"/>
                </a:tc>
                <a:extLst>
                  <a:ext uri="{0D108BD9-81ED-4DB2-BD59-A6C34878D82A}">
                    <a16:rowId xmlns:a16="http://schemas.microsoft.com/office/drawing/2014/main" val="1099878596"/>
                  </a:ext>
                </a:extLst>
              </a:tr>
              <a:tr h="697924">
                <a:tc>
                  <a:txBody>
                    <a:bodyPr/>
                    <a:lstStyle/>
                    <a:p>
                      <a:pPr algn="just">
                        <a:lnSpc>
                          <a:spcPct val="200000"/>
                        </a:lnSpc>
                        <a:spcBef>
                          <a:spcPts val="1100"/>
                        </a:spcBef>
                        <a:spcAft>
                          <a:spcPts val="0"/>
                        </a:spcAft>
                      </a:pPr>
                      <a:r>
                        <a:rPr lang="en-US" sz="1200" dirty="0">
                          <a:effectLst/>
                        </a:rPr>
                        <a:t>Bayesian Network</a:t>
                      </a:r>
                      <a:endParaRPr lang="en-NG" sz="1200" dirty="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88.5246</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0.888</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 0.885</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0.885 </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 </a:t>
                      </a:r>
                      <a:r>
                        <a:rPr lang="en-US" sz="1200" b="1" dirty="0">
                          <a:solidFill>
                            <a:srgbClr val="FF0000"/>
                          </a:solidFill>
                          <a:effectLst/>
                        </a:rPr>
                        <a:t>0.773 </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 0.920</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0.7688</a:t>
                      </a:r>
                      <a:endParaRPr lang="en-NG" sz="1200" b="1" dirty="0">
                        <a:solidFill>
                          <a:srgbClr val="FF0000"/>
                        </a:solidFill>
                        <a:effectLst/>
                      </a:endParaRPr>
                    </a:p>
                    <a:p>
                      <a:pPr algn="just">
                        <a:lnSpc>
                          <a:spcPct val="200000"/>
                        </a:lnSpc>
                        <a:spcBef>
                          <a:spcPts val="1100"/>
                        </a:spcBef>
                        <a:spcAft>
                          <a:spcPts val="0"/>
                        </a:spcAft>
                      </a:pPr>
                      <a:r>
                        <a:rPr lang="en-US" sz="1200" dirty="0">
                          <a:effectLst/>
                        </a:rPr>
                        <a:t> </a:t>
                      </a:r>
                      <a:endParaRPr lang="en-NG" sz="1200" dirty="0">
                        <a:effectLst/>
                        <a:latin typeface="Times New Roman" panose="02020603050405020304" pitchFamily="18" charset="0"/>
                        <a:ea typeface="Calibri" panose="020F0502020204030204" pitchFamily="34" charset="0"/>
                      </a:endParaRPr>
                    </a:p>
                  </a:txBody>
                  <a:tcPr marL="43168" marR="43168" marT="0" marB="0"/>
                </a:tc>
                <a:extLst>
                  <a:ext uri="{0D108BD9-81ED-4DB2-BD59-A6C34878D82A}">
                    <a16:rowId xmlns:a16="http://schemas.microsoft.com/office/drawing/2014/main" val="3781024544"/>
                  </a:ext>
                </a:extLst>
              </a:tr>
              <a:tr h="697924">
                <a:tc>
                  <a:txBody>
                    <a:bodyPr/>
                    <a:lstStyle/>
                    <a:p>
                      <a:pPr algn="just">
                        <a:lnSpc>
                          <a:spcPct val="200000"/>
                        </a:lnSpc>
                        <a:spcBef>
                          <a:spcPts val="1100"/>
                        </a:spcBef>
                        <a:spcAft>
                          <a:spcPts val="0"/>
                        </a:spcAft>
                      </a:pPr>
                      <a:r>
                        <a:rPr lang="en-US" sz="1200">
                          <a:effectLst/>
                        </a:rPr>
                        <a:t>Logistic Regression</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86.8852</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0.870</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0.869</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0.868</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0.738</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0.908</a:t>
                      </a:r>
                      <a:endParaRPr lang="en-NG" sz="1200" dirty="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0.7362</a:t>
                      </a:r>
                      <a:endParaRPr lang="en-NG" sz="1200">
                        <a:effectLst/>
                        <a:latin typeface="Times New Roman" panose="02020603050405020304" pitchFamily="18" charset="0"/>
                        <a:ea typeface="Calibri" panose="020F0502020204030204" pitchFamily="34" charset="0"/>
                      </a:endParaRPr>
                    </a:p>
                  </a:txBody>
                  <a:tcPr marL="43168" marR="43168" marT="0" marB="0"/>
                </a:tc>
                <a:extLst>
                  <a:ext uri="{0D108BD9-81ED-4DB2-BD59-A6C34878D82A}">
                    <a16:rowId xmlns:a16="http://schemas.microsoft.com/office/drawing/2014/main" val="1696027770"/>
                  </a:ext>
                </a:extLst>
              </a:tr>
              <a:tr h="697924">
                <a:tc>
                  <a:txBody>
                    <a:bodyPr/>
                    <a:lstStyle/>
                    <a:p>
                      <a:pPr algn="just">
                        <a:lnSpc>
                          <a:spcPct val="200000"/>
                        </a:lnSpc>
                        <a:spcBef>
                          <a:spcPts val="1100"/>
                        </a:spcBef>
                        <a:spcAft>
                          <a:spcPts val="0"/>
                        </a:spcAft>
                      </a:pPr>
                      <a:r>
                        <a:rPr lang="en-US" sz="1200">
                          <a:effectLst/>
                        </a:rPr>
                        <a:t>KNN</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80.3279</a:t>
                      </a:r>
                      <a:endParaRPr lang="en-NG" sz="1200" dirty="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0.804</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0.803</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0.803</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0.606</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0.873</a:t>
                      </a:r>
                      <a:endParaRPr lang="en-NG" sz="1200" dirty="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0.6043</a:t>
                      </a:r>
                      <a:endParaRPr lang="en-NG" sz="1200" dirty="0">
                        <a:effectLst/>
                        <a:latin typeface="Times New Roman" panose="02020603050405020304" pitchFamily="18" charset="0"/>
                        <a:ea typeface="Calibri" panose="020F0502020204030204" pitchFamily="34" charset="0"/>
                      </a:endParaRPr>
                    </a:p>
                  </a:txBody>
                  <a:tcPr marL="43168" marR="43168" marT="0" marB="0"/>
                </a:tc>
                <a:extLst>
                  <a:ext uri="{0D108BD9-81ED-4DB2-BD59-A6C34878D82A}">
                    <a16:rowId xmlns:a16="http://schemas.microsoft.com/office/drawing/2014/main" val="3028626897"/>
                  </a:ext>
                </a:extLst>
              </a:tr>
            </a:tbl>
          </a:graphicData>
        </a:graphic>
      </p:graphicFrame>
    </p:spTree>
    <p:extLst>
      <p:ext uri="{BB962C8B-B14F-4D97-AF65-F5344CB8AC3E}">
        <p14:creationId xmlns:p14="http://schemas.microsoft.com/office/powerpoint/2010/main" val="1783146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FB97-3B64-4E35-90CE-C222E028E29B}"/>
              </a:ext>
            </a:extLst>
          </p:cNvPr>
          <p:cNvSpPr>
            <a:spLocks noGrp="1"/>
          </p:cNvSpPr>
          <p:nvPr>
            <p:ph type="title"/>
          </p:nvPr>
        </p:nvSpPr>
        <p:spPr/>
        <p:txBody>
          <a:bodyPr>
            <a:normAutofit fontScale="90000"/>
          </a:bodyPr>
          <a:lstStyle/>
          <a:p>
            <a:r>
              <a:rPr lang="en-US" dirty="0">
                <a:solidFill>
                  <a:schemeClr val="bg1"/>
                </a:solidFill>
                <a:effectLst/>
              </a:rPr>
              <a:t>Comparison</a:t>
            </a:r>
            <a:r>
              <a:rPr lang="en-US" dirty="0">
                <a:effectLst/>
              </a:rPr>
              <a:t> </a:t>
            </a:r>
            <a:r>
              <a:rPr lang="en-US" dirty="0">
                <a:solidFill>
                  <a:schemeClr val="bg1"/>
                </a:solidFill>
                <a:effectLst/>
              </a:rPr>
              <a:t>of </a:t>
            </a:r>
            <a:r>
              <a:rPr lang="en-US" dirty="0">
                <a:effectLst/>
              </a:rPr>
              <a:t>Various Approaches with our Proposed Approach</a:t>
            </a:r>
            <a:endParaRPr lang="en-NG" dirty="0"/>
          </a:p>
        </p:txBody>
      </p:sp>
      <p:graphicFrame>
        <p:nvGraphicFramePr>
          <p:cNvPr id="7" name="Table 6">
            <a:extLst>
              <a:ext uri="{FF2B5EF4-FFF2-40B4-BE49-F238E27FC236}">
                <a16:creationId xmlns:a16="http://schemas.microsoft.com/office/drawing/2014/main" id="{ECF67337-A114-4640-9155-E0B3576FACB0}"/>
              </a:ext>
            </a:extLst>
          </p:cNvPr>
          <p:cNvGraphicFramePr>
            <a:graphicFrameLocks noGrp="1"/>
          </p:cNvGraphicFramePr>
          <p:nvPr>
            <p:extLst>
              <p:ext uri="{D42A27DB-BD31-4B8C-83A1-F6EECF244321}">
                <p14:modId xmlns:p14="http://schemas.microsoft.com/office/powerpoint/2010/main" val="3317407857"/>
              </p:ext>
            </p:extLst>
          </p:nvPr>
        </p:nvGraphicFramePr>
        <p:xfrm>
          <a:off x="105103" y="1271752"/>
          <a:ext cx="8735873" cy="3871748"/>
        </p:xfrm>
        <a:graphic>
          <a:graphicData uri="http://schemas.openxmlformats.org/drawingml/2006/table">
            <a:tbl>
              <a:tblPr firstRow="1" firstCol="1" bandRow="1"/>
              <a:tblGrid>
                <a:gridCol w="546710">
                  <a:extLst>
                    <a:ext uri="{9D8B030D-6E8A-4147-A177-3AD203B41FA5}">
                      <a16:colId xmlns:a16="http://schemas.microsoft.com/office/drawing/2014/main" val="1831206055"/>
                    </a:ext>
                  </a:extLst>
                </a:gridCol>
                <a:gridCol w="2546209">
                  <a:extLst>
                    <a:ext uri="{9D8B030D-6E8A-4147-A177-3AD203B41FA5}">
                      <a16:colId xmlns:a16="http://schemas.microsoft.com/office/drawing/2014/main" val="2111221915"/>
                    </a:ext>
                  </a:extLst>
                </a:gridCol>
                <a:gridCol w="2339760">
                  <a:extLst>
                    <a:ext uri="{9D8B030D-6E8A-4147-A177-3AD203B41FA5}">
                      <a16:colId xmlns:a16="http://schemas.microsoft.com/office/drawing/2014/main" val="1103689274"/>
                    </a:ext>
                  </a:extLst>
                </a:gridCol>
                <a:gridCol w="1651597">
                  <a:extLst>
                    <a:ext uri="{9D8B030D-6E8A-4147-A177-3AD203B41FA5}">
                      <a16:colId xmlns:a16="http://schemas.microsoft.com/office/drawing/2014/main" val="4291204810"/>
                    </a:ext>
                  </a:extLst>
                </a:gridCol>
                <a:gridCol w="1651597">
                  <a:extLst>
                    <a:ext uri="{9D8B030D-6E8A-4147-A177-3AD203B41FA5}">
                      <a16:colId xmlns:a16="http://schemas.microsoft.com/office/drawing/2014/main" val="2487345219"/>
                    </a:ext>
                  </a:extLst>
                </a:gridCol>
              </a:tblGrid>
              <a:tr h="194268">
                <a:tc>
                  <a:txBody>
                    <a:bodyPr/>
                    <a:lstStyle/>
                    <a:p>
                      <a:pPr algn="just">
                        <a:lnSpc>
                          <a:spcPct val="100000"/>
                        </a:lnSpc>
                        <a:spcBef>
                          <a:spcPts val="0"/>
                        </a:spcBef>
                        <a:spcAft>
                          <a:spcPts val="0"/>
                        </a:spcAft>
                      </a:pPr>
                      <a:r>
                        <a:rPr lang="en-US" sz="1200" dirty="0">
                          <a:solidFill>
                            <a:schemeClr val="bg1"/>
                          </a:solidFill>
                          <a:effectLst/>
                        </a:rPr>
                        <a:t>S/N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Author and Year</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Method</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Dataset</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Metrics</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1230103"/>
                  </a:ext>
                </a:extLst>
              </a:tr>
              <a:tr h="867398">
                <a:tc>
                  <a:txBody>
                    <a:bodyPr/>
                    <a:lstStyle/>
                    <a:p>
                      <a:pPr marL="0" lvl="0" indent="0" algn="just">
                        <a:lnSpc>
                          <a:spcPct val="100000"/>
                        </a:lnSpc>
                        <a:spcBef>
                          <a:spcPts val="0"/>
                        </a:spcBef>
                        <a:spcAft>
                          <a:spcPts val="0"/>
                        </a:spcAft>
                        <a:buFont typeface="+mj-lt"/>
                        <a:buNone/>
                      </a:pPr>
                      <a:r>
                        <a:rPr lang="en-US" sz="1200" dirty="0">
                          <a:solidFill>
                            <a:schemeClr val="bg1"/>
                          </a:solidFill>
                          <a:effectLst/>
                        </a:rPr>
                        <a:t>1. 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Mistura  </a:t>
                      </a:r>
                      <a:r>
                        <a:rPr lang="en-US" sz="1200" dirty="0" err="1">
                          <a:solidFill>
                            <a:schemeClr val="bg1"/>
                          </a:solidFill>
                          <a:effectLst/>
                        </a:rPr>
                        <a:t>Muibideen</a:t>
                      </a:r>
                      <a:r>
                        <a:rPr lang="en-US" sz="1200" dirty="0">
                          <a:solidFill>
                            <a:schemeClr val="bg1"/>
                          </a:solidFill>
                          <a:effectLst/>
                        </a:rPr>
                        <a:t> &amp;  Rajesh Prasad, 2020</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Bayesian Network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Cleveland dataset: 14 Attributes</a:t>
                      </a:r>
                      <a:endParaRPr lang="en-NG" sz="1200">
                        <a:solidFill>
                          <a:schemeClr val="bg1"/>
                        </a:solidFill>
                        <a:effectLst/>
                      </a:endParaRPr>
                    </a:p>
                    <a:p>
                      <a:pPr algn="just">
                        <a:lnSpc>
                          <a:spcPct val="100000"/>
                        </a:lnSpc>
                        <a:spcBef>
                          <a:spcPts val="0"/>
                        </a:spcBef>
                        <a:spcAft>
                          <a:spcPts val="0"/>
                        </a:spcAft>
                      </a:pPr>
                      <a:r>
                        <a:rPr lang="en-US" sz="1200">
                          <a:solidFill>
                            <a:schemeClr val="bg1"/>
                          </a:solidFill>
                          <a:effectLst/>
                        </a:rPr>
                        <a:t> </a:t>
                      </a:r>
                      <a:endParaRPr lang="en-NG" sz="1200">
                        <a:solidFill>
                          <a:schemeClr val="bg1"/>
                        </a:solidFill>
                        <a:effectLst/>
                      </a:endParaRPr>
                    </a:p>
                    <a:p>
                      <a:pPr algn="just">
                        <a:lnSpc>
                          <a:spcPct val="100000"/>
                        </a:lnSpc>
                        <a:spcBef>
                          <a:spcPts val="0"/>
                        </a:spcBef>
                        <a:spcAft>
                          <a:spcPts val="0"/>
                        </a:spcAft>
                      </a:pPr>
                      <a:r>
                        <a:rPr lang="en-US" sz="1200">
                          <a:solidFill>
                            <a:schemeClr val="bg1"/>
                          </a:solidFill>
                          <a:effectLst/>
                        </a:rPr>
                        <a:t> </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Accuracy: 85%</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Precision: 86%</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Recall: 85%</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F1- Score: 85%</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554398"/>
                  </a:ext>
                </a:extLst>
              </a:tr>
              <a:tr h="867398">
                <a:tc>
                  <a:txBody>
                    <a:bodyPr/>
                    <a:lstStyle/>
                    <a:p>
                      <a:pPr marL="0" lvl="0" indent="0" algn="just">
                        <a:lnSpc>
                          <a:spcPct val="100000"/>
                        </a:lnSpc>
                        <a:spcBef>
                          <a:spcPts val="0"/>
                        </a:spcBef>
                        <a:spcAft>
                          <a:spcPts val="0"/>
                        </a:spcAft>
                        <a:buFont typeface="+mj-lt"/>
                        <a:buNone/>
                      </a:pPr>
                      <a:r>
                        <a:rPr lang="en-US" sz="1200" dirty="0">
                          <a:solidFill>
                            <a:schemeClr val="bg1"/>
                          </a:solidFill>
                          <a:effectLst/>
                        </a:rPr>
                        <a:t>2. 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Aniruddha Dutta, </a:t>
                      </a:r>
                      <a:r>
                        <a:rPr lang="en-US" sz="1200" dirty="0" err="1">
                          <a:solidFill>
                            <a:schemeClr val="bg1"/>
                          </a:solidFill>
                          <a:effectLst/>
                        </a:rPr>
                        <a:t>Tamal</a:t>
                      </a:r>
                      <a:r>
                        <a:rPr lang="en-US" sz="1200" dirty="0">
                          <a:solidFill>
                            <a:schemeClr val="bg1"/>
                          </a:solidFill>
                          <a:effectLst/>
                        </a:rPr>
                        <a:t> </a:t>
                      </a:r>
                      <a:r>
                        <a:rPr lang="en-US" sz="1200" dirty="0" err="1">
                          <a:solidFill>
                            <a:schemeClr val="bg1"/>
                          </a:solidFill>
                          <a:effectLst/>
                        </a:rPr>
                        <a:t>Batabyal</a:t>
                      </a:r>
                      <a:r>
                        <a:rPr lang="en-US" sz="1200" dirty="0">
                          <a:solidFill>
                            <a:schemeClr val="bg1"/>
                          </a:solidFill>
                          <a:effectLst/>
                        </a:rPr>
                        <a:t>, </a:t>
                      </a:r>
                      <a:r>
                        <a:rPr lang="en-US" sz="1200" dirty="0" err="1">
                          <a:solidFill>
                            <a:schemeClr val="bg1"/>
                          </a:solidFill>
                          <a:effectLst/>
                        </a:rPr>
                        <a:t>Meheli</a:t>
                      </a:r>
                      <a:r>
                        <a:rPr lang="en-US" sz="1200" dirty="0">
                          <a:solidFill>
                            <a:schemeClr val="bg1"/>
                          </a:solidFill>
                          <a:effectLst/>
                        </a:rPr>
                        <a:t> </a:t>
                      </a:r>
                      <a:r>
                        <a:rPr lang="en-US" sz="1200" dirty="0" err="1">
                          <a:solidFill>
                            <a:schemeClr val="bg1"/>
                          </a:solidFill>
                          <a:effectLst/>
                        </a:rPr>
                        <a:t>Basu</a:t>
                      </a:r>
                      <a:r>
                        <a:rPr lang="en-US" sz="1200" dirty="0">
                          <a:solidFill>
                            <a:schemeClr val="bg1"/>
                          </a:solidFill>
                          <a:effectLst/>
                        </a:rPr>
                        <a:t>, Scott T. Acton  -2020</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2-layer CNN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NHANES dataset:</a:t>
                      </a:r>
                      <a:endParaRPr lang="en-NG" sz="1200">
                        <a:solidFill>
                          <a:schemeClr val="bg1"/>
                        </a:solidFill>
                        <a:effectLst/>
                      </a:endParaRPr>
                    </a:p>
                    <a:p>
                      <a:pPr algn="just">
                        <a:lnSpc>
                          <a:spcPct val="100000"/>
                        </a:lnSpc>
                        <a:spcBef>
                          <a:spcPts val="0"/>
                        </a:spcBef>
                        <a:spcAft>
                          <a:spcPts val="0"/>
                        </a:spcAft>
                      </a:pPr>
                      <a:r>
                        <a:rPr lang="en-US" sz="1200">
                          <a:solidFill>
                            <a:schemeClr val="bg1"/>
                          </a:solidFill>
                          <a:effectLst/>
                        </a:rPr>
                        <a:t>7 attributes</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Accuracy: 81.78%</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Recall: 77.3%</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Specificity: 81.8 %</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AUC: 76.78 %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7283921"/>
                  </a:ext>
                </a:extLst>
              </a:tr>
              <a:tr h="388537">
                <a:tc>
                  <a:txBody>
                    <a:bodyPr/>
                    <a:lstStyle/>
                    <a:p>
                      <a:pPr marL="0" lvl="0" indent="0" algn="just">
                        <a:lnSpc>
                          <a:spcPct val="100000"/>
                        </a:lnSpc>
                        <a:spcBef>
                          <a:spcPts val="0"/>
                        </a:spcBef>
                        <a:spcAft>
                          <a:spcPts val="0"/>
                        </a:spcAft>
                        <a:buFont typeface="+mj-lt"/>
                        <a:buNone/>
                      </a:pPr>
                      <a:r>
                        <a:rPr lang="en-US" sz="1200" dirty="0">
                          <a:solidFill>
                            <a:schemeClr val="bg1"/>
                          </a:solidFill>
                          <a:effectLst/>
                        </a:rPr>
                        <a:t>3. 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err="1">
                          <a:solidFill>
                            <a:schemeClr val="bg1"/>
                          </a:solidFill>
                          <a:effectLst/>
                        </a:rPr>
                        <a:t>Sahithi</a:t>
                      </a:r>
                      <a:r>
                        <a:rPr lang="en-US" sz="1200" dirty="0">
                          <a:solidFill>
                            <a:schemeClr val="bg1"/>
                          </a:solidFill>
                          <a:effectLst/>
                        </a:rPr>
                        <a:t> </a:t>
                      </a:r>
                      <a:r>
                        <a:rPr lang="en-US" sz="1200" dirty="0" err="1">
                          <a:solidFill>
                            <a:schemeClr val="bg1"/>
                          </a:solidFill>
                          <a:effectLst/>
                        </a:rPr>
                        <a:t>Ankireddy</a:t>
                      </a:r>
                      <a:r>
                        <a:rPr lang="en-US" sz="1200" dirty="0">
                          <a:solidFill>
                            <a:schemeClr val="bg1"/>
                          </a:solidFill>
                          <a:effectLst/>
                        </a:rPr>
                        <a:t>  -2020</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Deep Neural</a:t>
                      </a:r>
                      <a:endParaRPr lang="en-NG" sz="1200">
                        <a:solidFill>
                          <a:schemeClr val="bg1"/>
                        </a:solidFill>
                        <a:effectLst/>
                      </a:endParaRPr>
                    </a:p>
                    <a:p>
                      <a:pPr algn="just">
                        <a:lnSpc>
                          <a:spcPct val="100000"/>
                        </a:lnSpc>
                        <a:spcBef>
                          <a:spcPts val="0"/>
                        </a:spcBef>
                        <a:spcAft>
                          <a:spcPts val="0"/>
                        </a:spcAft>
                      </a:pPr>
                      <a:r>
                        <a:rPr lang="en-US" sz="1200">
                          <a:solidFill>
                            <a:schemeClr val="bg1"/>
                          </a:solidFill>
                          <a:effectLst/>
                        </a:rPr>
                        <a:t>Network (DNN) </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Cleveland dataset: 14 Attributes</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Accuracy: 85.60%</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4468890"/>
                  </a:ext>
                </a:extLst>
              </a:tr>
              <a:tr h="582805">
                <a:tc>
                  <a:txBody>
                    <a:bodyPr/>
                    <a:lstStyle/>
                    <a:p>
                      <a:pPr marL="0" lvl="0" indent="0" algn="just">
                        <a:lnSpc>
                          <a:spcPct val="100000"/>
                        </a:lnSpc>
                        <a:spcBef>
                          <a:spcPts val="0"/>
                        </a:spcBef>
                        <a:spcAft>
                          <a:spcPts val="0"/>
                        </a:spcAft>
                        <a:buFont typeface="+mj-lt"/>
                        <a:buNone/>
                      </a:pPr>
                      <a:r>
                        <a:rPr lang="en-US" sz="1200" dirty="0">
                          <a:solidFill>
                            <a:schemeClr val="bg1"/>
                          </a:solidFill>
                          <a:effectLst/>
                        </a:rPr>
                        <a:t>4. 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Ekta Maini, and </a:t>
                      </a:r>
                      <a:r>
                        <a:rPr lang="en-US" sz="1200" dirty="0" err="1">
                          <a:solidFill>
                            <a:schemeClr val="bg1"/>
                          </a:solidFill>
                          <a:effectLst/>
                        </a:rPr>
                        <a:t>Bondu</a:t>
                      </a:r>
                      <a:r>
                        <a:rPr lang="en-US" sz="1200" dirty="0">
                          <a:solidFill>
                            <a:schemeClr val="bg1"/>
                          </a:solidFill>
                          <a:effectLst/>
                        </a:rPr>
                        <a:t> </a:t>
                      </a:r>
                      <a:r>
                        <a:rPr lang="en-US" sz="1200" dirty="0" err="1">
                          <a:solidFill>
                            <a:schemeClr val="bg1"/>
                          </a:solidFill>
                          <a:effectLst/>
                        </a:rPr>
                        <a:t>Venkateswarlu</a:t>
                      </a:r>
                      <a:r>
                        <a:rPr lang="en-US" sz="1200" dirty="0">
                          <a:solidFill>
                            <a:schemeClr val="bg1"/>
                          </a:solidFill>
                          <a:effectLst/>
                        </a:rPr>
                        <a:t> -2021</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err="1">
                          <a:solidFill>
                            <a:schemeClr val="bg1"/>
                          </a:solidFill>
                          <a:effectLst/>
                        </a:rPr>
                        <a:t>Ensembling</a:t>
                      </a:r>
                      <a:r>
                        <a:rPr lang="en-US" sz="1200" dirty="0">
                          <a:solidFill>
                            <a:schemeClr val="bg1"/>
                          </a:solidFill>
                          <a:effectLst/>
                        </a:rPr>
                        <a:t> techniques (Naïve Bayes, SVM, Logistic Regression and </a:t>
                      </a:r>
                      <a:r>
                        <a:rPr lang="en-US" sz="1200" dirty="0" err="1">
                          <a:solidFill>
                            <a:schemeClr val="bg1"/>
                          </a:solidFill>
                          <a:effectLst/>
                        </a:rPr>
                        <a:t>and</a:t>
                      </a:r>
                      <a:r>
                        <a:rPr lang="en-US" sz="1200" dirty="0">
                          <a:solidFill>
                            <a:schemeClr val="bg1"/>
                          </a:solidFill>
                          <a:effectLst/>
                        </a:rPr>
                        <a:t> Multilayer Perceptron)</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Cleveland dataset: 14 Attributes</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Accuracy: 87.5%</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4711258"/>
                  </a:ext>
                </a:extLst>
              </a:tr>
              <a:tr h="971342">
                <a:tc>
                  <a:txBody>
                    <a:bodyPr/>
                    <a:lstStyle/>
                    <a:p>
                      <a:pPr marL="0" lvl="0" indent="0" algn="just">
                        <a:lnSpc>
                          <a:spcPct val="100000"/>
                        </a:lnSpc>
                        <a:spcBef>
                          <a:spcPts val="0"/>
                        </a:spcBef>
                        <a:spcAft>
                          <a:spcPts val="0"/>
                        </a:spcAft>
                        <a:buFont typeface="+mj-lt"/>
                        <a:buNone/>
                      </a:pPr>
                      <a:r>
                        <a:rPr lang="en-US" sz="1200" dirty="0">
                          <a:solidFill>
                            <a:schemeClr val="bg1"/>
                          </a:solidFill>
                          <a:effectLst/>
                        </a:rPr>
                        <a:t>5. 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Our proposed approach</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Bayesian Network with Wrapper subset evaluation (For feature selection)</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Cleveland dataset: 8 Attributes. Namely:  age, sex, cp, </a:t>
                      </a:r>
                      <a:r>
                        <a:rPr lang="en-US" sz="1200" dirty="0" err="1">
                          <a:solidFill>
                            <a:schemeClr val="bg1"/>
                          </a:solidFill>
                          <a:effectLst/>
                        </a:rPr>
                        <a:t>exang</a:t>
                      </a:r>
                      <a:r>
                        <a:rPr lang="en-US" sz="1200" dirty="0">
                          <a:solidFill>
                            <a:schemeClr val="bg1"/>
                          </a:solidFill>
                          <a:effectLst/>
                        </a:rPr>
                        <a:t>, </a:t>
                      </a:r>
                      <a:r>
                        <a:rPr lang="en-US" sz="1200" dirty="0" err="1">
                          <a:solidFill>
                            <a:schemeClr val="bg1"/>
                          </a:solidFill>
                          <a:effectLst/>
                        </a:rPr>
                        <a:t>oldpeak</a:t>
                      </a:r>
                      <a:r>
                        <a:rPr lang="en-US" sz="1200" dirty="0">
                          <a:solidFill>
                            <a:schemeClr val="bg1"/>
                          </a:solidFill>
                          <a:effectLst/>
                        </a:rPr>
                        <a:t>, slope, ca, </a:t>
                      </a:r>
                      <a:r>
                        <a:rPr lang="en-US" sz="1200" dirty="0" err="1">
                          <a:solidFill>
                            <a:schemeClr val="bg1"/>
                          </a:solidFill>
                          <a:effectLst/>
                        </a:rPr>
                        <a:t>thal</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Accuracy: 88.53%</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Precision: 88.8 %</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Recall: 88.5%</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F1- Score: 88.5 %</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ROC Area: 92.0%</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457103"/>
                  </a:ext>
                </a:extLst>
              </a:tr>
            </a:tbl>
          </a:graphicData>
        </a:graphic>
      </p:graphicFrame>
    </p:spTree>
    <p:extLst>
      <p:ext uri="{BB962C8B-B14F-4D97-AF65-F5344CB8AC3E}">
        <p14:creationId xmlns:p14="http://schemas.microsoft.com/office/powerpoint/2010/main" val="3297823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4000" dirty="0"/>
              <a:t>REFERENCES</a:t>
            </a:r>
            <a:endParaRPr lang="en-US" sz="3200" dirty="0"/>
          </a:p>
        </p:txBody>
      </p:sp>
      <p:sp>
        <p:nvSpPr>
          <p:cNvPr id="6" name="Content Placeholder 5"/>
          <p:cNvSpPr>
            <a:spLocks noGrp="1"/>
          </p:cNvSpPr>
          <p:nvPr>
            <p:ph sz="half" idx="2"/>
          </p:nvPr>
        </p:nvSpPr>
        <p:spPr>
          <a:xfrm>
            <a:off x="522131" y="1332089"/>
            <a:ext cx="8099738" cy="3544515"/>
          </a:xfrm>
        </p:spPr>
        <p:txBody>
          <a:bodyPr>
            <a:normAutofit fontScale="25000" lnSpcReduction="20000"/>
          </a:bodyPr>
          <a:lstStyle/>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Almustafa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K. M. (2020). Prediction of heart disease and classifiers’ sensitivity analysis.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BMC Bioinformatics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21</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(1), 1–18. </a:t>
            </a:r>
            <a:r>
              <a:rPr lang="en-US" sz="40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https://doi.org/10.1186/s12859-020-03626-y</a:t>
            </a:r>
            <a:endParaRPr lang="en-US" sz="40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latin typeface="Calibri" panose="020F0502020204030204" pitchFamily="34" charset="0"/>
                <a:ea typeface="Calibri" panose="020F0502020204030204" pitchFamily="34" charset="0"/>
                <a:cs typeface="Times New Roman" panose="02020603050405020304" pitchFamily="18" charset="0"/>
              </a:rPr>
              <a:t>Cognilytica</a:t>
            </a:r>
            <a:r>
              <a:rPr lang="en-US" sz="4000" dirty="0">
                <a:latin typeface="Calibri" panose="020F0502020204030204" pitchFamily="34" charset="0"/>
                <a:ea typeface="Calibri" panose="020F0502020204030204" pitchFamily="34" charset="0"/>
                <a:cs typeface="Times New Roman" panose="02020603050405020304" pitchFamily="18" charset="0"/>
              </a:rPr>
              <a:t>. (2021). CPMAI Methodology - </a:t>
            </a:r>
            <a:r>
              <a:rPr lang="en-US" sz="4000" dirty="0" err="1">
                <a:latin typeface="Calibri" panose="020F0502020204030204" pitchFamily="34" charset="0"/>
                <a:ea typeface="Calibri" panose="020F0502020204030204" pitchFamily="34" charset="0"/>
                <a:cs typeface="Times New Roman" panose="02020603050405020304" pitchFamily="18" charset="0"/>
              </a:rPr>
              <a:t>Cognilytica</a:t>
            </a:r>
            <a:r>
              <a:rPr lang="en-US" sz="4000" dirty="0">
                <a:latin typeface="Calibri" panose="020F0502020204030204" pitchFamily="34" charset="0"/>
                <a:ea typeface="Calibri" panose="020F0502020204030204" pitchFamily="34" charset="0"/>
                <a:cs typeface="Times New Roman" panose="02020603050405020304" pitchFamily="18" charset="0"/>
              </a:rPr>
              <a:t>. https://www.cognilytica.com/cpmai/</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Dandona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L.,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Dandona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R., Kumar, G. A., Shukla, D. K., Paul, V. K., Balakrishnan, K., Prabhakaran, D., Tandon, N., Salvi, S., Dash, A. P., Nandakumar, A., Patel, V., Agarwal, S. K., Gupta, P. C., Dhaliwal, R. S., Mathur, P.,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Laxmaiah</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 Dhillon, P. K., Dey, S., … Swaminathan, S. (2017). Nations within a nation: variations in epidemiological transition across the states of India, 1990–2016 in the Global Burden of Disease Study.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The Lancet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390</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(10111), 2437–2460. https://doi.org/10.1016/S0140-6736(17)32804-0</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Dietterich</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T. G. (2000). Ensemble methods in machine learning.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Lecture Notes in Computer Science (Including Subseries Lecture Notes in Artificial Intelligence and Lecture Notes in Bioinformatics)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1857 LNCS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1–15. https://doi.org/10.1007/3-540-45014-9_1</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Emakhu</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J., Shrestha, S., &amp;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Arslanturk</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S. (2020). Prediction system for heart disease based on ensemble classifiers.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Proceedings of the International Conference on Industrial Engineering and Operations Management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August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2337–2347.</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Gao, X. Y., Amin Ali, A., Shaban Hassan, H., &amp; Anwar, E. M. (2021). Improving the Accuracy for Analyzing Heart Diseases Prediction Based on the Ensemble Method.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Complexity</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2021</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https://doi.org/10.1155/2021/6663455</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Ivens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G. P. (1983). Chemical process dynamics.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The Chemical Engineering Journal</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27</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(2), 120–121. https://doi.org/10.1016/0300-9467(83)80063-x</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Jothi Prakash, V., &amp; Karthikeyan, N. K. (2021). Enhanced Evolutionary Feature Selection and Ensemble Method for Cardiovascular Disease Prediction.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Interdisciplinary Sciences: Computational Life Sciences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0123456789</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https://doi.org/10.1007/s12539-021-00430-x</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Leon, F.,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Floria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S. A., &amp;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Badica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C. (2017). Evaluating the effect of voting methods on ensemble-based classification.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Proceedings - 2017 IEEE International Conference on </a:t>
            </a:r>
            <a:r>
              <a:rPr lang="en-US" sz="4000" i="1" dirty="0" err="1">
                <a:effectLst/>
                <a:latin typeface="Times New Roman" panose="02020603050405020304" pitchFamily="18" charset="0"/>
                <a:ea typeface="Calibri" panose="020F0502020204030204" pitchFamily="34" charset="0"/>
                <a:cs typeface="Times New Roman" panose="02020603050405020304" pitchFamily="18" charset="0"/>
              </a:rPr>
              <a:t>INnovations</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 in Intelligent </a:t>
            </a:r>
            <a:r>
              <a:rPr lang="en-US" sz="4000" i="1" dirty="0" err="1">
                <a:effectLst/>
                <a:latin typeface="Times New Roman" panose="02020603050405020304" pitchFamily="18" charset="0"/>
                <a:ea typeface="Calibri" panose="020F0502020204030204" pitchFamily="34" charset="0"/>
                <a:cs typeface="Times New Roman" panose="02020603050405020304" pitchFamily="18" charset="0"/>
              </a:rPr>
              <a:t>SysTems</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 and Applications, INISTA 2017</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July</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1–6. https://doi.org/10.1109/INISTA.2017.8001122</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412761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p:txBody>
          <a:bodyPr>
            <a:normAutofit fontScale="77500" lnSpcReduction="20000"/>
          </a:bodyPr>
          <a:lstStyle/>
          <a:p>
            <a:pPr marL="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Cardiovascular diseases are conditions that affect the structures or function of your heart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Steinbaum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2019).</a:t>
            </a:r>
          </a:p>
          <a:p>
            <a:pPr marL="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CVD is responsible for 11% of over 2 million NCD deaths in Nigeria annually. </a:t>
            </a:r>
          </a:p>
          <a:p>
            <a:pPr marL="0" marR="0"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Risk factors </a:t>
            </a:r>
          </a:p>
          <a:p>
            <a:pPr marL="800100" lvl="2"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Modifiable </a:t>
            </a:r>
            <a:r>
              <a:rPr lang="en-US" dirty="0" err="1">
                <a:latin typeface="Times New Roman" panose="02020603050405020304" pitchFamily="18" charset="0"/>
                <a:ea typeface="Calibri" panose="020F0502020204030204" pitchFamily="34" charset="0"/>
                <a:cs typeface="Times New Roman" panose="02020603050405020304" pitchFamily="18" charset="0"/>
              </a:rPr>
              <a:t>e.g</a:t>
            </a:r>
            <a:r>
              <a:rPr lang="en-US" dirty="0">
                <a:latin typeface="Times New Roman" panose="02020603050405020304" pitchFamily="18" charset="0"/>
                <a:ea typeface="Calibri" panose="020F0502020204030204" pitchFamily="34" charset="0"/>
                <a:cs typeface="Times New Roman" panose="02020603050405020304" pitchFamily="18" charset="0"/>
              </a:rPr>
              <a:t> physical inactivity, tobacco and alcohol intake </a:t>
            </a:r>
          </a:p>
          <a:p>
            <a:pPr marL="800100" lvl="2"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nonmodifiable risk factors </a:t>
            </a:r>
            <a:r>
              <a:rPr lang="en-US" dirty="0" err="1">
                <a:latin typeface="Times New Roman" panose="02020603050405020304" pitchFamily="18" charset="0"/>
                <a:ea typeface="Calibri" panose="020F0502020204030204" pitchFamily="34" charset="0"/>
                <a:cs typeface="Times New Roman" panose="02020603050405020304" pitchFamily="18" charset="0"/>
              </a:rPr>
              <a:t>e.g</a:t>
            </a:r>
            <a:r>
              <a:rPr lang="en-US" dirty="0">
                <a:latin typeface="Times New Roman" panose="02020603050405020304" pitchFamily="18" charset="0"/>
                <a:ea typeface="Calibri" panose="020F0502020204030204" pitchFamily="34" charset="0"/>
                <a:cs typeface="Times New Roman" panose="02020603050405020304" pitchFamily="18" charset="0"/>
              </a:rPr>
              <a:t> age, family history(</a:t>
            </a:r>
            <a:r>
              <a:rPr lang="en-US" dirty="0" err="1">
                <a:latin typeface="Times New Roman" panose="02020603050405020304" pitchFamily="18" charset="0"/>
                <a:ea typeface="Calibri" panose="020F0502020204030204" pitchFamily="34" charset="0"/>
                <a:cs typeface="Times New Roman" panose="02020603050405020304" pitchFamily="18" charset="0"/>
              </a:rPr>
              <a:t>Emakhu</a:t>
            </a:r>
            <a:r>
              <a:rPr lang="en-US" dirty="0">
                <a:latin typeface="Times New Roman" panose="02020603050405020304" pitchFamily="18" charset="0"/>
                <a:ea typeface="Calibri" panose="020F0502020204030204" pitchFamily="34" charset="0"/>
                <a:cs typeface="Times New Roman" panose="02020603050405020304" pitchFamily="18" charset="0"/>
              </a:rPr>
              <a:t> et al., 2020; WHO, 2019).  and </a:t>
            </a:r>
          </a:p>
          <a:p>
            <a:pPr marL="800100" lvl="2"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emerging risk factors </a:t>
            </a:r>
            <a:r>
              <a:rPr lang="en-US" dirty="0" err="1">
                <a:latin typeface="Times New Roman" panose="02020603050405020304" pitchFamily="18" charset="0"/>
                <a:ea typeface="Calibri" panose="020F0502020204030204" pitchFamily="34" charset="0"/>
                <a:cs typeface="Times New Roman" panose="02020603050405020304" pitchFamily="18" charset="0"/>
              </a:rPr>
              <a:t>e.g</a:t>
            </a:r>
            <a:r>
              <a:rPr lang="en-US" dirty="0">
                <a:latin typeface="Times New Roman" panose="02020603050405020304" pitchFamily="18" charset="0"/>
                <a:ea typeface="Calibri" panose="020F0502020204030204" pitchFamily="34" charset="0"/>
                <a:cs typeface="Times New Roman" panose="02020603050405020304" pitchFamily="18" charset="0"/>
              </a:rPr>
              <a:t> elevated homocysteine, small, dense lipoprotein (</a:t>
            </a:r>
            <a:r>
              <a:rPr lang="en-US" dirty="0" err="1">
                <a:latin typeface="Times New Roman" panose="02020603050405020304" pitchFamily="18" charset="0"/>
                <a:ea typeface="Calibri" panose="020F0502020204030204" pitchFamily="34" charset="0"/>
                <a:cs typeface="Times New Roman" panose="02020603050405020304" pitchFamily="18" charset="0"/>
              </a:rPr>
              <a:t>Lpa</a:t>
            </a:r>
            <a:r>
              <a:rPr lang="en-US" dirty="0">
                <a:latin typeface="Times New Roman" panose="02020603050405020304" pitchFamily="18" charset="0"/>
                <a:ea typeface="Calibri" panose="020F0502020204030204" pitchFamily="34" charset="0"/>
                <a:cs typeface="Times New Roman" panose="02020603050405020304" pitchFamily="18" charset="0"/>
              </a:rPr>
              <a:t>).(Ike &amp; Onyema, 2020). </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4000" dirty="0"/>
              <a:t>REFERENCES</a:t>
            </a:r>
            <a:endParaRPr lang="en-US" sz="3200" dirty="0"/>
          </a:p>
        </p:txBody>
      </p:sp>
      <p:sp>
        <p:nvSpPr>
          <p:cNvPr id="6" name="Content Placeholder 5"/>
          <p:cNvSpPr>
            <a:spLocks noGrp="1"/>
          </p:cNvSpPr>
          <p:nvPr>
            <p:ph sz="half" idx="2"/>
          </p:nvPr>
        </p:nvSpPr>
        <p:spPr>
          <a:xfrm>
            <a:off x="522131" y="1332089"/>
            <a:ext cx="8099738" cy="3544515"/>
          </a:xfrm>
        </p:spPr>
        <p:txBody>
          <a:bodyPr>
            <a:normAutofit fontScale="32500" lnSpcReduction="20000"/>
          </a:bodyPr>
          <a:lstStyle/>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Lidy</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T., &amp;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Rauber</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 (2008). Machine Learning Techniques for Multimedia.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Machine Learning Techniques for Multimedia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11</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249–285. https://doi.org/10.1007/978-3-540-75171-7</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Loyola-Gonzalez, O. (2019). Black-box vs. White-Box: Understanding their advantages and weaknesses from a practical point of view.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IEEE Access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154096–154113. https://doi.org/10.1109/ACCESS.2019.2949286</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Muibideen</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M., &amp; Prasad, R. (2020).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A Fast Algorithm for Heart Disease Prediction using Bayesian Network Model</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1–11. http://arxiv.org/abs/2012.09429</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Sai Shekhar, M., Mani Chand, Y., &amp; Mary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Gladence</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L. (2021). Heart Disease Prediction Using Machine Learning.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Lecture Notes in Electrical Engineering</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708</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Inccst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20), 603–609. https://doi.org/10.1007/978-981-15-8685-9_63</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Steinbaum</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S. R. (2019).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Cardiovascular (Heart) Diseases: Types and Treatments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https://www.webmd.com/heart-disease/guide/diseases-cardiovascular</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Usha Sri, B. (2020). Effective Heart Disease Prediction Model Through Voting Technique.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Engineering Technology and Management Sciences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(5), 10–13. https://doi.org/10.46647/ijetms.2020.v04i05.003</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WHO. (2019).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WHO and Nigerian Government move to curb cardiovascular diseases | WHO | Regional Office for Africa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https://www.afro.who.int/news/who-and-nigerian-government-move-curb-cardiovascular-diseases</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4170336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14966" y="1926727"/>
            <a:ext cx="6283782" cy="725349"/>
          </a:xfrm>
        </p:spPr>
        <p:txBody>
          <a:bodyPr>
            <a:normAutofit/>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THANK YOU FOR LISTENING</a:t>
            </a:r>
            <a:endParaRPr lang="en-US" dirty="0"/>
          </a:p>
        </p:txBody>
      </p:sp>
    </p:spTree>
    <p:extLst>
      <p:ext uri="{BB962C8B-B14F-4D97-AF65-F5344CB8AC3E}">
        <p14:creationId xmlns:p14="http://schemas.microsoft.com/office/powerpoint/2010/main" val="3602946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3200" dirty="0">
                <a:effectLst/>
                <a:latin typeface="Calibri" panose="020F0502020204030204" pitchFamily="34" charset="0"/>
                <a:ea typeface="Times New Roman" panose="02020603050405020304" pitchFamily="18" charset="0"/>
                <a:cs typeface="Times New Roman" panose="02020603050405020304" pitchFamily="18" charset="0"/>
              </a:rPr>
              <a:t>BACKGROUND OF THE STUDY</a:t>
            </a:r>
            <a:endParaRPr lang="en-US" sz="3200" dirty="0"/>
          </a:p>
        </p:txBody>
      </p:sp>
      <p:sp>
        <p:nvSpPr>
          <p:cNvPr id="6" name="Content Placeholder 5"/>
          <p:cNvSpPr>
            <a:spLocks noGrp="1"/>
          </p:cNvSpPr>
          <p:nvPr>
            <p:ph sz="half" idx="2"/>
          </p:nvPr>
        </p:nvSpPr>
        <p:spPr>
          <a:xfrm>
            <a:off x="522131" y="1332089"/>
            <a:ext cx="8099738" cy="3654581"/>
          </a:xfrm>
        </p:spPr>
        <p:txBody>
          <a:bodyPr>
            <a:normAutofit fontScale="70000" lnSpcReduction="20000"/>
          </a:bodyPr>
          <a:lstStyle/>
          <a:p>
            <a:pPr marL="0" marR="0"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Electronic health record (EHR) systems makes the use of strong analysis tools necessary.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Increasing the efficiency of diagnosis and reducing the misclassification cost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Dandona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et al., 2017).</a:t>
            </a:r>
          </a:p>
          <a:p>
            <a:pPr marL="400050" lvl="1"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enhancing the selection of features(attributes) (Jothi Prakash &amp; Karthikeyan, 2021) and </a:t>
            </a:r>
          </a:p>
          <a:p>
            <a:pPr marL="400050" lvl="1"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rPr>
              <a:t>relationship between certain factors to the presence of heart disease (</a:t>
            </a:r>
            <a:r>
              <a:rPr lang="en-US" dirty="0" err="1">
                <a:effectLst/>
                <a:latin typeface="Times New Roman" panose="02020603050405020304" pitchFamily="18" charset="0"/>
                <a:ea typeface="Calibri" panose="020F0502020204030204" pitchFamily="34" charset="0"/>
              </a:rPr>
              <a:t>Muibideen</a:t>
            </a:r>
            <a:r>
              <a:rPr lang="en-US" dirty="0">
                <a:effectLst/>
                <a:latin typeface="Times New Roman" panose="02020603050405020304" pitchFamily="18" charset="0"/>
                <a:ea typeface="Calibri" panose="020F0502020204030204" pitchFamily="34" charset="0"/>
              </a:rPr>
              <a:t> &amp; Prasad, 2020)</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Bayesian Network (</a:t>
            </a:r>
            <a:r>
              <a:rPr lang="en-US" sz="2400" dirty="0" err="1">
                <a:effectLst/>
                <a:latin typeface="TimesNewRomanPSMT"/>
                <a:ea typeface="Calibri" panose="020F0502020204030204" pitchFamily="34" charset="0"/>
                <a:cs typeface="Times New Roman" panose="02020603050405020304" pitchFamily="18" charset="0"/>
              </a:rPr>
              <a:t>Muibideen</a:t>
            </a:r>
            <a:r>
              <a:rPr lang="en-US" sz="2400" dirty="0">
                <a:effectLst/>
                <a:latin typeface="TimesNewRomanPSMT"/>
                <a:ea typeface="Calibri" panose="020F0502020204030204" pitchFamily="34" charset="0"/>
                <a:cs typeface="Times New Roman" panose="02020603050405020304" pitchFamily="18" charset="0"/>
              </a:rPr>
              <a:t> &amp; Prasad, 2020)</a:t>
            </a:r>
          </a:p>
          <a:p>
            <a:pPr marL="0" marR="0" algn="just">
              <a:lnSpc>
                <a:spcPct val="107000"/>
              </a:lnSpc>
              <a:spcBef>
                <a:spcPts val="0"/>
              </a:spcBef>
              <a:spcAft>
                <a:spcPts val="800"/>
              </a:spcAft>
            </a:pPr>
            <a:r>
              <a:rPr lang="en-US" sz="2400" dirty="0">
                <a:effectLst/>
                <a:latin typeface="TimesNewRomanPSMT"/>
                <a:ea typeface="Calibri" panose="020F0502020204030204" pitchFamily="34" charset="0"/>
                <a:cs typeface="Times New Roman" panose="02020603050405020304" pitchFamily="18" charset="0"/>
              </a:rPr>
              <a:t>AdaBoost, Bagging, Random Forest, and Voting Ensemble (Decision Trees, Logistic Regression and Support Vector Machines) ). (</a:t>
            </a:r>
            <a:r>
              <a:rPr lang="en-US" sz="2400" dirty="0" err="1">
                <a:effectLst/>
                <a:latin typeface="TimesNewRomanPSMT"/>
                <a:ea typeface="Calibri" panose="020F0502020204030204" pitchFamily="34" charset="0"/>
                <a:cs typeface="Times New Roman" panose="02020603050405020304" pitchFamily="18" charset="0"/>
              </a:rPr>
              <a:t>Emakhu</a:t>
            </a:r>
            <a:r>
              <a:rPr lang="en-US" sz="2400" dirty="0">
                <a:effectLst/>
                <a:latin typeface="TimesNewRomanPSMT"/>
                <a:ea typeface="Calibri" panose="020F0502020204030204" pitchFamily="34" charset="0"/>
                <a:cs typeface="Times New Roman" panose="02020603050405020304" pitchFamily="18" charset="0"/>
              </a:rPr>
              <a:t> et al., 2020)</a:t>
            </a:r>
          </a:p>
          <a:p>
            <a:pPr marL="0" algn="just">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rPr>
              <a:t>High number of feature/attributes</a:t>
            </a: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needs dimensionality reduction  (</a:t>
            </a:r>
            <a:r>
              <a:rPr lang="en-US" sz="2400" dirty="0" err="1">
                <a:effectLst/>
                <a:latin typeface="Times New Roman" panose="02020603050405020304" pitchFamily="18" charset="0"/>
                <a:ea typeface="Times New Roman" panose="02020603050405020304" pitchFamily="18" charset="0"/>
              </a:rPr>
              <a:t>Lidy</a:t>
            </a:r>
            <a:r>
              <a:rPr lang="en-US" sz="2400" dirty="0">
                <a:effectLst/>
                <a:latin typeface="Times New Roman" panose="02020603050405020304" pitchFamily="18" charset="0"/>
                <a:ea typeface="Times New Roman" panose="02020603050405020304" pitchFamily="18" charset="0"/>
              </a:rPr>
              <a:t> &amp; </a:t>
            </a:r>
            <a:r>
              <a:rPr lang="en-US" sz="2400" dirty="0" err="1">
                <a:effectLst/>
                <a:latin typeface="Times New Roman" panose="02020603050405020304" pitchFamily="18" charset="0"/>
                <a:ea typeface="Times New Roman" panose="02020603050405020304" pitchFamily="18" charset="0"/>
              </a:rPr>
              <a:t>Rauber</a:t>
            </a:r>
            <a:r>
              <a:rPr lang="en-US" sz="2400" dirty="0">
                <a:effectLst/>
                <a:latin typeface="Times New Roman" panose="02020603050405020304" pitchFamily="18" charset="0"/>
                <a:ea typeface="Times New Roman" panose="02020603050405020304" pitchFamily="18" charset="0"/>
              </a:rPr>
              <a:t>, 2008).</a:t>
            </a:r>
          </a:p>
          <a:p>
            <a:pPr algn="l"/>
            <a:endParaRPr lang="en-US" dirty="0"/>
          </a:p>
        </p:txBody>
      </p:sp>
    </p:spTree>
    <p:extLst>
      <p:ext uri="{BB962C8B-B14F-4D97-AF65-F5344CB8AC3E}">
        <p14:creationId xmlns:p14="http://schemas.microsoft.com/office/powerpoint/2010/main" val="417078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PROBLEM STATEMENT</a:t>
            </a:r>
            <a:endParaRPr lang="en-US" dirty="0"/>
          </a:p>
        </p:txBody>
      </p:sp>
      <p:sp>
        <p:nvSpPr>
          <p:cNvPr id="5" name="Content Placeholder 4"/>
          <p:cNvSpPr>
            <a:spLocks noGrp="1"/>
          </p:cNvSpPr>
          <p:nvPr>
            <p:ph idx="1"/>
          </p:nvPr>
        </p:nvSpPr>
        <p:spPr/>
        <p:txBody>
          <a:bodyPr/>
          <a:lstStyle/>
          <a:p>
            <a:r>
              <a:rPr lang="en-US" dirty="0"/>
              <a:t>There is need for further study in reduction of the dimensionality in heart disease dataset to achieve better performance</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AIM AND OBJECTIVE OF THE STUDY</a:t>
            </a:r>
            <a:endParaRPr lang="en-US" dirty="0"/>
          </a:p>
        </p:txBody>
      </p:sp>
      <p:sp>
        <p:nvSpPr>
          <p:cNvPr id="5" name="Content Placeholder 4"/>
          <p:cNvSpPr>
            <a:spLocks noGrp="1"/>
          </p:cNvSpPr>
          <p:nvPr>
            <p:ph idx="1"/>
          </p:nvPr>
        </p:nvSpPr>
        <p:spPr>
          <a:xfrm>
            <a:off x="1888436" y="1268361"/>
            <a:ext cx="6805738" cy="3420136"/>
          </a:xfrm>
        </p:spPr>
        <p:txBody>
          <a:bodyPr>
            <a:normAutofit fontScale="70000" lnSpcReduction="20000"/>
          </a:bodyPr>
          <a:lstStyle/>
          <a:p>
            <a:pPr marL="0" indent="0" algn="just">
              <a:buNone/>
            </a:pPr>
            <a:r>
              <a:rPr lang="en-MY" b="1" dirty="0"/>
              <a:t>Aim</a:t>
            </a:r>
          </a:p>
          <a:p>
            <a:pPr marL="0" indent="0" algn="just">
              <a:buNone/>
            </a:pPr>
            <a:r>
              <a:rPr lang="en-MY" dirty="0"/>
              <a:t>The aim of the study is to improve the performance of heart disease prediction through feature/dimension reduction. </a:t>
            </a:r>
          </a:p>
          <a:p>
            <a:pPr marL="0" indent="0" algn="just">
              <a:buNone/>
            </a:pPr>
            <a:r>
              <a:rPr lang="en-MY" b="1" dirty="0"/>
              <a:t>Objectives</a:t>
            </a:r>
            <a:r>
              <a:rPr lang="en-MY" dirty="0"/>
              <a:t>:</a:t>
            </a:r>
          </a:p>
          <a:p>
            <a:pPr marL="0" indent="0" algn="just">
              <a:buNone/>
            </a:pPr>
            <a:r>
              <a:rPr lang="en-GB" dirty="0"/>
              <a:t>The objectives are to</a:t>
            </a:r>
          </a:p>
          <a:p>
            <a:pPr lvl="1" algn="just"/>
            <a:r>
              <a:rPr lang="en-MY" dirty="0"/>
              <a:t> Review models use in heart disease prediction with the intention of providing a better model.</a:t>
            </a:r>
            <a:endParaRPr lang="en-GB" dirty="0"/>
          </a:p>
          <a:p>
            <a:pPr lvl="1" algn="just"/>
            <a:r>
              <a:rPr lang="en-MY" dirty="0"/>
              <a:t> Perform Different feature reduction technique and measure performance on different models of each.</a:t>
            </a:r>
          </a:p>
          <a:p>
            <a:pPr lvl="1" algn="just"/>
            <a:r>
              <a:rPr lang="en-MY" dirty="0"/>
              <a:t>Compare the results with other related works.</a:t>
            </a:r>
          </a:p>
        </p:txBody>
      </p:sp>
    </p:spTree>
    <p:extLst>
      <p:ext uri="{BB962C8B-B14F-4D97-AF65-F5344CB8AC3E}">
        <p14:creationId xmlns:p14="http://schemas.microsoft.com/office/powerpoint/2010/main" val="369933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SIGNIFICANCE OF THE STUDY</a:t>
            </a:r>
            <a:endParaRPr lang="en-US" sz="2800" dirty="0"/>
          </a:p>
        </p:txBody>
      </p:sp>
      <p:sp>
        <p:nvSpPr>
          <p:cNvPr id="5" name="Content Placeholder 4"/>
          <p:cNvSpPr>
            <a:spLocks noGrp="1"/>
          </p:cNvSpPr>
          <p:nvPr>
            <p:ph idx="1"/>
          </p:nvPr>
        </p:nvSpPr>
        <p:spPr>
          <a:xfrm>
            <a:off x="1838740" y="1268361"/>
            <a:ext cx="6855434" cy="3420136"/>
          </a:xfrm>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As heart disease has become is a silent epidemic, accurate and timely prediction of heart disease is important. This will help in reduction in the cost of treatment, loss of life and also increases the chances of recovery.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buNone/>
            </a:pPr>
            <a:endParaRPr lang="en-MY" dirty="0"/>
          </a:p>
        </p:txBody>
      </p:sp>
    </p:spTree>
    <p:extLst>
      <p:ext uri="{BB962C8B-B14F-4D97-AF65-F5344CB8AC3E}">
        <p14:creationId xmlns:p14="http://schemas.microsoft.com/office/powerpoint/2010/main" val="66316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a:t>SCOPE AND LIMITATION OF THE STUDY</a:t>
            </a:r>
            <a:endParaRPr lang="en-US" sz="2400" dirty="0"/>
          </a:p>
        </p:txBody>
      </p:sp>
      <p:sp>
        <p:nvSpPr>
          <p:cNvPr id="5" name="Content Placeholder 4"/>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Scope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This study covers the use of structured tabular data on supervised machine learning algorithms to accurately predict the risk of the presence of heart disease in a person.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Limitation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Study does not include the use of heart image data to make prediction on the presence of heart disease in a person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buNone/>
            </a:pPr>
            <a:endParaRPr lang="en-MY" dirty="0"/>
          </a:p>
        </p:txBody>
      </p:sp>
    </p:spTree>
    <p:extLst>
      <p:ext uri="{BB962C8B-B14F-4D97-AF65-F5344CB8AC3E}">
        <p14:creationId xmlns:p14="http://schemas.microsoft.com/office/powerpoint/2010/main" val="188944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77AC57-019B-49BD-B8A7-13C43785EFAD}"/>
              </a:ext>
            </a:extLst>
          </p:cNvPr>
          <p:cNvSpPr txBox="1">
            <a:spLocks/>
          </p:cNvSpPr>
          <p:nvPr/>
        </p:nvSpPr>
        <p:spPr>
          <a:xfrm>
            <a:off x="2990417" y="180759"/>
            <a:ext cx="6283782" cy="725349"/>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LITERATURE REVIEW</a:t>
            </a:r>
            <a:endParaRPr lang="en-US" dirty="0"/>
          </a:p>
        </p:txBody>
      </p:sp>
      <p:graphicFrame>
        <p:nvGraphicFramePr>
          <p:cNvPr id="5" name="Content Placeholder 3">
            <a:extLst>
              <a:ext uri="{FF2B5EF4-FFF2-40B4-BE49-F238E27FC236}">
                <a16:creationId xmlns:a16="http://schemas.microsoft.com/office/drawing/2014/main" id="{002FD083-45F8-46FB-9E0B-0DAF31FEDE49}"/>
              </a:ext>
            </a:extLst>
          </p:cNvPr>
          <p:cNvGraphicFramePr>
            <a:graphicFrameLocks/>
          </p:cNvGraphicFramePr>
          <p:nvPr>
            <p:extLst>
              <p:ext uri="{D42A27DB-BD31-4B8C-83A1-F6EECF244321}">
                <p14:modId xmlns:p14="http://schemas.microsoft.com/office/powerpoint/2010/main" val="647156608"/>
              </p:ext>
            </p:extLst>
          </p:nvPr>
        </p:nvGraphicFramePr>
        <p:xfrm>
          <a:off x="374072" y="1411885"/>
          <a:ext cx="8499762" cy="3550856"/>
        </p:xfrm>
        <a:graphic>
          <a:graphicData uri="http://schemas.openxmlformats.org/drawingml/2006/table">
            <a:tbl>
              <a:tblPr firstRow="1" firstCol="1" bandRow="1">
                <a:tableStyleId>{5C22544A-7EE6-4342-B048-85BDC9FD1C3A}</a:tableStyleId>
              </a:tblPr>
              <a:tblGrid>
                <a:gridCol w="500173">
                  <a:extLst>
                    <a:ext uri="{9D8B030D-6E8A-4147-A177-3AD203B41FA5}">
                      <a16:colId xmlns:a16="http://schemas.microsoft.com/office/drawing/2014/main" val="1711562975"/>
                    </a:ext>
                  </a:extLst>
                </a:gridCol>
                <a:gridCol w="1333799">
                  <a:extLst>
                    <a:ext uri="{9D8B030D-6E8A-4147-A177-3AD203B41FA5}">
                      <a16:colId xmlns:a16="http://schemas.microsoft.com/office/drawing/2014/main" val="3072793309"/>
                    </a:ext>
                  </a:extLst>
                </a:gridCol>
                <a:gridCol w="1064474">
                  <a:extLst>
                    <a:ext uri="{9D8B030D-6E8A-4147-A177-3AD203B41FA5}">
                      <a16:colId xmlns:a16="http://schemas.microsoft.com/office/drawing/2014/main" val="3284243316"/>
                    </a:ext>
                  </a:extLst>
                </a:gridCol>
                <a:gridCol w="1244025">
                  <a:extLst>
                    <a:ext uri="{9D8B030D-6E8A-4147-A177-3AD203B41FA5}">
                      <a16:colId xmlns:a16="http://schemas.microsoft.com/office/drawing/2014/main" val="2321182316"/>
                    </a:ext>
                  </a:extLst>
                </a:gridCol>
                <a:gridCol w="1240819">
                  <a:extLst>
                    <a:ext uri="{9D8B030D-6E8A-4147-A177-3AD203B41FA5}">
                      <a16:colId xmlns:a16="http://schemas.microsoft.com/office/drawing/2014/main" val="54294561"/>
                    </a:ext>
                  </a:extLst>
                </a:gridCol>
                <a:gridCol w="3116472">
                  <a:extLst>
                    <a:ext uri="{9D8B030D-6E8A-4147-A177-3AD203B41FA5}">
                      <a16:colId xmlns:a16="http://schemas.microsoft.com/office/drawing/2014/main" val="990945026"/>
                    </a:ext>
                  </a:extLst>
                </a:gridCol>
              </a:tblGrid>
              <a:tr h="239858">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S/N</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Title</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Author</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Method Used</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Evaluation Metrics</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Weakness</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2739832"/>
                  </a:ext>
                </a:extLst>
              </a:tr>
              <a:tr h="712425">
                <a:tc>
                  <a:txBody>
                    <a:bodyPr/>
                    <a:lstStyle/>
                    <a:p>
                      <a:pPr marL="347472" marR="0" indent="-347472" algn="l" fontAlgn="t">
                        <a:lnSpc>
                          <a:spcPct val="100000"/>
                        </a:lnSpc>
                        <a:spcBef>
                          <a:spcPts val="0"/>
                        </a:spcBef>
                        <a:spcAft>
                          <a:spcPts val="0"/>
                        </a:spcAft>
                        <a:buClrTx/>
                        <a:buSzPts val="1200"/>
                        <a:buFont typeface="+mj-lt"/>
                        <a:buAutoNum type="arabicPeriod"/>
                      </a:pPr>
                      <a:r>
                        <a:rPr lang="en-US" sz="1000" u="none" strike="noStrike" dirty="0">
                          <a:solidFill>
                            <a:srgbClr val="002060"/>
                          </a:solidFill>
                          <a:effectLst/>
                          <a:latin typeface="+mn-lt"/>
                        </a:rPr>
                        <a:t> </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 fast algorithm for heart disease prediction using Bayesian network model</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Mistura Muibideen and Rajesh Prasad      -2020</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Bayesian network (BN)</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Accuracy, Precision, Recall, F1 Score</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Other models apart from Bayesian models were not investigated</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5937832"/>
                  </a:ext>
                </a:extLst>
              </a:tr>
              <a:tr h="948707">
                <a:tc>
                  <a:txBody>
                    <a:bodyPr/>
                    <a:lstStyle/>
                    <a:p>
                      <a:pPr marL="0" marR="0" indent="0" algn="l" fontAlgn="t">
                        <a:lnSpc>
                          <a:spcPct val="100000"/>
                        </a:lnSpc>
                        <a:spcBef>
                          <a:spcPts val="0"/>
                        </a:spcBef>
                        <a:spcAft>
                          <a:spcPts val="0"/>
                        </a:spcAft>
                        <a:buClrTx/>
                        <a:buSzPts val="1200"/>
                        <a:buFont typeface="+mj-lt"/>
                        <a:buNone/>
                      </a:pPr>
                      <a:r>
                        <a:rPr lang="en-US" sz="1000" u="none" strike="noStrike" dirty="0">
                          <a:solidFill>
                            <a:srgbClr val="002060"/>
                          </a:solidFill>
                          <a:effectLst/>
                          <a:latin typeface="+mn-lt"/>
                        </a:rPr>
                        <a:t>2. </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Coronary Artery Disease Diagnosis; Ranking the Significant Features Using Random Trees Model</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fi-FI" sz="1000" u="none" strike="noStrike" dirty="0">
                          <a:effectLst/>
                          <a:latin typeface="+mn-lt"/>
                        </a:rPr>
                        <a:t>Javad Hassannataj Joloudari , et al.</a:t>
                      </a:r>
                    </a:p>
                    <a:p>
                      <a:pPr marL="0" marR="0" algn="l" fontAlgn="t">
                        <a:lnSpc>
                          <a:spcPct val="100000"/>
                        </a:lnSpc>
                        <a:spcBef>
                          <a:spcPts val="0"/>
                        </a:spcBef>
                        <a:spcAft>
                          <a:spcPts val="0"/>
                        </a:spcAft>
                      </a:pPr>
                      <a:r>
                        <a:rPr lang="fi-FI" sz="1000" u="none" strike="noStrike" dirty="0">
                          <a:effectLst/>
                          <a:latin typeface="+mn-lt"/>
                        </a:rPr>
                        <a:t>-2020</a:t>
                      </a:r>
                    </a:p>
                    <a:p>
                      <a:pPr marL="0" marR="0" algn="l" fontAlgn="t">
                        <a:lnSpc>
                          <a:spcPct val="100000"/>
                        </a:lnSpc>
                        <a:spcBef>
                          <a:spcPts val="0"/>
                        </a:spcBef>
                        <a:spcAft>
                          <a:spcPts val="0"/>
                        </a:spcAft>
                      </a:pPr>
                      <a:r>
                        <a:rPr lang="fi-FI" sz="1000" u="none" strike="noStrike" dirty="0">
                          <a:effectLst/>
                          <a:latin typeface="+mn-lt"/>
                        </a:rPr>
                        <a:t> </a:t>
                      </a:r>
                      <a:endParaRPr lang="fi-FI"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Random Trees, Decision Trees, support vector machine (SVM)</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Accuracy, ROC curve, Gini, Gain and Confidence</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Feature selection techniques could improve performance of prediction</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4714328"/>
                  </a:ext>
                </a:extLst>
              </a:tr>
              <a:tr h="948707">
                <a:tc>
                  <a:txBody>
                    <a:bodyPr/>
                    <a:lstStyle/>
                    <a:p>
                      <a:pPr marL="0" marR="0" indent="0" algn="l" fontAlgn="t">
                        <a:lnSpc>
                          <a:spcPct val="100000"/>
                        </a:lnSpc>
                        <a:spcBef>
                          <a:spcPts val="0"/>
                        </a:spcBef>
                        <a:spcAft>
                          <a:spcPts val="0"/>
                        </a:spcAft>
                        <a:buClrTx/>
                        <a:buSzPts val="1200"/>
                        <a:buFont typeface="+mj-lt"/>
                        <a:buNone/>
                      </a:pPr>
                      <a:r>
                        <a:rPr lang="en-US" sz="1000" b="0" i="0" u="none" strike="noStrike" dirty="0">
                          <a:solidFill>
                            <a:srgbClr val="002060"/>
                          </a:solidFill>
                          <a:effectLst/>
                          <a:latin typeface="+mn-lt"/>
                        </a:rPr>
                        <a:t>3.</a:t>
                      </a: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An Efficient Convolutional Neural Network for Coronary Heart Disease Prediction</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Aniruddha Dutta, Tamal </a:t>
                      </a:r>
                      <a:r>
                        <a:rPr lang="en-US" sz="1000" u="none" strike="noStrike" dirty="0" err="1">
                          <a:effectLst/>
                          <a:latin typeface="+mn-lt"/>
                        </a:rPr>
                        <a:t>Batabyal</a:t>
                      </a:r>
                      <a:r>
                        <a:rPr lang="en-US" sz="1000" u="none" strike="noStrike" dirty="0">
                          <a:effectLst/>
                          <a:latin typeface="+mn-lt"/>
                        </a:rPr>
                        <a:t>, </a:t>
                      </a:r>
                      <a:r>
                        <a:rPr lang="en-US" sz="1000" u="none" strike="noStrike" dirty="0" err="1">
                          <a:effectLst/>
                          <a:latin typeface="+mn-lt"/>
                        </a:rPr>
                        <a:t>Meheli</a:t>
                      </a:r>
                      <a:r>
                        <a:rPr lang="en-US" sz="1000" u="none" strike="noStrike" dirty="0">
                          <a:effectLst/>
                          <a:latin typeface="+mn-lt"/>
                        </a:rPr>
                        <a:t> </a:t>
                      </a:r>
                      <a:r>
                        <a:rPr lang="en-US" sz="1000" u="none" strike="noStrike" dirty="0" err="1">
                          <a:effectLst/>
                          <a:latin typeface="+mn-lt"/>
                        </a:rPr>
                        <a:t>Basu</a:t>
                      </a:r>
                      <a:r>
                        <a:rPr lang="en-US" sz="1000" u="none" strike="noStrike" dirty="0">
                          <a:effectLst/>
                          <a:latin typeface="+mn-lt"/>
                        </a:rPr>
                        <a:t>, Scott T. Acton  -2020</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Convolutional Neural Network (CNN)</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Confusion matrix</a:t>
                      </a:r>
                    </a:p>
                    <a:p>
                      <a:pPr marL="0" marR="0" algn="l" fontAlgn="t">
                        <a:lnSpc>
                          <a:spcPct val="100000"/>
                        </a:lnSpc>
                        <a:spcBef>
                          <a:spcPts val="0"/>
                        </a:spcBef>
                        <a:spcAft>
                          <a:spcPts val="0"/>
                        </a:spcAft>
                      </a:pPr>
                      <a:r>
                        <a:rPr lang="en-US" sz="1000" u="none" strike="noStrike" dirty="0">
                          <a:effectLst/>
                          <a:latin typeface="+mn-lt"/>
                        </a:rPr>
                        <a:t>AUC</a:t>
                      </a:r>
                    </a:p>
                    <a:p>
                      <a:pPr marL="0" marR="0" algn="l" fontAlgn="t">
                        <a:lnSpc>
                          <a:spcPct val="100000"/>
                        </a:lnSpc>
                        <a:spcBef>
                          <a:spcPts val="0"/>
                        </a:spcBef>
                        <a:spcAft>
                          <a:spcPts val="0"/>
                        </a:spcAft>
                      </a:pPr>
                      <a:r>
                        <a:rPr lang="en-US" sz="1000" u="none" strike="noStrike" dirty="0">
                          <a:effectLst/>
                          <a:latin typeface="+mn-lt"/>
                        </a:rPr>
                        <a:t>Recall</a:t>
                      </a:r>
                    </a:p>
                    <a:p>
                      <a:pPr marL="0" marR="0" algn="l" fontAlgn="t">
                        <a:lnSpc>
                          <a:spcPct val="100000"/>
                        </a:lnSpc>
                        <a:spcBef>
                          <a:spcPts val="0"/>
                        </a:spcBef>
                        <a:spcAft>
                          <a:spcPts val="0"/>
                        </a:spcAft>
                      </a:pPr>
                      <a:r>
                        <a:rPr lang="en-US" sz="1000" u="none" strike="noStrike" dirty="0">
                          <a:effectLst/>
                          <a:latin typeface="+mn-lt"/>
                        </a:rPr>
                        <a:t>Specificity</a:t>
                      </a:r>
                    </a:p>
                    <a:p>
                      <a:pPr marL="0" marR="0" algn="l" fontAlgn="t">
                        <a:lnSpc>
                          <a:spcPct val="100000"/>
                        </a:lnSpc>
                        <a:spcBef>
                          <a:spcPts val="0"/>
                        </a:spcBef>
                        <a:spcAft>
                          <a:spcPts val="0"/>
                        </a:spcAft>
                      </a:pPr>
                      <a:r>
                        <a:rPr lang="en-US" sz="1000" u="none" strike="noStrike" dirty="0">
                          <a:effectLst/>
                          <a:latin typeface="+mn-lt"/>
                        </a:rPr>
                        <a:t>Accuracy</a:t>
                      </a: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The training process takes a lot of time on non-GPU systems.</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0886628"/>
                  </a:ext>
                </a:extLst>
              </a:tr>
              <a:tr h="701159">
                <a:tc>
                  <a:txBody>
                    <a:bodyPr/>
                    <a:lstStyle/>
                    <a:p>
                      <a:pPr marL="0" marR="0" indent="0" algn="l" fontAlgn="t">
                        <a:lnSpc>
                          <a:spcPct val="100000"/>
                        </a:lnSpc>
                        <a:spcBef>
                          <a:spcPts val="0"/>
                        </a:spcBef>
                        <a:spcAft>
                          <a:spcPts val="0"/>
                        </a:spcAft>
                        <a:buClrTx/>
                        <a:buSzPts val="1200"/>
                        <a:buFont typeface="+mj-lt"/>
                        <a:buNone/>
                      </a:pPr>
                      <a:r>
                        <a:rPr lang="en-US" sz="1000" u="none" strike="noStrike" dirty="0">
                          <a:solidFill>
                            <a:srgbClr val="002060"/>
                          </a:solidFill>
                          <a:effectLst/>
                          <a:latin typeface="+mn-lt"/>
                        </a:rPr>
                        <a:t>4. </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Early Prediction of Heart Disease Using PCA and Hybrid Genetic Algorithm with k-Means</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Md. </a:t>
                      </a:r>
                      <a:r>
                        <a:rPr lang="en-US" sz="1000" u="none" strike="noStrike" dirty="0" err="1">
                          <a:effectLst/>
                          <a:latin typeface="+mn-lt"/>
                        </a:rPr>
                        <a:t>Touhidul</a:t>
                      </a:r>
                      <a:r>
                        <a:rPr lang="en-US" sz="1000" u="none" strike="noStrike" dirty="0">
                          <a:effectLst/>
                          <a:latin typeface="+mn-lt"/>
                        </a:rPr>
                        <a:t> Islam, </a:t>
                      </a:r>
                      <a:r>
                        <a:rPr lang="en-US" sz="1000" u="none" strike="noStrike" dirty="0" err="1">
                          <a:effectLst/>
                          <a:latin typeface="+mn-lt"/>
                        </a:rPr>
                        <a:t>Sanjida</a:t>
                      </a:r>
                      <a:r>
                        <a:rPr lang="en-US" sz="1000" u="none" strike="noStrike" dirty="0">
                          <a:effectLst/>
                          <a:latin typeface="+mn-lt"/>
                        </a:rPr>
                        <a:t> Reza </a:t>
                      </a:r>
                      <a:r>
                        <a:rPr lang="en-US" sz="1000" u="none" strike="noStrike" dirty="0" err="1">
                          <a:effectLst/>
                          <a:latin typeface="+mn-lt"/>
                        </a:rPr>
                        <a:t>Rafa</a:t>
                      </a:r>
                      <a:r>
                        <a:rPr lang="en-US" sz="1000" u="none" strike="noStrike" dirty="0">
                          <a:effectLst/>
                          <a:latin typeface="+mn-lt"/>
                        </a:rPr>
                        <a:t>, Md. Golam Kibria</a:t>
                      </a:r>
                    </a:p>
                    <a:p>
                      <a:pPr marL="0" marR="0" algn="l" fontAlgn="t">
                        <a:lnSpc>
                          <a:spcPct val="100000"/>
                        </a:lnSpc>
                        <a:spcBef>
                          <a:spcPts val="0"/>
                        </a:spcBef>
                        <a:spcAft>
                          <a:spcPts val="0"/>
                        </a:spcAft>
                      </a:pPr>
                      <a:r>
                        <a:rPr lang="en-US" sz="1000" u="none" strike="noStrike" dirty="0">
                          <a:effectLst/>
                          <a:latin typeface="+mn-lt"/>
                        </a:rPr>
                        <a:t> -2021</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K-Means with PCA and</a:t>
                      </a:r>
                    </a:p>
                    <a:p>
                      <a:pPr marL="0" marR="0" algn="l" fontAlgn="t">
                        <a:lnSpc>
                          <a:spcPct val="100000"/>
                        </a:lnSpc>
                        <a:spcBef>
                          <a:spcPts val="0"/>
                        </a:spcBef>
                        <a:spcAft>
                          <a:spcPts val="0"/>
                        </a:spcAft>
                      </a:pPr>
                      <a:r>
                        <a:rPr lang="en-US" sz="1000" u="none" strike="noStrike">
                          <a:effectLst/>
                          <a:latin typeface="+mn-lt"/>
                        </a:rPr>
                        <a:t>Hybrid Genetic Algorithm</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Accuracy, Clustering</a:t>
                      </a:r>
                      <a:br>
                        <a:rPr lang="en-US" sz="1000" u="none" strike="noStrike">
                          <a:effectLst/>
                          <a:latin typeface="+mn-lt"/>
                        </a:rPr>
                      </a:br>
                      <a:r>
                        <a:rPr lang="en-US" sz="1000" u="none" strike="noStrike">
                          <a:effectLst/>
                          <a:latin typeface="+mn-lt"/>
                        </a:rPr>
                        <a:t>Error, Recall, Precision,F1 Score</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Other feature selection techniques were not investigated</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4387703"/>
                  </a:ext>
                </a:extLst>
              </a:tr>
            </a:tbl>
          </a:graphicData>
        </a:graphic>
      </p:graphicFrame>
    </p:spTree>
    <p:extLst>
      <p:ext uri="{BB962C8B-B14F-4D97-AF65-F5344CB8AC3E}">
        <p14:creationId xmlns:p14="http://schemas.microsoft.com/office/powerpoint/2010/main" val="10910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3262" y="78578"/>
            <a:ext cx="6283782" cy="564039"/>
          </a:xfrm>
        </p:spPr>
        <p:txBody>
          <a:bodyPr>
            <a:normAutofit fontScale="90000"/>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METHODOLOGY</a:t>
            </a:r>
            <a:endParaRPr lang="en-US" dirty="0"/>
          </a:p>
        </p:txBody>
      </p:sp>
      <p:sp>
        <p:nvSpPr>
          <p:cNvPr id="7" name="TextBox 6">
            <a:extLst>
              <a:ext uri="{FF2B5EF4-FFF2-40B4-BE49-F238E27FC236}">
                <a16:creationId xmlns:a16="http://schemas.microsoft.com/office/drawing/2014/main" id="{0B53D65C-1840-4CBA-9808-8061E5C090E0}"/>
              </a:ext>
            </a:extLst>
          </p:cNvPr>
          <p:cNvSpPr txBox="1"/>
          <p:nvPr/>
        </p:nvSpPr>
        <p:spPr>
          <a:xfrm>
            <a:off x="1521138" y="4518944"/>
            <a:ext cx="6549887" cy="923330"/>
          </a:xfrm>
          <a:prstGeom prst="rect">
            <a:avLst/>
          </a:prstGeom>
          <a:noFill/>
        </p:spPr>
        <p:txBody>
          <a:bodyPr wrap="square" rtlCol="0">
            <a:spAutoFit/>
          </a:bodyPr>
          <a:lstStyle/>
          <a:p>
            <a:pPr algn="ctr"/>
            <a:r>
              <a:rPr lang="en-US" b="1" dirty="0"/>
              <a:t>Cognitive Project Management for Artificial Intelligence (CPMAI) </a:t>
            </a:r>
            <a:r>
              <a:rPr lang="en-US" dirty="0"/>
              <a:t>Source: (</a:t>
            </a:r>
            <a:r>
              <a:rPr lang="en-US" dirty="0" err="1"/>
              <a:t>Cognilytica</a:t>
            </a:r>
            <a:r>
              <a:rPr lang="en-US" dirty="0"/>
              <a:t>, 2021)</a:t>
            </a:r>
            <a:endParaRPr lang="en-NG" dirty="0"/>
          </a:p>
          <a:p>
            <a:pPr algn="ctr"/>
            <a:r>
              <a:rPr lang="en-US" b="1" dirty="0"/>
              <a:t> </a:t>
            </a:r>
          </a:p>
        </p:txBody>
      </p:sp>
      <p:pic>
        <p:nvPicPr>
          <p:cNvPr id="8" name="Content Placeholder 7">
            <a:extLst>
              <a:ext uri="{FF2B5EF4-FFF2-40B4-BE49-F238E27FC236}">
                <a16:creationId xmlns:a16="http://schemas.microsoft.com/office/drawing/2014/main" id="{1C5B3E5D-BEB4-446E-835D-F3189FA98F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0874" y="360597"/>
            <a:ext cx="6998902" cy="3979079"/>
          </a:xfrm>
        </p:spPr>
      </p:pic>
    </p:spTree>
    <p:extLst>
      <p:ext uri="{BB962C8B-B14F-4D97-AF65-F5344CB8AC3E}">
        <p14:creationId xmlns:p14="http://schemas.microsoft.com/office/powerpoint/2010/main" val="1669749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2215</Words>
  <Application>Microsoft Office PowerPoint</Application>
  <PresentationFormat>On-screen Show (16:9)</PresentationFormat>
  <Paragraphs>388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TimesNewRomanPSMT</vt:lpstr>
      <vt:lpstr>Office Theme</vt:lpstr>
      <vt:lpstr>IMPROVING PERFORMANCE OF HEART DISEASE PREDICTION THROUGH FEATURE DEPENDENCY EXTRACTION</vt:lpstr>
      <vt:lpstr>INTRODUCTION</vt:lpstr>
      <vt:lpstr>BACKGROUND OF THE STUDY</vt:lpstr>
      <vt:lpstr>PROBLEM STATEMENT</vt:lpstr>
      <vt:lpstr>AIM AND OBJECTIVE OF THE STUDY</vt:lpstr>
      <vt:lpstr>SIGNIFICANCE OF THE STUDY</vt:lpstr>
      <vt:lpstr>SCOPE AND LIMITATION OF THE STUDY</vt:lpstr>
      <vt:lpstr>PowerPoint Presentation</vt:lpstr>
      <vt:lpstr>METHODOLOGY</vt:lpstr>
      <vt:lpstr>METHODOLOGY cont..</vt:lpstr>
      <vt:lpstr>METHODOLOGY cont..</vt:lpstr>
      <vt:lpstr>METHODOLOGY cont…</vt:lpstr>
      <vt:lpstr>Results and Discussion</vt:lpstr>
      <vt:lpstr>Comparative Result</vt:lpstr>
      <vt:lpstr>RESULT AND DISCUSSION</vt:lpstr>
      <vt:lpstr>PowerPoint Presentation</vt:lpstr>
      <vt:lpstr>PowerPoint Presentation</vt:lpstr>
      <vt:lpstr>Comparison of Various Approaches with our Proposed Approach</vt:lpstr>
      <vt:lpstr>REFERENCES</vt:lpstr>
      <vt:lpstr>REFERENCES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2021-11-15T10:01:51Z</dcterms:modified>
</cp:coreProperties>
</file>