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3"/>
  </p:notesMasterIdLst>
  <p:sldIdLst>
    <p:sldId id="256" r:id="rId2"/>
    <p:sldId id="257" r:id="rId3"/>
    <p:sldId id="258" r:id="rId4"/>
    <p:sldId id="259" r:id="rId5"/>
    <p:sldId id="261" r:id="rId6"/>
    <p:sldId id="268" r:id="rId7"/>
    <p:sldId id="270" r:id="rId8"/>
    <p:sldId id="260" r:id="rId9"/>
    <p:sldId id="264" r:id="rId10"/>
    <p:sldId id="262" r:id="rId11"/>
    <p:sldId id="277" r:id="rId12"/>
    <p:sldId id="263" r:id="rId13"/>
    <p:sldId id="275" r:id="rId14"/>
    <p:sldId id="276" r:id="rId15"/>
    <p:sldId id="271" r:id="rId16"/>
    <p:sldId id="272" r:id="rId17"/>
    <p:sldId id="273" r:id="rId18"/>
    <p:sldId id="274" r:id="rId19"/>
    <p:sldId id="265" r:id="rId20"/>
    <p:sldId id="266" r:id="rId21"/>
    <p:sldId id="267" r:id="rId2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0064"/>
    <a:srgbClr val="003635"/>
    <a:srgbClr val="9EFF29"/>
    <a:srgbClr val="C33A1F"/>
    <a:srgbClr val="0000CC"/>
    <a:srgbClr val="FF2549"/>
    <a:srgbClr val="007033"/>
    <a:srgbClr val="D6370C"/>
    <a:srgbClr val="1D3A00"/>
    <a:srgbClr val="FF85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6" d="100"/>
          <a:sy n="96" d="100"/>
        </p:scale>
        <p:origin x="660" y="-120"/>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11/15/2021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8</a:t>
            </a:fld>
            <a:endParaRPr lang="en-US"/>
          </a:p>
        </p:txBody>
      </p:sp>
    </p:spTree>
    <p:extLst>
      <p:ext uri="{BB962C8B-B14F-4D97-AF65-F5344CB8AC3E}">
        <p14:creationId xmlns:p14="http://schemas.microsoft.com/office/powerpoint/2010/main" val="1284596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27703" y="1784556"/>
            <a:ext cx="8229600" cy="1688688"/>
          </a:xfrm>
          <a:noFill/>
          <a:effectLst>
            <a:outerShdw blurRad="50800" dist="38100" dir="2700000" algn="tl" rotWithShape="0">
              <a:prstClr val="black">
                <a:alpha val="40000"/>
              </a:prstClr>
            </a:outerShdw>
          </a:effectLst>
        </p:spPr>
        <p:txBody>
          <a:bodyPr>
            <a:normAutofit/>
          </a:bodyPr>
          <a:lstStyle>
            <a:lvl1pPr algn="r">
              <a:defRPr sz="3600">
                <a:solidFill>
                  <a:srgbClr val="0070C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20328" y="3694468"/>
            <a:ext cx="8229600" cy="678426"/>
          </a:xfrm>
        </p:spPr>
        <p:txBody>
          <a:bodyPr>
            <a:normAutofit/>
          </a:bodyPr>
          <a:lstStyle>
            <a:lvl1pPr marL="0" indent="0" algn="r">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11/15/2021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1947" y="224337"/>
            <a:ext cx="8259098" cy="763526"/>
          </a:xfrm>
        </p:spPr>
        <p:txBody>
          <a:bodyPr>
            <a:normAutofit/>
          </a:bodyPr>
          <a:lstStyle>
            <a:lvl1pPr algn="r">
              <a:defRPr sz="3600" baseline="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3714" y="1312606"/>
            <a:ext cx="8246070" cy="3465870"/>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92106" y="406537"/>
            <a:ext cx="6283782" cy="725349"/>
          </a:xfrm>
        </p:spPr>
        <p:txBody>
          <a:bodyPr>
            <a:normAutofit/>
          </a:bodyPr>
          <a:lstStyle>
            <a:lvl1pPr algn="l">
              <a:defRPr sz="360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389238" y="1268361"/>
            <a:ext cx="6304935" cy="3420136"/>
          </a:xfrm>
        </p:spPr>
        <p:txBody>
          <a:bodyPr/>
          <a:lstStyle>
            <a:lvl1pPr>
              <a:defRPr sz="2800">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11/15/2021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2692" y="271648"/>
            <a:ext cx="8093365" cy="763525"/>
          </a:xfrm>
        </p:spPr>
        <p:txBody>
          <a:bodyPr>
            <a:normAutofit/>
          </a:bodyPr>
          <a:lstStyle>
            <a:lvl1pPr algn="r">
              <a:defRPr sz="3600" baseline="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22131" y="1655517"/>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22131" y="2127914"/>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57252" y="1655517"/>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57252" y="2127914"/>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11/15/2021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11/15/2021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11/15/2021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11/15/2021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hyperlink" Target="https://doi.org/10.1186/s12859-020-03626-y"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1948" y="338667"/>
            <a:ext cx="8672051" cy="1354666"/>
          </a:xfrm>
        </p:spPr>
        <p:txBody>
          <a:bodyPr>
            <a:normAutofit fontScale="90000"/>
          </a:bodyPr>
          <a:lstStyle/>
          <a:p>
            <a:pPr algn="ctr"/>
            <a:r>
              <a:rPr lang="en-US" b="1" dirty="0">
                <a:solidFill>
                  <a:schemeClr val="bg1"/>
                </a:solidFill>
                <a:latin typeface="Times New Roman" panose="02020603050405020304" pitchFamily="18" charset="0"/>
                <a:cs typeface="Times New Roman" panose="02020603050405020304" pitchFamily="18" charset="0"/>
              </a:rPr>
              <a:t>IMPROVING PERFORMANCE OF HEART DISEASE PREDICTION THROUGH FEATURE DEPENDENCY EXTRACTION</a:t>
            </a:r>
          </a:p>
        </p:txBody>
      </p:sp>
      <p:sp>
        <p:nvSpPr>
          <p:cNvPr id="3" name="Subtitle 2"/>
          <p:cNvSpPr>
            <a:spLocks noGrp="1"/>
          </p:cNvSpPr>
          <p:nvPr>
            <p:ph type="subTitle" idx="1"/>
          </p:nvPr>
        </p:nvSpPr>
        <p:spPr>
          <a:xfrm>
            <a:off x="464575" y="3753458"/>
            <a:ext cx="8192728" cy="730043"/>
          </a:xfrm>
        </p:spPr>
        <p:txBody>
          <a:bodyPr>
            <a:normAutofit fontScale="77500" lnSpcReduction="20000"/>
          </a:bodyPr>
          <a:lstStyle/>
          <a:p>
            <a:r>
              <a:rPr lang="en-US" sz="2800" dirty="0"/>
              <a:t>Supervisor:</a:t>
            </a:r>
          </a:p>
          <a:p>
            <a:r>
              <a:rPr lang="en-US" sz="2800" dirty="0"/>
              <a:t>Dr. Muhammad </a:t>
            </a:r>
            <a:r>
              <a:rPr lang="en-US" sz="2800" dirty="0" err="1"/>
              <a:t>Sirajo</a:t>
            </a:r>
            <a:r>
              <a:rPr lang="en-US" sz="2800" dirty="0"/>
              <a:t> Aliyu </a:t>
            </a:r>
            <a:r>
              <a:rPr lang="en-US" sz="1600" dirty="0"/>
              <a:t>(FNCS,MCPN)</a:t>
            </a:r>
          </a:p>
        </p:txBody>
      </p:sp>
      <p:sp>
        <p:nvSpPr>
          <p:cNvPr id="4" name="Title 1">
            <a:extLst>
              <a:ext uri="{FF2B5EF4-FFF2-40B4-BE49-F238E27FC236}">
                <a16:creationId xmlns:a16="http://schemas.microsoft.com/office/drawing/2014/main" id="{4896CDBF-2CED-475F-AA63-77D8F241290B}"/>
              </a:ext>
            </a:extLst>
          </p:cNvPr>
          <p:cNvSpPr txBox="1">
            <a:spLocks/>
          </p:cNvSpPr>
          <p:nvPr/>
        </p:nvSpPr>
        <p:spPr>
          <a:xfrm>
            <a:off x="4391378" y="1894417"/>
            <a:ext cx="4656665" cy="1354666"/>
          </a:xfrm>
          <a:prstGeom prst="rect">
            <a:avLst/>
          </a:prstGeom>
          <a:noFill/>
          <a:effectLst>
            <a:outerShdw blurRad="50800" dist="38100" dir="2700000" algn="tl" rotWithShape="0">
              <a:prstClr val="black">
                <a:alpha val="40000"/>
              </a:prstClr>
            </a:outerShdw>
          </a:effectLst>
        </p:spPr>
        <p:txBody>
          <a:bodyPr vert="horz" lIns="91440" tIns="45720" rIns="91440" bIns="45720" rtlCol="0" anchor="ctr">
            <a:normAutofit/>
          </a:bodyPr>
          <a:lstStyle>
            <a:lvl1pPr algn="r" defTabSz="914400" rtl="0" eaLnBrk="1" latinLnBrk="0" hangingPunct="1">
              <a:spcBef>
                <a:spcPct val="0"/>
              </a:spcBef>
              <a:buNone/>
              <a:defRPr sz="3600" kern="1200">
                <a:solidFill>
                  <a:srgbClr val="0070C0"/>
                </a:solidFill>
                <a:latin typeface="+mj-lt"/>
                <a:ea typeface="+mj-ea"/>
                <a:cs typeface="+mj-cs"/>
              </a:defRPr>
            </a:lvl1pPr>
          </a:lstStyle>
          <a:p>
            <a:pPr algn="l"/>
            <a:r>
              <a:rPr lang="en-US" sz="2000" dirty="0"/>
              <a:t>By</a:t>
            </a:r>
          </a:p>
          <a:p>
            <a:r>
              <a:rPr lang="en-US" sz="2400" dirty="0"/>
              <a:t>Usman Abdullahi Musa</a:t>
            </a:r>
          </a:p>
          <a:p>
            <a:r>
              <a:rPr lang="en-US" sz="2400" dirty="0"/>
              <a:t>SPS/CSC/MSC/18/0006</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50635" y="274031"/>
            <a:ext cx="8093365" cy="763525"/>
          </a:xfrm>
        </p:spPr>
        <p:txBody>
          <a:bodyPr>
            <a:normAutofit/>
          </a:bodyPr>
          <a:lstStyle/>
          <a:p>
            <a:r>
              <a:rPr lang="en-US" sz="3200" dirty="0">
                <a:effectLst/>
                <a:latin typeface="Calibri" panose="020F0502020204030204" pitchFamily="34" charset="0"/>
                <a:ea typeface="Times New Roman" panose="02020603050405020304" pitchFamily="18" charset="0"/>
                <a:cs typeface="Times New Roman" panose="02020603050405020304" pitchFamily="18" charset="0"/>
              </a:rPr>
              <a:t>METHODOLOGY cont..</a:t>
            </a:r>
            <a:endParaRPr lang="en-US" sz="3200" dirty="0"/>
          </a:p>
        </p:txBody>
      </p:sp>
      <p:sp>
        <p:nvSpPr>
          <p:cNvPr id="6" name="Content Placeholder 5"/>
          <p:cNvSpPr>
            <a:spLocks noGrp="1"/>
          </p:cNvSpPr>
          <p:nvPr>
            <p:ph sz="half" idx="2"/>
          </p:nvPr>
        </p:nvSpPr>
        <p:spPr>
          <a:xfrm>
            <a:off x="522130" y="1332089"/>
            <a:ext cx="8093365" cy="3289607"/>
          </a:xfrm>
        </p:spPr>
        <p:txBody>
          <a:bodyPr>
            <a:normAutofit/>
          </a:bodyPr>
          <a:lstStyle/>
          <a:p>
            <a:pPr algn="l">
              <a:lnSpc>
                <a:spcPct val="107000"/>
              </a:lnSpc>
              <a:spcBef>
                <a:spcPts val="0"/>
              </a:spcBef>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Business Understanding</a:t>
            </a:r>
          </a:p>
          <a:p>
            <a:pPr lvl="1" algn="l">
              <a:lnSpc>
                <a:spcPct val="107000"/>
              </a:lnSpc>
              <a:spcBef>
                <a:spcPts val="0"/>
              </a:spcBef>
            </a:pPr>
            <a:r>
              <a:rPr lang="en-US" dirty="0">
                <a:effectLst/>
                <a:latin typeface="Times New Roman" panose="02020603050405020304" pitchFamily="18" charset="0"/>
                <a:ea typeface="Calibri" panose="020F0502020204030204" pitchFamily="34" charset="0"/>
                <a:cs typeface="Times New Roman" panose="02020603050405020304" pitchFamily="18" charset="0"/>
              </a:rPr>
              <a:t>A good heart disease prediction system</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07000"/>
              </a:lnSpc>
              <a:spcBef>
                <a:spcPts val="0"/>
              </a:spcBef>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Data Understanding</a:t>
            </a:r>
          </a:p>
          <a:p>
            <a:pPr lvl="1" algn="l">
              <a:lnSpc>
                <a:spcPct val="107000"/>
              </a:lnSpc>
              <a:spcBef>
                <a:spcPts val="0"/>
              </a:spcBef>
            </a:pPr>
            <a:r>
              <a:rPr lang="en-US" dirty="0">
                <a:effectLst/>
                <a:latin typeface="Times New Roman" panose="02020603050405020304" pitchFamily="18" charset="0"/>
                <a:ea typeface="Calibri" panose="020F0502020204030204" pitchFamily="34" charset="0"/>
                <a:cs typeface="Times New Roman" panose="02020603050405020304" pitchFamily="18" charset="0"/>
              </a:rPr>
              <a:t>Data retrieval and Exploratory Data Analysis</a:t>
            </a:r>
          </a:p>
          <a:p>
            <a:pPr lvl="1" algn="l">
              <a:lnSpc>
                <a:spcPct val="107000"/>
              </a:lnSpc>
              <a:spcBef>
                <a:spcPts val="0"/>
              </a:spcBef>
            </a:pPr>
            <a:r>
              <a:rPr lang="en-US" dirty="0">
                <a:effectLst/>
                <a:latin typeface="Times New Roman" panose="02020603050405020304" pitchFamily="18" charset="0"/>
                <a:ea typeface="Calibri" panose="020F0502020204030204" pitchFamily="34" charset="0"/>
                <a:cs typeface="Times New Roman" panose="02020603050405020304" pitchFamily="18" charset="0"/>
              </a:rPr>
              <a:t>This data set contains 14 total attributes of patient medical information for 303 patients. </a:t>
            </a:r>
            <a:endParaRPr lang="en-US" sz="3600" dirty="0"/>
          </a:p>
        </p:txBody>
      </p:sp>
    </p:spTree>
    <p:extLst>
      <p:ext uri="{BB962C8B-B14F-4D97-AF65-F5344CB8AC3E}">
        <p14:creationId xmlns:p14="http://schemas.microsoft.com/office/powerpoint/2010/main" val="2378135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9C413-DCCF-4284-8075-9881C12176CC}"/>
              </a:ext>
            </a:extLst>
          </p:cNvPr>
          <p:cNvSpPr>
            <a:spLocks noGrp="1"/>
          </p:cNvSpPr>
          <p:nvPr>
            <p:ph type="title"/>
          </p:nvPr>
        </p:nvSpPr>
        <p:spPr/>
        <p:txBody>
          <a:bodyPr/>
          <a:lstStyle/>
          <a:p>
            <a:r>
              <a:rPr lang="en-US" dirty="0">
                <a:effectLst/>
                <a:latin typeface="Calibri" panose="020F0502020204030204" pitchFamily="34" charset="0"/>
                <a:ea typeface="Times New Roman" panose="02020603050405020304" pitchFamily="18" charset="0"/>
                <a:cs typeface="Times New Roman" panose="02020603050405020304" pitchFamily="18" charset="0"/>
              </a:rPr>
              <a:t>METHODOLOGY cont..</a:t>
            </a:r>
            <a:endParaRPr lang="en-NG" dirty="0"/>
          </a:p>
        </p:txBody>
      </p:sp>
      <p:graphicFrame>
        <p:nvGraphicFramePr>
          <p:cNvPr id="8" name="Content Placeholder 7">
            <a:extLst>
              <a:ext uri="{FF2B5EF4-FFF2-40B4-BE49-F238E27FC236}">
                <a16:creationId xmlns:a16="http://schemas.microsoft.com/office/drawing/2014/main" id="{4B1B0246-B88E-454E-A5A7-EE754AC11395}"/>
              </a:ext>
            </a:extLst>
          </p:cNvPr>
          <p:cNvGraphicFramePr>
            <a:graphicFrameLocks noGrp="1"/>
          </p:cNvGraphicFramePr>
          <p:nvPr>
            <p:ph sz="half" idx="2"/>
            <p:extLst>
              <p:ext uri="{D42A27DB-BD31-4B8C-83A1-F6EECF244321}">
                <p14:modId xmlns:p14="http://schemas.microsoft.com/office/powerpoint/2010/main" val="1246451087"/>
              </p:ext>
            </p:extLst>
          </p:nvPr>
        </p:nvGraphicFramePr>
        <p:xfrm>
          <a:off x="651495" y="1035173"/>
          <a:ext cx="7419078" cy="4071424"/>
        </p:xfrm>
        <a:graphic>
          <a:graphicData uri="http://schemas.openxmlformats.org/drawingml/2006/table">
            <a:tbl>
              <a:tblPr firstRow="1" firstCol="1" bandRow="1">
                <a:tableStyleId>{5C22544A-7EE6-4342-B048-85BDC9FD1C3A}</a:tableStyleId>
              </a:tblPr>
              <a:tblGrid>
                <a:gridCol w="667270">
                  <a:extLst>
                    <a:ext uri="{9D8B030D-6E8A-4147-A177-3AD203B41FA5}">
                      <a16:colId xmlns:a16="http://schemas.microsoft.com/office/drawing/2014/main" val="513893869"/>
                    </a:ext>
                  </a:extLst>
                </a:gridCol>
                <a:gridCol w="2048222">
                  <a:extLst>
                    <a:ext uri="{9D8B030D-6E8A-4147-A177-3AD203B41FA5}">
                      <a16:colId xmlns:a16="http://schemas.microsoft.com/office/drawing/2014/main" val="1606883925"/>
                    </a:ext>
                  </a:extLst>
                </a:gridCol>
                <a:gridCol w="1129499">
                  <a:extLst>
                    <a:ext uri="{9D8B030D-6E8A-4147-A177-3AD203B41FA5}">
                      <a16:colId xmlns:a16="http://schemas.microsoft.com/office/drawing/2014/main" val="2128324741"/>
                    </a:ext>
                  </a:extLst>
                </a:gridCol>
                <a:gridCol w="3574087">
                  <a:extLst>
                    <a:ext uri="{9D8B030D-6E8A-4147-A177-3AD203B41FA5}">
                      <a16:colId xmlns:a16="http://schemas.microsoft.com/office/drawing/2014/main" val="2155672204"/>
                    </a:ext>
                  </a:extLst>
                </a:gridCol>
              </a:tblGrid>
              <a:tr h="193822">
                <a:tc>
                  <a:txBody>
                    <a:bodyPr/>
                    <a:lstStyle/>
                    <a:p>
                      <a:pPr marR="8255" algn="l">
                        <a:lnSpc>
                          <a:spcPct val="100000"/>
                        </a:lnSpc>
                        <a:spcAft>
                          <a:spcPts val="0"/>
                        </a:spcAft>
                      </a:pPr>
                      <a:r>
                        <a:rPr lang="en-US" sz="600" dirty="0"/>
                        <a:t>Attribute</a:t>
                      </a:r>
                      <a:endParaRPr lang="en-NG" sz="600" dirty="0"/>
                    </a:p>
                  </a:txBody>
                  <a:tcPr/>
                </a:tc>
                <a:tc>
                  <a:txBody>
                    <a:bodyPr/>
                    <a:lstStyle/>
                    <a:p>
                      <a:pPr marR="8255" algn="l">
                        <a:lnSpc>
                          <a:spcPct val="100000"/>
                        </a:lnSpc>
                        <a:spcAft>
                          <a:spcPts val="0"/>
                        </a:spcAft>
                      </a:pPr>
                      <a:r>
                        <a:rPr lang="en-US" sz="600"/>
                        <a:t>Description </a:t>
                      </a:r>
                      <a:endParaRPr lang="en-NG" sz="600"/>
                    </a:p>
                  </a:txBody>
                  <a:tcPr/>
                </a:tc>
                <a:tc>
                  <a:txBody>
                    <a:bodyPr/>
                    <a:lstStyle/>
                    <a:p>
                      <a:pPr marR="8255" algn="l">
                        <a:lnSpc>
                          <a:spcPct val="100000"/>
                        </a:lnSpc>
                        <a:spcAft>
                          <a:spcPts val="0"/>
                        </a:spcAft>
                      </a:pPr>
                      <a:r>
                        <a:rPr lang="en-US" sz="600"/>
                        <a:t>Type of Attribute </a:t>
                      </a:r>
                      <a:endParaRPr lang="en-NG" sz="600"/>
                    </a:p>
                  </a:txBody>
                  <a:tcPr/>
                </a:tc>
                <a:tc>
                  <a:txBody>
                    <a:bodyPr/>
                    <a:lstStyle/>
                    <a:p>
                      <a:pPr marR="8255" algn="l">
                        <a:lnSpc>
                          <a:spcPct val="100000"/>
                        </a:lnSpc>
                        <a:spcAft>
                          <a:spcPts val="0"/>
                        </a:spcAft>
                      </a:pPr>
                      <a:r>
                        <a:rPr lang="en-US" sz="600"/>
                        <a:t>Attribute Value Range</a:t>
                      </a:r>
                      <a:endParaRPr lang="en-NG" sz="600"/>
                    </a:p>
                  </a:txBody>
                  <a:tcPr/>
                </a:tc>
                <a:extLst>
                  <a:ext uri="{0D108BD9-81ED-4DB2-BD59-A6C34878D82A}">
                    <a16:rowId xmlns:a16="http://schemas.microsoft.com/office/drawing/2014/main" val="2356383030"/>
                  </a:ext>
                </a:extLst>
              </a:tr>
              <a:tr h="133731">
                <a:tc>
                  <a:txBody>
                    <a:bodyPr/>
                    <a:lstStyle/>
                    <a:p>
                      <a:pPr marR="8255" algn="l">
                        <a:lnSpc>
                          <a:spcPct val="100000"/>
                        </a:lnSpc>
                        <a:spcAft>
                          <a:spcPts val="0"/>
                        </a:spcAft>
                      </a:pPr>
                      <a:r>
                        <a:rPr lang="en-US" sz="600"/>
                        <a:t>Age</a:t>
                      </a:r>
                      <a:endParaRPr lang="en-NG" sz="600"/>
                    </a:p>
                  </a:txBody>
                  <a:tcPr/>
                </a:tc>
                <a:tc>
                  <a:txBody>
                    <a:bodyPr/>
                    <a:lstStyle/>
                    <a:p>
                      <a:pPr marR="8255" algn="l">
                        <a:lnSpc>
                          <a:spcPct val="100000"/>
                        </a:lnSpc>
                        <a:spcAft>
                          <a:spcPts val="0"/>
                        </a:spcAft>
                      </a:pPr>
                      <a:r>
                        <a:rPr lang="en-US" sz="600"/>
                        <a:t>Age in years</a:t>
                      </a:r>
                      <a:endParaRPr lang="en-NG" sz="600"/>
                    </a:p>
                  </a:txBody>
                  <a:tcPr/>
                </a:tc>
                <a:tc>
                  <a:txBody>
                    <a:bodyPr/>
                    <a:lstStyle/>
                    <a:p>
                      <a:pPr marR="8255" algn="l">
                        <a:lnSpc>
                          <a:spcPct val="100000"/>
                        </a:lnSpc>
                        <a:spcAft>
                          <a:spcPts val="0"/>
                        </a:spcAft>
                      </a:pPr>
                      <a:r>
                        <a:rPr lang="en-US" sz="600"/>
                        <a:t>Numeric </a:t>
                      </a:r>
                      <a:endParaRPr lang="en-NG" sz="600"/>
                    </a:p>
                  </a:txBody>
                  <a:tcPr/>
                </a:tc>
                <a:tc>
                  <a:txBody>
                    <a:bodyPr/>
                    <a:lstStyle/>
                    <a:p>
                      <a:pPr marR="8255" algn="l">
                        <a:lnSpc>
                          <a:spcPct val="100000"/>
                        </a:lnSpc>
                        <a:spcAft>
                          <a:spcPts val="0"/>
                        </a:spcAft>
                      </a:pPr>
                      <a:r>
                        <a:rPr lang="en-US" sz="600"/>
                        <a:t>29 to 77</a:t>
                      </a:r>
                      <a:endParaRPr lang="en-NG" sz="600"/>
                    </a:p>
                  </a:txBody>
                  <a:tcPr/>
                </a:tc>
                <a:extLst>
                  <a:ext uri="{0D108BD9-81ED-4DB2-BD59-A6C34878D82A}">
                    <a16:rowId xmlns:a16="http://schemas.microsoft.com/office/drawing/2014/main" val="1503834229"/>
                  </a:ext>
                </a:extLst>
              </a:tr>
              <a:tr h="193822">
                <a:tc>
                  <a:txBody>
                    <a:bodyPr/>
                    <a:lstStyle/>
                    <a:p>
                      <a:pPr marR="8255" algn="l">
                        <a:lnSpc>
                          <a:spcPct val="100000"/>
                        </a:lnSpc>
                        <a:spcAft>
                          <a:spcPts val="0"/>
                        </a:spcAft>
                      </a:pPr>
                      <a:r>
                        <a:rPr lang="en-US" sz="600"/>
                        <a:t>Sex</a:t>
                      </a:r>
                      <a:endParaRPr lang="en-NG" sz="600"/>
                    </a:p>
                  </a:txBody>
                  <a:tcPr/>
                </a:tc>
                <a:tc>
                  <a:txBody>
                    <a:bodyPr/>
                    <a:lstStyle/>
                    <a:p>
                      <a:pPr marR="8255" algn="l">
                        <a:lnSpc>
                          <a:spcPct val="100000"/>
                        </a:lnSpc>
                        <a:spcAft>
                          <a:spcPts val="0"/>
                        </a:spcAft>
                      </a:pPr>
                      <a:r>
                        <a:rPr lang="en-US" sz="600"/>
                        <a:t> Gender </a:t>
                      </a:r>
                      <a:endParaRPr lang="en-NG" sz="600"/>
                    </a:p>
                  </a:txBody>
                  <a:tcPr/>
                </a:tc>
                <a:tc>
                  <a:txBody>
                    <a:bodyPr/>
                    <a:lstStyle/>
                    <a:p>
                      <a:pPr marR="8255" algn="l">
                        <a:lnSpc>
                          <a:spcPct val="100000"/>
                        </a:lnSpc>
                        <a:spcAft>
                          <a:spcPts val="0"/>
                        </a:spcAft>
                      </a:pPr>
                      <a:r>
                        <a:rPr lang="en-US" sz="600"/>
                        <a:t>Nominal </a:t>
                      </a:r>
                      <a:endParaRPr lang="en-NG" sz="600"/>
                    </a:p>
                  </a:txBody>
                  <a:tcPr/>
                </a:tc>
                <a:tc>
                  <a:txBody>
                    <a:bodyPr/>
                    <a:lstStyle/>
                    <a:p>
                      <a:pPr marR="8255" algn="l">
                        <a:lnSpc>
                          <a:spcPct val="100000"/>
                        </a:lnSpc>
                        <a:spcAft>
                          <a:spcPts val="0"/>
                        </a:spcAft>
                      </a:pPr>
                      <a:r>
                        <a:rPr lang="en-US" sz="600"/>
                        <a:t>0 = female, </a:t>
                      </a:r>
                      <a:endParaRPr lang="en-NG" sz="600"/>
                    </a:p>
                    <a:p>
                      <a:pPr marR="8255" algn="l">
                        <a:lnSpc>
                          <a:spcPct val="100000"/>
                        </a:lnSpc>
                        <a:spcAft>
                          <a:spcPts val="0"/>
                        </a:spcAft>
                      </a:pPr>
                      <a:r>
                        <a:rPr lang="en-US" sz="600"/>
                        <a:t>1 = male</a:t>
                      </a:r>
                      <a:endParaRPr lang="en-NG" sz="600"/>
                    </a:p>
                  </a:txBody>
                  <a:tcPr/>
                </a:tc>
                <a:extLst>
                  <a:ext uri="{0D108BD9-81ED-4DB2-BD59-A6C34878D82A}">
                    <a16:rowId xmlns:a16="http://schemas.microsoft.com/office/drawing/2014/main" val="3823300494"/>
                  </a:ext>
                </a:extLst>
              </a:tr>
              <a:tr h="323037">
                <a:tc>
                  <a:txBody>
                    <a:bodyPr/>
                    <a:lstStyle/>
                    <a:p>
                      <a:pPr marR="8255" algn="l">
                        <a:lnSpc>
                          <a:spcPct val="100000"/>
                        </a:lnSpc>
                        <a:spcAft>
                          <a:spcPts val="0"/>
                        </a:spcAft>
                      </a:pPr>
                      <a:r>
                        <a:rPr lang="en-US" sz="600"/>
                        <a:t>cp </a:t>
                      </a:r>
                      <a:endParaRPr lang="en-NG" sz="600"/>
                    </a:p>
                  </a:txBody>
                  <a:tcPr/>
                </a:tc>
                <a:tc>
                  <a:txBody>
                    <a:bodyPr/>
                    <a:lstStyle/>
                    <a:p>
                      <a:pPr marR="8255" algn="l">
                        <a:lnSpc>
                          <a:spcPct val="100000"/>
                        </a:lnSpc>
                        <a:spcAft>
                          <a:spcPts val="0"/>
                        </a:spcAft>
                      </a:pPr>
                      <a:r>
                        <a:rPr lang="en-US" sz="600" dirty="0"/>
                        <a:t>Chest pain type </a:t>
                      </a:r>
                      <a:endParaRPr lang="en-NG" sz="600" dirty="0"/>
                    </a:p>
                  </a:txBody>
                  <a:tcPr/>
                </a:tc>
                <a:tc>
                  <a:txBody>
                    <a:bodyPr/>
                    <a:lstStyle/>
                    <a:p>
                      <a:pPr marR="8255" algn="l">
                        <a:lnSpc>
                          <a:spcPct val="100000"/>
                        </a:lnSpc>
                        <a:spcAft>
                          <a:spcPts val="0"/>
                        </a:spcAft>
                      </a:pPr>
                      <a:r>
                        <a:rPr lang="en-US" sz="600" dirty="0"/>
                        <a:t>Nominal</a:t>
                      </a:r>
                      <a:endParaRPr lang="en-NG" sz="600" dirty="0"/>
                    </a:p>
                  </a:txBody>
                  <a:tcPr/>
                </a:tc>
                <a:tc>
                  <a:txBody>
                    <a:bodyPr/>
                    <a:lstStyle/>
                    <a:p>
                      <a:pPr marR="8255" algn="l">
                        <a:lnSpc>
                          <a:spcPct val="100000"/>
                        </a:lnSpc>
                        <a:spcAft>
                          <a:spcPts val="0"/>
                        </a:spcAft>
                      </a:pPr>
                      <a:r>
                        <a:rPr lang="en-US" sz="600" dirty="0"/>
                        <a:t>1 = typical angina,</a:t>
                      </a:r>
                      <a:endParaRPr lang="en-NG" sz="600" dirty="0"/>
                    </a:p>
                    <a:p>
                      <a:pPr marR="8255" algn="l">
                        <a:lnSpc>
                          <a:spcPct val="100000"/>
                        </a:lnSpc>
                        <a:spcAft>
                          <a:spcPts val="0"/>
                        </a:spcAft>
                      </a:pPr>
                      <a:r>
                        <a:rPr lang="en-US" sz="600" dirty="0"/>
                        <a:t>2 = atypical angina,</a:t>
                      </a:r>
                      <a:endParaRPr lang="en-NG" sz="600" dirty="0"/>
                    </a:p>
                    <a:p>
                      <a:pPr marR="8255" algn="l">
                        <a:lnSpc>
                          <a:spcPct val="100000"/>
                        </a:lnSpc>
                        <a:spcAft>
                          <a:spcPts val="0"/>
                        </a:spcAft>
                      </a:pPr>
                      <a:r>
                        <a:rPr lang="en-US" sz="600" dirty="0"/>
                        <a:t>3 = non-angina pain,</a:t>
                      </a:r>
                      <a:endParaRPr lang="en-NG" sz="600" dirty="0"/>
                    </a:p>
                    <a:p>
                      <a:pPr marR="8255" algn="l">
                        <a:lnSpc>
                          <a:spcPct val="100000"/>
                        </a:lnSpc>
                        <a:spcAft>
                          <a:spcPts val="0"/>
                        </a:spcAft>
                      </a:pPr>
                      <a:r>
                        <a:rPr lang="en-US" sz="600" dirty="0"/>
                        <a:t>4 = asymptomatic</a:t>
                      </a:r>
                      <a:endParaRPr lang="en-NG" sz="600" dirty="0"/>
                    </a:p>
                  </a:txBody>
                  <a:tcPr/>
                </a:tc>
                <a:extLst>
                  <a:ext uri="{0D108BD9-81ED-4DB2-BD59-A6C34878D82A}">
                    <a16:rowId xmlns:a16="http://schemas.microsoft.com/office/drawing/2014/main" val="2960749636"/>
                  </a:ext>
                </a:extLst>
              </a:tr>
              <a:tr h="193822">
                <a:tc>
                  <a:txBody>
                    <a:bodyPr/>
                    <a:lstStyle/>
                    <a:p>
                      <a:pPr marR="8255" algn="l">
                        <a:lnSpc>
                          <a:spcPct val="100000"/>
                        </a:lnSpc>
                        <a:spcAft>
                          <a:spcPts val="0"/>
                        </a:spcAft>
                      </a:pPr>
                      <a:r>
                        <a:rPr lang="en-US" sz="600"/>
                        <a:t>trestbps </a:t>
                      </a:r>
                      <a:endParaRPr lang="en-NG" sz="600"/>
                    </a:p>
                  </a:txBody>
                  <a:tcPr/>
                </a:tc>
                <a:tc>
                  <a:txBody>
                    <a:bodyPr/>
                    <a:lstStyle/>
                    <a:p>
                      <a:pPr marR="8255" algn="l">
                        <a:lnSpc>
                          <a:spcPct val="100000"/>
                        </a:lnSpc>
                        <a:spcAft>
                          <a:spcPts val="0"/>
                        </a:spcAft>
                      </a:pPr>
                      <a:r>
                        <a:rPr lang="en-US" sz="600"/>
                        <a:t>Resting blood pressure in mm Hg on admission to the hospital</a:t>
                      </a:r>
                      <a:endParaRPr lang="en-NG" sz="600"/>
                    </a:p>
                  </a:txBody>
                  <a:tcPr/>
                </a:tc>
                <a:tc>
                  <a:txBody>
                    <a:bodyPr/>
                    <a:lstStyle/>
                    <a:p>
                      <a:pPr marR="8255" algn="l">
                        <a:lnSpc>
                          <a:spcPct val="100000"/>
                        </a:lnSpc>
                        <a:spcAft>
                          <a:spcPts val="0"/>
                        </a:spcAft>
                      </a:pPr>
                      <a:r>
                        <a:rPr lang="en-US" sz="600"/>
                        <a:t> Numeric</a:t>
                      </a:r>
                      <a:endParaRPr lang="en-NG" sz="600"/>
                    </a:p>
                  </a:txBody>
                  <a:tcPr/>
                </a:tc>
                <a:tc>
                  <a:txBody>
                    <a:bodyPr/>
                    <a:lstStyle/>
                    <a:p>
                      <a:pPr marR="8255" algn="l">
                        <a:lnSpc>
                          <a:spcPct val="100000"/>
                        </a:lnSpc>
                        <a:spcAft>
                          <a:spcPts val="0"/>
                        </a:spcAft>
                      </a:pPr>
                      <a:r>
                        <a:rPr lang="en-US" sz="600"/>
                        <a:t>94 to 200</a:t>
                      </a:r>
                      <a:endParaRPr lang="en-NG" sz="600"/>
                    </a:p>
                  </a:txBody>
                  <a:tcPr/>
                </a:tc>
                <a:extLst>
                  <a:ext uri="{0D108BD9-81ED-4DB2-BD59-A6C34878D82A}">
                    <a16:rowId xmlns:a16="http://schemas.microsoft.com/office/drawing/2014/main" val="945237103"/>
                  </a:ext>
                </a:extLst>
              </a:tr>
              <a:tr h="133731">
                <a:tc>
                  <a:txBody>
                    <a:bodyPr/>
                    <a:lstStyle/>
                    <a:p>
                      <a:pPr marR="8255" algn="l">
                        <a:lnSpc>
                          <a:spcPct val="100000"/>
                        </a:lnSpc>
                        <a:spcAft>
                          <a:spcPts val="0"/>
                        </a:spcAft>
                      </a:pPr>
                      <a:r>
                        <a:rPr lang="en-US" sz="600"/>
                        <a:t>chol </a:t>
                      </a:r>
                      <a:endParaRPr lang="en-NG" sz="600"/>
                    </a:p>
                  </a:txBody>
                  <a:tcPr/>
                </a:tc>
                <a:tc>
                  <a:txBody>
                    <a:bodyPr/>
                    <a:lstStyle/>
                    <a:p>
                      <a:pPr marR="8255" algn="l">
                        <a:lnSpc>
                          <a:spcPct val="100000"/>
                        </a:lnSpc>
                        <a:spcAft>
                          <a:spcPts val="0"/>
                        </a:spcAft>
                      </a:pPr>
                      <a:r>
                        <a:rPr lang="en-US" sz="600"/>
                        <a:t>Serum cholesterol in mg/dL </a:t>
                      </a:r>
                      <a:endParaRPr lang="en-NG" sz="600"/>
                    </a:p>
                  </a:txBody>
                  <a:tcPr/>
                </a:tc>
                <a:tc>
                  <a:txBody>
                    <a:bodyPr/>
                    <a:lstStyle/>
                    <a:p>
                      <a:pPr marR="8255" algn="l">
                        <a:lnSpc>
                          <a:spcPct val="100000"/>
                        </a:lnSpc>
                        <a:spcAft>
                          <a:spcPts val="0"/>
                        </a:spcAft>
                      </a:pPr>
                      <a:r>
                        <a:rPr lang="en-US" sz="600"/>
                        <a:t>Numeric </a:t>
                      </a:r>
                      <a:endParaRPr lang="en-NG" sz="600"/>
                    </a:p>
                  </a:txBody>
                  <a:tcPr/>
                </a:tc>
                <a:tc>
                  <a:txBody>
                    <a:bodyPr/>
                    <a:lstStyle/>
                    <a:p>
                      <a:pPr marR="8255" algn="l">
                        <a:lnSpc>
                          <a:spcPct val="100000"/>
                        </a:lnSpc>
                        <a:spcAft>
                          <a:spcPts val="0"/>
                        </a:spcAft>
                      </a:pPr>
                      <a:r>
                        <a:rPr lang="en-US" sz="600"/>
                        <a:t>126 to 564</a:t>
                      </a:r>
                      <a:endParaRPr lang="en-NG" sz="600"/>
                    </a:p>
                  </a:txBody>
                  <a:tcPr/>
                </a:tc>
                <a:extLst>
                  <a:ext uri="{0D108BD9-81ED-4DB2-BD59-A6C34878D82A}">
                    <a16:rowId xmlns:a16="http://schemas.microsoft.com/office/drawing/2014/main" val="2511515491"/>
                  </a:ext>
                </a:extLst>
              </a:tr>
              <a:tr h="193822">
                <a:tc>
                  <a:txBody>
                    <a:bodyPr/>
                    <a:lstStyle/>
                    <a:p>
                      <a:pPr marR="8255" algn="l">
                        <a:lnSpc>
                          <a:spcPct val="100000"/>
                        </a:lnSpc>
                        <a:spcAft>
                          <a:spcPts val="0"/>
                        </a:spcAft>
                      </a:pPr>
                      <a:r>
                        <a:rPr lang="en-US" sz="600"/>
                        <a:t>fbs </a:t>
                      </a:r>
                      <a:endParaRPr lang="en-NG" sz="600"/>
                    </a:p>
                  </a:txBody>
                  <a:tcPr/>
                </a:tc>
                <a:tc>
                  <a:txBody>
                    <a:bodyPr/>
                    <a:lstStyle/>
                    <a:p>
                      <a:pPr marR="8255" algn="l">
                        <a:lnSpc>
                          <a:spcPct val="100000"/>
                        </a:lnSpc>
                        <a:spcAft>
                          <a:spcPts val="0"/>
                        </a:spcAft>
                      </a:pPr>
                      <a:r>
                        <a:rPr lang="en-US" sz="600"/>
                        <a:t>Fasting blood sugar &gt; 120 mg/dL </a:t>
                      </a:r>
                      <a:endParaRPr lang="en-NG" sz="600"/>
                    </a:p>
                  </a:txBody>
                  <a:tcPr/>
                </a:tc>
                <a:tc>
                  <a:txBody>
                    <a:bodyPr/>
                    <a:lstStyle/>
                    <a:p>
                      <a:pPr marR="8255" algn="l">
                        <a:lnSpc>
                          <a:spcPct val="100000"/>
                        </a:lnSpc>
                        <a:spcAft>
                          <a:spcPts val="0"/>
                        </a:spcAft>
                      </a:pPr>
                      <a:r>
                        <a:rPr lang="en-US" sz="600"/>
                        <a:t>Nominal </a:t>
                      </a:r>
                      <a:endParaRPr lang="en-NG" sz="600"/>
                    </a:p>
                  </a:txBody>
                  <a:tcPr/>
                </a:tc>
                <a:tc>
                  <a:txBody>
                    <a:bodyPr/>
                    <a:lstStyle/>
                    <a:p>
                      <a:pPr marR="8255" algn="l">
                        <a:lnSpc>
                          <a:spcPct val="100000"/>
                        </a:lnSpc>
                        <a:spcAft>
                          <a:spcPts val="0"/>
                        </a:spcAft>
                      </a:pPr>
                      <a:r>
                        <a:rPr lang="en-US" sz="600"/>
                        <a:t>0 = false, </a:t>
                      </a:r>
                      <a:endParaRPr lang="en-NG" sz="600"/>
                    </a:p>
                    <a:p>
                      <a:pPr marR="8255" algn="l">
                        <a:lnSpc>
                          <a:spcPct val="100000"/>
                        </a:lnSpc>
                        <a:spcAft>
                          <a:spcPts val="0"/>
                        </a:spcAft>
                      </a:pPr>
                      <a:r>
                        <a:rPr lang="en-US" sz="600"/>
                        <a:t>1 = true</a:t>
                      </a:r>
                      <a:endParaRPr lang="en-NG" sz="600"/>
                    </a:p>
                  </a:txBody>
                  <a:tcPr/>
                </a:tc>
                <a:extLst>
                  <a:ext uri="{0D108BD9-81ED-4DB2-BD59-A6C34878D82A}">
                    <a16:rowId xmlns:a16="http://schemas.microsoft.com/office/drawing/2014/main" val="1848935419"/>
                  </a:ext>
                </a:extLst>
              </a:tr>
              <a:tr h="258430">
                <a:tc>
                  <a:txBody>
                    <a:bodyPr/>
                    <a:lstStyle/>
                    <a:p>
                      <a:pPr marR="8255" algn="l">
                        <a:lnSpc>
                          <a:spcPct val="100000"/>
                        </a:lnSpc>
                        <a:spcAft>
                          <a:spcPts val="0"/>
                        </a:spcAft>
                      </a:pPr>
                      <a:r>
                        <a:rPr lang="en-US" sz="600"/>
                        <a:t>restecg </a:t>
                      </a:r>
                      <a:endParaRPr lang="en-NG" sz="600"/>
                    </a:p>
                  </a:txBody>
                  <a:tcPr/>
                </a:tc>
                <a:tc>
                  <a:txBody>
                    <a:bodyPr/>
                    <a:lstStyle/>
                    <a:p>
                      <a:pPr marR="8255" algn="l">
                        <a:lnSpc>
                          <a:spcPct val="100000"/>
                        </a:lnSpc>
                        <a:spcAft>
                          <a:spcPts val="0"/>
                        </a:spcAft>
                      </a:pPr>
                      <a:r>
                        <a:rPr lang="en-US" sz="600"/>
                        <a:t>Resting electrocardiographic results </a:t>
                      </a:r>
                      <a:endParaRPr lang="en-NG" sz="600"/>
                    </a:p>
                  </a:txBody>
                  <a:tcPr/>
                </a:tc>
                <a:tc>
                  <a:txBody>
                    <a:bodyPr/>
                    <a:lstStyle/>
                    <a:p>
                      <a:pPr marR="8255" algn="l">
                        <a:lnSpc>
                          <a:spcPct val="100000"/>
                        </a:lnSpc>
                        <a:spcAft>
                          <a:spcPts val="0"/>
                        </a:spcAft>
                      </a:pPr>
                      <a:r>
                        <a:rPr lang="en-US" sz="600"/>
                        <a:t>Nominal</a:t>
                      </a:r>
                      <a:endParaRPr lang="en-NG" sz="600"/>
                    </a:p>
                  </a:txBody>
                  <a:tcPr/>
                </a:tc>
                <a:tc>
                  <a:txBody>
                    <a:bodyPr/>
                    <a:lstStyle/>
                    <a:p>
                      <a:pPr marR="8255" algn="l">
                        <a:lnSpc>
                          <a:spcPct val="100000"/>
                        </a:lnSpc>
                        <a:spcAft>
                          <a:spcPts val="0"/>
                        </a:spcAft>
                      </a:pPr>
                      <a:r>
                        <a:rPr lang="en-US" sz="600"/>
                        <a:t>0 = normal,</a:t>
                      </a:r>
                      <a:endParaRPr lang="en-NG" sz="600"/>
                    </a:p>
                    <a:p>
                      <a:pPr marR="8255" algn="l">
                        <a:lnSpc>
                          <a:spcPct val="100000"/>
                        </a:lnSpc>
                        <a:spcAft>
                          <a:spcPts val="0"/>
                        </a:spcAft>
                      </a:pPr>
                      <a:r>
                        <a:rPr lang="en-US" sz="600"/>
                        <a:t>1 = ST-T wave abnormality,</a:t>
                      </a:r>
                      <a:endParaRPr lang="en-NG" sz="600"/>
                    </a:p>
                    <a:p>
                      <a:pPr marR="8255" algn="l">
                        <a:lnSpc>
                          <a:spcPct val="100000"/>
                        </a:lnSpc>
                        <a:spcAft>
                          <a:spcPts val="0"/>
                        </a:spcAft>
                      </a:pPr>
                      <a:r>
                        <a:rPr lang="en-US" sz="600"/>
                        <a:t>2 = definite left ventricular hypertrophy by Estes’ criteria</a:t>
                      </a:r>
                      <a:endParaRPr lang="en-NG" sz="600"/>
                    </a:p>
                  </a:txBody>
                  <a:tcPr/>
                </a:tc>
                <a:extLst>
                  <a:ext uri="{0D108BD9-81ED-4DB2-BD59-A6C34878D82A}">
                    <a16:rowId xmlns:a16="http://schemas.microsoft.com/office/drawing/2014/main" val="1527696812"/>
                  </a:ext>
                </a:extLst>
              </a:tr>
              <a:tr h="129215">
                <a:tc>
                  <a:txBody>
                    <a:bodyPr/>
                    <a:lstStyle/>
                    <a:p>
                      <a:pPr marR="8255" algn="l">
                        <a:lnSpc>
                          <a:spcPct val="100000"/>
                        </a:lnSpc>
                        <a:spcAft>
                          <a:spcPts val="0"/>
                        </a:spcAft>
                      </a:pPr>
                      <a:r>
                        <a:rPr lang="en-US" sz="600"/>
                        <a:t>thalach </a:t>
                      </a:r>
                      <a:endParaRPr lang="en-NG" sz="600"/>
                    </a:p>
                  </a:txBody>
                  <a:tcPr/>
                </a:tc>
                <a:tc>
                  <a:txBody>
                    <a:bodyPr/>
                    <a:lstStyle/>
                    <a:p>
                      <a:pPr marR="8255" algn="l">
                        <a:lnSpc>
                          <a:spcPct val="100000"/>
                        </a:lnSpc>
                        <a:spcAft>
                          <a:spcPts val="0"/>
                        </a:spcAft>
                      </a:pPr>
                      <a:r>
                        <a:rPr lang="en-US" sz="600"/>
                        <a:t>Maximum heart rate achieved </a:t>
                      </a:r>
                      <a:endParaRPr lang="en-NG" sz="600"/>
                    </a:p>
                  </a:txBody>
                  <a:tcPr/>
                </a:tc>
                <a:tc>
                  <a:txBody>
                    <a:bodyPr/>
                    <a:lstStyle/>
                    <a:p>
                      <a:pPr marR="8255" algn="l">
                        <a:lnSpc>
                          <a:spcPct val="100000"/>
                        </a:lnSpc>
                        <a:spcAft>
                          <a:spcPts val="0"/>
                        </a:spcAft>
                      </a:pPr>
                      <a:r>
                        <a:rPr lang="en-US" sz="600"/>
                        <a:t>Numeric </a:t>
                      </a:r>
                      <a:endParaRPr lang="en-NG" sz="600"/>
                    </a:p>
                  </a:txBody>
                  <a:tcPr/>
                </a:tc>
                <a:tc>
                  <a:txBody>
                    <a:bodyPr/>
                    <a:lstStyle/>
                    <a:p>
                      <a:pPr marR="8255" algn="l">
                        <a:lnSpc>
                          <a:spcPct val="100000"/>
                        </a:lnSpc>
                        <a:spcAft>
                          <a:spcPts val="0"/>
                        </a:spcAft>
                      </a:pPr>
                      <a:r>
                        <a:rPr lang="en-US" sz="600"/>
                        <a:t>71 to 202</a:t>
                      </a:r>
                      <a:endParaRPr lang="en-NG" sz="600"/>
                    </a:p>
                  </a:txBody>
                  <a:tcPr/>
                </a:tc>
                <a:extLst>
                  <a:ext uri="{0D108BD9-81ED-4DB2-BD59-A6C34878D82A}">
                    <a16:rowId xmlns:a16="http://schemas.microsoft.com/office/drawing/2014/main" val="3794582129"/>
                  </a:ext>
                </a:extLst>
              </a:tr>
              <a:tr h="193822">
                <a:tc>
                  <a:txBody>
                    <a:bodyPr/>
                    <a:lstStyle/>
                    <a:p>
                      <a:pPr marR="8255" algn="l">
                        <a:lnSpc>
                          <a:spcPct val="100000"/>
                        </a:lnSpc>
                        <a:spcAft>
                          <a:spcPts val="0"/>
                        </a:spcAft>
                      </a:pPr>
                      <a:r>
                        <a:rPr lang="en-US" sz="600"/>
                        <a:t>exang </a:t>
                      </a:r>
                      <a:endParaRPr lang="en-NG" sz="600"/>
                    </a:p>
                  </a:txBody>
                  <a:tcPr/>
                </a:tc>
                <a:tc>
                  <a:txBody>
                    <a:bodyPr/>
                    <a:lstStyle/>
                    <a:p>
                      <a:pPr marR="8255" algn="l">
                        <a:lnSpc>
                          <a:spcPct val="100000"/>
                        </a:lnSpc>
                        <a:spcAft>
                          <a:spcPts val="0"/>
                        </a:spcAft>
                      </a:pPr>
                      <a:r>
                        <a:rPr lang="en-US" sz="600"/>
                        <a:t>Exercise induces angina </a:t>
                      </a:r>
                      <a:endParaRPr lang="en-NG" sz="600"/>
                    </a:p>
                  </a:txBody>
                  <a:tcPr/>
                </a:tc>
                <a:tc>
                  <a:txBody>
                    <a:bodyPr/>
                    <a:lstStyle/>
                    <a:p>
                      <a:pPr marR="8255" algn="l">
                        <a:lnSpc>
                          <a:spcPct val="100000"/>
                        </a:lnSpc>
                        <a:spcAft>
                          <a:spcPts val="0"/>
                        </a:spcAft>
                      </a:pPr>
                      <a:r>
                        <a:rPr lang="en-US" sz="600" dirty="0"/>
                        <a:t>Nominal </a:t>
                      </a:r>
                      <a:endParaRPr lang="en-NG" sz="600" dirty="0"/>
                    </a:p>
                  </a:txBody>
                  <a:tcPr/>
                </a:tc>
                <a:tc>
                  <a:txBody>
                    <a:bodyPr/>
                    <a:lstStyle/>
                    <a:p>
                      <a:pPr marR="8255" algn="l">
                        <a:lnSpc>
                          <a:spcPct val="100000"/>
                        </a:lnSpc>
                        <a:spcAft>
                          <a:spcPts val="0"/>
                        </a:spcAft>
                      </a:pPr>
                      <a:r>
                        <a:rPr lang="en-US" sz="600"/>
                        <a:t>0 = no</a:t>
                      </a:r>
                      <a:endParaRPr lang="en-NG" sz="600"/>
                    </a:p>
                    <a:p>
                      <a:pPr marR="8255" algn="l">
                        <a:lnSpc>
                          <a:spcPct val="100000"/>
                        </a:lnSpc>
                        <a:spcAft>
                          <a:spcPts val="0"/>
                        </a:spcAft>
                      </a:pPr>
                      <a:r>
                        <a:rPr lang="en-US" sz="600"/>
                        <a:t>1 = yes</a:t>
                      </a:r>
                      <a:endParaRPr lang="en-NG" sz="600"/>
                    </a:p>
                  </a:txBody>
                  <a:tcPr/>
                </a:tc>
                <a:extLst>
                  <a:ext uri="{0D108BD9-81ED-4DB2-BD59-A6C34878D82A}">
                    <a16:rowId xmlns:a16="http://schemas.microsoft.com/office/drawing/2014/main" val="75815725"/>
                  </a:ext>
                </a:extLst>
              </a:tr>
              <a:tr h="193822">
                <a:tc>
                  <a:txBody>
                    <a:bodyPr/>
                    <a:lstStyle/>
                    <a:p>
                      <a:pPr marR="8255" algn="l">
                        <a:lnSpc>
                          <a:spcPct val="100000"/>
                        </a:lnSpc>
                        <a:spcAft>
                          <a:spcPts val="0"/>
                        </a:spcAft>
                      </a:pPr>
                      <a:r>
                        <a:rPr lang="en-US" sz="600"/>
                        <a:t>oldpeak </a:t>
                      </a:r>
                      <a:endParaRPr lang="en-NG" sz="600"/>
                    </a:p>
                  </a:txBody>
                  <a:tcPr/>
                </a:tc>
                <a:tc>
                  <a:txBody>
                    <a:bodyPr/>
                    <a:lstStyle/>
                    <a:p>
                      <a:pPr marR="8255" algn="l">
                        <a:lnSpc>
                          <a:spcPct val="100000"/>
                        </a:lnSpc>
                        <a:spcAft>
                          <a:spcPts val="0"/>
                        </a:spcAft>
                      </a:pPr>
                      <a:r>
                        <a:rPr lang="en-US" sz="600"/>
                        <a:t>ST depression induced by exercise relative to rest </a:t>
                      </a:r>
                      <a:endParaRPr lang="en-NG" sz="600"/>
                    </a:p>
                  </a:txBody>
                  <a:tcPr/>
                </a:tc>
                <a:tc>
                  <a:txBody>
                    <a:bodyPr/>
                    <a:lstStyle/>
                    <a:p>
                      <a:pPr marR="8255" algn="l">
                        <a:lnSpc>
                          <a:spcPct val="100000"/>
                        </a:lnSpc>
                        <a:spcAft>
                          <a:spcPts val="0"/>
                        </a:spcAft>
                      </a:pPr>
                      <a:r>
                        <a:rPr lang="en-US" sz="600"/>
                        <a:t>Numeric </a:t>
                      </a:r>
                      <a:endParaRPr lang="en-NG" sz="600"/>
                    </a:p>
                  </a:txBody>
                  <a:tcPr/>
                </a:tc>
                <a:tc>
                  <a:txBody>
                    <a:bodyPr/>
                    <a:lstStyle/>
                    <a:p>
                      <a:pPr marR="8255" algn="l">
                        <a:lnSpc>
                          <a:spcPct val="100000"/>
                        </a:lnSpc>
                        <a:spcAft>
                          <a:spcPts val="0"/>
                        </a:spcAft>
                      </a:pPr>
                      <a:r>
                        <a:rPr lang="en-US" sz="600" dirty="0"/>
                        <a:t>0 to 6.2</a:t>
                      </a:r>
                      <a:endParaRPr lang="en-NG" sz="600" dirty="0"/>
                    </a:p>
                  </a:txBody>
                  <a:tcPr/>
                </a:tc>
                <a:extLst>
                  <a:ext uri="{0D108BD9-81ED-4DB2-BD59-A6C34878D82A}">
                    <a16:rowId xmlns:a16="http://schemas.microsoft.com/office/drawing/2014/main" val="985923808"/>
                  </a:ext>
                </a:extLst>
              </a:tr>
              <a:tr h="258430">
                <a:tc>
                  <a:txBody>
                    <a:bodyPr/>
                    <a:lstStyle/>
                    <a:p>
                      <a:pPr marR="8255" algn="l">
                        <a:lnSpc>
                          <a:spcPct val="100000"/>
                        </a:lnSpc>
                        <a:spcAft>
                          <a:spcPts val="0"/>
                        </a:spcAft>
                      </a:pPr>
                      <a:r>
                        <a:rPr lang="en-US" sz="600"/>
                        <a:t>slope </a:t>
                      </a:r>
                      <a:endParaRPr lang="en-NG" sz="600"/>
                    </a:p>
                  </a:txBody>
                  <a:tcPr/>
                </a:tc>
                <a:tc>
                  <a:txBody>
                    <a:bodyPr/>
                    <a:lstStyle/>
                    <a:p>
                      <a:pPr marR="8255" algn="l">
                        <a:lnSpc>
                          <a:spcPct val="100000"/>
                        </a:lnSpc>
                        <a:spcAft>
                          <a:spcPts val="0"/>
                        </a:spcAft>
                      </a:pPr>
                      <a:r>
                        <a:rPr lang="en-US" sz="600"/>
                        <a:t>The slope of the peak exercise ST segment </a:t>
                      </a:r>
                      <a:endParaRPr lang="en-NG" sz="600"/>
                    </a:p>
                  </a:txBody>
                  <a:tcPr/>
                </a:tc>
                <a:tc>
                  <a:txBody>
                    <a:bodyPr/>
                    <a:lstStyle/>
                    <a:p>
                      <a:pPr marR="8255" algn="l">
                        <a:lnSpc>
                          <a:spcPct val="100000"/>
                        </a:lnSpc>
                        <a:spcAft>
                          <a:spcPts val="0"/>
                        </a:spcAft>
                      </a:pPr>
                      <a:r>
                        <a:rPr lang="en-US" sz="600"/>
                        <a:t>Nominal</a:t>
                      </a:r>
                      <a:endParaRPr lang="en-NG" sz="600"/>
                    </a:p>
                  </a:txBody>
                  <a:tcPr/>
                </a:tc>
                <a:tc>
                  <a:txBody>
                    <a:bodyPr/>
                    <a:lstStyle/>
                    <a:p>
                      <a:pPr marR="8255" algn="l">
                        <a:lnSpc>
                          <a:spcPct val="100000"/>
                        </a:lnSpc>
                        <a:spcAft>
                          <a:spcPts val="0"/>
                        </a:spcAft>
                      </a:pPr>
                      <a:r>
                        <a:rPr lang="en-US" sz="600"/>
                        <a:t>1 = upsloping,</a:t>
                      </a:r>
                      <a:endParaRPr lang="en-NG" sz="600"/>
                    </a:p>
                    <a:p>
                      <a:pPr marR="8255" algn="l">
                        <a:lnSpc>
                          <a:spcPct val="100000"/>
                        </a:lnSpc>
                        <a:spcAft>
                          <a:spcPts val="0"/>
                        </a:spcAft>
                      </a:pPr>
                      <a:r>
                        <a:rPr lang="en-US" sz="600"/>
                        <a:t>2 = flat, </a:t>
                      </a:r>
                      <a:endParaRPr lang="en-NG" sz="600"/>
                    </a:p>
                    <a:p>
                      <a:pPr marR="8255" algn="l">
                        <a:lnSpc>
                          <a:spcPct val="100000"/>
                        </a:lnSpc>
                        <a:spcAft>
                          <a:spcPts val="0"/>
                        </a:spcAft>
                      </a:pPr>
                      <a:r>
                        <a:rPr lang="en-US" sz="600"/>
                        <a:t>3 = down sloping</a:t>
                      </a:r>
                      <a:endParaRPr lang="en-NG" sz="600"/>
                    </a:p>
                  </a:txBody>
                  <a:tcPr/>
                </a:tc>
                <a:extLst>
                  <a:ext uri="{0D108BD9-81ED-4DB2-BD59-A6C34878D82A}">
                    <a16:rowId xmlns:a16="http://schemas.microsoft.com/office/drawing/2014/main" val="388663028"/>
                  </a:ext>
                </a:extLst>
              </a:tr>
              <a:tr h="193822">
                <a:tc>
                  <a:txBody>
                    <a:bodyPr/>
                    <a:lstStyle/>
                    <a:p>
                      <a:pPr marR="8255" algn="l">
                        <a:lnSpc>
                          <a:spcPct val="100000"/>
                        </a:lnSpc>
                        <a:spcAft>
                          <a:spcPts val="0"/>
                        </a:spcAft>
                      </a:pPr>
                      <a:r>
                        <a:rPr lang="en-US" sz="600"/>
                        <a:t>ca</a:t>
                      </a:r>
                      <a:endParaRPr lang="en-NG" sz="600"/>
                    </a:p>
                  </a:txBody>
                  <a:tcPr/>
                </a:tc>
                <a:tc>
                  <a:txBody>
                    <a:bodyPr/>
                    <a:lstStyle/>
                    <a:p>
                      <a:pPr marR="8255" algn="l">
                        <a:lnSpc>
                          <a:spcPct val="100000"/>
                        </a:lnSpc>
                        <a:spcAft>
                          <a:spcPts val="0"/>
                        </a:spcAft>
                      </a:pPr>
                      <a:r>
                        <a:rPr lang="en-US" sz="600"/>
                        <a:t>Number of major vessels colored by fluoroscopy </a:t>
                      </a:r>
                      <a:endParaRPr lang="en-NG" sz="600"/>
                    </a:p>
                  </a:txBody>
                  <a:tcPr/>
                </a:tc>
                <a:tc>
                  <a:txBody>
                    <a:bodyPr/>
                    <a:lstStyle/>
                    <a:p>
                      <a:pPr marR="8255" algn="l">
                        <a:lnSpc>
                          <a:spcPct val="100000"/>
                        </a:lnSpc>
                        <a:spcAft>
                          <a:spcPts val="0"/>
                        </a:spcAft>
                      </a:pPr>
                      <a:r>
                        <a:rPr lang="en-US" sz="600"/>
                        <a:t>Nominal</a:t>
                      </a:r>
                      <a:endParaRPr lang="en-NG" sz="600"/>
                    </a:p>
                  </a:txBody>
                  <a:tcPr/>
                </a:tc>
                <a:tc>
                  <a:txBody>
                    <a:bodyPr/>
                    <a:lstStyle/>
                    <a:p>
                      <a:pPr marR="8255" algn="l">
                        <a:lnSpc>
                          <a:spcPct val="100000"/>
                        </a:lnSpc>
                        <a:spcAft>
                          <a:spcPts val="0"/>
                        </a:spcAft>
                      </a:pPr>
                      <a:r>
                        <a:rPr lang="en-US" sz="600"/>
                        <a:t> 0–3</a:t>
                      </a:r>
                      <a:endParaRPr lang="en-NG" sz="600"/>
                    </a:p>
                  </a:txBody>
                  <a:tcPr/>
                </a:tc>
                <a:extLst>
                  <a:ext uri="{0D108BD9-81ED-4DB2-BD59-A6C34878D82A}">
                    <a16:rowId xmlns:a16="http://schemas.microsoft.com/office/drawing/2014/main" val="3200763878"/>
                  </a:ext>
                </a:extLst>
              </a:tr>
              <a:tr h="258430">
                <a:tc>
                  <a:txBody>
                    <a:bodyPr/>
                    <a:lstStyle/>
                    <a:p>
                      <a:pPr marR="8255" algn="l">
                        <a:lnSpc>
                          <a:spcPct val="100000"/>
                        </a:lnSpc>
                        <a:spcAft>
                          <a:spcPts val="0"/>
                        </a:spcAft>
                      </a:pPr>
                      <a:r>
                        <a:rPr lang="en-US" sz="600"/>
                        <a:t>thal </a:t>
                      </a:r>
                      <a:endParaRPr lang="en-NG" sz="600"/>
                    </a:p>
                  </a:txBody>
                  <a:tcPr/>
                </a:tc>
                <a:tc>
                  <a:txBody>
                    <a:bodyPr/>
                    <a:lstStyle/>
                    <a:p>
                      <a:pPr marR="8255" algn="l">
                        <a:lnSpc>
                          <a:spcPct val="100000"/>
                        </a:lnSpc>
                        <a:spcAft>
                          <a:spcPts val="0"/>
                        </a:spcAft>
                      </a:pPr>
                      <a:r>
                        <a:rPr lang="en-US" sz="600" dirty="0"/>
                        <a:t>The heart status </a:t>
                      </a:r>
                      <a:endParaRPr lang="en-NG" sz="600" dirty="0"/>
                    </a:p>
                  </a:txBody>
                  <a:tcPr/>
                </a:tc>
                <a:tc>
                  <a:txBody>
                    <a:bodyPr/>
                    <a:lstStyle/>
                    <a:p>
                      <a:pPr marR="8255" algn="l">
                        <a:lnSpc>
                          <a:spcPct val="100000"/>
                        </a:lnSpc>
                        <a:spcAft>
                          <a:spcPts val="0"/>
                        </a:spcAft>
                      </a:pPr>
                      <a:r>
                        <a:rPr lang="en-US" sz="600"/>
                        <a:t>Nominal</a:t>
                      </a:r>
                      <a:endParaRPr lang="en-NG" sz="600"/>
                    </a:p>
                  </a:txBody>
                  <a:tcPr/>
                </a:tc>
                <a:tc>
                  <a:txBody>
                    <a:bodyPr/>
                    <a:lstStyle/>
                    <a:p>
                      <a:pPr marR="8255" algn="l">
                        <a:lnSpc>
                          <a:spcPct val="100000"/>
                        </a:lnSpc>
                        <a:spcAft>
                          <a:spcPts val="0"/>
                        </a:spcAft>
                      </a:pPr>
                      <a:r>
                        <a:rPr lang="en-US" sz="600"/>
                        <a:t>3 = normal,</a:t>
                      </a:r>
                      <a:endParaRPr lang="en-NG" sz="600"/>
                    </a:p>
                    <a:p>
                      <a:pPr marR="8255" algn="l">
                        <a:lnSpc>
                          <a:spcPct val="100000"/>
                        </a:lnSpc>
                        <a:spcAft>
                          <a:spcPts val="0"/>
                        </a:spcAft>
                      </a:pPr>
                      <a:r>
                        <a:rPr lang="en-US" sz="600"/>
                        <a:t>6 = fixed defect,</a:t>
                      </a:r>
                      <a:endParaRPr lang="en-NG" sz="600"/>
                    </a:p>
                    <a:p>
                      <a:pPr marR="8255" algn="l">
                        <a:lnSpc>
                          <a:spcPct val="100000"/>
                        </a:lnSpc>
                        <a:spcAft>
                          <a:spcPts val="0"/>
                        </a:spcAft>
                      </a:pPr>
                      <a:r>
                        <a:rPr lang="en-US" sz="600"/>
                        <a:t>7 = reversible defect</a:t>
                      </a:r>
                      <a:endParaRPr lang="en-NG" sz="600"/>
                    </a:p>
                  </a:txBody>
                  <a:tcPr/>
                </a:tc>
                <a:extLst>
                  <a:ext uri="{0D108BD9-81ED-4DB2-BD59-A6C34878D82A}">
                    <a16:rowId xmlns:a16="http://schemas.microsoft.com/office/drawing/2014/main" val="2070347271"/>
                  </a:ext>
                </a:extLst>
              </a:tr>
              <a:tr h="289558">
                <a:tc>
                  <a:txBody>
                    <a:bodyPr/>
                    <a:lstStyle/>
                    <a:p>
                      <a:pPr marR="8255" algn="l">
                        <a:lnSpc>
                          <a:spcPct val="100000"/>
                        </a:lnSpc>
                        <a:spcAft>
                          <a:spcPts val="0"/>
                        </a:spcAft>
                      </a:pPr>
                      <a:r>
                        <a:rPr lang="en-US" sz="600" dirty="0"/>
                        <a:t>num </a:t>
                      </a:r>
                      <a:endParaRPr lang="en-NG" sz="600" dirty="0"/>
                    </a:p>
                  </a:txBody>
                  <a:tcPr/>
                </a:tc>
                <a:tc>
                  <a:txBody>
                    <a:bodyPr/>
                    <a:lstStyle/>
                    <a:p>
                      <a:pPr marR="8255" algn="l">
                        <a:lnSpc>
                          <a:spcPct val="100000"/>
                        </a:lnSpc>
                        <a:spcAft>
                          <a:spcPts val="0"/>
                        </a:spcAft>
                      </a:pPr>
                      <a:r>
                        <a:rPr lang="en-US" sz="600" dirty="0"/>
                        <a:t>Prediction attribute </a:t>
                      </a:r>
                      <a:endParaRPr lang="en-NG" sz="600" dirty="0"/>
                    </a:p>
                  </a:txBody>
                  <a:tcPr/>
                </a:tc>
                <a:tc>
                  <a:txBody>
                    <a:bodyPr/>
                    <a:lstStyle/>
                    <a:p>
                      <a:pPr marR="8255" algn="l">
                        <a:lnSpc>
                          <a:spcPct val="100000"/>
                        </a:lnSpc>
                        <a:spcAft>
                          <a:spcPts val="0"/>
                        </a:spcAft>
                      </a:pPr>
                      <a:r>
                        <a:rPr lang="en-US" sz="600" dirty="0"/>
                        <a:t>Nominal </a:t>
                      </a:r>
                      <a:endParaRPr lang="en-NG" sz="600" dirty="0"/>
                    </a:p>
                  </a:txBody>
                  <a:tcPr/>
                </a:tc>
                <a:tc>
                  <a:txBody>
                    <a:bodyPr/>
                    <a:lstStyle/>
                    <a:p>
                      <a:pPr marR="8255" algn="l">
                        <a:lnSpc>
                          <a:spcPct val="100000"/>
                        </a:lnSpc>
                        <a:spcAft>
                          <a:spcPts val="0"/>
                        </a:spcAft>
                      </a:pPr>
                      <a:r>
                        <a:rPr lang="en-US" sz="600" dirty="0"/>
                        <a:t>0= Unlikely to obtain heart disease</a:t>
                      </a:r>
                      <a:endParaRPr lang="en-NG" sz="600" dirty="0"/>
                    </a:p>
                    <a:p>
                      <a:pPr marR="8255" algn="l">
                        <a:lnSpc>
                          <a:spcPct val="100000"/>
                        </a:lnSpc>
                        <a:spcAft>
                          <a:spcPts val="0"/>
                        </a:spcAft>
                      </a:pPr>
                      <a:r>
                        <a:rPr lang="en-US" sz="600" dirty="0"/>
                        <a:t>1 = Likely to obtain heart disease</a:t>
                      </a:r>
                      <a:endParaRPr lang="en-NG" sz="600" dirty="0"/>
                    </a:p>
                  </a:txBody>
                  <a:tcPr/>
                </a:tc>
                <a:extLst>
                  <a:ext uri="{0D108BD9-81ED-4DB2-BD59-A6C34878D82A}">
                    <a16:rowId xmlns:a16="http://schemas.microsoft.com/office/drawing/2014/main" val="3918427755"/>
                  </a:ext>
                </a:extLst>
              </a:tr>
            </a:tbl>
          </a:graphicData>
        </a:graphic>
      </p:graphicFrame>
    </p:spTree>
    <p:extLst>
      <p:ext uri="{BB962C8B-B14F-4D97-AF65-F5344CB8AC3E}">
        <p14:creationId xmlns:p14="http://schemas.microsoft.com/office/powerpoint/2010/main" val="1191631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50635" y="274031"/>
            <a:ext cx="8093365" cy="763525"/>
          </a:xfrm>
        </p:spPr>
        <p:txBody>
          <a:bodyPr>
            <a:normAutofit/>
          </a:bodyPr>
          <a:lstStyle/>
          <a:p>
            <a:r>
              <a:rPr lang="en-US" sz="3200" dirty="0">
                <a:effectLst/>
                <a:latin typeface="Calibri" panose="020F0502020204030204" pitchFamily="34" charset="0"/>
                <a:ea typeface="Times New Roman" panose="02020603050405020304" pitchFamily="18" charset="0"/>
                <a:cs typeface="Times New Roman" panose="02020603050405020304" pitchFamily="18" charset="0"/>
              </a:rPr>
              <a:t>METHODOLOGY </a:t>
            </a:r>
            <a:r>
              <a:rPr lang="en-US" sz="3200" dirty="0" err="1">
                <a:effectLst/>
                <a:latin typeface="Calibri" panose="020F0502020204030204" pitchFamily="34" charset="0"/>
                <a:ea typeface="Times New Roman" panose="02020603050405020304" pitchFamily="18" charset="0"/>
                <a:cs typeface="Times New Roman" panose="02020603050405020304" pitchFamily="18" charset="0"/>
              </a:rPr>
              <a:t>cont</a:t>
            </a:r>
            <a:r>
              <a:rPr lang="en-US" sz="3200" dirty="0">
                <a:effectLst/>
                <a:latin typeface="Calibri" panose="020F0502020204030204" pitchFamily="34" charset="0"/>
                <a:ea typeface="Times New Roman" panose="02020603050405020304" pitchFamily="18" charset="0"/>
                <a:cs typeface="Times New Roman" panose="02020603050405020304" pitchFamily="18" charset="0"/>
              </a:rPr>
              <a:t>…</a:t>
            </a:r>
            <a:endParaRPr lang="en-US" sz="3200" dirty="0"/>
          </a:p>
        </p:txBody>
      </p:sp>
      <p:sp>
        <p:nvSpPr>
          <p:cNvPr id="6" name="Content Placeholder 5"/>
          <p:cNvSpPr>
            <a:spLocks noGrp="1"/>
          </p:cNvSpPr>
          <p:nvPr>
            <p:ph sz="half" idx="2"/>
          </p:nvPr>
        </p:nvSpPr>
        <p:spPr>
          <a:xfrm>
            <a:off x="522131" y="1332089"/>
            <a:ext cx="8099738" cy="3544515"/>
          </a:xfrm>
        </p:spPr>
        <p:txBody>
          <a:bodyPr>
            <a:normAutofit fontScale="40000" lnSpcReduction="20000"/>
          </a:bodyPr>
          <a:lstStyle/>
          <a:p>
            <a:pPr marL="0" indent="0" algn="l">
              <a:lnSpc>
                <a:spcPct val="107000"/>
              </a:lnSpc>
              <a:spcBef>
                <a:spcPts val="0"/>
              </a:spcBef>
              <a:buNone/>
            </a:pPr>
            <a:r>
              <a:rPr lang="en-US" sz="3300" b="1" dirty="0">
                <a:latin typeface="Times New Roman" panose="02020603050405020304" pitchFamily="18" charset="0"/>
                <a:ea typeface="Calibri" panose="020F0502020204030204" pitchFamily="34" charset="0"/>
                <a:cs typeface="Times New Roman" panose="02020603050405020304" pitchFamily="18" charset="0"/>
              </a:rPr>
              <a:t>Data preparation</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lvl="1" algn="l">
              <a:lnSpc>
                <a:spcPct val="107000"/>
              </a:lnSpc>
              <a:spcBef>
                <a:spcPts val="0"/>
              </a:spcBef>
            </a:pPr>
            <a:r>
              <a:rPr lang="en-US" sz="2900" dirty="0">
                <a:latin typeface="Times New Roman" panose="02020603050405020304" pitchFamily="18" charset="0"/>
                <a:ea typeface="Calibri" panose="020F0502020204030204" pitchFamily="34" charset="0"/>
                <a:cs typeface="Times New Roman" panose="02020603050405020304" pitchFamily="18" charset="0"/>
              </a:rPr>
              <a:t>Handling missing values (Rows deletion, Mean/Mode </a:t>
            </a:r>
            <a:r>
              <a:rPr lang="en-US" sz="2900" dirty="0" err="1">
                <a:latin typeface="Times New Roman" panose="02020603050405020304" pitchFamily="18" charset="0"/>
                <a:ea typeface="Calibri" panose="020F0502020204030204" pitchFamily="34" charset="0"/>
                <a:cs typeface="Times New Roman" panose="02020603050405020304" pitchFamily="18" charset="0"/>
              </a:rPr>
              <a:t>etc</a:t>
            </a:r>
            <a:r>
              <a:rPr lang="en-US" sz="2900" dirty="0">
                <a:latin typeface="Times New Roman" panose="02020603050405020304" pitchFamily="18" charset="0"/>
                <a:ea typeface="Calibri" panose="020F0502020204030204" pitchFamily="34" charset="0"/>
                <a:cs typeface="Times New Roman" panose="02020603050405020304" pitchFamily="18" charset="0"/>
              </a:rPr>
              <a:t>)</a:t>
            </a:r>
          </a:p>
          <a:p>
            <a:pPr lvl="1" algn="l">
              <a:lnSpc>
                <a:spcPct val="107000"/>
              </a:lnSpc>
              <a:spcBef>
                <a:spcPts val="0"/>
              </a:spcBef>
            </a:pPr>
            <a:r>
              <a:rPr lang="en-US" sz="2900" dirty="0">
                <a:latin typeface="Times New Roman" panose="02020603050405020304" pitchFamily="18" charset="0"/>
                <a:ea typeface="Calibri" panose="020F0502020204030204" pitchFamily="34" charset="0"/>
                <a:cs typeface="Times New Roman" panose="02020603050405020304" pitchFamily="18" charset="0"/>
              </a:rPr>
              <a:t>Feature Selection (Wrapper Method)</a:t>
            </a:r>
          </a:p>
          <a:p>
            <a:pPr lvl="1" algn="l">
              <a:lnSpc>
                <a:spcPct val="107000"/>
              </a:lnSpc>
              <a:spcBef>
                <a:spcPts val="0"/>
              </a:spcBef>
            </a:pPr>
            <a:r>
              <a:rPr lang="en-US" sz="2900" dirty="0">
                <a:latin typeface="Times New Roman" panose="02020603050405020304" pitchFamily="18" charset="0"/>
                <a:ea typeface="Calibri" panose="020F0502020204030204" pitchFamily="34" charset="0"/>
                <a:cs typeface="Times New Roman" panose="02020603050405020304" pitchFamily="18" charset="0"/>
              </a:rPr>
              <a:t>Data discretization</a:t>
            </a:r>
          </a:p>
          <a:p>
            <a:pPr marL="0" marR="0" lvl="0" indent="0" algn="l">
              <a:lnSpc>
                <a:spcPct val="107000"/>
              </a:lnSpc>
              <a:spcBef>
                <a:spcPts val="0"/>
              </a:spcBef>
              <a:spcAft>
                <a:spcPts val="0"/>
              </a:spcAft>
              <a:buNone/>
            </a:pP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a:lnSpc>
                <a:spcPct val="107000"/>
              </a:lnSpc>
              <a:spcBef>
                <a:spcPts val="0"/>
              </a:spcBef>
              <a:spcAft>
                <a:spcPts val="0"/>
              </a:spcAft>
              <a:buNone/>
            </a:pPr>
            <a:r>
              <a:rPr lang="en-US" sz="3300" b="1" dirty="0">
                <a:effectLst/>
                <a:latin typeface="Times New Roman" panose="02020603050405020304" pitchFamily="18" charset="0"/>
                <a:ea typeface="Calibri" panose="020F0502020204030204" pitchFamily="34" charset="0"/>
                <a:cs typeface="Times New Roman" panose="02020603050405020304" pitchFamily="18" charset="0"/>
              </a:rPr>
              <a:t>Data Modeling</a:t>
            </a:r>
          </a:p>
          <a:p>
            <a:pPr lvl="1" algn="l">
              <a:lnSpc>
                <a:spcPct val="107000"/>
              </a:lnSpc>
              <a:spcBef>
                <a:spcPts val="0"/>
              </a:spcBef>
            </a:pPr>
            <a:r>
              <a:rPr lang="en-US" sz="2900" dirty="0">
                <a:effectLst/>
                <a:latin typeface="Times New Roman" panose="02020603050405020304" pitchFamily="18" charset="0"/>
                <a:ea typeface="Calibri" panose="020F0502020204030204" pitchFamily="34" charset="0"/>
              </a:rPr>
              <a:t>Naïve Bayes</a:t>
            </a:r>
          </a:p>
          <a:p>
            <a:pPr lvl="1" algn="l">
              <a:lnSpc>
                <a:spcPct val="107000"/>
              </a:lnSpc>
              <a:spcBef>
                <a:spcPts val="0"/>
              </a:spcBef>
            </a:pPr>
            <a:r>
              <a:rPr lang="en-US" sz="2900" dirty="0">
                <a:latin typeface="Calibri" panose="020F0502020204030204" pitchFamily="34" charset="0"/>
                <a:ea typeface="Calibri" panose="020F0502020204030204" pitchFamily="34" charset="0"/>
                <a:cs typeface="Times New Roman" panose="02020603050405020304" pitchFamily="18" charset="0"/>
              </a:rPr>
              <a:t>Bayesian Network, </a:t>
            </a:r>
          </a:p>
          <a:p>
            <a:pPr lvl="1" algn="l">
              <a:lnSpc>
                <a:spcPct val="107000"/>
              </a:lnSpc>
              <a:spcBef>
                <a:spcPts val="0"/>
              </a:spcBef>
            </a:pPr>
            <a:r>
              <a:rPr lang="en-US" sz="2900" dirty="0">
                <a:latin typeface="Calibri" panose="020F0502020204030204" pitchFamily="34" charset="0"/>
                <a:ea typeface="Calibri" panose="020F0502020204030204" pitchFamily="34" charset="0"/>
                <a:cs typeface="Times New Roman" panose="02020603050405020304" pitchFamily="18" charset="0"/>
              </a:rPr>
              <a:t>KNN, and </a:t>
            </a:r>
          </a:p>
          <a:p>
            <a:pPr lvl="1" algn="l">
              <a:lnSpc>
                <a:spcPct val="107000"/>
              </a:lnSpc>
              <a:spcBef>
                <a:spcPts val="0"/>
              </a:spcBef>
            </a:pPr>
            <a:r>
              <a:rPr lang="en-US" sz="2900" dirty="0">
                <a:latin typeface="Calibri" panose="020F0502020204030204" pitchFamily="34" charset="0"/>
                <a:ea typeface="Calibri" panose="020F0502020204030204" pitchFamily="34" charset="0"/>
                <a:cs typeface="Times New Roman" panose="02020603050405020304" pitchFamily="18" charset="0"/>
              </a:rPr>
              <a:t>Logistic Regression. </a:t>
            </a:r>
            <a:endParaRPr lang="en-US" sz="29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a:lnSpc>
                <a:spcPct val="107000"/>
              </a:lnSpc>
              <a:spcBef>
                <a:spcPts val="0"/>
              </a:spcBef>
              <a:spcAft>
                <a:spcPts val="0"/>
              </a:spcAft>
              <a:buNone/>
            </a:pP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l">
              <a:lnSpc>
                <a:spcPct val="107000"/>
              </a:lnSpc>
              <a:spcBef>
                <a:spcPts val="0"/>
              </a:spcBef>
              <a:buNone/>
            </a:pPr>
            <a:r>
              <a:rPr lang="en-US" sz="3300" b="1" dirty="0">
                <a:latin typeface="Times New Roman" panose="02020603050405020304" pitchFamily="18" charset="0"/>
                <a:ea typeface="Calibri" panose="020F0502020204030204" pitchFamily="34" charset="0"/>
                <a:cs typeface="Times New Roman" panose="02020603050405020304" pitchFamily="18" charset="0"/>
              </a:rPr>
              <a:t>Model Evaluation</a:t>
            </a:r>
          </a:p>
          <a:p>
            <a:pPr lvl="1" algn="l"/>
            <a:r>
              <a:rPr lang="en-US" sz="2900" dirty="0">
                <a:effectLst/>
                <a:latin typeface="Times New Roman" panose="02020603050405020304" pitchFamily="18" charset="0"/>
                <a:ea typeface="Calibri" panose="020F0502020204030204" pitchFamily="34" charset="0"/>
                <a:cs typeface="Times New Roman" panose="02020603050405020304" pitchFamily="18" charset="0"/>
              </a:rPr>
              <a:t>Accuracy</a:t>
            </a:r>
          </a:p>
          <a:p>
            <a:pPr lvl="1" algn="l"/>
            <a:r>
              <a:rPr lang="en-US" sz="2900" dirty="0">
                <a:effectLst/>
                <a:latin typeface="Times New Roman" panose="02020603050405020304" pitchFamily="18" charset="0"/>
                <a:ea typeface="Calibri" panose="020F0502020204030204" pitchFamily="34" charset="0"/>
                <a:cs typeface="Times New Roman" panose="02020603050405020304" pitchFamily="18" charset="0"/>
              </a:rPr>
              <a:t>Precision</a:t>
            </a:r>
          </a:p>
          <a:p>
            <a:pPr lvl="1" algn="l"/>
            <a:r>
              <a:rPr lang="en-US" sz="2900" dirty="0">
                <a:effectLst/>
                <a:latin typeface="Times New Roman" panose="02020603050405020304" pitchFamily="18" charset="0"/>
                <a:ea typeface="Calibri" panose="020F0502020204030204" pitchFamily="34" charset="0"/>
                <a:cs typeface="Times New Roman" panose="02020603050405020304" pitchFamily="18" charset="0"/>
              </a:rPr>
              <a:t>Recall</a:t>
            </a:r>
          </a:p>
          <a:p>
            <a:pPr lvl="1" algn="l"/>
            <a:r>
              <a:rPr lang="en-US" sz="2900" dirty="0">
                <a:effectLst/>
                <a:latin typeface="Times New Roman" panose="02020603050405020304" pitchFamily="18" charset="0"/>
                <a:ea typeface="Calibri" panose="020F0502020204030204" pitchFamily="34" charset="0"/>
                <a:cs typeface="Times New Roman" panose="02020603050405020304" pitchFamily="18" charset="0"/>
              </a:rPr>
              <a:t>F1 Score</a:t>
            </a:r>
          </a:p>
          <a:p>
            <a:pPr lvl="1" algn="l"/>
            <a:r>
              <a:rPr lang="en-US" sz="2900" dirty="0">
                <a:latin typeface="Times New Roman" panose="02020603050405020304" pitchFamily="18" charset="0"/>
                <a:ea typeface="Calibri" panose="020F0502020204030204" pitchFamily="34" charset="0"/>
                <a:cs typeface="Times New Roman" panose="02020603050405020304" pitchFamily="18" charset="0"/>
              </a:rPr>
              <a:t>MCC</a:t>
            </a:r>
          </a:p>
          <a:p>
            <a:pPr lvl="1" algn="l"/>
            <a:r>
              <a:rPr lang="en-US" sz="2900" dirty="0">
                <a:effectLst/>
                <a:latin typeface="Times New Roman" panose="02020603050405020304" pitchFamily="18" charset="0"/>
                <a:ea typeface="Calibri" panose="020F0502020204030204" pitchFamily="34" charset="0"/>
                <a:cs typeface="Times New Roman" panose="02020603050405020304" pitchFamily="18" charset="0"/>
              </a:rPr>
              <a:t>Kappa Statistics</a:t>
            </a:r>
          </a:p>
          <a:p>
            <a:pPr marL="0" marR="0" lvl="0" indent="0" algn="l">
              <a:lnSpc>
                <a:spcPct val="107000"/>
              </a:lnSpc>
              <a:spcBef>
                <a:spcPts val="0"/>
              </a:spcBef>
              <a:spcAft>
                <a:spcPts val="0"/>
              </a:spcAft>
              <a:buNone/>
            </a:pP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a:lnSpc>
                <a:spcPct val="107000"/>
              </a:lnSpc>
              <a:spcBef>
                <a:spcPts val="0"/>
              </a:spcBef>
              <a:spcAft>
                <a:spcPts val="0"/>
              </a:spcAft>
              <a:buNone/>
            </a:pPr>
            <a:r>
              <a:rPr lang="en-US" sz="3300" b="1" dirty="0">
                <a:latin typeface="Times New Roman" panose="02020603050405020304" pitchFamily="18" charset="0"/>
                <a:ea typeface="Calibri" panose="020F0502020204030204" pitchFamily="34" charset="0"/>
                <a:cs typeface="Times New Roman" panose="02020603050405020304" pitchFamily="18" charset="0"/>
              </a:rPr>
              <a:t>Model Operationalization</a:t>
            </a:r>
            <a:endParaRPr lang="en-US" sz="3300" b="1" dirty="0">
              <a:effectLst/>
              <a:latin typeface="Times New Roman" panose="02020603050405020304" pitchFamily="18" charset="0"/>
              <a:ea typeface="Calibri" panose="020F0502020204030204" pitchFamily="34" charset="0"/>
              <a:cs typeface="Times New Roman" panose="02020603050405020304" pitchFamily="18" charset="0"/>
            </a:endParaRPr>
          </a:p>
          <a:p>
            <a:pPr lvl="1" algn="l">
              <a:lnSpc>
                <a:spcPct val="107000"/>
              </a:lnSpc>
              <a:spcBef>
                <a:spcPts val="0"/>
              </a:spcBef>
            </a:pPr>
            <a:r>
              <a:rPr lang="en-US" dirty="0">
                <a:effectLst/>
                <a:latin typeface="Times New Roman" panose="02020603050405020304" pitchFamily="18" charset="0"/>
                <a:ea typeface="Calibri" panose="020F0502020204030204" pitchFamily="34" charset="0"/>
                <a:cs typeface="Times New Roman" panose="02020603050405020304" pitchFamily="18" charset="0"/>
              </a:rPr>
              <a:t>GitHub repository</a:t>
            </a:r>
          </a:p>
          <a:p>
            <a:pPr algn="l"/>
            <a:endParaRPr lang="en-US" dirty="0"/>
          </a:p>
        </p:txBody>
      </p:sp>
    </p:spTree>
    <p:extLst>
      <p:ext uri="{BB962C8B-B14F-4D97-AF65-F5344CB8AC3E}">
        <p14:creationId xmlns:p14="http://schemas.microsoft.com/office/powerpoint/2010/main" val="3090158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F5692-554C-4064-8380-B5320FCBC725}"/>
              </a:ext>
            </a:extLst>
          </p:cNvPr>
          <p:cNvSpPr>
            <a:spLocks noGrp="1"/>
          </p:cNvSpPr>
          <p:nvPr>
            <p:ph type="title"/>
          </p:nvPr>
        </p:nvSpPr>
        <p:spPr/>
        <p:txBody>
          <a:bodyPr/>
          <a:lstStyle/>
          <a:p>
            <a:r>
              <a:rPr lang="en-US" dirty="0">
                <a:solidFill>
                  <a:schemeClr val="accent1"/>
                </a:solidFill>
              </a:rPr>
              <a:t>Results and Discussion</a:t>
            </a:r>
            <a:endParaRPr lang="en-NG" dirty="0">
              <a:solidFill>
                <a:schemeClr val="accent1"/>
              </a:solidFill>
            </a:endParaRPr>
          </a:p>
        </p:txBody>
      </p:sp>
      <p:sp>
        <p:nvSpPr>
          <p:cNvPr id="3" name="Text Placeholder 2">
            <a:extLst>
              <a:ext uri="{FF2B5EF4-FFF2-40B4-BE49-F238E27FC236}">
                <a16:creationId xmlns:a16="http://schemas.microsoft.com/office/drawing/2014/main" id="{96F7D839-3E9C-470C-A0EC-661A8E2E429C}"/>
              </a:ext>
            </a:extLst>
          </p:cNvPr>
          <p:cNvSpPr>
            <a:spLocks noGrp="1"/>
          </p:cNvSpPr>
          <p:nvPr>
            <p:ph type="body" idx="1"/>
          </p:nvPr>
        </p:nvSpPr>
        <p:spPr/>
        <p:txBody>
          <a:bodyPr>
            <a:normAutofit fontScale="92500"/>
          </a:bodyPr>
          <a:lstStyle/>
          <a:p>
            <a:r>
              <a:rPr lang="en-US" dirty="0"/>
              <a:t>Attribute Selection</a:t>
            </a:r>
            <a:endParaRPr lang="en-NG" dirty="0"/>
          </a:p>
        </p:txBody>
      </p:sp>
      <p:sp>
        <p:nvSpPr>
          <p:cNvPr id="4" name="Content Placeholder 3">
            <a:extLst>
              <a:ext uri="{FF2B5EF4-FFF2-40B4-BE49-F238E27FC236}">
                <a16:creationId xmlns:a16="http://schemas.microsoft.com/office/drawing/2014/main" id="{BA937E29-7EC5-41F5-8353-99C47FF38882}"/>
              </a:ext>
            </a:extLst>
          </p:cNvPr>
          <p:cNvSpPr>
            <a:spLocks noGrp="1"/>
          </p:cNvSpPr>
          <p:nvPr>
            <p:ph sz="half" idx="2"/>
          </p:nvPr>
        </p:nvSpPr>
        <p:spPr>
          <a:xfrm>
            <a:off x="520544" y="2127914"/>
            <a:ext cx="4041775" cy="2743938"/>
          </a:xfrm>
        </p:spPr>
        <p:txBody>
          <a:bodyPr>
            <a:noAutofit/>
          </a:bodyPr>
          <a:lstStyle/>
          <a:p>
            <a:pPr algn="l"/>
            <a:r>
              <a:rPr lang="en-US" sz="2000" dirty="0"/>
              <a:t>Attribute Evaluator</a:t>
            </a:r>
            <a:endParaRPr lang="en-NG" sz="2000" dirty="0"/>
          </a:p>
          <a:p>
            <a:pPr lvl="2" algn="l"/>
            <a:r>
              <a:rPr lang="en-US" sz="2000" dirty="0"/>
              <a:t>Wrapper Subset Evaluation</a:t>
            </a:r>
          </a:p>
          <a:p>
            <a:pPr algn="l"/>
            <a:r>
              <a:rPr lang="en-US" sz="2000" dirty="0"/>
              <a:t>Search Method</a:t>
            </a:r>
          </a:p>
          <a:p>
            <a:pPr lvl="2" algn="l"/>
            <a:r>
              <a:rPr lang="en-US" sz="2000" dirty="0"/>
              <a:t>Best First</a:t>
            </a:r>
          </a:p>
          <a:p>
            <a:pPr algn="l"/>
            <a:r>
              <a:rPr lang="en-US" sz="2000" dirty="0"/>
              <a:t>Evaluation mode</a:t>
            </a:r>
          </a:p>
          <a:p>
            <a:pPr lvl="2" algn="l"/>
            <a:r>
              <a:rPr lang="en-US" sz="2000" dirty="0"/>
              <a:t>10-fold cross-validation</a:t>
            </a:r>
          </a:p>
        </p:txBody>
      </p:sp>
      <p:sp>
        <p:nvSpPr>
          <p:cNvPr id="5" name="Text Placeholder 4">
            <a:extLst>
              <a:ext uri="{FF2B5EF4-FFF2-40B4-BE49-F238E27FC236}">
                <a16:creationId xmlns:a16="http://schemas.microsoft.com/office/drawing/2014/main" id="{A30960F7-581C-4217-9B20-FD379BA0D0AC}"/>
              </a:ext>
            </a:extLst>
          </p:cNvPr>
          <p:cNvSpPr>
            <a:spLocks noGrp="1"/>
          </p:cNvSpPr>
          <p:nvPr>
            <p:ph type="body" sz="quarter" idx="3"/>
          </p:nvPr>
        </p:nvSpPr>
        <p:spPr/>
        <p:txBody>
          <a:bodyPr>
            <a:normAutofit fontScale="92500"/>
          </a:bodyPr>
          <a:lstStyle/>
          <a:p>
            <a:r>
              <a:rPr lang="en-US" dirty="0"/>
              <a:t>Feature Subset Evaluation Result</a:t>
            </a:r>
            <a:endParaRPr lang="en-NG" dirty="0"/>
          </a:p>
        </p:txBody>
      </p:sp>
      <p:sp>
        <p:nvSpPr>
          <p:cNvPr id="6" name="Content Placeholder 5">
            <a:extLst>
              <a:ext uri="{FF2B5EF4-FFF2-40B4-BE49-F238E27FC236}">
                <a16:creationId xmlns:a16="http://schemas.microsoft.com/office/drawing/2014/main" id="{2958A2F4-E021-4DA5-8A42-3DBC02089425}"/>
              </a:ext>
            </a:extLst>
          </p:cNvPr>
          <p:cNvSpPr>
            <a:spLocks noGrp="1"/>
          </p:cNvSpPr>
          <p:nvPr>
            <p:ph sz="quarter" idx="4"/>
          </p:nvPr>
        </p:nvSpPr>
        <p:spPr>
          <a:xfrm>
            <a:off x="4557252" y="2127913"/>
            <a:ext cx="4041775" cy="2743937"/>
          </a:xfrm>
        </p:spPr>
        <p:txBody>
          <a:bodyPr>
            <a:normAutofit fontScale="55000" lnSpcReduction="20000"/>
          </a:bodyPr>
          <a:lstStyle/>
          <a:p>
            <a:pPr algn="l"/>
            <a:r>
              <a:rPr lang="en-US" dirty="0"/>
              <a:t>           1( 10 %)    1 age</a:t>
            </a:r>
            <a:endParaRPr lang="en-NG" dirty="0"/>
          </a:p>
          <a:p>
            <a:pPr algn="l"/>
            <a:r>
              <a:rPr lang="en-US" dirty="0"/>
              <a:t>           2( 20 %)    2 sex</a:t>
            </a:r>
            <a:endParaRPr lang="en-NG" dirty="0"/>
          </a:p>
          <a:p>
            <a:pPr algn="l"/>
            <a:r>
              <a:rPr lang="en-US" dirty="0"/>
              <a:t>           9( 90 %)    3 cp</a:t>
            </a:r>
            <a:endParaRPr lang="en-NG" dirty="0"/>
          </a:p>
          <a:p>
            <a:pPr algn="l"/>
            <a:r>
              <a:rPr lang="en-US" dirty="0"/>
              <a:t>           0(  0 %)    4 </a:t>
            </a:r>
            <a:r>
              <a:rPr lang="en-US" dirty="0" err="1"/>
              <a:t>trestbps</a:t>
            </a:r>
            <a:endParaRPr lang="en-NG" dirty="0"/>
          </a:p>
          <a:p>
            <a:pPr algn="l"/>
            <a:r>
              <a:rPr lang="en-US" dirty="0"/>
              <a:t>           0(  0 %)    5 </a:t>
            </a:r>
            <a:r>
              <a:rPr lang="en-US" dirty="0" err="1"/>
              <a:t>chol</a:t>
            </a:r>
            <a:endParaRPr lang="en-NG" dirty="0"/>
          </a:p>
          <a:p>
            <a:pPr algn="l"/>
            <a:r>
              <a:rPr lang="en-US" dirty="0"/>
              <a:t>           0(  0 %)    6 </a:t>
            </a:r>
            <a:r>
              <a:rPr lang="en-US" dirty="0" err="1"/>
              <a:t>fbs</a:t>
            </a:r>
            <a:endParaRPr lang="en-NG" dirty="0"/>
          </a:p>
          <a:p>
            <a:pPr algn="l"/>
            <a:r>
              <a:rPr lang="en-US" dirty="0"/>
              <a:t>           1( 10 %)    7 </a:t>
            </a:r>
            <a:r>
              <a:rPr lang="en-US" dirty="0" err="1"/>
              <a:t>restecg</a:t>
            </a:r>
            <a:endParaRPr lang="en-NG" dirty="0"/>
          </a:p>
          <a:p>
            <a:pPr algn="l"/>
            <a:r>
              <a:rPr lang="en-US" dirty="0"/>
              <a:t>           0(  0 %)    8 </a:t>
            </a:r>
            <a:r>
              <a:rPr lang="en-US" dirty="0" err="1"/>
              <a:t>thalach</a:t>
            </a:r>
            <a:endParaRPr lang="en-NG" dirty="0"/>
          </a:p>
          <a:p>
            <a:pPr algn="l"/>
            <a:r>
              <a:rPr lang="en-US" dirty="0"/>
              <a:t>           4( 40 %)    9 </a:t>
            </a:r>
            <a:r>
              <a:rPr lang="en-US" dirty="0" err="1"/>
              <a:t>exang</a:t>
            </a:r>
            <a:endParaRPr lang="en-NG" dirty="0"/>
          </a:p>
          <a:p>
            <a:pPr algn="l"/>
            <a:r>
              <a:rPr lang="en-US" dirty="0"/>
              <a:t>           1( 10 %)   10 </a:t>
            </a:r>
            <a:r>
              <a:rPr lang="en-US" dirty="0" err="1"/>
              <a:t>oldpeak</a:t>
            </a:r>
            <a:endParaRPr lang="en-NG" dirty="0"/>
          </a:p>
          <a:p>
            <a:pPr algn="l"/>
            <a:r>
              <a:rPr lang="en-US" dirty="0"/>
              <a:t>           4( 40 %)   11 slope</a:t>
            </a:r>
            <a:endParaRPr lang="en-NG" dirty="0"/>
          </a:p>
          <a:p>
            <a:pPr algn="l"/>
            <a:r>
              <a:rPr lang="en-US" dirty="0"/>
              <a:t>           6( 60 %)   12 ca</a:t>
            </a:r>
            <a:endParaRPr lang="en-NG" dirty="0"/>
          </a:p>
          <a:p>
            <a:pPr algn="l"/>
            <a:r>
              <a:rPr lang="en-US" dirty="0"/>
              <a:t>           7( 70 %)   13 </a:t>
            </a:r>
            <a:r>
              <a:rPr lang="en-US" dirty="0" err="1"/>
              <a:t>thal</a:t>
            </a:r>
            <a:endParaRPr lang="en-NG" dirty="0"/>
          </a:p>
        </p:txBody>
      </p:sp>
    </p:spTree>
    <p:extLst>
      <p:ext uri="{BB962C8B-B14F-4D97-AF65-F5344CB8AC3E}">
        <p14:creationId xmlns:p14="http://schemas.microsoft.com/office/powerpoint/2010/main" val="1010562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461A9-0BEC-4F33-86F8-EAB4A9D10266}"/>
              </a:ext>
            </a:extLst>
          </p:cNvPr>
          <p:cNvSpPr>
            <a:spLocks noGrp="1"/>
          </p:cNvSpPr>
          <p:nvPr>
            <p:ph type="title"/>
          </p:nvPr>
        </p:nvSpPr>
        <p:spPr/>
        <p:txBody>
          <a:bodyPr/>
          <a:lstStyle/>
          <a:p>
            <a:r>
              <a:rPr lang="en-US" dirty="0"/>
              <a:t>Comparative Result</a:t>
            </a:r>
            <a:endParaRPr lang="en-NG" dirty="0"/>
          </a:p>
        </p:txBody>
      </p:sp>
      <p:sp>
        <p:nvSpPr>
          <p:cNvPr id="3" name="Text Placeholder 2">
            <a:extLst>
              <a:ext uri="{FF2B5EF4-FFF2-40B4-BE49-F238E27FC236}">
                <a16:creationId xmlns:a16="http://schemas.microsoft.com/office/drawing/2014/main" id="{34D3AA12-651D-4E3B-BA84-F8AD097BF7F3}"/>
              </a:ext>
            </a:extLst>
          </p:cNvPr>
          <p:cNvSpPr>
            <a:spLocks noGrp="1"/>
          </p:cNvSpPr>
          <p:nvPr>
            <p:ph type="body" idx="1"/>
          </p:nvPr>
        </p:nvSpPr>
        <p:spPr>
          <a:xfrm>
            <a:off x="532692" y="1101721"/>
            <a:ext cx="7926129" cy="479822"/>
          </a:xfrm>
        </p:spPr>
        <p:txBody>
          <a:bodyPr/>
          <a:lstStyle/>
          <a:p>
            <a:endParaRPr lang="en-NG" dirty="0"/>
          </a:p>
        </p:txBody>
      </p:sp>
      <p:graphicFrame>
        <p:nvGraphicFramePr>
          <p:cNvPr id="6" name="Content Placeholder 5">
            <a:extLst>
              <a:ext uri="{FF2B5EF4-FFF2-40B4-BE49-F238E27FC236}">
                <a16:creationId xmlns:a16="http://schemas.microsoft.com/office/drawing/2014/main" id="{BB8995E7-B1E5-415B-85AB-9CEBF516432F}"/>
              </a:ext>
            </a:extLst>
          </p:cNvPr>
          <p:cNvGraphicFramePr>
            <a:graphicFrameLocks noGrp="1"/>
          </p:cNvGraphicFramePr>
          <p:nvPr>
            <p:ph sz="half" idx="2"/>
            <p:extLst>
              <p:ext uri="{D42A27DB-BD31-4B8C-83A1-F6EECF244321}">
                <p14:modId xmlns:p14="http://schemas.microsoft.com/office/powerpoint/2010/main" val="4111608698"/>
              </p:ext>
            </p:extLst>
          </p:nvPr>
        </p:nvGraphicFramePr>
        <p:xfrm>
          <a:off x="238540" y="1624492"/>
          <a:ext cx="8387514" cy="3122613"/>
        </p:xfrm>
        <a:graphic>
          <a:graphicData uri="http://schemas.openxmlformats.org/drawingml/2006/table">
            <a:tbl>
              <a:tblPr firstRow="1" firstCol="1" bandRow="1">
                <a:tableStyleId>{5C22544A-7EE6-4342-B048-85BDC9FD1C3A}</a:tableStyleId>
              </a:tblPr>
              <a:tblGrid>
                <a:gridCol w="931946">
                  <a:extLst>
                    <a:ext uri="{9D8B030D-6E8A-4147-A177-3AD203B41FA5}">
                      <a16:colId xmlns:a16="http://schemas.microsoft.com/office/drawing/2014/main" val="2846561968"/>
                    </a:ext>
                  </a:extLst>
                </a:gridCol>
                <a:gridCol w="931946">
                  <a:extLst>
                    <a:ext uri="{9D8B030D-6E8A-4147-A177-3AD203B41FA5}">
                      <a16:colId xmlns:a16="http://schemas.microsoft.com/office/drawing/2014/main" val="2534527745"/>
                    </a:ext>
                  </a:extLst>
                </a:gridCol>
                <a:gridCol w="931946">
                  <a:extLst>
                    <a:ext uri="{9D8B030D-6E8A-4147-A177-3AD203B41FA5}">
                      <a16:colId xmlns:a16="http://schemas.microsoft.com/office/drawing/2014/main" val="4164849043"/>
                    </a:ext>
                  </a:extLst>
                </a:gridCol>
                <a:gridCol w="931946">
                  <a:extLst>
                    <a:ext uri="{9D8B030D-6E8A-4147-A177-3AD203B41FA5}">
                      <a16:colId xmlns:a16="http://schemas.microsoft.com/office/drawing/2014/main" val="3894984874"/>
                    </a:ext>
                  </a:extLst>
                </a:gridCol>
                <a:gridCol w="931946">
                  <a:extLst>
                    <a:ext uri="{9D8B030D-6E8A-4147-A177-3AD203B41FA5}">
                      <a16:colId xmlns:a16="http://schemas.microsoft.com/office/drawing/2014/main" val="266897551"/>
                    </a:ext>
                  </a:extLst>
                </a:gridCol>
                <a:gridCol w="931946">
                  <a:extLst>
                    <a:ext uri="{9D8B030D-6E8A-4147-A177-3AD203B41FA5}">
                      <a16:colId xmlns:a16="http://schemas.microsoft.com/office/drawing/2014/main" val="4046051128"/>
                    </a:ext>
                  </a:extLst>
                </a:gridCol>
                <a:gridCol w="931946">
                  <a:extLst>
                    <a:ext uri="{9D8B030D-6E8A-4147-A177-3AD203B41FA5}">
                      <a16:colId xmlns:a16="http://schemas.microsoft.com/office/drawing/2014/main" val="271994697"/>
                    </a:ext>
                  </a:extLst>
                </a:gridCol>
                <a:gridCol w="931946">
                  <a:extLst>
                    <a:ext uri="{9D8B030D-6E8A-4147-A177-3AD203B41FA5}">
                      <a16:colId xmlns:a16="http://schemas.microsoft.com/office/drawing/2014/main" val="2415872483"/>
                    </a:ext>
                  </a:extLst>
                </a:gridCol>
                <a:gridCol w="931946">
                  <a:extLst>
                    <a:ext uri="{9D8B030D-6E8A-4147-A177-3AD203B41FA5}">
                      <a16:colId xmlns:a16="http://schemas.microsoft.com/office/drawing/2014/main" val="196817288"/>
                    </a:ext>
                  </a:extLst>
                </a:gridCol>
              </a:tblGrid>
              <a:tr h="455105">
                <a:tc gridSpan="2">
                  <a:txBody>
                    <a:bodyPr/>
                    <a:lstStyle/>
                    <a:p>
                      <a:pPr algn="l">
                        <a:lnSpc>
                          <a:spcPct val="107000"/>
                        </a:lnSpc>
                        <a:spcAft>
                          <a:spcPts val="800"/>
                        </a:spcAft>
                      </a:pPr>
                      <a:r>
                        <a:rPr lang="en-US" sz="800">
                          <a:effectLst/>
                        </a:rPr>
                        <a:t>Model</a:t>
                      </a:r>
                      <a:endParaRPr lang="en-NG"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hMerge="1">
                  <a:txBody>
                    <a:bodyPr/>
                    <a:lstStyle/>
                    <a:p>
                      <a:endParaRPr lang="en-NG"/>
                    </a:p>
                  </a:txBody>
                  <a:tcPr/>
                </a:tc>
                <a:tc>
                  <a:txBody>
                    <a:bodyPr/>
                    <a:lstStyle/>
                    <a:p>
                      <a:pPr algn="l">
                        <a:lnSpc>
                          <a:spcPct val="107000"/>
                        </a:lnSpc>
                        <a:spcAft>
                          <a:spcPts val="800"/>
                        </a:spcAft>
                      </a:pPr>
                      <a:r>
                        <a:rPr lang="en-US" sz="800">
                          <a:effectLst/>
                        </a:rPr>
                        <a:t>Accuracy (%)</a:t>
                      </a:r>
                      <a:endParaRPr lang="en-NG" sz="800">
                        <a:effectLst/>
                        <a:latin typeface="Calibri" panose="020F0502020204030204" pitchFamily="34" charset="0"/>
                        <a:ea typeface="Calibri" panose="020F0502020204030204" pitchFamily="34" charset="0"/>
                        <a:cs typeface="Times New Roman" panose="02020603050405020304" pitchFamily="18" charset="0"/>
                      </a:endParaRPr>
                    </a:p>
                  </a:txBody>
                  <a:tcPr marL="49398" marR="49398" marT="6861" marB="0"/>
                </a:tc>
                <a:tc>
                  <a:txBody>
                    <a:bodyPr/>
                    <a:lstStyle/>
                    <a:p>
                      <a:pPr algn="l">
                        <a:lnSpc>
                          <a:spcPct val="107000"/>
                        </a:lnSpc>
                        <a:spcAft>
                          <a:spcPts val="800"/>
                        </a:spcAft>
                      </a:pPr>
                      <a:r>
                        <a:rPr lang="en-US" sz="800">
                          <a:effectLst/>
                        </a:rPr>
                        <a:t>Precision</a:t>
                      </a:r>
                      <a:endParaRPr lang="en-NG" sz="800">
                        <a:effectLst/>
                        <a:latin typeface="Calibri" panose="020F0502020204030204" pitchFamily="34" charset="0"/>
                        <a:ea typeface="Calibri" panose="020F0502020204030204" pitchFamily="34" charset="0"/>
                        <a:cs typeface="Times New Roman" panose="02020603050405020304" pitchFamily="18" charset="0"/>
                      </a:endParaRPr>
                    </a:p>
                  </a:txBody>
                  <a:tcPr marL="49398" marR="49398" marT="6861" marB="0"/>
                </a:tc>
                <a:tc>
                  <a:txBody>
                    <a:bodyPr/>
                    <a:lstStyle/>
                    <a:p>
                      <a:pPr algn="l">
                        <a:lnSpc>
                          <a:spcPct val="107000"/>
                        </a:lnSpc>
                        <a:spcAft>
                          <a:spcPts val="800"/>
                        </a:spcAft>
                      </a:pPr>
                      <a:r>
                        <a:rPr lang="en-US" sz="800">
                          <a:effectLst/>
                        </a:rPr>
                        <a:t>  Recall </a:t>
                      </a:r>
                      <a:endParaRPr lang="en-NG" sz="800">
                        <a:effectLst/>
                        <a:latin typeface="Calibri" panose="020F0502020204030204" pitchFamily="34" charset="0"/>
                        <a:ea typeface="Calibri" panose="020F0502020204030204" pitchFamily="34" charset="0"/>
                        <a:cs typeface="Times New Roman" panose="02020603050405020304" pitchFamily="18" charset="0"/>
                      </a:endParaRPr>
                    </a:p>
                  </a:txBody>
                  <a:tcPr marL="49398" marR="49398" marT="6861" marB="0"/>
                </a:tc>
                <a:tc>
                  <a:txBody>
                    <a:bodyPr/>
                    <a:lstStyle/>
                    <a:p>
                      <a:pPr algn="l">
                        <a:lnSpc>
                          <a:spcPct val="107000"/>
                        </a:lnSpc>
                        <a:spcAft>
                          <a:spcPts val="800"/>
                        </a:spcAft>
                      </a:pPr>
                      <a:r>
                        <a:rPr lang="en-US" sz="800">
                          <a:effectLst/>
                        </a:rPr>
                        <a:t>  F-Measure</a:t>
                      </a:r>
                      <a:endParaRPr lang="en-NG" sz="800">
                        <a:effectLst/>
                        <a:latin typeface="Calibri" panose="020F0502020204030204" pitchFamily="34" charset="0"/>
                        <a:ea typeface="Calibri" panose="020F0502020204030204" pitchFamily="34" charset="0"/>
                        <a:cs typeface="Times New Roman" panose="02020603050405020304" pitchFamily="18" charset="0"/>
                      </a:endParaRPr>
                    </a:p>
                  </a:txBody>
                  <a:tcPr marL="49398" marR="49398" marT="6861" marB="0"/>
                </a:tc>
                <a:tc>
                  <a:txBody>
                    <a:bodyPr/>
                    <a:lstStyle/>
                    <a:p>
                      <a:pPr algn="l">
                        <a:lnSpc>
                          <a:spcPct val="107000"/>
                        </a:lnSpc>
                        <a:spcAft>
                          <a:spcPts val="800"/>
                        </a:spcAft>
                      </a:pPr>
                      <a:r>
                        <a:rPr lang="en-US" sz="800">
                          <a:effectLst/>
                        </a:rPr>
                        <a:t>  MCC    </a:t>
                      </a:r>
                      <a:endParaRPr lang="en-NG" sz="800">
                        <a:effectLst/>
                        <a:latin typeface="Calibri" panose="020F0502020204030204" pitchFamily="34" charset="0"/>
                        <a:ea typeface="Calibri" panose="020F0502020204030204" pitchFamily="34" charset="0"/>
                        <a:cs typeface="Times New Roman" panose="02020603050405020304" pitchFamily="18" charset="0"/>
                      </a:endParaRPr>
                    </a:p>
                  </a:txBody>
                  <a:tcPr marL="49398" marR="49398" marT="6861" marB="0"/>
                </a:tc>
                <a:tc>
                  <a:txBody>
                    <a:bodyPr/>
                    <a:lstStyle/>
                    <a:p>
                      <a:pPr algn="l">
                        <a:lnSpc>
                          <a:spcPct val="107000"/>
                        </a:lnSpc>
                        <a:spcAft>
                          <a:spcPts val="800"/>
                        </a:spcAft>
                      </a:pPr>
                      <a:r>
                        <a:rPr lang="en-US" sz="800">
                          <a:effectLst/>
                        </a:rPr>
                        <a:t>  ROC Area  </a:t>
                      </a:r>
                      <a:endParaRPr lang="en-NG" sz="800">
                        <a:effectLst/>
                        <a:latin typeface="Calibri" panose="020F0502020204030204" pitchFamily="34" charset="0"/>
                        <a:ea typeface="Calibri" panose="020F0502020204030204" pitchFamily="34" charset="0"/>
                        <a:cs typeface="Times New Roman" panose="02020603050405020304" pitchFamily="18" charset="0"/>
                      </a:endParaRPr>
                    </a:p>
                  </a:txBody>
                  <a:tcPr marL="49398" marR="49398" marT="6861" marB="0"/>
                </a:tc>
                <a:tc>
                  <a:txBody>
                    <a:bodyPr/>
                    <a:lstStyle/>
                    <a:p>
                      <a:pPr algn="l">
                        <a:lnSpc>
                          <a:spcPct val="107000"/>
                        </a:lnSpc>
                        <a:spcAft>
                          <a:spcPts val="800"/>
                        </a:spcAft>
                      </a:pPr>
                      <a:r>
                        <a:rPr lang="en-US" sz="800">
                          <a:effectLst/>
                        </a:rPr>
                        <a:t>Kappa statistic </a:t>
                      </a:r>
                      <a:endParaRPr lang="en-NG" sz="800">
                        <a:effectLst/>
                      </a:endParaRPr>
                    </a:p>
                    <a:p>
                      <a:pPr algn="l">
                        <a:lnSpc>
                          <a:spcPct val="107000"/>
                        </a:lnSpc>
                        <a:spcAft>
                          <a:spcPts val="800"/>
                        </a:spcAft>
                      </a:pPr>
                      <a:r>
                        <a:rPr lang="en-US" sz="800">
                          <a:effectLst/>
                        </a:rPr>
                        <a:t> </a:t>
                      </a:r>
                      <a:endParaRPr lang="en-NG"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23474394"/>
                  </a:ext>
                </a:extLst>
              </a:tr>
              <a:tr h="388783">
                <a:tc rowSpan="2">
                  <a:txBody>
                    <a:bodyPr/>
                    <a:lstStyle/>
                    <a:p>
                      <a:pPr algn="l">
                        <a:lnSpc>
                          <a:spcPct val="107000"/>
                        </a:lnSpc>
                        <a:spcAft>
                          <a:spcPts val="800"/>
                        </a:spcAft>
                      </a:pPr>
                      <a:r>
                        <a:rPr lang="en-US" sz="800">
                          <a:effectLst/>
                        </a:rPr>
                        <a:t>Naïve Bayes</a:t>
                      </a:r>
                      <a:endParaRPr lang="en-NG"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gn="l">
                        <a:lnSpc>
                          <a:spcPct val="107000"/>
                        </a:lnSpc>
                        <a:spcAft>
                          <a:spcPts val="800"/>
                        </a:spcAft>
                      </a:pPr>
                      <a:r>
                        <a:rPr lang="en-US" sz="800" b="1" dirty="0">
                          <a:solidFill>
                            <a:schemeClr val="accent1"/>
                          </a:solidFill>
                          <a:effectLst/>
                        </a:rPr>
                        <a:t>Dataset Before reduction</a:t>
                      </a:r>
                      <a:endParaRPr lang="en-NG" sz="800" b="1"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txBody>
                  <a:tcPr marL="49398" marR="49398" marT="6861" marB="0"/>
                </a:tc>
                <a:tc>
                  <a:txBody>
                    <a:bodyPr/>
                    <a:lstStyle/>
                    <a:p>
                      <a:pPr algn="l">
                        <a:lnSpc>
                          <a:spcPct val="107000"/>
                        </a:lnSpc>
                        <a:spcAft>
                          <a:spcPts val="800"/>
                        </a:spcAft>
                      </a:pPr>
                      <a:r>
                        <a:rPr lang="en-US" sz="800">
                          <a:effectLst/>
                        </a:rPr>
                        <a:t>85.2459</a:t>
                      </a:r>
                      <a:endParaRPr lang="en-NG" sz="800">
                        <a:effectLst/>
                        <a:latin typeface="Calibri" panose="020F0502020204030204" pitchFamily="34" charset="0"/>
                        <a:ea typeface="Calibri" panose="020F0502020204030204" pitchFamily="34" charset="0"/>
                        <a:cs typeface="Times New Roman" panose="02020603050405020304" pitchFamily="18" charset="0"/>
                      </a:endParaRPr>
                    </a:p>
                  </a:txBody>
                  <a:tcPr marL="49398" marR="49398" marT="6861" marB="0"/>
                </a:tc>
                <a:tc>
                  <a:txBody>
                    <a:bodyPr/>
                    <a:lstStyle/>
                    <a:p>
                      <a:pPr algn="l">
                        <a:lnSpc>
                          <a:spcPct val="107000"/>
                        </a:lnSpc>
                        <a:spcAft>
                          <a:spcPts val="800"/>
                        </a:spcAft>
                      </a:pPr>
                      <a:r>
                        <a:rPr lang="en-US" sz="800">
                          <a:effectLst/>
                        </a:rPr>
                        <a:t>0.853</a:t>
                      </a:r>
                      <a:endParaRPr lang="en-NG" sz="800">
                        <a:effectLst/>
                        <a:latin typeface="Calibri" panose="020F0502020204030204" pitchFamily="34" charset="0"/>
                        <a:ea typeface="Calibri" panose="020F0502020204030204" pitchFamily="34" charset="0"/>
                        <a:cs typeface="Times New Roman" panose="02020603050405020304" pitchFamily="18" charset="0"/>
                      </a:endParaRPr>
                    </a:p>
                  </a:txBody>
                  <a:tcPr marL="49398" marR="49398" marT="6861" marB="0"/>
                </a:tc>
                <a:tc>
                  <a:txBody>
                    <a:bodyPr/>
                    <a:lstStyle/>
                    <a:p>
                      <a:pPr algn="l">
                        <a:lnSpc>
                          <a:spcPct val="107000"/>
                        </a:lnSpc>
                        <a:spcAft>
                          <a:spcPts val="800"/>
                        </a:spcAft>
                      </a:pPr>
                      <a:r>
                        <a:rPr lang="en-US" sz="800">
                          <a:effectLst/>
                        </a:rPr>
                        <a:t>0.852</a:t>
                      </a:r>
                      <a:endParaRPr lang="en-NG" sz="800">
                        <a:effectLst/>
                        <a:latin typeface="Calibri" panose="020F0502020204030204" pitchFamily="34" charset="0"/>
                        <a:ea typeface="Calibri" panose="020F0502020204030204" pitchFamily="34" charset="0"/>
                        <a:cs typeface="Times New Roman" panose="02020603050405020304" pitchFamily="18" charset="0"/>
                      </a:endParaRPr>
                    </a:p>
                  </a:txBody>
                  <a:tcPr marL="49398" marR="49398" marT="6861" marB="0"/>
                </a:tc>
                <a:tc>
                  <a:txBody>
                    <a:bodyPr/>
                    <a:lstStyle/>
                    <a:p>
                      <a:pPr algn="l">
                        <a:lnSpc>
                          <a:spcPct val="107000"/>
                        </a:lnSpc>
                        <a:spcAft>
                          <a:spcPts val="800"/>
                        </a:spcAft>
                      </a:pPr>
                      <a:r>
                        <a:rPr lang="en-US" sz="800">
                          <a:effectLst/>
                        </a:rPr>
                        <a:t>0.853</a:t>
                      </a:r>
                      <a:endParaRPr lang="en-NG" sz="800">
                        <a:effectLst/>
                      </a:endParaRPr>
                    </a:p>
                    <a:p>
                      <a:pPr algn="l">
                        <a:lnSpc>
                          <a:spcPct val="107000"/>
                        </a:lnSpc>
                        <a:spcAft>
                          <a:spcPts val="800"/>
                        </a:spcAft>
                      </a:pPr>
                      <a:r>
                        <a:rPr lang="en-US" sz="800">
                          <a:effectLst/>
                        </a:rPr>
                        <a:t> </a:t>
                      </a:r>
                      <a:endParaRPr lang="en-NG" sz="800">
                        <a:effectLst/>
                        <a:latin typeface="Calibri" panose="020F0502020204030204" pitchFamily="34" charset="0"/>
                        <a:ea typeface="Calibri" panose="020F0502020204030204" pitchFamily="34" charset="0"/>
                        <a:cs typeface="Times New Roman" panose="02020603050405020304" pitchFamily="18" charset="0"/>
                      </a:endParaRPr>
                    </a:p>
                  </a:txBody>
                  <a:tcPr marL="49398" marR="49398" marT="6861" marB="0"/>
                </a:tc>
                <a:tc>
                  <a:txBody>
                    <a:bodyPr/>
                    <a:lstStyle/>
                    <a:p>
                      <a:pPr algn="l">
                        <a:lnSpc>
                          <a:spcPct val="107000"/>
                        </a:lnSpc>
                        <a:spcAft>
                          <a:spcPts val="800"/>
                        </a:spcAft>
                      </a:pPr>
                      <a:r>
                        <a:rPr lang="en-US" sz="800">
                          <a:effectLst/>
                        </a:rPr>
                        <a:t>0.705</a:t>
                      </a:r>
                      <a:endParaRPr lang="en-NG" sz="800">
                        <a:effectLst/>
                      </a:endParaRPr>
                    </a:p>
                    <a:p>
                      <a:pPr algn="l">
                        <a:lnSpc>
                          <a:spcPct val="107000"/>
                        </a:lnSpc>
                        <a:spcAft>
                          <a:spcPts val="800"/>
                        </a:spcAft>
                      </a:pPr>
                      <a:r>
                        <a:rPr lang="en-US" sz="800">
                          <a:effectLst/>
                        </a:rPr>
                        <a:t> </a:t>
                      </a:r>
                      <a:endParaRPr lang="en-NG" sz="800">
                        <a:effectLst/>
                        <a:latin typeface="Calibri" panose="020F0502020204030204" pitchFamily="34" charset="0"/>
                        <a:ea typeface="Calibri" panose="020F0502020204030204" pitchFamily="34" charset="0"/>
                        <a:cs typeface="Times New Roman" panose="02020603050405020304" pitchFamily="18" charset="0"/>
                      </a:endParaRPr>
                    </a:p>
                  </a:txBody>
                  <a:tcPr marL="49398" marR="49398" marT="6861" marB="0"/>
                </a:tc>
                <a:tc>
                  <a:txBody>
                    <a:bodyPr/>
                    <a:lstStyle/>
                    <a:p>
                      <a:pPr algn="l">
                        <a:lnSpc>
                          <a:spcPct val="107000"/>
                        </a:lnSpc>
                        <a:spcAft>
                          <a:spcPts val="800"/>
                        </a:spcAft>
                      </a:pPr>
                      <a:r>
                        <a:rPr lang="en-US" sz="800">
                          <a:effectLst/>
                        </a:rPr>
                        <a:t>0.921</a:t>
                      </a:r>
                      <a:endParaRPr lang="en-NG" sz="800">
                        <a:effectLst/>
                        <a:latin typeface="Calibri" panose="020F0502020204030204" pitchFamily="34" charset="0"/>
                        <a:ea typeface="Calibri" panose="020F0502020204030204" pitchFamily="34" charset="0"/>
                        <a:cs typeface="Times New Roman" panose="02020603050405020304" pitchFamily="18" charset="0"/>
                      </a:endParaRPr>
                    </a:p>
                  </a:txBody>
                  <a:tcPr marL="49398" marR="49398" marT="6861" marB="0"/>
                </a:tc>
                <a:tc>
                  <a:txBody>
                    <a:bodyPr/>
                    <a:lstStyle/>
                    <a:p>
                      <a:pPr algn="ctr">
                        <a:lnSpc>
                          <a:spcPct val="107000"/>
                        </a:lnSpc>
                        <a:spcAft>
                          <a:spcPts val="800"/>
                        </a:spcAft>
                      </a:pPr>
                      <a:r>
                        <a:rPr lang="en-US" sz="800">
                          <a:effectLst/>
                        </a:rPr>
                        <a:t>0.7047</a:t>
                      </a:r>
                      <a:endParaRPr lang="en-NG"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066630218"/>
                  </a:ext>
                </a:extLst>
              </a:tr>
              <a:tr h="278094">
                <a:tc vMerge="1">
                  <a:txBody>
                    <a:bodyPr/>
                    <a:lstStyle/>
                    <a:p>
                      <a:endParaRPr lang="en-NG"/>
                    </a:p>
                  </a:txBody>
                  <a:tcPr/>
                </a:tc>
                <a:tc>
                  <a:txBody>
                    <a:bodyPr/>
                    <a:lstStyle/>
                    <a:p>
                      <a:pPr algn="l">
                        <a:lnSpc>
                          <a:spcPct val="107000"/>
                        </a:lnSpc>
                        <a:spcAft>
                          <a:spcPts val="800"/>
                        </a:spcAft>
                      </a:pPr>
                      <a:r>
                        <a:rPr lang="en-US" sz="800" b="1" dirty="0">
                          <a:solidFill>
                            <a:schemeClr val="accent1"/>
                          </a:solidFill>
                          <a:effectLst/>
                        </a:rPr>
                        <a:t>Reduced Dataset</a:t>
                      </a:r>
                      <a:endParaRPr lang="en-NG" sz="800" b="1"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txBody>
                  <a:tcPr marL="49398" marR="49398" marT="6861" marB="0"/>
                </a:tc>
                <a:tc>
                  <a:txBody>
                    <a:bodyPr/>
                    <a:lstStyle/>
                    <a:p>
                      <a:pPr algn="l">
                        <a:lnSpc>
                          <a:spcPct val="107000"/>
                        </a:lnSpc>
                        <a:spcAft>
                          <a:spcPts val="800"/>
                        </a:spcAft>
                      </a:pPr>
                      <a:r>
                        <a:rPr lang="en-US" sz="800">
                          <a:effectLst/>
                        </a:rPr>
                        <a:t>85.2459</a:t>
                      </a:r>
                      <a:endParaRPr lang="en-NG" sz="800">
                        <a:effectLst/>
                        <a:latin typeface="Calibri" panose="020F0502020204030204" pitchFamily="34" charset="0"/>
                        <a:ea typeface="Calibri" panose="020F0502020204030204" pitchFamily="34" charset="0"/>
                        <a:cs typeface="Times New Roman" panose="02020603050405020304" pitchFamily="18" charset="0"/>
                      </a:endParaRPr>
                    </a:p>
                  </a:txBody>
                  <a:tcPr marL="49398" marR="49398" marT="6861" marB="0"/>
                </a:tc>
                <a:tc>
                  <a:txBody>
                    <a:bodyPr/>
                    <a:lstStyle/>
                    <a:p>
                      <a:pPr algn="l">
                        <a:lnSpc>
                          <a:spcPct val="107000"/>
                        </a:lnSpc>
                        <a:spcAft>
                          <a:spcPts val="800"/>
                        </a:spcAft>
                      </a:pPr>
                      <a:r>
                        <a:rPr lang="en-US" sz="800">
                          <a:effectLst/>
                        </a:rPr>
                        <a:t>0.855</a:t>
                      </a:r>
                      <a:endParaRPr lang="en-NG" sz="800">
                        <a:effectLst/>
                        <a:latin typeface="Calibri" panose="020F0502020204030204" pitchFamily="34" charset="0"/>
                        <a:ea typeface="Calibri" panose="020F0502020204030204" pitchFamily="34" charset="0"/>
                        <a:cs typeface="Times New Roman" panose="02020603050405020304" pitchFamily="18" charset="0"/>
                      </a:endParaRPr>
                    </a:p>
                  </a:txBody>
                  <a:tcPr marL="49398" marR="49398" marT="6861" marB="0"/>
                </a:tc>
                <a:tc>
                  <a:txBody>
                    <a:bodyPr/>
                    <a:lstStyle/>
                    <a:p>
                      <a:pPr algn="l">
                        <a:lnSpc>
                          <a:spcPct val="107000"/>
                        </a:lnSpc>
                        <a:spcAft>
                          <a:spcPts val="800"/>
                        </a:spcAft>
                      </a:pPr>
                      <a:r>
                        <a:rPr lang="en-US" sz="800">
                          <a:effectLst/>
                        </a:rPr>
                        <a:t>0.852</a:t>
                      </a:r>
                      <a:endParaRPr lang="en-NG" sz="800">
                        <a:effectLst/>
                        <a:latin typeface="Calibri" panose="020F0502020204030204" pitchFamily="34" charset="0"/>
                        <a:ea typeface="Calibri" panose="020F0502020204030204" pitchFamily="34" charset="0"/>
                        <a:cs typeface="Times New Roman" panose="02020603050405020304" pitchFamily="18" charset="0"/>
                      </a:endParaRPr>
                    </a:p>
                  </a:txBody>
                  <a:tcPr marL="49398" marR="49398" marT="6861" marB="0"/>
                </a:tc>
                <a:tc>
                  <a:txBody>
                    <a:bodyPr/>
                    <a:lstStyle/>
                    <a:p>
                      <a:pPr algn="l">
                        <a:lnSpc>
                          <a:spcPct val="107000"/>
                        </a:lnSpc>
                        <a:spcAft>
                          <a:spcPts val="800"/>
                        </a:spcAft>
                      </a:pPr>
                      <a:r>
                        <a:rPr lang="en-US" sz="800">
                          <a:effectLst/>
                        </a:rPr>
                        <a:t>0.852</a:t>
                      </a:r>
                      <a:endParaRPr lang="en-NG" sz="800">
                        <a:effectLst/>
                        <a:latin typeface="Calibri" panose="020F0502020204030204" pitchFamily="34" charset="0"/>
                        <a:ea typeface="Calibri" panose="020F0502020204030204" pitchFamily="34" charset="0"/>
                        <a:cs typeface="Times New Roman" panose="02020603050405020304" pitchFamily="18" charset="0"/>
                      </a:endParaRPr>
                    </a:p>
                  </a:txBody>
                  <a:tcPr marL="49398" marR="49398" marT="6861" marB="0"/>
                </a:tc>
                <a:tc>
                  <a:txBody>
                    <a:bodyPr/>
                    <a:lstStyle/>
                    <a:p>
                      <a:pPr algn="l">
                        <a:lnSpc>
                          <a:spcPct val="107000"/>
                        </a:lnSpc>
                        <a:spcAft>
                          <a:spcPts val="800"/>
                        </a:spcAft>
                      </a:pPr>
                      <a:r>
                        <a:rPr lang="en-US" sz="800">
                          <a:effectLst/>
                        </a:rPr>
                        <a:t>0.706</a:t>
                      </a:r>
                      <a:endParaRPr lang="en-NG" sz="800">
                        <a:effectLst/>
                        <a:latin typeface="Calibri" panose="020F0502020204030204" pitchFamily="34" charset="0"/>
                        <a:ea typeface="Calibri" panose="020F0502020204030204" pitchFamily="34" charset="0"/>
                        <a:cs typeface="Times New Roman" panose="02020603050405020304" pitchFamily="18" charset="0"/>
                      </a:endParaRPr>
                    </a:p>
                  </a:txBody>
                  <a:tcPr marL="49398" marR="49398" marT="6861" marB="0"/>
                </a:tc>
                <a:tc>
                  <a:txBody>
                    <a:bodyPr/>
                    <a:lstStyle/>
                    <a:p>
                      <a:pPr algn="l">
                        <a:lnSpc>
                          <a:spcPct val="107000"/>
                        </a:lnSpc>
                        <a:spcAft>
                          <a:spcPts val="800"/>
                        </a:spcAft>
                      </a:pPr>
                      <a:r>
                        <a:rPr lang="en-US" sz="800">
                          <a:effectLst/>
                        </a:rPr>
                        <a:t>0.919</a:t>
                      </a:r>
                      <a:endParaRPr lang="en-NG" sz="800">
                        <a:effectLst/>
                        <a:latin typeface="Calibri" panose="020F0502020204030204" pitchFamily="34" charset="0"/>
                        <a:ea typeface="Calibri" panose="020F0502020204030204" pitchFamily="34" charset="0"/>
                        <a:cs typeface="Times New Roman" panose="02020603050405020304" pitchFamily="18" charset="0"/>
                      </a:endParaRPr>
                    </a:p>
                  </a:txBody>
                  <a:tcPr marL="49398" marR="49398" marT="6861" marB="0"/>
                </a:tc>
                <a:tc>
                  <a:txBody>
                    <a:bodyPr/>
                    <a:lstStyle/>
                    <a:p>
                      <a:pPr algn="l">
                        <a:lnSpc>
                          <a:spcPct val="107000"/>
                        </a:lnSpc>
                        <a:spcAft>
                          <a:spcPts val="800"/>
                        </a:spcAft>
                      </a:pPr>
                      <a:r>
                        <a:rPr lang="en-US" sz="800">
                          <a:effectLst/>
                        </a:rPr>
                        <a:t>0.7028</a:t>
                      </a:r>
                      <a:endParaRPr lang="en-NG"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322083010"/>
                  </a:ext>
                </a:extLst>
              </a:tr>
              <a:tr h="388783">
                <a:tc rowSpan="2">
                  <a:txBody>
                    <a:bodyPr/>
                    <a:lstStyle/>
                    <a:p>
                      <a:pPr algn="l">
                        <a:lnSpc>
                          <a:spcPct val="107000"/>
                        </a:lnSpc>
                        <a:spcAft>
                          <a:spcPts val="800"/>
                        </a:spcAft>
                      </a:pPr>
                      <a:r>
                        <a:rPr lang="en-US" sz="800">
                          <a:effectLst/>
                        </a:rPr>
                        <a:t>Bayesian Network</a:t>
                      </a:r>
                      <a:endParaRPr lang="en-NG"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gn="l">
                        <a:lnSpc>
                          <a:spcPct val="107000"/>
                        </a:lnSpc>
                        <a:spcAft>
                          <a:spcPts val="800"/>
                        </a:spcAft>
                      </a:pPr>
                      <a:r>
                        <a:rPr lang="en-US" sz="800" b="1" dirty="0">
                          <a:solidFill>
                            <a:schemeClr val="accent1"/>
                          </a:solidFill>
                          <a:effectLst/>
                        </a:rPr>
                        <a:t>Dataset Before reduction</a:t>
                      </a:r>
                      <a:endParaRPr lang="en-NG" sz="800" b="1"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txBody>
                  <a:tcPr marL="49398" marR="49398" marT="6861" marB="0"/>
                </a:tc>
                <a:tc>
                  <a:txBody>
                    <a:bodyPr/>
                    <a:lstStyle/>
                    <a:p>
                      <a:pPr algn="l">
                        <a:lnSpc>
                          <a:spcPct val="107000"/>
                        </a:lnSpc>
                        <a:spcAft>
                          <a:spcPts val="800"/>
                        </a:spcAft>
                      </a:pPr>
                      <a:r>
                        <a:rPr lang="en-US" sz="800">
                          <a:effectLst/>
                        </a:rPr>
                        <a:t>86.8852</a:t>
                      </a:r>
                      <a:endParaRPr lang="en-NG" sz="800">
                        <a:effectLst/>
                        <a:latin typeface="Calibri" panose="020F0502020204030204" pitchFamily="34" charset="0"/>
                        <a:ea typeface="Calibri" panose="020F0502020204030204" pitchFamily="34" charset="0"/>
                        <a:cs typeface="Times New Roman" panose="02020603050405020304" pitchFamily="18" charset="0"/>
                      </a:endParaRPr>
                    </a:p>
                  </a:txBody>
                  <a:tcPr marL="49398" marR="49398" marT="6861" marB="0"/>
                </a:tc>
                <a:tc>
                  <a:txBody>
                    <a:bodyPr/>
                    <a:lstStyle/>
                    <a:p>
                      <a:pPr algn="l">
                        <a:lnSpc>
                          <a:spcPct val="107000"/>
                        </a:lnSpc>
                        <a:spcAft>
                          <a:spcPts val="800"/>
                        </a:spcAft>
                      </a:pPr>
                      <a:r>
                        <a:rPr lang="en-US" sz="800">
                          <a:effectLst/>
                        </a:rPr>
                        <a:t>0.869      </a:t>
                      </a:r>
                      <a:endParaRPr lang="en-NG" sz="800">
                        <a:effectLst/>
                        <a:latin typeface="Calibri" panose="020F0502020204030204" pitchFamily="34" charset="0"/>
                        <a:ea typeface="Calibri" panose="020F0502020204030204" pitchFamily="34" charset="0"/>
                        <a:cs typeface="Times New Roman" panose="02020603050405020304" pitchFamily="18" charset="0"/>
                      </a:endParaRPr>
                    </a:p>
                  </a:txBody>
                  <a:tcPr marL="49398" marR="49398" marT="6861" marB="0"/>
                </a:tc>
                <a:tc>
                  <a:txBody>
                    <a:bodyPr/>
                    <a:lstStyle/>
                    <a:p>
                      <a:pPr algn="l">
                        <a:lnSpc>
                          <a:spcPct val="107000"/>
                        </a:lnSpc>
                        <a:spcAft>
                          <a:spcPts val="800"/>
                        </a:spcAft>
                      </a:pPr>
                      <a:r>
                        <a:rPr lang="en-US" sz="800">
                          <a:effectLst/>
                        </a:rPr>
                        <a:t>0.869   </a:t>
                      </a:r>
                      <a:endParaRPr lang="en-NG" sz="800">
                        <a:effectLst/>
                        <a:latin typeface="Calibri" panose="020F0502020204030204" pitchFamily="34" charset="0"/>
                        <a:ea typeface="Calibri" panose="020F0502020204030204" pitchFamily="34" charset="0"/>
                        <a:cs typeface="Times New Roman" panose="02020603050405020304" pitchFamily="18" charset="0"/>
                      </a:endParaRPr>
                    </a:p>
                  </a:txBody>
                  <a:tcPr marL="49398" marR="49398" marT="6861" marB="0"/>
                </a:tc>
                <a:tc>
                  <a:txBody>
                    <a:bodyPr/>
                    <a:lstStyle/>
                    <a:p>
                      <a:pPr algn="l">
                        <a:lnSpc>
                          <a:spcPct val="107000"/>
                        </a:lnSpc>
                        <a:spcAft>
                          <a:spcPts val="800"/>
                        </a:spcAft>
                      </a:pPr>
                      <a:r>
                        <a:rPr lang="en-US" sz="800">
                          <a:effectLst/>
                        </a:rPr>
                        <a:t> 0.869      </a:t>
                      </a:r>
                      <a:endParaRPr lang="en-NG" sz="800">
                        <a:effectLst/>
                        <a:latin typeface="Calibri" panose="020F0502020204030204" pitchFamily="34" charset="0"/>
                        <a:ea typeface="Calibri" panose="020F0502020204030204" pitchFamily="34" charset="0"/>
                        <a:cs typeface="Times New Roman" panose="02020603050405020304" pitchFamily="18" charset="0"/>
                      </a:endParaRPr>
                    </a:p>
                  </a:txBody>
                  <a:tcPr marL="49398" marR="49398" marT="6861" marB="0"/>
                </a:tc>
                <a:tc>
                  <a:txBody>
                    <a:bodyPr/>
                    <a:lstStyle/>
                    <a:p>
                      <a:pPr algn="l">
                        <a:lnSpc>
                          <a:spcPct val="107000"/>
                        </a:lnSpc>
                        <a:spcAft>
                          <a:spcPts val="800"/>
                        </a:spcAft>
                      </a:pPr>
                      <a:r>
                        <a:rPr lang="en-US" sz="800">
                          <a:effectLst/>
                        </a:rPr>
                        <a:t>0.737    </a:t>
                      </a:r>
                      <a:endParaRPr lang="en-NG" sz="800">
                        <a:effectLst/>
                        <a:latin typeface="Calibri" panose="020F0502020204030204" pitchFamily="34" charset="0"/>
                        <a:ea typeface="Calibri" panose="020F0502020204030204" pitchFamily="34" charset="0"/>
                        <a:cs typeface="Times New Roman" panose="02020603050405020304" pitchFamily="18" charset="0"/>
                      </a:endParaRPr>
                    </a:p>
                  </a:txBody>
                  <a:tcPr marL="49398" marR="49398" marT="6861" marB="0"/>
                </a:tc>
                <a:tc>
                  <a:txBody>
                    <a:bodyPr/>
                    <a:lstStyle/>
                    <a:p>
                      <a:pPr algn="l">
                        <a:lnSpc>
                          <a:spcPct val="107000"/>
                        </a:lnSpc>
                        <a:spcAft>
                          <a:spcPts val="800"/>
                        </a:spcAft>
                      </a:pPr>
                      <a:r>
                        <a:rPr lang="en-US" sz="800">
                          <a:effectLst/>
                        </a:rPr>
                        <a:t>0.927     </a:t>
                      </a:r>
                      <a:endParaRPr lang="en-NG" sz="800">
                        <a:effectLst/>
                        <a:latin typeface="Calibri" panose="020F0502020204030204" pitchFamily="34" charset="0"/>
                        <a:ea typeface="Calibri" panose="020F0502020204030204" pitchFamily="34" charset="0"/>
                        <a:cs typeface="Times New Roman" panose="02020603050405020304" pitchFamily="18" charset="0"/>
                      </a:endParaRPr>
                    </a:p>
                  </a:txBody>
                  <a:tcPr marL="49398" marR="49398" marT="6861" marB="0"/>
                </a:tc>
                <a:tc>
                  <a:txBody>
                    <a:bodyPr/>
                    <a:lstStyle/>
                    <a:p>
                      <a:pPr algn="l">
                        <a:lnSpc>
                          <a:spcPct val="107000"/>
                        </a:lnSpc>
                        <a:spcAft>
                          <a:spcPts val="800"/>
                        </a:spcAft>
                      </a:pPr>
                      <a:r>
                        <a:rPr lang="en-US" sz="800">
                          <a:effectLst/>
                        </a:rPr>
                        <a:t>0.7371</a:t>
                      </a:r>
                      <a:endParaRPr lang="en-NG"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219699432"/>
                  </a:ext>
                </a:extLst>
              </a:tr>
              <a:tr h="278094">
                <a:tc vMerge="1">
                  <a:txBody>
                    <a:bodyPr/>
                    <a:lstStyle/>
                    <a:p>
                      <a:endParaRPr lang="en-NG"/>
                    </a:p>
                  </a:txBody>
                  <a:tcPr/>
                </a:tc>
                <a:tc>
                  <a:txBody>
                    <a:bodyPr/>
                    <a:lstStyle/>
                    <a:p>
                      <a:pPr algn="l">
                        <a:lnSpc>
                          <a:spcPct val="107000"/>
                        </a:lnSpc>
                        <a:spcAft>
                          <a:spcPts val="800"/>
                        </a:spcAft>
                      </a:pPr>
                      <a:r>
                        <a:rPr lang="en-US" sz="800" b="1" dirty="0">
                          <a:solidFill>
                            <a:schemeClr val="accent1"/>
                          </a:solidFill>
                          <a:effectLst/>
                        </a:rPr>
                        <a:t>Reduced Dataset</a:t>
                      </a:r>
                      <a:endParaRPr lang="en-NG" sz="800" b="1"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txBody>
                  <a:tcPr marL="49398" marR="49398" marT="6861" marB="0"/>
                </a:tc>
                <a:tc>
                  <a:txBody>
                    <a:bodyPr/>
                    <a:lstStyle/>
                    <a:p>
                      <a:pPr algn="l">
                        <a:lnSpc>
                          <a:spcPct val="107000"/>
                        </a:lnSpc>
                        <a:spcAft>
                          <a:spcPts val="800"/>
                        </a:spcAft>
                      </a:pPr>
                      <a:r>
                        <a:rPr lang="en-US" sz="800">
                          <a:effectLst/>
                        </a:rPr>
                        <a:t>88.5246      </a:t>
                      </a:r>
                      <a:endParaRPr lang="en-NG" sz="800">
                        <a:effectLst/>
                        <a:latin typeface="Calibri" panose="020F0502020204030204" pitchFamily="34" charset="0"/>
                        <a:ea typeface="Calibri" panose="020F0502020204030204" pitchFamily="34" charset="0"/>
                        <a:cs typeface="Times New Roman" panose="02020603050405020304" pitchFamily="18" charset="0"/>
                      </a:endParaRPr>
                    </a:p>
                  </a:txBody>
                  <a:tcPr marL="49398" marR="49398" marT="6861" marB="0"/>
                </a:tc>
                <a:tc>
                  <a:txBody>
                    <a:bodyPr/>
                    <a:lstStyle/>
                    <a:p>
                      <a:pPr algn="l">
                        <a:lnSpc>
                          <a:spcPct val="107000"/>
                        </a:lnSpc>
                        <a:spcAft>
                          <a:spcPts val="800"/>
                        </a:spcAft>
                      </a:pPr>
                      <a:r>
                        <a:rPr lang="en-US" sz="800">
                          <a:effectLst/>
                        </a:rPr>
                        <a:t> 0.888</a:t>
                      </a:r>
                      <a:endParaRPr lang="en-NG" sz="800">
                        <a:effectLst/>
                        <a:latin typeface="Calibri" panose="020F0502020204030204" pitchFamily="34" charset="0"/>
                        <a:ea typeface="Calibri" panose="020F0502020204030204" pitchFamily="34" charset="0"/>
                        <a:cs typeface="Times New Roman" panose="02020603050405020304" pitchFamily="18" charset="0"/>
                      </a:endParaRPr>
                    </a:p>
                  </a:txBody>
                  <a:tcPr marL="49398" marR="49398" marT="6861" marB="0"/>
                </a:tc>
                <a:tc>
                  <a:txBody>
                    <a:bodyPr/>
                    <a:lstStyle/>
                    <a:p>
                      <a:pPr algn="l">
                        <a:lnSpc>
                          <a:spcPct val="107000"/>
                        </a:lnSpc>
                        <a:spcAft>
                          <a:spcPts val="800"/>
                        </a:spcAft>
                      </a:pPr>
                      <a:r>
                        <a:rPr lang="en-US" sz="800">
                          <a:effectLst/>
                        </a:rPr>
                        <a:t>   0.885</a:t>
                      </a:r>
                      <a:endParaRPr lang="en-NG" sz="800">
                        <a:effectLst/>
                        <a:latin typeface="Calibri" panose="020F0502020204030204" pitchFamily="34" charset="0"/>
                        <a:ea typeface="Calibri" panose="020F0502020204030204" pitchFamily="34" charset="0"/>
                        <a:cs typeface="Times New Roman" panose="02020603050405020304" pitchFamily="18" charset="0"/>
                      </a:endParaRPr>
                    </a:p>
                  </a:txBody>
                  <a:tcPr marL="49398" marR="49398" marT="6861" marB="0"/>
                </a:tc>
                <a:tc>
                  <a:txBody>
                    <a:bodyPr/>
                    <a:lstStyle/>
                    <a:p>
                      <a:pPr algn="l">
                        <a:lnSpc>
                          <a:spcPct val="107000"/>
                        </a:lnSpc>
                        <a:spcAft>
                          <a:spcPts val="800"/>
                        </a:spcAft>
                      </a:pPr>
                      <a:r>
                        <a:rPr lang="en-US" sz="800">
                          <a:effectLst/>
                        </a:rPr>
                        <a:t>    0.885</a:t>
                      </a:r>
                      <a:endParaRPr lang="en-NG" sz="800">
                        <a:effectLst/>
                        <a:latin typeface="Calibri" panose="020F0502020204030204" pitchFamily="34" charset="0"/>
                        <a:ea typeface="Calibri" panose="020F0502020204030204" pitchFamily="34" charset="0"/>
                        <a:cs typeface="Times New Roman" panose="02020603050405020304" pitchFamily="18" charset="0"/>
                      </a:endParaRPr>
                    </a:p>
                  </a:txBody>
                  <a:tcPr marL="49398" marR="49398" marT="6861" marB="0"/>
                </a:tc>
                <a:tc>
                  <a:txBody>
                    <a:bodyPr/>
                    <a:lstStyle/>
                    <a:p>
                      <a:pPr algn="l">
                        <a:lnSpc>
                          <a:spcPct val="107000"/>
                        </a:lnSpc>
                        <a:spcAft>
                          <a:spcPts val="800"/>
                        </a:spcAft>
                      </a:pPr>
                      <a:r>
                        <a:rPr lang="en-US" sz="800">
                          <a:effectLst/>
                        </a:rPr>
                        <a:t>  0.773</a:t>
                      </a:r>
                      <a:endParaRPr lang="en-NG" sz="800">
                        <a:effectLst/>
                        <a:latin typeface="Calibri" panose="020F0502020204030204" pitchFamily="34" charset="0"/>
                        <a:ea typeface="Calibri" panose="020F0502020204030204" pitchFamily="34" charset="0"/>
                        <a:cs typeface="Times New Roman" panose="02020603050405020304" pitchFamily="18" charset="0"/>
                      </a:endParaRPr>
                    </a:p>
                  </a:txBody>
                  <a:tcPr marL="49398" marR="49398" marT="6861" marB="0"/>
                </a:tc>
                <a:tc>
                  <a:txBody>
                    <a:bodyPr/>
                    <a:lstStyle/>
                    <a:p>
                      <a:pPr algn="l">
                        <a:lnSpc>
                          <a:spcPct val="107000"/>
                        </a:lnSpc>
                        <a:spcAft>
                          <a:spcPts val="800"/>
                        </a:spcAft>
                      </a:pPr>
                      <a:r>
                        <a:rPr lang="en-US" sz="800">
                          <a:effectLst/>
                        </a:rPr>
                        <a:t>    0.920</a:t>
                      </a:r>
                      <a:endParaRPr lang="en-NG" sz="800">
                        <a:effectLst/>
                        <a:latin typeface="Calibri" panose="020F0502020204030204" pitchFamily="34" charset="0"/>
                        <a:ea typeface="Calibri" panose="020F0502020204030204" pitchFamily="34" charset="0"/>
                        <a:cs typeface="Times New Roman" panose="02020603050405020304" pitchFamily="18" charset="0"/>
                      </a:endParaRPr>
                    </a:p>
                  </a:txBody>
                  <a:tcPr marL="49398" marR="49398" marT="6861" marB="0"/>
                </a:tc>
                <a:tc>
                  <a:txBody>
                    <a:bodyPr/>
                    <a:lstStyle/>
                    <a:p>
                      <a:pPr algn="l">
                        <a:lnSpc>
                          <a:spcPct val="107000"/>
                        </a:lnSpc>
                        <a:spcAft>
                          <a:spcPts val="800"/>
                        </a:spcAft>
                      </a:pPr>
                      <a:r>
                        <a:rPr lang="en-US" sz="800">
                          <a:effectLst/>
                        </a:rPr>
                        <a:t>0.7688</a:t>
                      </a:r>
                      <a:endParaRPr lang="en-NG"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4249553142"/>
                  </a:ext>
                </a:extLst>
              </a:tr>
              <a:tr h="388783">
                <a:tc rowSpan="2">
                  <a:txBody>
                    <a:bodyPr/>
                    <a:lstStyle/>
                    <a:p>
                      <a:pPr algn="l">
                        <a:lnSpc>
                          <a:spcPct val="107000"/>
                        </a:lnSpc>
                        <a:spcAft>
                          <a:spcPts val="800"/>
                        </a:spcAft>
                      </a:pPr>
                      <a:r>
                        <a:rPr lang="en-US" sz="800">
                          <a:effectLst/>
                        </a:rPr>
                        <a:t>KNN</a:t>
                      </a:r>
                      <a:endParaRPr lang="en-NG"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gn="l">
                        <a:lnSpc>
                          <a:spcPct val="107000"/>
                        </a:lnSpc>
                        <a:spcAft>
                          <a:spcPts val="800"/>
                        </a:spcAft>
                      </a:pPr>
                      <a:r>
                        <a:rPr lang="en-US" sz="800" b="1" dirty="0">
                          <a:solidFill>
                            <a:schemeClr val="accent1"/>
                          </a:solidFill>
                          <a:effectLst/>
                        </a:rPr>
                        <a:t>Dataset Before reduction</a:t>
                      </a:r>
                      <a:endParaRPr lang="en-NG" sz="800" b="1"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txBody>
                  <a:tcPr marL="49398" marR="49398" marT="6861" marB="0"/>
                </a:tc>
                <a:tc>
                  <a:txBody>
                    <a:bodyPr/>
                    <a:lstStyle/>
                    <a:p>
                      <a:pPr algn="l">
                        <a:lnSpc>
                          <a:spcPct val="107000"/>
                        </a:lnSpc>
                        <a:spcAft>
                          <a:spcPts val="800"/>
                        </a:spcAft>
                      </a:pPr>
                      <a:r>
                        <a:rPr lang="en-US" sz="800">
                          <a:effectLst/>
                        </a:rPr>
                        <a:t>81.9672</a:t>
                      </a:r>
                      <a:endParaRPr lang="en-NG" sz="800">
                        <a:effectLst/>
                        <a:latin typeface="Calibri" panose="020F0502020204030204" pitchFamily="34" charset="0"/>
                        <a:ea typeface="Calibri" panose="020F0502020204030204" pitchFamily="34" charset="0"/>
                        <a:cs typeface="Times New Roman" panose="02020603050405020304" pitchFamily="18" charset="0"/>
                      </a:endParaRPr>
                    </a:p>
                  </a:txBody>
                  <a:tcPr marL="49398" marR="49398" marT="6861" marB="0"/>
                </a:tc>
                <a:tc>
                  <a:txBody>
                    <a:bodyPr/>
                    <a:lstStyle/>
                    <a:p>
                      <a:pPr algn="l">
                        <a:lnSpc>
                          <a:spcPct val="107000"/>
                        </a:lnSpc>
                        <a:spcAft>
                          <a:spcPts val="800"/>
                        </a:spcAft>
                      </a:pPr>
                      <a:r>
                        <a:rPr lang="en-US" sz="800">
                          <a:effectLst/>
                        </a:rPr>
                        <a:t>0.836</a:t>
                      </a:r>
                      <a:endParaRPr lang="en-NG" sz="800">
                        <a:effectLst/>
                        <a:latin typeface="Calibri" panose="020F0502020204030204" pitchFamily="34" charset="0"/>
                        <a:ea typeface="Calibri" panose="020F0502020204030204" pitchFamily="34" charset="0"/>
                        <a:cs typeface="Times New Roman" panose="02020603050405020304" pitchFamily="18" charset="0"/>
                      </a:endParaRPr>
                    </a:p>
                  </a:txBody>
                  <a:tcPr marL="49398" marR="49398" marT="6861" marB="0"/>
                </a:tc>
                <a:tc>
                  <a:txBody>
                    <a:bodyPr/>
                    <a:lstStyle/>
                    <a:p>
                      <a:pPr algn="l">
                        <a:lnSpc>
                          <a:spcPct val="107000"/>
                        </a:lnSpc>
                        <a:spcAft>
                          <a:spcPts val="800"/>
                        </a:spcAft>
                      </a:pPr>
                      <a:r>
                        <a:rPr lang="en-US" sz="800">
                          <a:effectLst/>
                        </a:rPr>
                        <a:t>0.820</a:t>
                      </a:r>
                      <a:endParaRPr lang="en-NG" sz="800">
                        <a:effectLst/>
                      </a:endParaRPr>
                    </a:p>
                    <a:p>
                      <a:pPr algn="l">
                        <a:lnSpc>
                          <a:spcPct val="107000"/>
                        </a:lnSpc>
                        <a:spcAft>
                          <a:spcPts val="800"/>
                        </a:spcAft>
                      </a:pPr>
                      <a:r>
                        <a:rPr lang="en-US" sz="800">
                          <a:effectLst/>
                        </a:rPr>
                        <a:t> </a:t>
                      </a:r>
                      <a:endParaRPr lang="en-NG" sz="800">
                        <a:effectLst/>
                        <a:latin typeface="Calibri" panose="020F0502020204030204" pitchFamily="34" charset="0"/>
                        <a:ea typeface="Calibri" panose="020F0502020204030204" pitchFamily="34" charset="0"/>
                        <a:cs typeface="Times New Roman" panose="02020603050405020304" pitchFamily="18" charset="0"/>
                      </a:endParaRPr>
                    </a:p>
                  </a:txBody>
                  <a:tcPr marL="49398" marR="49398" marT="6861" marB="0"/>
                </a:tc>
                <a:tc>
                  <a:txBody>
                    <a:bodyPr/>
                    <a:lstStyle/>
                    <a:p>
                      <a:pPr algn="l">
                        <a:lnSpc>
                          <a:spcPct val="107000"/>
                        </a:lnSpc>
                        <a:spcAft>
                          <a:spcPts val="800"/>
                        </a:spcAft>
                      </a:pPr>
                      <a:r>
                        <a:rPr lang="en-US" sz="800">
                          <a:effectLst/>
                        </a:rPr>
                        <a:t>0.816</a:t>
                      </a:r>
                      <a:endParaRPr lang="en-NG" sz="800">
                        <a:effectLst/>
                        <a:latin typeface="Calibri" panose="020F0502020204030204" pitchFamily="34" charset="0"/>
                        <a:ea typeface="Calibri" panose="020F0502020204030204" pitchFamily="34" charset="0"/>
                        <a:cs typeface="Times New Roman" panose="02020603050405020304" pitchFamily="18" charset="0"/>
                      </a:endParaRPr>
                    </a:p>
                  </a:txBody>
                  <a:tcPr marL="49398" marR="49398" marT="6861" marB="0"/>
                </a:tc>
                <a:tc>
                  <a:txBody>
                    <a:bodyPr/>
                    <a:lstStyle/>
                    <a:p>
                      <a:pPr algn="l">
                        <a:lnSpc>
                          <a:spcPct val="107000"/>
                        </a:lnSpc>
                        <a:spcAft>
                          <a:spcPts val="800"/>
                        </a:spcAft>
                      </a:pPr>
                      <a:r>
                        <a:rPr lang="en-US" sz="800">
                          <a:effectLst/>
                        </a:rPr>
                        <a:t>0.652</a:t>
                      </a:r>
                      <a:endParaRPr lang="en-NG" sz="800">
                        <a:effectLst/>
                        <a:latin typeface="Calibri" panose="020F0502020204030204" pitchFamily="34" charset="0"/>
                        <a:ea typeface="Calibri" panose="020F0502020204030204" pitchFamily="34" charset="0"/>
                        <a:cs typeface="Times New Roman" panose="02020603050405020304" pitchFamily="18" charset="0"/>
                      </a:endParaRPr>
                    </a:p>
                  </a:txBody>
                  <a:tcPr marL="49398" marR="49398" marT="6861" marB="0"/>
                </a:tc>
                <a:tc>
                  <a:txBody>
                    <a:bodyPr/>
                    <a:lstStyle/>
                    <a:p>
                      <a:pPr algn="l">
                        <a:lnSpc>
                          <a:spcPct val="107000"/>
                        </a:lnSpc>
                        <a:spcAft>
                          <a:spcPts val="800"/>
                        </a:spcAft>
                      </a:pPr>
                      <a:r>
                        <a:rPr lang="en-US" sz="800">
                          <a:effectLst/>
                        </a:rPr>
                        <a:t>0.893</a:t>
                      </a:r>
                      <a:endParaRPr lang="en-NG" sz="800">
                        <a:effectLst/>
                        <a:latin typeface="Calibri" panose="020F0502020204030204" pitchFamily="34" charset="0"/>
                        <a:ea typeface="Calibri" panose="020F0502020204030204" pitchFamily="34" charset="0"/>
                        <a:cs typeface="Times New Roman" panose="02020603050405020304" pitchFamily="18" charset="0"/>
                      </a:endParaRPr>
                    </a:p>
                  </a:txBody>
                  <a:tcPr marL="49398" marR="49398" marT="6861" marB="0"/>
                </a:tc>
                <a:tc>
                  <a:txBody>
                    <a:bodyPr/>
                    <a:lstStyle/>
                    <a:p>
                      <a:pPr algn="l">
                        <a:lnSpc>
                          <a:spcPct val="107000"/>
                        </a:lnSpc>
                        <a:spcAft>
                          <a:spcPts val="800"/>
                        </a:spcAft>
                      </a:pPr>
                      <a:r>
                        <a:rPr lang="en-US" sz="800">
                          <a:effectLst/>
                        </a:rPr>
                        <a:t>0.6343</a:t>
                      </a:r>
                      <a:endParaRPr lang="en-NG"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4054513359"/>
                  </a:ext>
                </a:extLst>
              </a:tr>
              <a:tr h="278094">
                <a:tc vMerge="1">
                  <a:txBody>
                    <a:bodyPr/>
                    <a:lstStyle/>
                    <a:p>
                      <a:endParaRPr lang="en-NG"/>
                    </a:p>
                  </a:txBody>
                  <a:tcPr/>
                </a:tc>
                <a:tc>
                  <a:txBody>
                    <a:bodyPr/>
                    <a:lstStyle/>
                    <a:p>
                      <a:pPr algn="l">
                        <a:lnSpc>
                          <a:spcPct val="107000"/>
                        </a:lnSpc>
                        <a:spcAft>
                          <a:spcPts val="800"/>
                        </a:spcAft>
                      </a:pPr>
                      <a:r>
                        <a:rPr lang="en-US" sz="800" b="1" dirty="0">
                          <a:solidFill>
                            <a:schemeClr val="accent1"/>
                          </a:solidFill>
                          <a:effectLst/>
                        </a:rPr>
                        <a:t>Reduced Dataset</a:t>
                      </a:r>
                      <a:endParaRPr lang="en-NG" sz="800" b="1"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txBody>
                  <a:tcPr marL="49398" marR="49398" marT="6861" marB="0"/>
                </a:tc>
                <a:tc>
                  <a:txBody>
                    <a:bodyPr/>
                    <a:lstStyle/>
                    <a:p>
                      <a:pPr algn="l">
                        <a:lnSpc>
                          <a:spcPct val="107000"/>
                        </a:lnSpc>
                        <a:spcAft>
                          <a:spcPts val="800"/>
                        </a:spcAft>
                      </a:pPr>
                      <a:r>
                        <a:rPr lang="en-US" sz="800">
                          <a:effectLst/>
                        </a:rPr>
                        <a:t>80.3279</a:t>
                      </a:r>
                      <a:endParaRPr lang="en-NG" sz="800">
                        <a:effectLst/>
                        <a:latin typeface="Calibri" panose="020F0502020204030204" pitchFamily="34" charset="0"/>
                        <a:ea typeface="Calibri" panose="020F0502020204030204" pitchFamily="34" charset="0"/>
                        <a:cs typeface="Times New Roman" panose="02020603050405020304" pitchFamily="18" charset="0"/>
                      </a:endParaRPr>
                    </a:p>
                  </a:txBody>
                  <a:tcPr marL="49398" marR="49398" marT="6861" marB="0"/>
                </a:tc>
                <a:tc>
                  <a:txBody>
                    <a:bodyPr/>
                    <a:lstStyle/>
                    <a:p>
                      <a:pPr algn="l">
                        <a:lnSpc>
                          <a:spcPct val="107000"/>
                        </a:lnSpc>
                        <a:spcAft>
                          <a:spcPts val="800"/>
                        </a:spcAft>
                      </a:pPr>
                      <a:r>
                        <a:rPr lang="en-US" sz="800">
                          <a:effectLst/>
                        </a:rPr>
                        <a:t>0.807</a:t>
                      </a:r>
                      <a:endParaRPr lang="en-NG" sz="800">
                        <a:effectLst/>
                        <a:latin typeface="Calibri" panose="020F0502020204030204" pitchFamily="34" charset="0"/>
                        <a:ea typeface="Calibri" panose="020F0502020204030204" pitchFamily="34" charset="0"/>
                        <a:cs typeface="Times New Roman" panose="02020603050405020304" pitchFamily="18" charset="0"/>
                      </a:endParaRPr>
                    </a:p>
                  </a:txBody>
                  <a:tcPr marL="49398" marR="49398" marT="6861" marB="0"/>
                </a:tc>
                <a:tc>
                  <a:txBody>
                    <a:bodyPr/>
                    <a:lstStyle/>
                    <a:p>
                      <a:pPr algn="l">
                        <a:lnSpc>
                          <a:spcPct val="107000"/>
                        </a:lnSpc>
                        <a:spcAft>
                          <a:spcPts val="800"/>
                        </a:spcAft>
                      </a:pPr>
                      <a:r>
                        <a:rPr lang="en-US" sz="800">
                          <a:effectLst/>
                        </a:rPr>
                        <a:t>0.803</a:t>
                      </a:r>
                      <a:endParaRPr lang="en-NG" sz="800">
                        <a:effectLst/>
                        <a:latin typeface="Calibri" panose="020F0502020204030204" pitchFamily="34" charset="0"/>
                        <a:ea typeface="Calibri" panose="020F0502020204030204" pitchFamily="34" charset="0"/>
                        <a:cs typeface="Times New Roman" panose="02020603050405020304" pitchFamily="18" charset="0"/>
                      </a:endParaRPr>
                    </a:p>
                  </a:txBody>
                  <a:tcPr marL="49398" marR="49398" marT="6861" marB="0"/>
                </a:tc>
                <a:tc>
                  <a:txBody>
                    <a:bodyPr/>
                    <a:lstStyle/>
                    <a:p>
                      <a:pPr algn="l">
                        <a:lnSpc>
                          <a:spcPct val="107000"/>
                        </a:lnSpc>
                        <a:spcAft>
                          <a:spcPts val="800"/>
                        </a:spcAft>
                      </a:pPr>
                      <a:r>
                        <a:rPr lang="en-US" sz="800">
                          <a:effectLst/>
                        </a:rPr>
                        <a:t>0.802</a:t>
                      </a:r>
                      <a:endParaRPr lang="en-NG" sz="800">
                        <a:effectLst/>
                        <a:latin typeface="Calibri" panose="020F0502020204030204" pitchFamily="34" charset="0"/>
                        <a:ea typeface="Calibri" panose="020F0502020204030204" pitchFamily="34" charset="0"/>
                        <a:cs typeface="Times New Roman" panose="02020603050405020304" pitchFamily="18" charset="0"/>
                      </a:endParaRPr>
                    </a:p>
                  </a:txBody>
                  <a:tcPr marL="49398" marR="49398" marT="6861" marB="0"/>
                </a:tc>
                <a:tc>
                  <a:txBody>
                    <a:bodyPr/>
                    <a:lstStyle/>
                    <a:p>
                      <a:pPr algn="l">
                        <a:lnSpc>
                          <a:spcPct val="107000"/>
                        </a:lnSpc>
                        <a:spcAft>
                          <a:spcPts val="800"/>
                        </a:spcAft>
                      </a:pPr>
                      <a:r>
                        <a:rPr lang="en-US" sz="800">
                          <a:effectLst/>
                        </a:rPr>
                        <a:t>0.608</a:t>
                      </a:r>
                      <a:endParaRPr lang="en-NG" sz="800">
                        <a:effectLst/>
                        <a:latin typeface="Calibri" panose="020F0502020204030204" pitchFamily="34" charset="0"/>
                        <a:ea typeface="Calibri" panose="020F0502020204030204" pitchFamily="34" charset="0"/>
                        <a:cs typeface="Times New Roman" panose="02020603050405020304" pitchFamily="18" charset="0"/>
                      </a:endParaRPr>
                    </a:p>
                  </a:txBody>
                  <a:tcPr marL="49398" marR="49398" marT="6861" marB="0"/>
                </a:tc>
                <a:tc>
                  <a:txBody>
                    <a:bodyPr/>
                    <a:lstStyle/>
                    <a:p>
                      <a:pPr algn="l">
                        <a:lnSpc>
                          <a:spcPct val="107000"/>
                        </a:lnSpc>
                        <a:spcAft>
                          <a:spcPts val="800"/>
                        </a:spcAft>
                      </a:pPr>
                      <a:r>
                        <a:rPr lang="en-US" sz="800">
                          <a:effectLst/>
                        </a:rPr>
                        <a:t>0.856</a:t>
                      </a:r>
                      <a:endParaRPr lang="en-NG" sz="800">
                        <a:effectLst/>
                        <a:latin typeface="Calibri" panose="020F0502020204030204" pitchFamily="34" charset="0"/>
                        <a:ea typeface="Calibri" panose="020F0502020204030204" pitchFamily="34" charset="0"/>
                        <a:cs typeface="Times New Roman" panose="02020603050405020304" pitchFamily="18" charset="0"/>
                      </a:endParaRPr>
                    </a:p>
                  </a:txBody>
                  <a:tcPr marL="49398" marR="49398" marT="6861" marB="0"/>
                </a:tc>
                <a:tc>
                  <a:txBody>
                    <a:bodyPr/>
                    <a:lstStyle/>
                    <a:p>
                      <a:pPr algn="l">
                        <a:lnSpc>
                          <a:spcPct val="107000"/>
                        </a:lnSpc>
                        <a:spcAft>
                          <a:spcPts val="800"/>
                        </a:spcAft>
                      </a:pPr>
                      <a:r>
                        <a:rPr lang="en-US" sz="800">
                          <a:effectLst/>
                        </a:rPr>
                        <a:t>0.603</a:t>
                      </a:r>
                      <a:endParaRPr lang="en-NG"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910179675"/>
                  </a:ext>
                </a:extLst>
              </a:tr>
              <a:tr h="388783">
                <a:tc rowSpan="2">
                  <a:txBody>
                    <a:bodyPr/>
                    <a:lstStyle/>
                    <a:p>
                      <a:pPr algn="l">
                        <a:lnSpc>
                          <a:spcPct val="107000"/>
                        </a:lnSpc>
                        <a:spcAft>
                          <a:spcPts val="800"/>
                        </a:spcAft>
                      </a:pPr>
                      <a:r>
                        <a:rPr lang="en-US" sz="800">
                          <a:effectLst/>
                        </a:rPr>
                        <a:t>Logistic Regression</a:t>
                      </a:r>
                      <a:endParaRPr lang="en-NG"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gn="l">
                        <a:lnSpc>
                          <a:spcPct val="107000"/>
                        </a:lnSpc>
                        <a:spcAft>
                          <a:spcPts val="800"/>
                        </a:spcAft>
                      </a:pPr>
                      <a:r>
                        <a:rPr lang="en-US" sz="800" b="1" dirty="0">
                          <a:solidFill>
                            <a:schemeClr val="accent1"/>
                          </a:solidFill>
                          <a:effectLst/>
                        </a:rPr>
                        <a:t>Dataset Before reduction</a:t>
                      </a:r>
                      <a:endParaRPr lang="en-NG" sz="800" b="1"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txBody>
                  <a:tcPr marL="49398" marR="49398" marT="6861" marB="0"/>
                </a:tc>
                <a:tc>
                  <a:txBody>
                    <a:bodyPr/>
                    <a:lstStyle/>
                    <a:p>
                      <a:pPr algn="l">
                        <a:lnSpc>
                          <a:spcPct val="107000"/>
                        </a:lnSpc>
                        <a:spcAft>
                          <a:spcPts val="800"/>
                        </a:spcAft>
                      </a:pPr>
                      <a:r>
                        <a:rPr lang="en-US" sz="800">
                          <a:effectLst/>
                        </a:rPr>
                        <a:t>85.2459</a:t>
                      </a:r>
                      <a:endParaRPr lang="en-NG" sz="800">
                        <a:effectLst/>
                        <a:latin typeface="Calibri" panose="020F0502020204030204" pitchFamily="34" charset="0"/>
                        <a:ea typeface="Calibri" panose="020F0502020204030204" pitchFamily="34" charset="0"/>
                        <a:cs typeface="Times New Roman" panose="02020603050405020304" pitchFamily="18" charset="0"/>
                      </a:endParaRPr>
                    </a:p>
                  </a:txBody>
                  <a:tcPr marL="49398" marR="49398" marT="6861" marB="0"/>
                </a:tc>
                <a:tc>
                  <a:txBody>
                    <a:bodyPr/>
                    <a:lstStyle/>
                    <a:p>
                      <a:pPr algn="l">
                        <a:lnSpc>
                          <a:spcPct val="107000"/>
                        </a:lnSpc>
                        <a:spcAft>
                          <a:spcPts val="800"/>
                        </a:spcAft>
                      </a:pPr>
                      <a:r>
                        <a:rPr lang="en-US" sz="800">
                          <a:effectLst/>
                        </a:rPr>
                        <a:t>0.855</a:t>
                      </a:r>
                      <a:endParaRPr lang="en-NG" sz="800">
                        <a:effectLst/>
                        <a:latin typeface="Calibri" panose="020F0502020204030204" pitchFamily="34" charset="0"/>
                        <a:ea typeface="Calibri" panose="020F0502020204030204" pitchFamily="34" charset="0"/>
                        <a:cs typeface="Times New Roman" panose="02020603050405020304" pitchFamily="18" charset="0"/>
                      </a:endParaRPr>
                    </a:p>
                  </a:txBody>
                  <a:tcPr marL="49398" marR="49398" marT="6861" marB="0"/>
                </a:tc>
                <a:tc>
                  <a:txBody>
                    <a:bodyPr/>
                    <a:lstStyle/>
                    <a:p>
                      <a:pPr algn="l">
                        <a:lnSpc>
                          <a:spcPct val="107000"/>
                        </a:lnSpc>
                        <a:spcAft>
                          <a:spcPts val="800"/>
                        </a:spcAft>
                      </a:pPr>
                      <a:r>
                        <a:rPr lang="en-US" sz="800">
                          <a:effectLst/>
                        </a:rPr>
                        <a:t>0.852</a:t>
                      </a:r>
                      <a:endParaRPr lang="en-NG" sz="800">
                        <a:effectLst/>
                        <a:latin typeface="Calibri" panose="020F0502020204030204" pitchFamily="34" charset="0"/>
                        <a:ea typeface="Calibri" panose="020F0502020204030204" pitchFamily="34" charset="0"/>
                        <a:cs typeface="Times New Roman" panose="02020603050405020304" pitchFamily="18" charset="0"/>
                      </a:endParaRPr>
                    </a:p>
                  </a:txBody>
                  <a:tcPr marL="49398" marR="49398" marT="6861" marB="0"/>
                </a:tc>
                <a:tc>
                  <a:txBody>
                    <a:bodyPr/>
                    <a:lstStyle/>
                    <a:p>
                      <a:pPr algn="l">
                        <a:lnSpc>
                          <a:spcPct val="107000"/>
                        </a:lnSpc>
                        <a:spcAft>
                          <a:spcPts val="800"/>
                        </a:spcAft>
                      </a:pPr>
                      <a:r>
                        <a:rPr lang="en-US" sz="800">
                          <a:effectLst/>
                        </a:rPr>
                        <a:t>0.852</a:t>
                      </a:r>
                      <a:endParaRPr lang="en-NG" sz="800">
                        <a:effectLst/>
                        <a:latin typeface="Calibri" panose="020F0502020204030204" pitchFamily="34" charset="0"/>
                        <a:ea typeface="Calibri" panose="020F0502020204030204" pitchFamily="34" charset="0"/>
                        <a:cs typeface="Times New Roman" panose="02020603050405020304" pitchFamily="18" charset="0"/>
                      </a:endParaRPr>
                    </a:p>
                  </a:txBody>
                  <a:tcPr marL="49398" marR="49398" marT="6861" marB="0"/>
                </a:tc>
                <a:tc>
                  <a:txBody>
                    <a:bodyPr/>
                    <a:lstStyle/>
                    <a:p>
                      <a:pPr algn="l">
                        <a:lnSpc>
                          <a:spcPct val="107000"/>
                        </a:lnSpc>
                        <a:spcAft>
                          <a:spcPts val="800"/>
                        </a:spcAft>
                      </a:pPr>
                      <a:r>
                        <a:rPr lang="en-US" sz="800">
                          <a:effectLst/>
                        </a:rPr>
                        <a:t>0.706</a:t>
                      </a:r>
                      <a:endParaRPr lang="en-NG" sz="800">
                        <a:effectLst/>
                        <a:latin typeface="Calibri" panose="020F0502020204030204" pitchFamily="34" charset="0"/>
                        <a:ea typeface="Calibri" panose="020F0502020204030204" pitchFamily="34" charset="0"/>
                        <a:cs typeface="Times New Roman" panose="02020603050405020304" pitchFamily="18" charset="0"/>
                      </a:endParaRPr>
                    </a:p>
                  </a:txBody>
                  <a:tcPr marL="49398" marR="49398" marT="6861" marB="0"/>
                </a:tc>
                <a:tc>
                  <a:txBody>
                    <a:bodyPr/>
                    <a:lstStyle/>
                    <a:p>
                      <a:pPr algn="l">
                        <a:lnSpc>
                          <a:spcPct val="107000"/>
                        </a:lnSpc>
                        <a:spcAft>
                          <a:spcPts val="800"/>
                        </a:spcAft>
                      </a:pPr>
                      <a:r>
                        <a:rPr lang="en-US" sz="800">
                          <a:effectLst/>
                        </a:rPr>
                        <a:t>0.914</a:t>
                      </a:r>
                      <a:endParaRPr lang="en-NG" sz="800">
                        <a:effectLst/>
                        <a:latin typeface="Calibri" panose="020F0502020204030204" pitchFamily="34" charset="0"/>
                        <a:ea typeface="Calibri" panose="020F0502020204030204" pitchFamily="34" charset="0"/>
                        <a:cs typeface="Times New Roman" panose="02020603050405020304" pitchFamily="18" charset="0"/>
                      </a:endParaRPr>
                    </a:p>
                  </a:txBody>
                  <a:tcPr marL="49398" marR="49398" marT="6861" marB="0"/>
                </a:tc>
                <a:tc>
                  <a:txBody>
                    <a:bodyPr/>
                    <a:lstStyle/>
                    <a:p>
                      <a:pPr algn="ctr">
                        <a:lnSpc>
                          <a:spcPct val="107000"/>
                        </a:lnSpc>
                        <a:spcAft>
                          <a:spcPts val="800"/>
                        </a:spcAft>
                      </a:pPr>
                      <a:r>
                        <a:rPr lang="en-US" sz="800">
                          <a:effectLst/>
                        </a:rPr>
                        <a:t>0.7028</a:t>
                      </a:r>
                      <a:endParaRPr lang="en-NG"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251303391"/>
                  </a:ext>
                </a:extLst>
              </a:tr>
              <a:tr h="278094">
                <a:tc vMerge="1">
                  <a:txBody>
                    <a:bodyPr/>
                    <a:lstStyle/>
                    <a:p>
                      <a:endParaRPr lang="en-NG"/>
                    </a:p>
                  </a:txBody>
                  <a:tcPr/>
                </a:tc>
                <a:tc>
                  <a:txBody>
                    <a:bodyPr/>
                    <a:lstStyle/>
                    <a:p>
                      <a:pPr algn="l">
                        <a:lnSpc>
                          <a:spcPct val="107000"/>
                        </a:lnSpc>
                        <a:spcAft>
                          <a:spcPts val="800"/>
                        </a:spcAft>
                      </a:pPr>
                      <a:r>
                        <a:rPr lang="en-US" sz="800" b="1" dirty="0">
                          <a:solidFill>
                            <a:schemeClr val="accent1"/>
                          </a:solidFill>
                          <a:effectLst/>
                        </a:rPr>
                        <a:t>Reduced Dataset</a:t>
                      </a:r>
                      <a:endParaRPr lang="en-NG" sz="800" b="1"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txBody>
                  <a:tcPr marL="49398" marR="49398" marT="6861" marB="0"/>
                </a:tc>
                <a:tc>
                  <a:txBody>
                    <a:bodyPr/>
                    <a:lstStyle/>
                    <a:p>
                      <a:pPr algn="l">
                        <a:lnSpc>
                          <a:spcPct val="107000"/>
                        </a:lnSpc>
                        <a:spcAft>
                          <a:spcPts val="800"/>
                        </a:spcAft>
                      </a:pPr>
                      <a:r>
                        <a:rPr lang="en-US" sz="800">
                          <a:effectLst/>
                        </a:rPr>
                        <a:t>83.6066</a:t>
                      </a:r>
                      <a:endParaRPr lang="en-NG" sz="800">
                        <a:effectLst/>
                        <a:latin typeface="Calibri" panose="020F0502020204030204" pitchFamily="34" charset="0"/>
                        <a:ea typeface="Calibri" panose="020F0502020204030204" pitchFamily="34" charset="0"/>
                        <a:cs typeface="Times New Roman" panose="02020603050405020304" pitchFamily="18" charset="0"/>
                      </a:endParaRPr>
                    </a:p>
                  </a:txBody>
                  <a:tcPr marL="49398" marR="49398" marT="6861" marB="0"/>
                </a:tc>
                <a:tc>
                  <a:txBody>
                    <a:bodyPr/>
                    <a:lstStyle/>
                    <a:p>
                      <a:pPr algn="l">
                        <a:lnSpc>
                          <a:spcPct val="107000"/>
                        </a:lnSpc>
                        <a:spcAft>
                          <a:spcPts val="800"/>
                        </a:spcAft>
                      </a:pPr>
                      <a:r>
                        <a:rPr lang="en-US" sz="800">
                          <a:effectLst/>
                        </a:rPr>
                        <a:t>0.836</a:t>
                      </a:r>
                      <a:endParaRPr lang="en-NG" sz="800">
                        <a:effectLst/>
                        <a:latin typeface="Calibri" panose="020F0502020204030204" pitchFamily="34" charset="0"/>
                        <a:ea typeface="Calibri" panose="020F0502020204030204" pitchFamily="34" charset="0"/>
                        <a:cs typeface="Times New Roman" panose="02020603050405020304" pitchFamily="18" charset="0"/>
                      </a:endParaRPr>
                    </a:p>
                  </a:txBody>
                  <a:tcPr marL="49398" marR="49398" marT="6861" marB="0"/>
                </a:tc>
                <a:tc>
                  <a:txBody>
                    <a:bodyPr/>
                    <a:lstStyle/>
                    <a:p>
                      <a:pPr algn="l">
                        <a:lnSpc>
                          <a:spcPct val="107000"/>
                        </a:lnSpc>
                        <a:spcAft>
                          <a:spcPts val="800"/>
                        </a:spcAft>
                      </a:pPr>
                      <a:r>
                        <a:rPr lang="en-US" sz="800">
                          <a:effectLst/>
                        </a:rPr>
                        <a:t>0.836</a:t>
                      </a:r>
                      <a:endParaRPr lang="en-NG" sz="800">
                        <a:effectLst/>
                        <a:latin typeface="Calibri" panose="020F0502020204030204" pitchFamily="34" charset="0"/>
                        <a:ea typeface="Calibri" panose="020F0502020204030204" pitchFamily="34" charset="0"/>
                        <a:cs typeface="Times New Roman" panose="02020603050405020304" pitchFamily="18" charset="0"/>
                      </a:endParaRPr>
                    </a:p>
                  </a:txBody>
                  <a:tcPr marL="49398" marR="49398" marT="6861" marB="0"/>
                </a:tc>
                <a:tc>
                  <a:txBody>
                    <a:bodyPr/>
                    <a:lstStyle/>
                    <a:p>
                      <a:pPr algn="l">
                        <a:lnSpc>
                          <a:spcPct val="107000"/>
                        </a:lnSpc>
                        <a:spcAft>
                          <a:spcPts val="800"/>
                        </a:spcAft>
                      </a:pPr>
                      <a:r>
                        <a:rPr lang="en-US" sz="800">
                          <a:effectLst/>
                        </a:rPr>
                        <a:t>0.836</a:t>
                      </a:r>
                      <a:endParaRPr lang="en-NG" sz="800">
                        <a:effectLst/>
                        <a:latin typeface="Calibri" panose="020F0502020204030204" pitchFamily="34" charset="0"/>
                        <a:ea typeface="Calibri" panose="020F0502020204030204" pitchFamily="34" charset="0"/>
                        <a:cs typeface="Times New Roman" panose="02020603050405020304" pitchFamily="18" charset="0"/>
                      </a:endParaRPr>
                    </a:p>
                  </a:txBody>
                  <a:tcPr marL="49398" marR="49398" marT="6861" marB="0"/>
                </a:tc>
                <a:tc>
                  <a:txBody>
                    <a:bodyPr/>
                    <a:lstStyle/>
                    <a:p>
                      <a:pPr algn="l">
                        <a:lnSpc>
                          <a:spcPct val="107000"/>
                        </a:lnSpc>
                        <a:spcAft>
                          <a:spcPts val="800"/>
                        </a:spcAft>
                      </a:pPr>
                      <a:r>
                        <a:rPr lang="en-US" sz="800">
                          <a:effectLst/>
                        </a:rPr>
                        <a:t>0.671</a:t>
                      </a:r>
                      <a:endParaRPr lang="en-NG" sz="800">
                        <a:effectLst/>
                        <a:latin typeface="Calibri" panose="020F0502020204030204" pitchFamily="34" charset="0"/>
                        <a:ea typeface="Calibri" panose="020F0502020204030204" pitchFamily="34" charset="0"/>
                        <a:cs typeface="Times New Roman" panose="02020603050405020304" pitchFamily="18" charset="0"/>
                      </a:endParaRPr>
                    </a:p>
                  </a:txBody>
                  <a:tcPr marL="49398" marR="49398" marT="6861" marB="0"/>
                </a:tc>
                <a:tc>
                  <a:txBody>
                    <a:bodyPr/>
                    <a:lstStyle/>
                    <a:p>
                      <a:pPr algn="l">
                        <a:lnSpc>
                          <a:spcPct val="107000"/>
                        </a:lnSpc>
                        <a:spcAft>
                          <a:spcPts val="800"/>
                        </a:spcAft>
                      </a:pPr>
                      <a:r>
                        <a:rPr lang="en-US" sz="800">
                          <a:effectLst/>
                        </a:rPr>
                        <a:t>0.910</a:t>
                      </a:r>
                      <a:endParaRPr lang="en-NG" sz="800">
                        <a:effectLst/>
                        <a:latin typeface="Calibri" panose="020F0502020204030204" pitchFamily="34" charset="0"/>
                        <a:ea typeface="Calibri" panose="020F0502020204030204" pitchFamily="34" charset="0"/>
                        <a:cs typeface="Times New Roman" panose="02020603050405020304" pitchFamily="18" charset="0"/>
                      </a:endParaRPr>
                    </a:p>
                  </a:txBody>
                  <a:tcPr marL="49398" marR="49398" marT="6861" marB="0"/>
                </a:tc>
                <a:tc>
                  <a:txBody>
                    <a:bodyPr/>
                    <a:lstStyle/>
                    <a:p>
                      <a:pPr algn="ctr">
                        <a:lnSpc>
                          <a:spcPct val="107000"/>
                        </a:lnSpc>
                        <a:spcAft>
                          <a:spcPts val="800"/>
                        </a:spcAft>
                      </a:pPr>
                      <a:r>
                        <a:rPr lang="en-US" sz="800" dirty="0">
                          <a:effectLst/>
                        </a:rPr>
                        <a:t>0.6713</a:t>
                      </a:r>
                      <a:endParaRPr lang="en-NG" sz="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683439335"/>
                  </a:ext>
                </a:extLst>
              </a:tr>
            </a:tbl>
          </a:graphicData>
        </a:graphic>
      </p:graphicFrame>
    </p:spTree>
    <p:extLst>
      <p:ext uri="{BB962C8B-B14F-4D97-AF65-F5344CB8AC3E}">
        <p14:creationId xmlns:p14="http://schemas.microsoft.com/office/powerpoint/2010/main" val="42672900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D10A8-90DC-437D-9C30-38482933214E}"/>
              </a:ext>
            </a:extLst>
          </p:cNvPr>
          <p:cNvSpPr>
            <a:spLocks noGrp="1"/>
          </p:cNvSpPr>
          <p:nvPr>
            <p:ph type="title"/>
          </p:nvPr>
        </p:nvSpPr>
        <p:spPr/>
        <p:txBody>
          <a:bodyPr/>
          <a:lstStyle/>
          <a:p>
            <a:r>
              <a:rPr lang="en-US" dirty="0"/>
              <a:t>RESULT AND DISCUSSION</a:t>
            </a:r>
            <a:endParaRPr lang="en-NG" dirty="0"/>
          </a:p>
        </p:txBody>
      </p:sp>
      <p:sp>
        <p:nvSpPr>
          <p:cNvPr id="3" name="Text Placeholder 2">
            <a:extLst>
              <a:ext uri="{FF2B5EF4-FFF2-40B4-BE49-F238E27FC236}">
                <a16:creationId xmlns:a16="http://schemas.microsoft.com/office/drawing/2014/main" id="{0AA8D19F-3B2E-4D45-9200-6B9D0E8DFBCF}"/>
              </a:ext>
            </a:extLst>
          </p:cNvPr>
          <p:cNvSpPr>
            <a:spLocks noGrp="1"/>
          </p:cNvSpPr>
          <p:nvPr>
            <p:ph type="body" idx="1"/>
          </p:nvPr>
        </p:nvSpPr>
        <p:spPr>
          <a:xfrm>
            <a:off x="522130" y="1655517"/>
            <a:ext cx="7792529" cy="479822"/>
          </a:xfrm>
        </p:spPr>
        <p:txBody>
          <a:bodyPr/>
          <a:lstStyle/>
          <a:p>
            <a:r>
              <a:rPr lang="en-US" dirty="0"/>
              <a:t>TRAINING/TESTING ACCURACY RATIO</a:t>
            </a:r>
            <a:endParaRPr lang="en-NG" dirty="0">
              <a:latin typeface="Times New Roman" panose="02020603050405020304" pitchFamily="18" charset="0"/>
              <a:ea typeface="Calibri" panose="020F0502020204030204" pitchFamily="34" charset="0"/>
            </a:endParaRPr>
          </a:p>
          <a:p>
            <a:endParaRPr lang="en-NG" dirty="0"/>
          </a:p>
        </p:txBody>
      </p:sp>
      <p:graphicFrame>
        <p:nvGraphicFramePr>
          <p:cNvPr id="7" name="Content Placeholder 6">
            <a:extLst>
              <a:ext uri="{FF2B5EF4-FFF2-40B4-BE49-F238E27FC236}">
                <a16:creationId xmlns:a16="http://schemas.microsoft.com/office/drawing/2014/main" id="{DF98F1BC-37BB-487A-AF7A-72F4E167C7D1}"/>
              </a:ext>
            </a:extLst>
          </p:cNvPr>
          <p:cNvGraphicFramePr>
            <a:graphicFrameLocks noGrp="1"/>
          </p:cNvGraphicFramePr>
          <p:nvPr>
            <p:ph sz="half" idx="2"/>
            <p:extLst>
              <p:ext uri="{D42A27DB-BD31-4B8C-83A1-F6EECF244321}">
                <p14:modId xmlns:p14="http://schemas.microsoft.com/office/powerpoint/2010/main" val="1834988916"/>
              </p:ext>
            </p:extLst>
          </p:nvPr>
        </p:nvGraphicFramePr>
        <p:xfrm>
          <a:off x="249863" y="1655517"/>
          <a:ext cx="8644274" cy="3480009"/>
        </p:xfrm>
        <a:graphic>
          <a:graphicData uri="http://schemas.openxmlformats.org/drawingml/2006/table">
            <a:tbl>
              <a:tblPr firstRow="1" firstCol="1" bandRow="1">
                <a:tableStyleId>{5C22544A-7EE6-4342-B048-85BDC9FD1C3A}</a:tableStyleId>
              </a:tblPr>
              <a:tblGrid>
                <a:gridCol w="1385641">
                  <a:extLst>
                    <a:ext uri="{9D8B030D-6E8A-4147-A177-3AD203B41FA5}">
                      <a16:colId xmlns:a16="http://schemas.microsoft.com/office/drawing/2014/main" val="58141352"/>
                    </a:ext>
                  </a:extLst>
                </a:gridCol>
                <a:gridCol w="773625">
                  <a:extLst>
                    <a:ext uri="{9D8B030D-6E8A-4147-A177-3AD203B41FA5}">
                      <a16:colId xmlns:a16="http://schemas.microsoft.com/office/drawing/2014/main" val="3208449521"/>
                    </a:ext>
                  </a:extLst>
                </a:gridCol>
                <a:gridCol w="773625">
                  <a:extLst>
                    <a:ext uri="{9D8B030D-6E8A-4147-A177-3AD203B41FA5}">
                      <a16:colId xmlns:a16="http://schemas.microsoft.com/office/drawing/2014/main" val="1394522193"/>
                    </a:ext>
                  </a:extLst>
                </a:gridCol>
                <a:gridCol w="773625">
                  <a:extLst>
                    <a:ext uri="{9D8B030D-6E8A-4147-A177-3AD203B41FA5}">
                      <a16:colId xmlns:a16="http://schemas.microsoft.com/office/drawing/2014/main" val="3792633138"/>
                    </a:ext>
                  </a:extLst>
                </a:gridCol>
                <a:gridCol w="773625">
                  <a:extLst>
                    <a:ext uri="{9D8B030D-6E8A-4147-A177-3AD203B41FA5}">
                      <a16:colId xmlns:a16="http://schemas.microsoft.com/office/drawing/2014/main" val="2729747440"/>
                    </a:ext>
                  </a:extLst>
                </a:gridCol>
                <a:gridCol w="773625">
                  <a:extLst>
                    <a:ext uri="{9D8B030D-6E8A-4147-A177-3AD203B41FA5}">
                      <a16:colId xmlns:a16="http://schemas.microsoft.com/office/drawing/2014/main" val="2433321857"/>
                    </a:ext>
                  </a:extLst>
                </a:gridCol>
                <a:gridCol w="773625">
                  <a:extLst>
                    <a:ext uri="{9D8B030D-6E8A-4147-A177-3AD203B41FA5}">
                      <a16:colId xmlns:a16="http://schemas.microsoft.com/office/drawing/2014/main" val="1466010915"/>
                    </a:ext>
                  </a:extLst>
                </a:gridCol>
                <a:gridCol w="773625">
                  <a:extLst>
                    <a:ext uri="{9D8B030D-6E8A-4147-A177-3AD203B41FA5}">
                      <a16:colId xmlns:a16="http://schemas.microsoft.com/office/drawing/2014/main" val="3457206692"/>
                    </a:ext>
                  </a:extLst>
                </a:gridCol>
                <a:gridCol w="921629">
                  <a:extLst>
                    <a:ext uri="{9D8B030D-6E8A-4147-A177-3AD203B41FA5}">
                      <a16:colId xmlns:a16="http://schemas.microsoft.com/office/drawing/2014/main" val="610488408"/>
                    </a:ext>
                  </a:extLst>
                </a:gridCol>
                <a:gridCol w="921629">
                  <a:extLst>
                    <a:ext uri="{9D8B030D-6E8A-4147-A177-3AD203B41FA5}">
                      <a16:colId xmlns:a16="http://schemas.microsoft.com/office/drawing/2014/main" val="533557185"/>
                    </a:ext>
                  </a:extLst>
                </a:gridCol>
              </a:tblGrid>
              <a:tr h="538608">
                <a:tc rowSpan="2">
                  <a:txBody>
                    <a:bodyPr/>
                    <a:lstStyle/>
                    <a:p>
                      <a:pPr algn="just">
                        <a:lnSpc>
                          <a:spcPct val="200000"/>
                        </a:lnSpc>
                        <a:spcBef>
                          <a:spcPts val="1100"/>
                        </a:spcBef>
                        <a:spcAft>
                          <a:spcPts val="0"/>
                        </a:spcAft>
                      </a:pPr>
                      <a:r>
                        <a:rPr lang="en-US" sz="1300" dirty="0">
                          <a:effectLst/>
                        </a:rPr>
                        <a:t>ALGORITHMS</a:t>
                      </a:r>
                      <a:endParaRPr lang="en-NG" sz="1300" dirty="0">
                        <a:effectLst/>
                        <a:latin typeface="Times New Roman" panose="02020603050405020304" pitchFamily="18" charset="0"/>
                        <a:ea typeface="Calibri" panose="020F0502020204030204" pitchFamily="34" charset="0"/>
                      </a:endParaRPr>
                    </a:p>
                  </a:txBody>
                  <a:tcPr marL="46205" marR="46205" marT="0" marB="0"/>
                </a:tc>
                <a:tc gridSpan="9">
                  <a:txBody>
                    <a:bodyPr/>
                    <a:lstStyle/>
                    <a:p>
                      <a:pPr algn="just">
                        <a:lnSpc>
                          <a:spcPct val="200000"/>
                        </a:lnSpc>
                        <a:spcBef>
                          <a:spcPts val="1100"/>
                        </a:spcBef>
                        <a:spcAft>
                          <a:spcPts val="0"/>
                        </a:spcAft>
                      </a:pPr>
                      <a:r>
                        <a:rPr lang="en-US" sz="1300" dirty="0">
                          <a:effectLst/>
                        </a:rPr>
                        <a:t>TRAINING/TESTING ACCURACY RATIO</a:t>
                      </a:r>
                      <a:endParaRPr lang="en-NG" sz="1300" dirty="0">
                        <a:effectLst/>
                        <a:latin typeface="Times New Roman" panose="02020603050405020304" pitchFamily="18" charset="0"/>
                        <a:ea typeface="Calibri" panose="020F0502020204030204" pitchFamily="34" charset="0"/>
                      </a:endParaRPr>
                    </a:p>
                  </a:txBody>
                  <a:tcPr marL="46205" marR="46205" marT="0" marB="0"/>
                </a:tc>
                <a:tc hMerge="1">
                  <a:txBody>
                    <a:bodyPr/>
                    <a:lstStyle/>
                    <a:p>
                      <a:endParaRPr lang="en-NG"/>
                    </a:p>
                  </a:txBody>
                  <a:tcPr/>
                </a:tc>
                <a:tc hMerge="1">
                  <a:txBody>
                    <a:bodyPr/>
                    <a:lstStyle/>
                    <a:p>
                      <a:endParaRPr lang="en-NG"/>
                    </a:p>
                  </a:txBody>
                  <a:tcPr/>
                </a:tc>
                <a:tc hMerge="1">
                  <a:txBody>
                    <a:bodyPr/>
                    <a:lstStyle/>
                    <a:p>
                      <a:endParaRPr lang="en-NG"/>
                    </a:p>
                  </a:txBody>
                  <a:tcPr/>
                </a:tc>
                <a:tc hMerge="1">
                  <a:txBody>
                    <a:bodyPr/>
                    <a:lstStyle/>
                    <a:p>
                      <a:endParaRPr lang="en-NG"/>
                    </a:p>
                  </a:txBody>
                  <a:tcPr/>
                </a:tc>
                <a:tc hMerge="1">
                  <a:txBody>
                    <a:bodyPr/>
                    <a:lstStyle/>
                    <a:p>
                      <a:endParaRPr lang="en-NG"/>
                    </a:p>
                  </a:txBody>
                  <a:tcPr/>
                </a:tc>
                <a:tc hMerge="1">
                  <a:txBody>
                    <a:bodyPr/>
                    <a:lstStyle/>
                    <a:p>
                      <a:endParaRPr lang="en-NG"/>
                    </a:p>
                  </a:txBody>
                  <a:tcPr/>
                </a:tc>
                <a:tc hMerge="1">
                  <a:txBody>
                    <a:bodyPr/>
                    <a:lstStyle/>
                    <a:p>
                      <a:endParaRPr lang="en-NG"/>
                    </a:p>
                  </a:txBody>
                  <a:tcPr/>
                </a:tc>
                <a:tc hMerge="1">
                  <a:txBody>
                    <a:bodyPr/>
                    <a:lstStyle/>
                    <a:p>
                      <a:endParaRPr lang="en-NG"/>
                    </a:p>
                  </a:txBody>
                  <a:tcPr/>
                </a:tc>
                <a:extLst>
                  <a:ext uri="{0D108BD9-81ED-4DB2-BD59-A6C34878D82A}">
                    <a16:rowId xmlns:a16="http://schemas.microsoft.com/office/drawing/2014/main" val="1708833459"/>
                  </a:ext>
                </a:extLst>
              </a:tr>
              <a:tr h="538608">
                <a:tc vMerge="1">
                  <a:txBody>
                    <a:bodyPr/>
                    <a:lstStyle/>
                    <a:p>
                      <a:endParaRPr lang="en-NG"/>
                    </a:p>
                  </a:txBody>
                  <a:tcPr/>
                </a:tc>
                <a:tc>
                  <a:txBody>
                    <a:bodyPr/>
                    <a:lstStyle/>
                    <a:p>
                      <a:pPr algn="just">
                        <a:lnSpc>
                          <a:spcPct val="200000"/>
                        </a:lnSpc>
                        <a:spcBef>
                          <a:spcPts val="1100"/>
                        </a:spcBef>
                        <a:spcAft>
                          <a:spcPts val="0"/>
                        </a:spcAft>
                      </a:pPr>
                      <a:r>
                        <a:rPr lang="en-US" sz="1300">
                          <a:effectLst/>
                        </a:rPr>
                        <a:t>0.1</a:t>
                      </a:r>
                      <a:endParaRPr lang="en-NG" sz="1300">
                        <a:effectLst/>
                        <a:latin typeface="Times New Roman" panose="02020603050405020304" pitchFamily="18" charset="0"/>
                        <a:ea typeface="Calibri" panose="020F0502020204030204" pitchFamily="34" charset="0"/>
                      </a:endParaRPr>
                    </a:p>
                  </a:txBody>
                  <a:tcPr marL="46205" marR="46205" marT="0" marB="0"/>
                </a:tc>
                <a:tc>
                  <a:txBody>
                    <a:bodyPr/>
                    <a:lstStyle/>
                    <a:p>
                      <a:pPr algn="just">
                        <a:lnSpc>
                          <a:spcPct val="200000"/>
                        </a:lnSpc>
                        <a:spcBef>
                          <a:spcPts val="1100"/>
                        </a:spcBef>
                        <a:spcAft>
                          <a:spcPts val="0"/>
                        </a:spcAft>
                      </a:pPr>
                      <a:r>
                        <a:rPr lang="en-US" sz="1300">
                          <a:effectLst/>
                        </a:rPr>
                        <a:t>0.2</a:t>
                      </a:r>
                      <a:endParaRPr lang="en-NG" sz="1300">
                        <a:effectLst/>
                        <a:latin typeface="Times New Roman" panose="02020603050405020304" pitchFamily="18" charset="0"/>
                        <a:ea typeface="Calibri" panose="020F0502020204030204" pitchFamily="34" charset="0"/>
                      </a:endParaRPr>
                    </a:p>
                  </a:txBody>
                  <a:tcPr marL="46205" marR="46205" marT="0" marB="0"/>
                </a:tc>
                <a:tc>
                  <a:txBody>
                    <a:bodyPr/>
                    <a:lstStyle/>
                    <a:p>
                      <a:pPr algn="just">
                        <a:lnSpc>
                          <a:spcPct val="200000"/>
                        </a:lnSpc>
                        <a:spcBef>
                          <a:spcPts val="1100"/>
                        </a:spcBef>
                        <a:spcAft>
                          <a:spcPts val="0"/>
                        </a:spcAft>
                      </a:pPr>
                      <a:r>
                        <a:rPr lang="en-US" sz="1300" dirty="0">
                          <a:effectLst/>
                        </a:rPr>
                        <a:t>0.3</a:t>
                      </a:r>
                      <a:endParaRPr lang="en-NG" sz="1300" dirty="0">
                        <a:effectLst/>
                        <a:latin typeface="Times New Roman" panose="02020603050405020304" pitchFamily="18" charset="0"/>
                        <a:ea typeface="Calibri" panose="020F0502020204030204" pitchFamily="34" charset="0"/>
                      </a:endParaRPr>
                    </a:p>
                  </a:txBody>
                  <a:tcPr marL="46205" marR="46205" marT="0" marB="0"/>
                </a:tc>
                <a:tc>
                  <a:txBody>
                    <a:bodyPr/>
                    <a:lstStyle/>
                    <a:p>
                      <a:pPr algn="just">
                        <a:lnSpc>
                          <a:spcPct val="200000"/>
                        </a:lnSpc>
                        <a:spcBef>
                          <a:spcPts val="1100"/>
                        </a:spcBef>
                        <a:spcAft>
                          <a:spcPts val="0"/>
                        </a:spcAft>
                      </a:pPr>
                      <a:r>
                        <a:rPr lang="en-US" sz="1300">
                          <a:effectLst/>
                        </a:rPr>
                        <a:t>0.4</a:t>
                      </a:r>
                      <a:endParaRPr lang="en-NG" sz="1300">
                        <a:effectLst/>
                        <a:latin typeface="Times New Roman" panose="02020603050405020304" pitchFamily="18" charset="0"/>
                        <a:ea typeface="Calibri" panose="020F0502020204030204" pitchFamily="34" charset="0"/>
                      </a:endParaRPr>
                    </a:p>
                  </a:txBody>
                  <a:tcPr marL="46205" marR="46205" marT="0" marB="0"/>
                </a:tc>
                <a:tc>
                  <a:txBody>
                    <a:bodyPr/>
                    <a:lstStyle/>
                    <a:p>
                      <a:pPr algn="just">
                        <a:lnSpc>
                          <a:spcPct val="200000"/>
                        </a:lnSpc>
                        <a:spcBef>
                          <a:spcPts val="1100"/>
                        </a:spcBef>
                        <a:spcAft>
                          <a:spcPts val="0"/>
                        </a:spcAft>
                      </a:pPr>
                      <a:r>
                        <a:rPr lang="en-US" sz="1300">
                          <a:effectLst/>
                        </a:rPr>
                        <a:t>0.5</a:t>
                      </a:r>
                      <a:endParaRPr lang="en-NG" sz="1300">
                        <a:effectLst/>
                        <a:latin typeface="Times New Roman" panose="02020603050405020304" pitchFamily="18" charset="0"/>
                        <a:ea typeface="Calibri" panose="020F0502020204030204" pitchFamily="34" charset="0"/>
                      </a:endParaRPr>
                    </a:p>
                  </a:txBody>
                  <a:tcPr marL="46205" marR="46205" marT="0" marB="0"/>
                </a:tc>
                <a:tc>
                  <a:txBody>
                    <a:bodyPr/>
                    <a:lstStyle/>
                    <a:p>
                      <a:pPr algn="just">
                        <a:lnSpc>
                          <a:spcPct val="200000"/>
                        </a:lnSpc>
                        <a:spcBef>
                          <a:spcPts val="1100"/>
                        </a:spcBef>
                        <a:spcAft>
                          <a:spcPts val="0"/>
                        </a:spcAft>
                      </a:pPr>
                      <a:r>
                        <a:rPr lang="en-US" sz="1300">
                          <a:effectLst/>
                        </a:rPr>
                        <a:t>0.6</a:t>
                      </a:r>
                      <a:endParaRPr lang="en-NG" sz="1300">
                        <a:effectLst/>
                        <a:latin typeface="Times New Roman" panose="02020603050405020304" pitchFamily="18" charset="0"/>
                        <a:ea typeface="Calibri" panose="020F0502020204030204" pitchFamily="34" charset="0"/>
                      </a:endParaRPr>
                    </a:p>
                  </a:txBody>
                  <a:tcPr marL="46205" marR="46205" marT="0" marB="0"/>
                </a:tc>
                <a:tc>
                  <a:txBody>
                    <a:bodyPr/>
                    <a:lstStyle/>
                    <a:p>
                      <a:pPr algn="just">
                        <a:lnSpc>
                          <a:spcPct val="200000"/>
                        </a:lnSpc>
                        <a:spcBef>
                          <a:spcPts val="1100"/>
                        </a:spcBef>
                        <a:spcAft>
                          <a:spcPts val="0"/>
                        </a:spcAft>
                      </a:pPr>
                      <a:r>
                        <a:rPr lang="en-US" sz="1300">
                          <a:effectLst/>
                        </a:rPr>
                        <a:t>0.7</a:t>
                      </a:r>
                      <a:endParaRPr lang="en-NG" sz="1300">
                        <a:effectLst/>
                        <a:latin typeface="Times New Roman" panose="02020603050405020304" pitchFamily="18" charset="0"/>
                        <a:ea typeface="Calibri" panose="020F0502020204030204" pitchFamily="34" charset="0"/>
                      </a:endParaRPr>
                    </a:p>
                  </a:txBody>
                  <a:tcPr marL="46205" marR="46205" marT="0" marB="0"/>
                </a:tc>
                <a:tc>
                  <a:txBody>
                    <a:bodyPr/>
                    <a:lstStyle/>
                    <a:p>
                      <a:pPr algn="just">
                        <a:lnSpc>
                          <a:spcPct val="200000"/>
                        </a:lnSpc>
                        <a:spcBef>
                          <a:spcPts val="1100"/>
                        </a:spcBef>
                        <a:spcAft>
                          <a:spcPts val="0"/>
                        </a:spcAft>
                      </a:pPr>
                      <a:r>
                        <a:rPr lang="en-US" sz="1300">
                          <a:effectLst/>
                        </a:rPr>
                        <a:t>0.8</a:t>
                      </a:r>
                      <a:endParaRPr lang="en-NG" sz="1300">
                        <a:effectLst/>
                        <a:latin typeface="Times New Roman" panose="02020603050405020304" pitchFamily="18" charset="0"/>
                        <a:ea typeface="Calibri" panose="020F0502020204030204" pitchFamily="34" charset="0"/>
                      </a:endParaRPr>
                    </a:p>
                  </a:txBody>
                  <a:tcPr marL="46205" marR="46205" marT="0" marB="0"/>
                </a:tc>
                <a:tc>
                  <a:txBody>
                    <a:bodyPr/>
                    <a:lstStyle/>
                    <a:p>
                      <a:pPr algn="just">
                        <a:lnSpc>
                          <a:spcPct val="200000"/>
                        </a:lnSpc>
                        <a:spcBef>
                          <a:spcPts val="1100"/>
                        </a:spcBef>
                        <a:spcAft>
                          <a:spcPts val="0"/>
                        </a:spcAft>
                      </a:pPr>
                      <a:r>
                        <a:rPr lang="en-US" sz="1300">
                          <a:effectLst/>
                        </a:rPr>
                        <a:t>0.9</a:t>
                      </a:r>
                      <a:endParaRPr lang="en-NG" sz="1300">
                        <a:effectLst/>
                        <a:latin typeface="Times New Roman" panose="02020603050405020304" pitchFamily="18" charset="0"/>
                        <a:ea typeface="Calibri" panose="020F0502020204030204" pitchFamily="34" charset="0"/>
                      </a:endParaRPr>
                    </a:p>
                  </a:txBody>
                  <a:tcPr marL="46205" marR="46205" marT="0" marB="0"/>
                </a:tc>
                <a:extLst>
                  <a:ext uri="{0D108BD9-81ED-4DB2-BD59-A6C34878D82A}">
                    <a16:rowId xmlns:a16="http://schemas.microsoft.com/office/drawing/2014/main" val="4112048793"/>
                  </a:ext>
                </a:extLst>
              </a:tr>
              <a:tr h="538608">
                <a:tc>
                  <a:txBody>
                    <a:bodyPr/>
                    <a:lstStyle/>
                    <a:p>
                      <a:pPr algn="just">
                        <a:lnSpc>
                          <a:spcPct val="200000"/>
                        </a:lnSpc>
                        <a:spcBef>
                          <a:spcPts val="1100"/>
                        </a:spcBef>
                        <a:spcAft>
                          <a:spcPts val="0"/>
                        </a:spcAft>
                      </a:pPr>
                      <a:r>
                        <a:rPr lang="en-US" sz="1300">
                          <a:effectLst/>
                        </a:rPr>
                        <a:t>Naïve Bayes</a:t>
                      </a:r>
                      <a:endParaRPr lang="en-NG" sz="1300">
                        <a:effectLst/>
                        <a:latin typeface="Times New Roman" panose="02020603050405020304" pitchFamily="18" charset="0"/>
                        <a:ea typeface="Calibri" panose="020F0502020204030204" pitchFamily="34" charset="0"/>
                      </a:endParaRPr>
                    </a:p>
                  </a:txBody>
                  <a:tcPr marL="46205" marR="46205" marT="0" marB="0"/>
                </a:tc>
                <a:tc>
                  <a:txBody>
                    <a:bodyPr/>
                    <a:lstStyle/>
                    <a:p>
                      <a:pPr algn="just">
                        <a:lnSpc>
                          <a:spcPct val="200000"/>
                        </a:lnSpc>
                        <a:spcBef>
                          <a:spcPts val="1100"/>
                        </a:spcBef>
                        <a:spcAft>
                          <a:spcPts val="0"/>
                        </a:spcAft>
                      </a:pPr>
                      <a:r>
                        <a:rPr lang="en-US" sz="1300" dirty="0">
                          <a:effectLst/>
                        </a:rPr>
                        <a:t>82.4176</a:t>
                      </a:r>
                      <a:endParaRPr lang="en-NG" sz="1300" dirty="0">
                        <a:effectLst/>
                        <a:latin typeface="Times New Roman" panose="02020603050405020304" pitchFamily="18" charset="0"/>
                        <a:ea typeface="Calibri" panose="020F0502020204030204" pitchFamily="34" charset="0"/>
                      </a:endParaRPr>
                    </a:p>
                  </a:txBody>
                  <a:tcPr marL="46205" marR="46205" marT="0" marB="0"/>
                </a:tc>
                <a:tc>
                  <a:txBody>
                    <a:bodyPr/>
                    <a:lstStyle/>
                    <a:p>
                      <a:pPr algn="just">
                        <a:lnSpc>
                          <a:spcPct val="200000"/>
                        </a:lnSpc>
                        <a:spcBef>
                          <a:spcPts val="1100"/>
                        </a:spcBef>
                        <a:spcAft>
                          <a:spcPts val="0"/>
                        </a:spcAft>
                      </a:pPr>
                      <a:r>
                        <a:rPr lang="en-US" sz="1300">
                          <a:effectLst/>
                        </a:rPr>
                        <a:t>83.8843</a:t>
                      </a:r>
                      <a:endParaRPr lang="en-NG" sz="1300">
                        <a:effectLst/>
                        <a:latin typeface="Times New Roman" panose="02020603050405020304" pitchFamily="18" charset="0"/>
                        <a:ea typeface="Calibri" panose="020F0502020204030204" pitchFamily="34" charset="0"/>
                      </a:endParaRPr>
                    </a:p>
                  </a:txBody>
                  <a:tcPr marL="46205" marR="46205" marT="0" marB="0"/>
                </a:tc>
                <a:tc>
                  <a:txBody>
                    <a:bodyPr/>
                    <a:lstStyle/>
                    <a:p>
                      <a:pPr algn="just">
                        <a:lnSpc>
                          <a:spcPct val="200000"/>
                        </a:lnSpc>
                        <a:spcBef>
                          <a:spcPts val="1100"/>
                        </a:spcBef>
                        <a:spcAft>
                          <a:spcPts val="0"/>
                        </a:spcAft>
                      </a:pPr>
                      <a:r>
                        <a:rPr lang="en-US" sz="1300">
                          <a:effectLst/>
                        </a:rPr>
                        <a:t>85.3774</a:t>
                      </a:r>
                      <a:endParaRPr lang="en-NG" sz="1300">
                        <a:effectLst/>
                        <a:latin typeface="Times New Roman" panose="02020603050405020304" pitchFamily="18" charset="0"/>
                        <a:ea typeface="Calibri" panose="020F0502020204030204" pitchFamily="34" charset="0"/>
                      </a:endParaRPr>
                    </a:p>
                  </a:txBody>
                  <a:tcPr marL="46205" marR="46205" marT="0" marB="0"/>
                </a:tc>
                <a:tc>
                  <a:txBody>
                    <a:bodyPr/>
                    <a:lstStyle/>
                    <a:p>
                      <a:pPr algn="just">
                        <a:lnSpc>
                          <a:spcPct val="200000"/>
                        </a:lnSpc>
                        <a:spcBef>
                          <a:spcPts val="1100"/>
                        </a:spcBef>
                        <a:spcAft>
                          <a:spcPts val="0"/>
                        </a:spcAft>
                      </a:pPr>
                      <a:r>
                        <a:rPr lang="en-US" sz="1300">
                          <a:effectLst/>
                        </a:rPr>
                        <a:t>84.0659</a:t>
                      </a:r>
                      <a:endParaRPr lang="en-NG" sz="1300">
                        <a:effectLst/>
                        <a:latin typeface="Times New Roman" panose="02020603050405020304" pitchFamily="18" charset="0"/>
                        <a:ea typeface="Calibri" panose="020F0502020204030204" pitchFamily="34" charset="0"/>
                      </a:endParaRPr>
                    </a:p>
                  </a:txBody>
                  <a:tcPr marL="46205" marR="46205" marT="0" marB="0"/>
                </a:tc>
                <a:tc>
                  <a:txBody>
                    <a:bodyPr/>
                    <a:lstStyle/>
                    <a:p>
                      <a:pPr algn="just">
                        <a:lnSpc>
                          <a:spcPct val="200000"/>
                        </a:lnSpc>
                        <a:spcBef>
                          <a:spcPts val="1100"/>
                        </a:spcBef>
                        <a:spcAft>
                          <a:spcPts val="0"/>
                        </a:spcAft>
                      </a:pPr>
                      <a:r>
                        <a:rPr lang="en-US" sz="1300">
                          <a:effectLst/>
                        </a:rPr>
                        <a:t>86.0927</a:t>
                      </a:r>
                      <a:endParaRPr lang="en-NG" sz="1300">
                        <a:effectLst/>
                        <a:latin typeface="Times New Roman" panose="02020603050405020304" pitchFamily="18" charset="0"/>
                        <a:ea typeface="Calibri" panose="020F0502020204030204" pitchFamily="34" charset="0"/>
                      </a:endParaRPr>
                    </a:p>
                  </a:txBody>
                  <a:tcPr marL="46205" marR="46205" marT="0" marB="0"/>
                </a:tc>
                <a:tc>
                  <a:txBody>
                    <a:bodyPr/>
                    <a:lstStyle/>
                    <a:p>
                      <a:pPr algn="just">
                        <a:lnSpc>
                          <a:spcPct val="200000"/>
                        </a:lnSpc>
                        <a:spcBef>
                          <a:spcPts val="1100"/>
                        </a:spcBef>
                        <a:spcAft>
                          <a:spcPts val="0"/>
                        </a:spcAft>
                      </a:pPr>
                      <a:r>
                        <a:rPr lang="en-US" sz="1300">
                          <a:effectLst/>
                        </a:rPr>
                        <a:t>87.6033</a:t>
                      </a:r>
                      <a:endParaRPr lang="en-NG" sz="1300">
                        <a:effectLst/>
                        <a:latin typeface="Times New Roman" panose="02020603050405020304" pitchFamily="18" charset="0"/>
                        <a:ea typeface="Calibri" panose="020F0502020204030204" pitchFamily="34" charset="0"/>
                      </a:endParaRPr>
                    </a:p>
                  </a:txBody>
                  <a:tcPr marL="46205" marR="46205" marT="0" marB="0"/>
                </a:tc>
                <a:tc>
                  <a:txBody>
                    <a:bodyPr/>
                    <a:lstStyle/>
                    <a:p>
                      <a:pPr algn="just">
                        <a:lnSpc>
                          <a:spcPct val="200000"/>
                        </a:lnSpc>
                        <a:spcBef>
                          <a:spcPts val="1100"/>
                        </a:spcBef>
                        <a:spcAft>
                          <a:spcPts val="0"/>
                        </a:spcAft>
                      </a:pPr>
                      <a:r>
                        <a:rPr lang="en-US" sz="1300">
                          <a:effectLst/>
                        </a:rPr>
                        <a:t>86.8132</a:t>
                      </a:r>
                      <a:endParaRPr lang="en-NG" sz="1300">
                        <a:effectLst/>
                        <a:latin typeface="Times New Roman" panose="02020603050405020304" pitchFamily="18" charset="0"/>
                        <a:ea typeface="Calibri" panose="020F0502020204030204" pitchFamily="34" charset="0"/>
                      </a:endParaRPr>
                    </a:p>
                  </a:txBody>
                  <a:tcPr marL="46205" marR="46205" marT="0" marB="0"/>
                </a:tc>
                <a:tc>
                  <a:txBody>
                    <a:bodyPr/>
                    <a:lstStyle/>
                    <a:p>
                      <a:pPr algn="just">
                        <a:lnSpc>
                          <a:spcPct val="200000"/>
                        </a:lnSpc>
                        <a:spcBef>
                          <a:spcPts val="1100"/>
                        </a:spcBef>
                        <a:spcAft>
                          <a:spcPts val="0"/>
                        </a:spcAft>
                      </a:pPr>
                      <a:r>
                        <a:rPr lang="en-US" sz="1300">
                          <a:effectLst/>
                        </a:rPr>
                        <a:t>86.8852</a:t>
                      </a:r>
                      <a:endParaRPr lang="en-NG" sz="1300">
                        <a:effectLst/>
                        <a:latin typeface="Times New Roman" panose="02020603050405020304" pitchFamily="18" charset="0"/>
                        <a:ea typeface="Calibri" panose="020F0502020204030204" pitchFamily="34" charset="0"/>
                      </a:endParaRPr>
                    </a:p>
                  </a:txBody>
                  <a:tcPr marL="46205" marR="46205" marT="0" marB="0"/>
                </a:tc>
                <a:tc>
                  <a:txBody>
                    <a:bodyPr/>
                    <a:lstStyle/>
                    <a:p>
                      <a:pPr algn="just">
                        <a:lnSpc>
                          <a:spcPct val="200000"/>
                        </a:lnSpc>
                        <a:spcBef>
                          <a:spcPts val="1100"/>
                        </a:spcBef>
                        <a:spcAft>
                          <a:spcPts val="0"/>
                        </a:spcAft>
                      </a:pPr>
                      <a:r>
                        <a:rPr lang="en-US" sz="1300">
                          <a:effectLst/>
                        </a:rPr>
                        <a:t>86.6667</a:t>
                      </a:r>
                      <a:endParaRPr lang="en-NG" sz="1300">
                        <a:effectLst/>
                        <a:latin typeface="Times New Roman" panose="02020603050405020304" pitchFamily="18" charset="0"/>
                        <a:ea typeface="Calibri" panose="020F0502020204030204" pitchFamily="34" charset="0"/>
                      </a:endParaRPr>
                    </a:p>
                  </a:txBody>
                  <a:tcPr marL="46205" marR="46205" marT="0" marB="0"/>
                </a:tc>
                <a:extLst>
                  <a:ext uri="{0D108BD9-81ED-4DB2-BD59-A6C34878D82A}">
                    <a16:rowId xmlns:a16="http://schemas.microsoft.com/office/drawing/2014/main" val="1496493295"/>
                  </a:ext>
                </a:extLst>
              </a:tr>
              <a:tr h="756792">
                <a:tc>
                  <a:txBody>
                    <a:bodyPr/>
                    <a:lstStyle/>
                    <a:p>
                      <a:pPr algn="just">
                        <a:lnSpc>
                          <a:spcPct val="200000"/>
                        </a:lnSpc>
                        <a:spcBef>
                          <a:spcPts val="1100"/>
                        </a:spcBef>
                        <a:spcAft>
                          <a:spcPts val="0"/>
                        </a:spcAft>
                      </a:pPr>
                      <a:r>
                        <a:rPr lang="en-US" sz="1300">
                          <a:effectLst/>
                        </a:rPr>
                        <a:t>Bayesian Network </a:t>
                      </a:r>
                      <a:endParaRPr lang="en-NG" sz="1300">
                        <a:effectLst/>
                        <a:latin typeface="Times New Roman" panose="02020603050405020304" pitchFamily="18" charset="0"/>
                        <a:ea typeface="Calibri" panose="020F0502020204030204" pitchFamily="34" charset="0"/>
                      </a:endParaRPr>
                    </a:p>
                  </a:txBody>
                  <a:tcPr marL="46205" marR="46205" marT="0" marB="0"/>
                </a:tc>
                <a:tc>
                  <a:txBody>
                    <a:bodyPr/>
                    <a:lstStyle/>
                    <a:p>
                      <a:pPr algn="just">
                        <a:lnSpc>
                          <a:spcPct val="200000"/>
                        </a:lnSpc>
                        <a:spcBef>
                          <a:spcPts val="1100"/>
                        </a:spcBef>
                        <a:spcAft>
                          <a:spcPts val="0"/>
                        </a:spcAft>
                      </a:pPr>
                      <a:r>
                        <a:rPr lang="en-US" sz="1300">
                          <a:effectLst/>
                        </a:rPr>
                        <a:t>81.685</a:t>
                      </a:r>
                      <a:endParaRPr lang="en-NG" sz="1300">
                        <a:effectLst/>
                        <a:latin typeface="Times New Roman" panose="02020603050405020304" pitchFamily="18" charset="0"/>
                        <a:ea typeface="Calibri" panose="020F0502020204030204" pitchFamily="34" charset="0"/>
                      </a:endParaRPr>
                    </a:p>
                  </a:txBody>
                  <a:tcPr marL="46205" marR="46205" marT="0" marB="0"/>
                </a:tc>
                <a:tc>
                  <a:txBody>
                    <a:bodyPr/>
                    <a:lstStyle/>
                    <a:p>
                      <a:pPr algn="just">
                        <a:lnSpc>
                          <a:spcPct val="200000"/>
                        </a:lnSpc>
                        <a:spcBef>
                          <a:spcPts val="1100"/>
                        </a:spcBef>
                        <a:spcAft>
                          <a:spcPts val="0"/>
                        </a:spcAft>
                      </a:pPr>
                      <a:r>
                        <a:rPr lang="en-US" sz="1300">
                          <a:effectLst/>
                        </a:rPr>
                        <a:t>83.4711</a:t>
                      </a:r>
                      <a:endParaRPr lang="en-NG" sz="1300">
                        <a:effectLst/>
                        <a:latin typeface="Times New Roman" panose="02020603050405020304" pitchFamily="18" charset="0"/>
                        <a:ea typeface="Calibri" panose="020F0502020204030204" pitchFamily="34" charset="0"/>
                      </a:endParaRPr>
                    </a:p>
                  </a:txBody>
                  <a:tcPr marL="46205" marR="46205" marT="0" marB="0"/>
                </a:tc>
                <a:tc>
                  <a:txBody>
                    <a:bodyPr/>
                    <a:lstStyle/>
                    <a:p>
                      <a:pPr algn="just">
                        <a:lnSpc>
                          <a:spcPct val="200000"/>
                        </a:lnSpc>
                        <a:spcBef>
                          <a:spcPts val="1100"/>
                        </a:spcBef>
                        <a:spcAft>
                          <a:spcPts val="0"/>
                        </a:spcAft>
                      </a:pPr>
                      <a:r>
                        <a:rPr lang="en-US" sz="1300">
                          <a:effectLst/>
                        </a:rPr>
                        <a:t>86.3208</a:t>
                      </a:r>
                      <a:endParaRPr lang="en-NG" sz="1300">
                        <a:effectLst/>
                        <a:latin typeface="Times New Roman" panose="02020603050405020304" pitchFamily="18" charset="0"/>
                        <a:ea typeface="Calibri" panose="020F0502020204030204" pitchFamily="34" charset="0"/>
                      </a:endParaRPr>
                    </a:p>
                  </a:txBody>
                  <a:tcPr marL="46205" marR="46205" marT="0" marB="0"/>
                </a:tc>
                <a:tc>
                  <a:txBody>
                    <a:bodyPr/>
                    <a:lstStyle/>
                    <a:p>
                      <a:pPr algn="just">
                        <a:lnSpc>
                          <a:spcPct val="200000"/>
                        </a:lnSpc>
                        <a:spcBef>
                          <a:spcPts val="1100"/>
                        </a:spcBef>
                        <a:spcAft>
                          <a:spcPts val="0"/>
                        </a:spcAft>
                      </a:pPr>
                      <a:r>
                        <a:rPr lang="en-US" sz="1300">
                          <a:effectLst/>
                        </a:rPr>
                        <a:t>85.1648</a:t>
                      </a:r>
                      <a:endParaRPr lang="en-NG" sz="1300">
                        <a:effectLst/>
                        <a:latin typeface="Times New Roman" panose="02020603050405020304" pitchFamily="18" charset="0"/>
                        <a:ea typeface="Calibri" panose="020F0502020204030204" pitchFamily="34" charset="0"/>
                      </a:endParaRPr>
                    </a:p>
                  </a:txBody>
                  <a:tcPr marL="46205" marR="46205" marT="0" marB="0"/>
                </a:tc>
                <a:tc>
                  <a:txBody>
                    <a:bodyPr/>
                    <a:lstStyle/>
                    <a:p>
                      <a:pPr algn="just">
                        <a:lnSpc>
                          <a:spcPct val="200000"/>
                        </a:lnSpc>
                        <a:spcBef>
                          <a:spcPts val="1100"/>
                        </a:spcBef>
                        <a:spcAft>
                          <a:spcPts val="0"/>
                        </a:spcAft>
                      </a:pPr>
                      <a:r>
                        <a:rPr lang="en-US" sz="1300">
                          <a:effectLst/>
                        </a:rPr>
                        <a:t>87.4172</a:t>
                      </a:r>
                      <a:endParaRPr lang="en-NG" sz="1300">
                        <a:effectLst/>
                        <a:latin typeface="Times New Roman" panose="02020603050405020304" pitchFamily="18" charset="0"/>
                        <a:ea typeface="Calibri" panose="020F0502020204030204" pitchFamily="34" charset="0"/>
                      </a:endParaRPr>
                    </a:p>
                  </a:txBody>
                  <a:tcPr marL="46205" marR="46205" marT="0" marB="0"/>
                </a:tc>
                <a:tc>
                  <a:txBody>
                    <a:bodyPr/>
                    <a:lstStyle/>
                    <a:p>
                      <a:pPr algn="just">
                        <a:lnSpc>
                          <a:spcPct val="200000"/>
                        </a:lnSpc>
                        <a:spcBef>
                          <a:spcPts val="1100"/>
                        </a:spcBef>
                        <a:spcAft>
                          <a:spcPts val="0"/>
                        </a:spcAft>
                      </a:pPr>
                      <a:r>
                        <a:rPr lang="en-US" sz="1300">
                          <a:effectLst/>
                        </a:rPr>
                        <a:t>87.6033</a:t>
                      </a:r>
                      <a:endParaRPr lang="en-NG" sz="1300">
                        <a:effectLst/>
                        <a:latin typeface="Times New Roman" panose="02020603050405020304" pitchFamily="18" charset="0"/>
                        <a:ea typeface="Calibri" panose="020F0502020204030204" pitchFamily="34" charset="0"/>
                      </a:endParaRPr>
                    </a:p>
                  </a:txBody>
                  <a:tcPr marL="46205" marR="46205" marT="0" marB="0"/>
                </a:tc>
                <a:tc>
                  <a:txBody>
                    <a:bodyPr/>
                    <a:lstStyle/>
                    <a:p>
                      <a:pPr algn="just">
                        <a:lnSpc>
                          <a:spcPct val="200000"/>
                        </a:lnSpc>
                        <a:spcBef>
                          <a:spcPts val="1100"/>
                        </a:spcBef>
                        <a:spcAft>
                          <a:spcPts val="0"/>
                        </a:spcAft>
                      </a:pPr>
                      <a:r>
                        <a:rPr lang="en-US" sz="1300">
                          <a:effectLst/>
                        </a:rPr>
                        <a:t>86.8132</a:t>
                      </a:r>
                      <a:endParaRPr lang="en-NG" sz="1300">
                        <a:effectLst/>
                        <a:latin typeface="Times New Roman" panose="02020603050405020304" pitchFamily="18" charset="0"/>
                        <a:ea typeface="Calibri" panose="020F0502020204030204" pitchFamily="34" charset="0"/>
                      </a:endParaRPr>
                    </a:p>
                  </a:txBody>
                  <a:tcPr marL="46205" marR="46205" marT="0" marB="0"/>
                </a:tc>
                <a:tc>
                  <a:txBody>
                    <a:bodyPr/>
                    <a:lstStyle/>
                    <a:p>
                      <a:pPr algn="just">
                        <a:lnSpc>
                          <a:spcPct val="200000"/>
                        </a:lnSpc>
                        <a:spcBef>
                          <a:spcPts val="1100"/>
                        </a:spcBef>
                        <a:spcAft>
                          <a:spcPts val="0"/>
                        </a:spcAft>
                      </a:pPr>
                      <a:r>
                        <a:rPr lang="en-US" sz="1300" b="1" dirty="0">
                          <a:solidFill>
                            <a:srgbClr val="FF0000"/>
                          </a:solidFill>
                          <a:effectLst/>
                        </a:rPr>
                        <a:t>88.5246</a:t>
                      </a:r>
                      <a:endParaRPr lang="en-NG" sz="1300" b="1" dirty="0">
                        <a:solidFill>
                          <a:srgbClr val="FF0000"/>
                        </a:solidFill>
                        <a:effectLst/>
                        <a:latin typeface="Times New Roman" panose="02020603050405020304" pitchFamily="18" charset="0"/>
                        <a:ea typeface="Calibri" panose="020F0502020204030204" pitchFamily="34" charset="0"/>
                      </a:endParaRPr>
                    </a:p>
                  </a:txBody>
                  <a:tcPr marL="46205" marR="46205" marT="0" marB="0"/>
                </a:tc>
                <a:tc>
                  <a:txBody>
                    <a:bodyPr/>
                    <a:lstStyle/>
                    <a:p>
                      <a:pPr algn="just">
                        <a:lnSpc>
                          <a:spcPct val="200000"/>
                        </a:lnSpc>
                        <a:spcBef>
                          <a:spcPts val="1100"/>
                        </a:spcBef>
                        <a:spcAft>
                          <a:spcPts val="0"/>
                        </a:spcAft>
                      </a:pPr>
                      <a:r>
                        <a:rPr lang="en-US" sz="1300">
                          <a:effectLst/>
                        </a:rPr>
                        <a:t>86.6667</a:t>
                      </a:r>
                      <a:endParaRPr lang="en-NG" sz="1300">
                        <a:effectLst/>
                        <a:latin typeface="Times New Roman" panose="02020603050405020304" pitchFamily="18" charset="0"/>
                        <a:ea typeface="Calibri" panose="020F0502020204030204" pitchFamily="34" charset="0"/>
                      </a:endParaRPr>
                    </a:p>
                  </a:txBody>
                  <a:tcPr marL="46205" marR="46205" marT="0" marB="0"/>
                </a:tc>
                <a:extLst>
                  <a:ext uri="{0D108BD9-81ED-4DB2-BD59-A6C34878D82A}">
                    <a16:rowId xmlns:a16="http://schemas.microsoft.com/office/drawing/2014/main" val="2879258931"/>
                  </a:ext>
                </a:extLst>
              </a:tr>
              <a:tr h="538608">
                <a:tc>
                  <a:txBody>
                    <a:bodyPr/>
                    <a:lstStyle/>
                    <a:p>
                      <a:pPr algn="just">
                        <a:lnSpc>
                          <a:spcPct val="200000"/>
                        </a:lnSpc>
                        <a:spcBef>
                          <a:spcPts val="1100"/>
                        </a:spcBef>
                        <a:spcAft>
                          <a:spcPts val="0"/>
                        </a:spcAft>
                      </a:pPr>
                      <a:r>
                        <a:rPr lang="en-US" sz="1300" dirty="0">
                          <a:effectLst/>
                        </a:rPr>
                        <a:t>KNN</a:t>
                      </a:r>
                      <a:endParaRPr lang="en-NG" sz="1300" dirty="0">
                        <a:effectLst/>
                        <a:latin typeface="Times New Roman" panose="02020603050405020304" pitchFamily="18" charset="0"/>
                        <a:ea typeface="Calibri" panose="020F0502020204030204" pitchFamily="34" charset="0"/>
                      </a:endParaRPr>
                    </a:p>
                  </a:txBody>
                  <a:tcPr marL="46205" marR="46205" marT="0" marB="0"/>
                </a:tc>
                <a:tc>
                  <a:txBody>
                    <a:bodyPr/>
                    <a:lstStyle/>
                    <a:p>
                      <a:pPr algn="just">
                        <a:lnSpc>
                          <a:spcPct val="200000"/>
                        </a:lnSpc>
                        <a:spcBef>
                          <a:spcPts val="1100"/>
                        </a:spcBef>
                        <a:spcAft>
                          <a:spcPts val="0"/>
                        </a:spcAft>
                      </a:pPr>
                      <a:r>
                        <a:rPr lang="en-US" sz="1300">
                          <a:effectLst/>
                        </a:rPr>
                        <a:t>79.8535</a:t>
                      </a:r>
                      <a:endParaRPr lang="en-NG" sz="1300">
                        <a:effectLst/>
                        <a:latin typeface="Times New Roman" panose="02020603050405020304" pitchFamily="18" charset="0"/>
                        <a:ea typeface="Calibri" panose="020F0502020204030204" pitchFamily="34" charset="0"/>
                      </a:endParaRPr>
                    </a:p>
                  </a:txBody>
                  <a:tcPr marL="46205" marR="46205" marT="0" marB="0"/>
                </a:tc>
                <a:tc>
                  <a:txBody>
                    <a:bodyPr/>
                    <a:lstStyle/>
                    <a:p>
                      <a:pPr algn="just">
                        <a:lnSpc>
                          <a:spcPct val="200000"/>
                        </a:lnSpc>
                        <a:spcBef>
                          <a:spcPts val="1100"/>
                        </a:spcBef>
                        <a:spcAft>
                          <a:spcPts val="0"/>
                        </a:spcAft>
                      </a:pPr>
                      <a:r>
                        <a:rPr lang="en-US" sz="1300">
                          <a:effectLst/>
                        </a:rPr>
                        <a:t>79.3388</a:t>
                      </a:r>
                      <a:endParaRPr lang="en-NG" sz="1300">
                        <a:effectLst/>
                        <a:latin typeface="Times New Roman" panose="02020603050405020304" pitchFamily="18" charset="0"/>
                        <a:ea typeface="Calibri" panose="020F0502020204030204" pitchFamily="34" charset="0"/>
                      </a:endParaRPr>
                    </a:p>
                  </a:txBody>
                  <a:tcPr marL="46205" marR="46205" marT="0" marB="0"/>
                </a:tc>
                <a:tc>
                  <a:txBody>
                    <a:bodyPr/>
                    <a:lstStyle/>
                    <a:p>
                      <a:pPr algn="just">
                        <a:lnSpc>
                          <a:spcPct val="200000"/>
                        </a:lnSpc>
                        <a:spcBef>
                          <a:spcPts val="1100"/>
                        </a:spcBef>
                        <a:spcAft>
                          <a:spcPts val="0"/>
                        </a:spcAft>
                      </a:pPr>
                      <a:r>
                        <a:rPr lang="en-US" sz="1300">
                          <a:effectLst/>
                        </a:rPr>
                        <a:t>79.717</a:t>
                      </a:r>
                      <a:endParaRPr lang="en-NG" sz="1300">
                        <a:effectLst/>
                        <a:latin typeface="Times New Roman" panose="02020603050405020304" pitchFamily="18" charset="0"/>
                        <a:ea typeface="Calibri" panose="020F0502020204030204" pitchFamily="34" charset="0"/>
                      </a:endParaRPr>
                    </a:p>
                  </a:txBody>
                  <a:tcPr marL="46205" marR="46205" marT="0" marB="0"/>
                </a:tc>
                <a:tc>
                  <a:txBody>
                    <a:bodyPr/>
                    <a:lstStyle/>
                    <a:p>
                      <a:pPr algn="just">
                        <a:lnSpc>
                          <a:spcPct val="200000"/>
                        </a:lnSpc>
                        <a:spcBef>
                          <a:spcPts val="1100"/>
                        </a:spcBef>
                        <a:spcAft>
                          <a:spcPts val="0"/>
                        </a:spcAft>
                      </a:pPr>
                      <a:r>
                        <a:rPr lang="en-US" sz="1300">
                          <a:effectLst/>
                        </a:rPr>
                        <a:t>80.2198</a:t>
                      </a:r>
                      <a:endParaRPr lang="en-NG" sz="1300">
                        <a:effectLst/>
                        <a:latin typeface="Times New Roman" panose="02020603050405020304" pitchFamily="18" charset="0"/>
                        <a:ea typeface="Calibri" panose="020F0502020204030204" pitchFamily="34" charset="0"/>
                      </a:endParaRPr>
                    </a:p>
                  </a:txBody>
                  <a:tcPr marL="46205" marR="46205" marT="0" marB="0"/>
                </a:tc>
                <a:tc>
                  <a:txBody>
                    <a:bodyPr/>
                    <a:lstStyle/>
                    <a:p>
                      <a:pPr algn="just">
                        <a:lnSpc>
                          <a:spcPct val="200000"/>
                        </a:lnSpc>
                        <a:spcBef>
                          <a:spcPts val="1100"/>
                        </a:spcBef>
                        <a:spcAft>
                          <a:spcPts val="0"/>
                        </a:spcAft>
                      </a:pPr>
                      <a:r>
                        <a:rPr lang="en-US" sz="1300">
                          <a:effectLst/>
                        </a:rPr>
                        <a:t>82.1192</a:t>
                      </a:r>
                      <a:endParaRPr lang="en-NG" sz="1300">
                        <a:effectLst/>
                        <a:latin typeface="Times New Roman" panose="02020603050405020304" pitchFamily="18" charset="0"/>
                        <a:ea typeface="Calibri" panose="020F0502020204030204" pitchFamily="34" charset="0"/>
                      </a:endParaRPr>
                    </a:p>
                  </a:txBody>
                  <a:tcPr marL="46205" marR="46205" marT="0" marB="0"/>
                </a:tc>
                <a:tc>
                  <a:txBody>
                    <a:bodyPr/>
                    <a:lstStyle/>
                    <a:p>
                      <a:pPr algn="just">
                        <a:lnSpc>
                          <a:spcPct val="200000"/>
                        </a:lnSpc>
                        <a:spcBef>
                          <a:spcPts val="1100"/>
                        </a:spcBef>
                        <a:spcAft>
                          <a:spcPts val="0"/>
                        </a:spcAft>
                      </a:pPr>
                      <a:r>
                        <a:rPr lang="en-US" sz="1300">
                          <a:effectLst/>
                        </a:rPr>
                        <a:t>80.1653</a:t>
                      </a:r>
                      <a:endParaRPr lang="en-NG" sz="1300">
                        <a:effectLst/>
                        <a:latin typeface="Times New Roman" panose="02020603050405020304" pitchFamily="18" charset="0"/>
                        <a:ea typeface="Calibri" panose="020F0502020204030204" pitchFamily="34" charset="0"/>
                      </a:endParaRPr>
                    </a:p>
                  </a:txBody>
                  <a:tcPr marL="46205" marR="46205" marT="0" marB="0"/>
                </a:tc>
                <a:tc>
                  <a:txBody>
                    <a:bodyPr/>
                    <a:lstStyle/>
                    <a:p>
                      <a:pPr algn="just">
                        <a:lnSpc>
                          <a:spcPct val="200000"/>
                        </a:lnSpc>
                        <a:spcBef>
                          <a:spcPts val="1100"/>
                        </a:spcBef>
                        <a:spcAft>
                          <a:spcPts val="0"/>
                        </a:spcAft>
                      </a:pPr>
                      <a:r>
                        <a:rPr lang="en-US" sz="1300">
                          <a:effectLst/>
                        </a:rPr>
                        <a:t>82.4176</a:t>
                      </a:r>
                      <a:endParaRPr lang="en-NG" sz="1300">
                        <a:effectLst/>
                        <a:latin typeface="Times New Roman" panose="02020603050405020304" pitchFamily="18" charset="0"/>
                        <a:ea typeface="Calibri" panose="020F0502020204030204" pitchFamily="34" charset="0"/>
                      </a:endParaRPr>
                    </a:p>
                  </a:txBody>
                  <a:tcPr marL="46205" marR="46205" marT="0" marB="0"/>
                </a:tc>
                <a:tc>
                  <a:txBody>
                    <a:bodyPr/>
                    <a:lstStyle/>
                    <a:p>
                      <a:pPr algn="just">
                        <a:lnSpc>
                          <a:spcPct val="200000"/>
                        </a:lnSpc>
                        <a:spcBef>
                          <a:spcPts val="1100"/>
                        </a:spcBef>
                        <a:spcAft>
                          <a:spcPts val="0"/>
                        </a:spcAft>
                      </a:pPr>
                      <a:r>
                        <a:rPr lang="en-US" sz="1300">
                          <a:effectLst/>
                        </a:rPr>
                        <a:t>80.3279</a:t>
                      </a:r>
                      <a:endParaRPr lang="en-NG" sz="1300">
                        <a:effectLst/>
                        <a:latin typeface="Times New Roman" panose="02020603050405020304" pitchFamily="18" charset="0"/>
                        <a:ea typeface="Calibri" panose="020F0502020204030204" pitchFamily="34" charset="0"/>
                      </a:endParaRPr>
                    </a:p>
                  </a:txBody>
                  <a:tcPr marL="46205" marR="46205" marT="0" marB="0"/>
                </a:tc>
                <a:tc>
                  <a:txBody>
                    <a:bodyPr/>
                    <a:lstStyle/>
                    <a:p>
                      <a:pPr algn="just">
                        <a:lnSpc>
                          <a:spcPct val="200000"/>
                        </a:lnSpc>
                        <a:spcBef>
                          <a:spcPts val="1100"/>
                        </a:spcBef>
                        <a:spcAft>
                          <a:spcPts val="0"/>
                        </a:spcAft>
                      </a:pPr>
                      <a:r>
                        <a:rPr lang="en-US" sz="1300">
                          <a:effectLst/>
                        </a:rPr>
                        <a:t>86.6667</a:t>
                      </a:r>
                      <a:endParaRPr lang="en-NG" sz="1300">
                        <a:effectLst/>
                        <a:latin typeface="Times New Roman" panose="02020603050405020304" pitchFamily="18" charset="0"/>
                        <a:ea typeface="Calibri" panose="020F0502020204030204" pitchFamily="34" charset="0"/>
                      </a:endParaRPr>
                    </a:p>
                  </a:txBody>
                  <a:tcPr marL="46205" marR="46205" marT="0" marB="0"/>
                </a:tc>
                <a:extLst>
                  <a:ext uri="{0D108BD9-81ED-4DB2-BD59-A6C34878D82A}">
                    <a16:rowId xmlns:a16="http://schemas.microsoft.com/office/drawing/2014/main" val="2560194658"/>
                  </a:ext>
                </a:extLst>
              </a:tr>
              <a:tr h="568785">
                <a:tc>
                  <a:txBody>
                    <a:bodyPr/>
                    <a:lstStyle/>
                    <a:p>
                      <a:pPr algn="just">
                        <a:lnSpc>
                          <a:spcPct val="200000"/>
                        </a:lnSpc>
                        <a:spcBef>
                          <a:spcPts val="1100"/>
                        </a:spcBef>
                        <a:spcAft>
                          <a:spcPts val="0"/>
                        </a:spcAft>
                      </a:pPr>
                      <a:r>
                        <a:rPr lang="en-US" sz="1300">
                          <a:effectLst/>
                        </a:rPr>
                        <a:t>Logistic Regression</a:t>
                      </a:r>
                      <a:endParaRPr lang="en-NG" sz="1300">
                        <a:effectLst/>
                        <a:latin typeface="Times New Roman" panose="02020603050405020304" pitchFamily="18" charset="0"/>
                        <a:ea typeface="Calibri" panose="020F0502020204030204" pitchFamily="34" charset="0"/>
                      </a:endParaRPr>
                    </a:p>
                  </a:txBody>
                  <a:tcPr marL="46205" marR="46205" marT="0" marB="0"/>
                </a:tc>
                <a:tc>
                  <a:txBody>
                    <a:bodyPr/>
                    <a:lstStyle/>
                    <a:p>
                      <a:pPr algn="just">
                        <a:lnSpc>
                          <a:spcPct val="200000"/>
                        </a:lnSpc>
                        <a:spcBef>
                          <a:spcPts val="1100"/>
                        </a:spcBef>
                        <a:spcAft>
                          <a:spcPts val="0"/>
                        </a:spcAft>
                      </a:pPr>
                      <a:r>
                        <a:rPr lang="en-US" sz="1300">
                          <a:effectLst/>
                        </a:rPr>
                        <a:t>68.8645</a:t>
                      </a:r>
                      <a:endParaRPr lang="en-NG" sz="1300">
                        <a:effectLst/>
                        <a:latin typeface="Times New Roman" panose="02020603050405020304" pitchFamily="18" charset="0"/>
                        <a:ea typeface="Calibri" panose="020F0502020204030204" pitchFamily="34" charset="0"/>
                      </a:endParaRPr>
                    </a:p>
                  </a:txBody>
                  <a:tcPr marL="46205" marR="46205" marT="0" marB="0"/>
                </a:tc>
                <a:tc>
                  <a:txBody>
                    <a:bodyPr/>
                    <a:lstStyle/>
                    <a:p>
                      <a:pPr algn="just">
                        <a:lnSpc>
                          <a:spcPct val="200000"/>
                        </a:lnSpc>
                        <a:spcBef>
                          <a:spcPts val="1100"/>
                        </a:spcBef>
                        <a:spcAft>
                          <a:spcPts val="0"/>
                        </a:spcAft>
                      </a:pPr>
                      <a:r>
                        <a:rPr lang="en-US" sz="1300">
                          <a:effectLst/>
                        </a:rPr>
                        <a:t>65.2893</a:t>
                      </a:r>
                      <a:endParaRPr lang="en-NG" sz="1300">
                        <a:effectLst/>
                        <a:latin typeface="Times New Roman" panose="02020603050405020304" pitchFamily="18" charset="0"/>
                        <a:ea typeface="Calibri" panose="020F0502020204030204" pitchFamily="34" charset="0"/>
                      </a:endParaRPr>
                    </a:p>
                  </a:txBody>
                  <a:tcPr marL="46205" marR="46205" marT="0" marB="0"/>
                </a:tc>
                <a:tc>
                  <a:txBody>
                    <a:bodyPr/>
                    <a:lstStyle/>
                    <a:p>
                      <a:pPr algn="just">
                        <a:lnSpc>
                          <a:spcPct val="200000"/>
                        </a:lnSpc>
                        <a:spcBef>
                          <a:spcPts val="1100"/>
                        </a:spcBef>
                        <a:spcAft>
                          <a:spcPts val="0"/>
                        </a:spcAft>
                      </a:pPr>
                      <a:r>
                        <a:rPr lang="en-US" sz="1300">
                          <a:effectLst/>
                        </a:rPr>
                        <a:t>75.000</a:t>
                      </a:r>
                      <a:endParaRPr lang="en-NG" sz="1300">
                        <a:effectLst/>
                        <a:latin typeface="Times New Roman" panose="02020603050405020304" pitchFamily="18" charset="0"/>
                        <a:ea typeface="Calibri" panose="020F0502020204030204" pitchFamily="34" charset="0"/>
                      </a:endParaRPr>
                    </a:p>
                  </a:txBody>
                  <a:tcPr marL="46205" marR="46205" marT="0" marB="0"/>
                </a:tc>
                <a:tc>
                  <a:txBody>
                    <a:bodyPr/>
                    <a:lstStyle/>
                    <a:p>
                      <a:pPr algn="just">
                        <a:lnSpc>
                          <a:spcPct val="200000"/>
                        </a:lnSpc>
                        <a:spcBef>
                          <a:spcPts val="1100"/>
                        </a:spcBef>
                        <a:spcAft>
                          <a:spcPts val="0"/>
                        </a:spcAft>
                      </a:pPr>
                      <a:r>
                        <a:rPr lang="en-US" sz="1300">
                          <a:effectLst/>
                        </a:rPr>
                        <a:t>82.4176</a:t>
                      </a:r>
                      <a:endParaRPr lang="en-NG" sz="1300">
                        <a:effectLst/>
                        <a:latin typeface="Times New Roman" panose="02020603050405020304" pitchFamily="18" charset="0"/>
                        <a:ea typeface="Calibri" panose="020F0502020204030204" pitchFamily="34" charset="0"/>
                      </a:endParaRPr>
                    </a:p>
                  </a:txBody>
                  <a:tcPr marL="46205" marR="46205" marT="0" marB="0"/>
                </a:tc>
                <a:tc>
                  <a:txBody>
                    <a:bodyPr/>
                    <a:lstStyle/>
                    <a:p>
                      <a:pPr algn="just">
                        <a:lnSpc>
                          <a:spcPct val="200000"/>
                        </a:lnSpc>
                        <a:spcBef>
                          <a:spcPts val="1100"/>
                        </a:spcBef>
                        <a:spcAft>
                          <a:spcPts val="0"/>
                        </a:spcAft>
                      </a:pPr>
                      <a:r>
                        <a:rPr lang="en-US" sz="1300">
                          <a:effectLst/>
                        </a:rPr>
                        <a:t>86.0927</a:t>
                      </a:r>
                      <a:endParaRPr lang="en-NG" sz="1300">
                        <a:effectLst/>
                        <a:latin typeface="Times New Roman" panose="02020603050405020304" pitchFamily="18" charset="0"/>
                        <a:ea typeface="Calibri" panose="020F0502020204030204" pitchFamily="34" charset="0"/>
                      </a:endParaRPr>
                    </a:p>
                  </a:txBody>
                  <a:tcPr marL="46205" marR="46205" marT="0" marB="0"/>
                </a:tc>
                <a:tc>
                  <a:txBody>
                    <a:bodyPr/>
                    <a:lstStyle/>
                    <a:p>
                      <a:pPr algn="just">
                        <a:lnSpc>
                          <a:spcPct val="200000"/>
                        </a:lnSpc>
                        <a:spcBef>
                          <a:spcPts val="1100"/>
                        </a:spcBef>
                        <a:spcAft>
                          <a:spcPts val="0"/>
                        </a:spcAft>
                      </a:pPr>
                      <a:r>
                        <a:rPr lang="en-US" sz="1300">
                          <a:effectLst/>
                        </a:rPr>
                        <a:t>83.4711</a:t>
                      </a:r>
                      <a:endParaRPr lang="en-NG" sz="1300">
                        <a:effectLst/>
                        <a:latin typeface="Times New Roman" panose="02020603050405020304" pitchFamily="18" charset="0"/>
                        <a:ea typeface="Calibri" panose="020F0502020204030204" pitchFamily="34" charset="0"/>
                      </a:endParaRPr>
                    </a:p>
                  </a:txBody>
                  <a:tcPr marL="46205" marR="46205" marT="0" marB="0"/>
                </a:tc>
                <a:tc>
                  <a:txBody>
                    <a:bodyPr/>
                    <a:lstStyle/>
                    <a:p>
                      <a:pPr algn="just">
                        <a:lnSpc>
                          <a:spcPct val="200000"/>
                        </a:lnSpc>
                        <a:spcBef>
                          <a:spcPts val="1100"/>
                        </a:spcBef>
                        <a:spcAft>
                          <a:spcPts val="0"/>
                        </a:spcAft>
                      </a:pPr>
                      <a:r>
                        <a:rPr lang="en-US" sz="1300">
                          <a:effectLst/>
                        </a:rPr>
                        <a:t>81.3187</a:t>
                      </a:r>
                      <a:endParaRPr lang="en-NG" sz="1300">
                        <a:effectLst/>
                        <a:latin typeface="Times New Roman" panose="02020603050405020304" pitchFamily="18" charset="0"/>
                        <a:ea typeface="Calibri" panose="020F0502020204030204" pitchFamily="34" charset="0"/>
                      </a:endParaRPr>
                    </a:p>
                  </a:txBody>
                  <a:tcPr marL="46205" marR="46205" marT="0" marB="0"/>
                </a:tc>
                <a:tc>
                  <a:txBody>
                    <a:bodyPr/>
                    <a:lstStyle/>
                    <a:p>
                      <a:pPr algn="just">
                        <a:lnSpc>
                          <a:spcPct val="200000"/>
                        </a:lnSpc>
                        <a:spcBef>
                          <a:spcPts val="1100"/>
                        </a:spcBef>
                        <a:spcAft>
                          <a:spcPts val="0"/>
                        </a:spcAft>
                      </a:pPr>
                      <a:r>
                        <a:rPr lang="en-US" sz="1300">
                          <a:effectLst/>
                        </a:rPr>
                        <a:t>85.2459</a:t>
                      </a:r>
                      <a:endParaRPr lang="en-NG" sz="1300">
                        <a:effectLst/>
                        <a:latin typeface="Times New Roman" panose="02020603050405020304" pitchFamily="18" charset="0"/>
                        <a:ea typeface="Calibri" panose="020F0502020204030204" pitchFamily="34" charset="0"/>
                      </a:endParaRPr>
                    </a:p>
                  </a:txBody>
                  <a:tcPr marL="46205" marR="46205" marT="0" marB="0"/>
                </a:tc>
                <a:tc>
                  <a:txBody>
                    <a:bodyPr/>
                    <a:lstStyle/>
                    <a:p>
                      <a:pPr algn="just">
                        <a:lnSpc>
                          <a:spcPct val="200000"/>
                        </a:lnSpc>
                        <a:spcBef>
                          <a:spcPts val="1100"/>
                        </a:spcBef>
                        <a:spcAft>
                          <a:spcPts val="0"/>
                        </a:spcAft>
                      </a:pPr>
                      <a:r>
                        <a:rPr lang="en-US" sz="1300" dirty="0">
                          <a:effectLst/>
                        </a:rPr>
                        <a:t>83.3333</a:t>
                      </a:r>
                      <a:endParaRPr lang="en-NG" sz="1300" dirty="0">
                        <a:effectLst/>
                        <a:latin typeface="Times New Roman" panose="02020603050405020304" pitchFamily="18" charset="0"/>
                        <a:ea typeface="Calibri" panose="020F0502020204030204" pitchFamily="34" charset="0"/>
                      </a:endParaRPr>
                    </a:p>
                  </a:txBody>
                  <a:tcPr marL="46205" marR="46205" marT="0" marB="0"/>
                </a:tc>
                <a:extLst>
                  <a:ext uri="{0D108BD9-81ED-4DB2-BD59-A6C34878D82A}">
                    <a16:rowId xmlns:a16="http://schemas.microsoft.com/office/drawing/2014/main" val="2583403550"/>
                  </a:ext>
                </a:extLst>
              </a:tr>
            </a:tbl>
          </a:graphicData>
        </a:graphic>
      </p:graphicFrame>
    </p:spTree>
    <p:extLst>
      <p:ext uri="{BB962C8B-B14F-4D97-AF65-F5344CB8AC3E}">
        <p14:creationId xmlns:p14="http://schemas.microsoft.com/office/powerpoint/2010/main" val="37120323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7DF61-FDB7-4F7E-9021-2D5E8AAB4CD4}"/>
              </a:ext>
            </a:extLst>
          </p:cNvPr>
          <p:cNvSpPr>
            <a:spLocks noGrp="1"/>
          </p:cNvSpPr>
          <p:nvPr>
            <p:ph type="title"/>
          </p:nvPr>
        </p:nvSpPr>
        <p:spPr/>
        <p:txBody>
          <a:bodyPr/>
          <a:lstStyle/>
          <a:p>
            <a:endParaRPr lang="en-NG"/>
          </a:p>
        </p:txBody>
      </p:sp>
      <p:pic>
        <p:nvPicPr>
          <p:cNvPr id="7" name="Content Placeholder 6">
            <a:extLst>
              <a:ext uri="{FF2B5EF4-FFF2-40B4-BE49-F238E27FC236}">
                <a16:creationId xmlns:a16="http://schemas.microsoft.com/office/drawing/2014/main" id="{99C38CB7-2318-4760-BCA1-267CFE3A9E5E}"/>
              </a:ext>
            </a:extLst>
          </p:cNvPr>
          <p:cNvPicPr>
            <a:picLocks noGrp="1"/>
          </p:cNvPicPr>
          <p:nvPr>
            <p:ph sz="half" idx="2"/>
          </p:nvPr>
        </p:nvPicPr>
        <p:blipFill rotWithShape="1">
          <a:blip r:embed="rId2"/>
          <a:srcRect l="2219" t="1924" r="2980"/>
          <a:stretch/>
        </p:blipFill>
        <p:spPr bwMode="auto">
          <a:xfrm>
            <a:off x="350875" y="1275907"/>
            <a:ext cx="7551174" cy="386759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432800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42E7B-DAAC-4C52-8FC5-803E37A1B0E5}"/>
              </a:ext>
            </a:extLst>
          </p:cNvPr>
          <p:cNvSpPr>
            <a:spLocks noGrp="1"/>
          </p:cNvSpPr>
          <p:nvPr>
            <p:ph type="title"/>
          </p:nvPr>
        </p:nvSpPr>
        <p:spPr/>
        <p:txBody>
          <a:bodyPr/>
          <a:lstStyle/>
          <a:p>
            <a:endParaRPr lang="en-NG"/>
          </a:p>
        </p:txBody>
      </p:sp>
      <p:graphicFrame>
        <p:nvGraphicFramePr>
          <p:cNvPr id="7" name="Content Placeholder 6">
            <a:extLst>
              <a:ext uri="{FF2B5EF4-FFF2-40B4-BE49-F238E27FC236}">
                <a16:creationId xmlns:a16="http://schemas.microsoft.com/office/drawing/2014/main" id="{FACEE62A-6E77-4C3A-B398-90423722867C}"/>
              </a:ext>
            </a:extLst>
          </p:cNvPr>
          <p:cNvGraphicFramePr>
            <a:graphicFrameLocks noGrp="1"/>
          </p:cNvGraphicFramePr>
          <p:nvPr>
            <p:ph sz="half" idx="2"/>
            <p:extLst>
              <p:ext uri="{D42A27DB-BD31-4B8C-83A1-F6EECF244321}">
                <p14:modId xmlns:p14="http://schemas.microsoft.com/office/powerpoint/2010/main" val="1135007546"/>
              </p:ext>
            </p:extLst>
          </p:nvPr>
        </p:nvGraphicFramePr>
        <p:xfrm>
          <a:off x="212651" y="1382232"/>
          <a:ext cx="8718697" cy="3610783"/>
        </p:xfrm>
        <a:graphic>
          <a:graphicData uri="http://schemas.openxmlformats.org/drawingml/2006/table">
            <a:tbl>
              <a:tblPr firstRow="1" firstCol="1" bandRow="1">
                <a:tableStyleId>{5C22544A-7EE6-4342-B048-85BDC9FD1C3A}</a:tableStyleId>
              </a:tblPr>
              <a:tblGrid>
                <a:gridCol w="1703543">
                  <a:extLst>
                    <a:ext uri="{9D8B030D-6E8A-4147-A177-3AD203B41FA5}">
                      <a16:colId xmlns:a16="http://schemas.microsoft.com/office/drawing/2014/main" val="519715891"/>
                    </a:ext>
                  </a:extLst>
                </a:gridCol>
                <a:gridCol w="1164450">
                  <a:extLst>
                    <a:ext uri="{9D8B030D-6E8A-4147-A177-3AD203B41FA5}">
                      <a16:colId xmlns:a16="http://schemas.microsoft.com/office/drawing/2014/main" val="1404710591"/>
                    </a:ext>
                  </a:extLst>
                </a:gridCol>
                <a:gridCol w="853929">
                  <a:extLst>
                    <a:ext uri="{9D8B030D-6E8A-4147-A177-3AD203B41FA5}">
                      <a16:colId xmlns:a16="http://schemas.microsoft.com/office/drawing/2014/main" val="2386157630"/>
                    </a:ext>
                  </a:extLst>
                </a:gridCol>
                <a:gridCol w="1086817">
                  <a:extLst>
                    <a:ext uri="{9D8B030D-6E8A-4147-A177-3AD203B41FA5}">
                      <a16:colId xmlns:a16="http://schemas.microsoft.com/office/drawing/2014/main" val="319926986"/>
                    </a:ext>
                  </a:extLst>
                </a:gridCol>
                <a:gridCol w="1086817">
                  <a:extLst>
                    <a:ext uri="{9D8B030D-6E8A-4147-A177-3AD203B41FA5}">
                      <a16:colId xmlns:a16="http://schemas.microsoft.com/office/drawing/2014/main" val="1420626803"/>
                    </a:ext>
                  </a:extLst>
                </a:gridCol>
                <a:gridCol w="853929">
                  <a:extLst>
                    <a:ext uri="{9D8B030D-6E8A-4147-A177-3AD203B41FA5}">
                      <a16:colId xmlns:a16="http://schemas.microsoft.com/office/drawing/2014/main" val="626580760"/>
                    </a:ext>
                  </a:extLst>
                </a:gridCol>
                <a:gridCol w="926384">
                  <a:extLst>
                    <a:ext uri="{9D8B030D-6E8A-4147-A177-3AD203B41FA5}">
                      <a16:colId xmlns:a16="http://schemas.microsoft.com/office/drawing/2014/main" val="2116708595"/>
                    </a:ext>
                  </a:extLst>
                </a:gridCol>
                <a:gridCol w="1042828">
                  <a:extLst>
                    <a:ext uri="{9D8B030D-6E8A-4147-A177-3AD203B41FA5}">
                      <a16:colId xmlns:a16="http://schemas.microsoft.com/office/drawing/2014/main" val="1553889317"/>
                    </a:ext>
                  </a:extLst>
                </a:gridCol>
              </a:tblGrid>
              <a:tr h="697924">
                <a:tc>
                  <a:txBody>
                    <a:bodyPr/>
                    <a:lstStyle/>
                    <a:p>
                      <a:pPr algn="just">
                        <a:lnSpc>
                          <a:spcPct val="200000"/>
                        </a:lnSpc>
                        <a:spcBef>
                          <a:spcPts val="1100"/>
                        </a:spcBef>
                        <a:spcAft>
                          <a:spcPts val="0"/>
                        </a:spcAft>
                      </a:pPr>
                      <a:r>
                        <a:rPr lang="en-US" sz="1200" dirty="0">
                          <a:effectLst/>
                        </a:rPr>
                        <a:t>Model</a:t>
                      </a:r>
                      <a:endParaRPr lang="en-NG" sz="1200" dirty="0">
                        <a:effectLst/>
                        <a:latin typeface="Times New Roman" panose="02020603050405020304" pitchFamily="18" charset="0"/>
                        <a:ea typeface="Calibri" panose="020F0502020204030204" pitchFamily="34" charset="0"/>
                      </a:endParaRPr>
                    </a:p>
                  </a:txBody>
                  <a:tcPr marL="43168" marR="43168" marT="0" marB="0"/>
                </a:tc>
                <a:tc>
                  <a:txBody>
                    <a:bodyPr/>
                    <a:lstStyle/>
                    <a:p>
                      <a:pPr algn="just">
                        <a:lnSpc>
                          <a:spcPct val="200000"/>
                        </a:lnSpc>
                        <a:spcBef>
                          <a:spcPts val="1100"/>
                        </a:spcBef>
                        <a:spcAft>
                          <a:spcPts val="0"/>
                        </a:spcAft>
                      </a:pPr>
                      <a:r>
                        <a:rPr lang="en-US" sz="1200">
                          <a:effectLst/>
                        </a:rPr>
                        <a:t>Accuracy</a:t>
                      </a:r>
                      <a:endParaRPr lang="en-NG" sz="1200">
                        <a:effectLst/>
                        <a:latin typeface="Times New Roman" panose="02020603050405020304" pitchFamily="18" charset="0"/>
                        <a:ea typeface="Calibri" panose="020F0502020204030204" pitchFamily="34" charset="0"/>
                      </a:endParaRPr>
                    </a:p>
                  </a:txBody>
                  <a:tcPr marL="43168" marR="43168" marT="0" marB="0"/>
                </a:tc>
                <a:tc>
                  <a:txBody>
                    <a:bodyPr/>
                    <a:lstStyle/>
                    <a:p>
                      <a:pPr algn="just">
                        <a:lnSpc>
                          <a:spcPct val="200000"/>
                        </a:lnSpc>
                        <a:spcBef>
                          <a:spcPts val="1100"/>
                        </a:spcBef>
                        <a:spcAft>
                          <a:spcPts val="0"/>
                        </a:spcAft>
                      </a:pPr>
                      <a:r>
                        <a:rPr lang="en-US" sz="1200">
                          <a:effectLst/>
                        </a:rPr>
                        <a:t>Precision</a:t>
                      </a:r>
                      <a:endParaRPr lang="en-NG" sz="1200">
                        <a:effectLst/>
                        <a:latin typeface="Times New Roman" panose="02020603050405020304" pitchFamily="18" charset="0"/>
                        <a:ea typeface="Calibri" panose="020F0502020204030204" pitchFamily="34" charset="0"/>
                      </a:endParaRPr>
                    </a:p>
                  </a:txBody>
                  <a:tcPr marL="43168" marR="43168" marT="0" marB="0"/>
                </a:tc>
                <a:tc>
                  <a:txBody>
                    <a:bodyPr/>
                    <a:lstStyle/>
                    <a:p>
                      <a:pPr algn="just">
                        <a:lnSpc>
                          <a:spcPct val="200000"/>
                        </a:lnSpc>
                        <a:spcBef>
                          <a:spcPts val="1100"/>
                        </a:spcBef>
                        <a:spcAft>
                          <a:spcPts val="0"/>
                        </a:spcAft>
                      </a:pPr>
                      <a:r>
                        <a:rPr lang="en-US" sz="1200">
                          <a:effectLst/>
                        </a:rPr>
                        <a:t>Recall</a:t>
                      </a:r>
                      <a:endParaRPr lang="en-NG" sz="1200">
                        <a:effectLst/>
                        <a:latin typeface="Times New Roman" panose="02020603050405020304" pitchFamily="18" charset="0"/>
                        <a:ea typeface="Calibri" panose="020F0502020204030204" pitchFamily="34" charset="0"/>
                      </a:endParaRPr>
                    </a:p>
                  </a:txBody>
                  <a:tcPr marL="43168" marR="43168" marT="0" marB="0"/>
                </a:tc>
                <a:tc>
                  <a:txBody>
                    <a:bodyPr/>
                    <a:lstStyle/>
                    <a:p>
                      <a:pPr algn="just">
                        <a:lnSpc>
                          <a:spcPct val="200000"/>
                        </a:lnSpc>
                        <a:spcBef>
                          <a:spcPts val="1100"/>
                        </a:spcBef>
                        <a:spcAft>
                          <a:spcPts val="0"/>
                        </a:spcAft>
                      </a:pPr>
                      <a:r>
                        <a:rPr lang="en-US" sz="1200">
                          <a:effectLst/>
                        </a:rPr>
                        <a:t>F-Measure</a:t>
                      </a:r>
                      <a:endParaRPr lang="en-NG" sz="1200">
                        <a:effectLst/>
                        <a:latin typeface="Times New Roman" panose="02020603050405020304" pitchFamily="18" charset="0"/>
                        <a:ea typeface="Calibri" panose="020F0502020204030204" pitchFamily="34" charset="0"/>
                      </a:endParaRPr>
                    </a:p>
                  </a:txBody>
                  <a:tcPr marL="43168" marR="43168" marT="0" marB="0"/>
                </a:tc>
                <a:tc>
                  <a:txBody>
                    <a:bodyPr/>
                    <a:lstStyle/>
                    <a:p>
                      <a:pPr algn="just">
                        <a:lnSpc>
                          <a:spcPct val="200000"/>
                        </a:lnSpc>
                        <a:spcBef>
                          <a:spcPts val="1100"/>
                        </a:spcBef>
                        <a:spcAft>
                          <a:spcPts val="0"/>
                        </a:spcAft>
                      </a:pPr>
                      <a:r>
                        <a:rPr lang="en-US" sz="1200">
                          <a:effectLst/>
                        </a:rPr>
                        <a:t>MCC</a:t>
                      </a:r>
                      <a:endParaRPr lang="en-NG" sz="1200">
                        <a:effectLst/>
                        <a:latin typeface="Times New Roman" panose="02020603050405020304" pitchFamily="18" charset="0"/>
                        <a:ea typeface="Calibri" panose="020F0502020204030204" pitchFamily="34" charset="0"/>
                      </a:endParaRPr>
                    </a:p>
                  </a:txBody>
                  <a:tcPr marL="43168" marR="43168" marT="0" marB="0"/>
                </a:tc>
                <a:tc>
                  <a:txBody>
                    <a:bodyPr/>
                    <a:lstStyle/>
                    <a:p>
                      <a:pPr algn="just">
                        <a:lnSpc>
                          <a:spcPct val="200000"/>
                        </a:lnSpc>
                        <a:spcBef>
                          <a:spcPts val="1100"/>
                        </a:spcBef>
                        <a:spcAft>
                          <a:spcPts val="0"/>
                        </a:spcAft>
                      </a:pPr>
                      <a:r>
                        <a:rPr lang="en-US" sz="1200">
                          <a:effectLst/>
                        </a:rPr>
                        <a:t>ROC Area </a:t>
                      </a:r>
                      <a:endParaRPr lang="en-NG" sz="1200">
                        <a:effectLst/>
                        <a:latin typeface="Times New Roman" panose="02020603050405020304" pitchFamily="18" charset="0"/>
                        <a:ea typeface="Calibri" panose="020F0502020204030204" pitchFamily="34" charset="0"/>
                      </a:endParaRPr>
                    </a:p>
                  </a:txBody>
                  <a:tcPr marL="43168" marR="43168" marT="0" marB="0"/>
                </a:tc>
                <a:tc>
                  <a:txBody>
                    <a:bodyPr/>
                    <a:lstStyle/>
                    <a:p>
                      <a:pPr algn="just">
                        <a:lnSpc>
                          <a:spcPct val="200000"/>
                        </a:lnSpc>
                        <a:spcBef>
                          <a:spcPts val="1100"/>
                        </a:spcBef>
                        <a:spcAft>
                          <a:spcPts val="0"/>
                        </a:spcAft>
                      </a:pPr>
                      <a:r>
                        <a:rPr lang="en-US" sz="1200" dirty="0">
                          <a:effectLst/>
                        </a:rPr>
                        <a:t>Kappa statistic </a:t>
                      </a:r>
                      <a:endParaRPr lang="en-NG" sz="1200" dirty="0">
                        <a:effectLst/>
                        <a:latin typeface="Times New Roman" panose="02020603050405020304" pitchFamily="18" charset="0"/>
                        <a:ea typeface="Calibri" panose="020F0502020204030204" pitchFamily="34" charset="0"/>
                      </a:endParaRPr>
                    </a:p>
                  </a:txBody>
                  <a:tcPr marL="43168" marR="43168" marT="0" marB="0"/>
                </a:tc>
                <a:extLst>
                  <a:ext uri="{0D108BD9-81ED-4DB2-BD59-A6C34878D82A}">
                    <a16:rowId xmlns:a16="http://schemas.microsoft.com/office/drawing/2014/main" val="2619916210"/>
                  </a:ext>
                </a:extLst>
              </a:tr>
              <a:tr h="697924">
                <a:tc>
                  <a:txBody>
                    <a:bodyPr/>
                    <a:lstStyle/>
                    <a:p>
                      <a:pPr algn="just">
                        <a:lnSpc>
                          <a:spcPct val="200000"/>
                        </a:lnSpc>
                        <a:spcBef>
                          <a:spcPts val="1100"/>
                        </a:spcBef>
                        <a:spcAft>
                          <a:spcPts val="0"/>
                        </a:spcAft>
                      </a:pPr>
                      <a:r>
                        <a:rPr lang="en-US" sz="1200">
                          <a:effectLst/>
                        </a:rPr>
                        <a:t>Naïve Bayes</a:t>
                      </a:r>
                      <a:endParaRPr lang="en-NG" sz="1200">
                        <a:effectLst/>
                        <a:latin typeface="Times New Roman" panose="02020603050405020304" pitchFamily="18" charset="0"/>
                        <a:ea typeface="Calibri" panose="020F0502020204030204" pitchFamily="34" charset="0"/>
                      </a:endParaRPr>
                    </a:p>
                  </a:txBody>
                  <a:tcPr marL="43168" marR="43168" marT="0" marB="0"/>
                </a:tc>
                <a:tc>
                  <a:txBody>
                    <a:bodyPr/>
                    <a:lstStyle/>
                    <a:p>
                      <a:pPr algn="just">
                        <a:lnSpc>
                          <a:spcPct val="200000"/>
                        </a:lnSpc>
                        <a:spcBef>
                          <a:spcPts val="1100"/>
                        </a:spcBef>
                        <a:spcAft>
                          <a:spcPts val="0"/>
                        </a:spcAft>
                      </a:pPr>
                      <a:r>
                        <a:rPr lang="en-US" sz="1200">
                          <a:effectLst/>
                        </a:rPr>
                        <a:t>86.8852</a:t>
                      </a:r>
                      <a:endParaRPr lang="en-NG" sz="1200">
                        <a:effectLst/>
                        <a:latin typeface="Times New Roman" panose="02020603050405020304" pitchFamily="18" charset="0"/>
                        <a:ea typeface="Calibri" panose="020F0502020204030204" pitchFamily="34" charset="0"/>
                      </a:endParaRPr>
                    </a:p>
                  </a:txBody>
                  <a:tcPr marL="43168" marR="43168" marT="0" marB="0"/>
                </a:tc>
                <a:tc>
                  <a:txBody>
                    <a:bodyPr/>
                    <a:lstStyle/>
                    <a:p>
                      <a:pPr algn="just">
                        <a:lnSpc>
                          <a:spcPct val="200000"/>
                        </a:lnSpc>
                        <a:spcBef>
                          <a:spcPts val="1100"/>
                        </a:spcBef>
                        <a:spcAft>
                          <a:spcPts val="0"/>
                        </a:spcAft>
                      </a:pPr>
                      <a:r>
                        <a:rPr lang="en-US" sz="1200">
                          <a:effectLst/>
                        </a:rPr>
                        <a:t>0.870</a:t>
                      </a:r>
                      <a:endParaRPr lang="en-NG" sz="1200">
                        <a:effectLst/>
                        <a:latin typeface="Times New Roman" panose="02020603050405020304" pitchFamily="18" charset="0"/>
                        <a:ea typeface="Calibri" panose="020F0502020204030204" pitchFamily="34" charset="0"/>
                      </a:endParaRPr>
                    </a:p>
                  </a:txBody>
                  <a:tcPr marL="43168" marR="43168" marT="0" marB="0"/>
                </a:tc>
                <a:tc>
                  <a:txBody>
                    <a:bodyPr/>
                    <a:lstStyle/>
                    <a:p>
                      <a:pPr algn="just">
                        <a:lnSpc>
                          <a:spcPct val="200000"/>
                        </a:lnSpc>
                        <a:spcBef>
                          <a:spcPts val="1100"/>
                        </a:spcBef>
                        <a:spcAft>
                          <a:spcPts val="0"/>
                        </a:spcAft>
                      </a:pPr>
                      <a:r>
                        <a:rPr lang="en-US" sz="1200">
                          <a:effectLst/>
                        </a:rPr>
                        <a:t>0.869</a:t>
                      </a:r>
                      <a:endParaRPr lang="en-NG" sz="1200">
                        <a:effectLst/>
                        <a:latin typeface="Times New Roman" panose="02020603050405020304" pitchFamily="18" charset="0"/>
                        <a:ea typeface="Calibri" panose="020F0502020204030204" pitchFamily="34" charset="0"/>
                      </a:endParaRPr>
                    </a:p>
                  </a:txBody>
                  <a:tcPr marL="43168" marR="43168" marT="0" marB="0"/>
                </a:tc>
                <a:tc>
                  <a:txBody>
                    <a:bodyPr/>
                    <a:lstStyle/>
                    <a:p>
                      <a:pPr algn="just">
                        <a:lnSpc>
                          <a:spcPct val="200000"/>
                        </a:lnSpc>
                        <a:spcBef>
                          <a:spcPts val="1100"/>
                        </a:spcBef>
                        <a:spcAft>
                          <a:spcPts val="0"/>
                        </a:spcAft>
                      </a:pPr>
                      <a:r>
                        <a:rPr lang="en-US" sz="1200">
                          <a:effectLst/>
                        </a:rPr>
                        <a:t>0.868</a:t>
                      </a:r>
                      <a:endParaRPr lang="en-NG" sz="1200">
                        <a:effectLst/>
                        <a:latin typeface="Times New Roman" panose="02020603050405020304" pitchFamily="18" charset="0"/>
                        <a:ea typeface="Calibri" panose="020F0502020204030204" pitchFamily="34" charset="0"/>
                      </a:endParaRPr>
                    </a:p>
                  </a:txBody>
                  <a:tcPr marL="43168" marR="43168" marT="0" marB="0"/>
                </a:tc>
                <a:tc>
                  <a:txBody>
                    <a:bodyPr/>
                    <a:lstStyle/>
                    <a:p>
                      <a:pPr algn="just">
                        <a:lnSpc>
                          <a:spcPct val="200000"/>
                        </a:lnSpc>
                        <a:spcBef>
                          <a:spcPts val="1100"/>
                        </a:spcBef>
                        <a:spcAft>
                          <a:spcPts val="0"/>
                        </a:spcAft>
                      </a:pPr>
                      <a:r>
                        <a:rPr lang="en-US" sz="1200">
                          <a:effectLst/>
                        </a:rPr>
                        <a:t>0.738</a:t>
                      </a:r>
                      <a:endParaRPr lang="en-NG" sz="1200">
                        <a:effectLst/>
                        <a:latin typeface="Times New Roman" panose="02020603050405020304" pitchFamily="18" charset="0"/>
                        <a:ea typeface="Calibri" panose="020F0502020204030204" pitchFamily="34" charset="0"/>
                      </a:endParaRPr>
                    </a:p>
                  </a:txBody>
                  <a:tcPr marL="43168" marR="43168" marT="0" marB="0"/>
                </a:tc>
                <a:tc>
                  <a:txBody>
                    <a:bodyPr/>
                    <a:lstStyle/>
                    <a:p>
                      <a:pPr algn="just">
                        <a:lnSpc>
                          <a:spcPct val="200000"/>
                        </a:lnSpc>
                        <a:spcBef>
                          <a:spcPts val="1100"/>
                        </a:spcBef>
                        <a:spcAft>
                          <a:spcPts val="0"/>
                        </a:spcAft>
                      </a:pPr>
                      <a:r>
                        <a:rPr lang="en-US" sz="1200" b="1">
                          <a:solidFill>
                            <a:srgbClr val="FF0000"/>
                          </a:solidFill>
                          <a:effectLst/>
                        </a:rPr>
                        <a:t>0.920</a:t>
                      </a:r>
                      <a:endParaRPr lang="en-NG" sz="1200" b="1">
                        <a:solidFill>
                          <a:srgbClr val="FF0000"/>
                        </a:solidFill>
                        <a:effectLst/>
                        <a:latin typeface="Times New Roman" panose="02020603050405020304" pitchFamily="18" charset="0"/>
                        <a:ea typeface="Calibri" panose="020F0502020204030204" pitchFamily="34" charset="0"/>
                      </a:endParaRPr>
                    </a:p>
                  </a:txBody>
                  <a:tcPr marL="43168" marR="43168" marT="0" marB="0"/>
                </a:tc>
                <a:tc>
                  <a:txBody>
                    <a:bodyPr/>
                    <a:lstStyle/>
                    <a:p>
                      <a:pPr algn="just">
                        <a:lnSpc>
                          <a:spcPct val="200000"/>
                        </a:lnSpc>
                        <a:spcBef>
                          <a:spcPts val="1100"/>
                        </a:spcBef>
                        <a:spcAft>
                          <a:spcPts val="0"/>
                        </a:spcAft>
                      </a:pPr>
                      <a:r>
                        <a:rPr lang="en-US" sz="1200">
                          <a:effectLst/>
                        </a:rPr>
                        <a:t>0.7362</a:t>
                      </a:r>
                      <a:endParaRPr lang="en-NG" sz="1200">
                        <a:effectLst/>
                        <a:latin typeface="Times New Roman" panose="02020603050405020304" pitchFamily="18" charset="0"/>
                        <a:ea typeface="Calibri" panose="020F0502020204030204" pitchFamily="34" charset="0"/>
                      </a:endParaRPr>
                    </a:p>
                  </a:txBody>
                  <a:tcPr marL="43168" marR="43168" marT="0" marB="0"/>
                </a:tc>
                <a:extLst>
                  <a:ext uri="{0D108BD9-81ED-4DB2-BD59-A6C34878D82A}">
                    <a16:rowId xmlns:a16="http://schemas.microsoft.com/office/drawing/2014/main" val="1099878596"/>
                  </a:ext>
                </a:extLst>
              </a:tr>
              <a:tr h="697924">
                <a:tc>
                  <a:txBody>
                    <a:bodyPr/>
                    <a:lstStyle/>
                    <a:p>
                      <a:pPr algn="just">
                        <a:lnSpc>
                          <a:spcPct val="200000"/>
                        </a:lnSpc>
                        <a:spcBef>
                          <a:spcPts val="1100"/>
                        </a:spcBef>
                        <a:spcAft>
                          <a:spcPts val="0"/>
                        </a:spcAft>
                      </a:pPr>
                      <a:r>
                        <a:rPr lang="en-US" sz="1200" dirty="0">
                          <a:effectLst/>
                        </a:rPr>
                        <a:t>Bayesian Network</a:t>
                      </a:r>
                      <a:endParaRPr lang="en-NG" sz="1200" dirty="0">
                        <a:effectLst/>
                        <a:latin typeface="Times New Roman" panose="02020603050405020304" pitchFamily="18" charset="0"/>
                        <a:ea typeface="Calibri" panose="020F0502020204030204" pitchFamily="34" charset="0"/>
                      </a:endParaRPr>
                    </a:p>
                  </a:txBody>
                  <a:tcPr marL="43168" marR="43168" marT="0" marB="0"/>
                </a:tc>
                <a:tc>
                  <a:txBody>
                    <a:bodyPr/>
                    <a:lstStyle/>
                    <a:p>
                      <a:pPr algn="just">
                        <a:lnSpc>
                          <a:spcPct val="200000"/>
                        </a:lnSpc>
                        <a:spcBef>
                          <a:spcPts val="1100"/>
                        </a:spcBef>
                        <a:spcAft>
                          <a:spcPts val="0"/>
                        </a:spcAft>
                      </a:pPr>
                      <a:r>
                        <a:rPr lang="en-US" sz="1200" b="1" dirty="0">
                          <a:solidFill>
                            <a:srgbClr val="FF0000"/>
                          </a:solidFill>
                          <a:effectLst/>
                        </a:rPr>
                        <a:t>88.5246</a:t>
                      </a:r>
                      <a:endParaRPr lang="en-NG" sz="1200" b="1" dirty="0">
                        <a:solidFill>
                          <a:srgbClr val="FF0000"/>
                        </a:solidFill>
                        <a:effectLst/>
                        <a:latin typeface="Times New Roman" panose="02020603050405020304" pitchFamily="18" charset="0"/>
                        <a:ea typeface="Calibri" panose="020F0502020204030204" pitchFamily="34" charset="0"/>
                      </a:endParaRPr>
                    </a:p>
                  </a:txBody>
                  <a:tcPr marL="43168" marR="43168" marT="0" marB="0"/>
                </a:tc>
                <a:tc>
                  <a:txBody>
                    <a:bodyPr/>
                    <a:lstStyle/>
                    <a:p>
                      <a:pPr algn="just">
                        <a:lnSpc>
                          <a:spcPct val="200000"/>
                        </a:lnSpc>
                        <a:spcBef>
                          <a:spcPts val="1100"/>
                        </a:spcBef>
                        <a:spcAft>
                          <a:spcPts val="0"/>
                        </a:spcAft>
                      </a:pPr>
                      <a:r>
                        <a:rPr lang="en-US" sz="1200" b="1" dirty="0">
                          <a:solidFill>
                            <a:srgbClr val="FF0000"/>
                          </a:solidFill>
                          <a:effectLst/>
                        </a:rPr>
                        <a:t>0.888</a:t>
                      </a:r>
                      <a:endParaRPr lang="en-NG" sz="1200" b="1" dirty="0">
                        <a:solidFill>
                          <a:srgbClr val="FF0000"/>
                        </a:solidFill>
                        <a:effectLst/>
                        <a:latin typeface="Times New Roman" panose="02020603050405020304" pitchFamily="18" charset="0"/>
                        <a:ea typeface="Calibri" panose="020F0502020204030204" pitchFamily="34" charset="0"/>
                      </a:endParaRPr>
                    </a:p>
                  </a:txBody>
                  <a:tcPr marL="43168" marR="43168" marT="0" marB="0"/>
                </a:tc>
                <a:tc>
                  <a:txBody>
                    <a:bodyPr/>
                    <a:lstStyle/>
                    <a:p>
                      <a:pPr algn="just">
                        <a:lnSpc>
                          <a:spcPct val="200000"/>
                        </a:lnSpc>
                        <a:spcBef>
                          <a:spcPts val="1100"/>
                        </a:spcBef>
                        <a:spcAft>
                          <a:spcPts val="0"/>
                        </a:spcAft>
                      </a:pPr>
                      <a:r>
                        <a:rPr lang="en-US" sz="1200" b="1" dirty="0">
                          <a:solidFill>
                            <a:srgbClr val="FF0000"/>
                          </a:solidFill>
                          <a:effectLst/>
                        </a:rPr>
                        <a:t> 0.885</a:t>
                      </a:r>
                      <a:endParaRPr lang="en-NG" sz="1200" b="1" dirty="0">
                        <a:solidFill>
                          <a:srgbClr val="FF0000"/>
                        </a:solidFill>
                        <a:effectLst/>
                        <a:latin typeface="Times New Roman" panose="02020603050405020304" pitchFamily="18" charset="0"/>
                        <a:ea typeface="Calibri" panose="020F0502020204030204" pitchFamily="34" charset="0"/>
                      </a:endParaRPr>
                    </a:p>
                  </a:txBody>
                  <a:tcPr marL="43168" marR="43168" marT="0" marB="0"/>
                </a:tc>
                <a:tc>
                  <a:txBody>
                    <a:bodyPr/>
                    <a:lstStyle/>
                    <a:p>
                      <a:pPr algn="just">
                        <a:lnSpc>
                          <a:spcPct val="200000"/>
                        </a:lnSpc>
                        <a:spcBef>
                          <a:spcPts val="1100"/>
                        </a:spcBef>
                        <a:spcAft>
                          <a:spcPts val="0"/>
                        </a:spcAft>
                      </a:pPr>
                      <a:r>
                        <a:rPr lang="en-US" sz="1200" b="1" dirty="0">
                          <a:solidFill>
                            <a:srgbClr val="FF0000"/>
                          </a:solidFill>
                          <a:effectLst/>
                        </a:rPr>
                        <a:t>0.885 </a:t>
                      </a:r>
                      <a:endParaRPr lang="en-NG" sz="1200" b="1" dirty="0">
                        <a:solidFill>
                          <a:srgbClr val="FF0000"/>
                        </a:solidFill>
                        <a:effectLst/>
                        <a:latin typeface="Times New Roman" panose="02020603050405020304" pitchFamily="18" charset="0"/>
                        <a:ea typeface="Calibri" panose="020F0502020204030204" pitchFamily="34" charset="0"/>
                      </a:endParaRPr>
                    </a:p>
                  </a:txBody>
                  <a:tcPr marL="43168" marR="43168" marT="0" marB="0"/>
                </a:tc>
                <a:tc>
                  <a:txBody>
                    <a:bodyPr/>
                    <a:lstStyle/>
                    <a:p>
                      <a:pPr algn="just">
                        <a:lnSpc>
                          <a:spcPct val="200000"/>
                        </a:lnSpc>
                        <a:spcBef>
                          <a:spcPts val="1100"/>
                        </a:spcBef>
                        <a:spcAft>
                          <a:spcPts val="0"/>
                        </a:spcAft>
                      </a:pPr>
                      <a:r>
                        <a:rPr lang="en-US" sz="1200" dirty="0">
                          <a:effectLst/>
                        </a:rPr>
                        <a:t> </a:t>
                      </a:r>
                      <a:r>
                        <a:rPr lang="en-US" sz="1200" b="1" dirty="0">
                          <a:solidFill>
                            <a:srgbClr val="FF0000"/>
                          </a:solidFill>
                          <a:effectLst/>
                        </a:rPr>
                        <a:t>0.773 </a:t>
                      </a:r>
                      <a:endParaRPr lang="en-NG" sz="1200" b="1" dirty="0">
                        <a:solidFill>
                          <a:srgbClr val="FF0000"/>
                        </a:solidFill>
                        <a:effectLst/>
                        <a:latin typeface="Times New Roman" panose="02020603050405020304" pitchFamily="18" charset="0"/>
                        <a:ea typeface="Calibri" panose="020F0502020204030204" pitchFamily="34" charset="0"/>
                      </a:endParaRPr>
                    </a:p>
                  </a:txBody>
                  <a:tcPr marL="43168" marR="43168" marT="0" marB="0"/>
                </a:tc>
                <a:tc>
                  <a:txBody>
                    <a:bodyPr/>
                    <a:lstStyle/>
                    <a:p>
                      <a:pPr algn="just">
                        <a:lnSpc>
                          <a:spcPct val="200000"/>
                        </a:lnSpc>
                        <a:spcBef>
                          <a:spcPts val="1100"/>
                        </a:spcBef>
                        <a:spcAft>
                          <a:spcPts val="0"/>
                        </a:spcAft>
                      </a:pPr>
                      <a:r>
                        <a:rPr lang="en-US" sz="1200" b="1" dirty="0">
                          <a:solidFill>
                            <a:srgbClr val="FF0000"/>
                          </a:solidFill>
                          <a:effectLst/>
                        </a:rPr>
                        <a:t> 0.920</a:t>
                      </a:r>
                      <a:endParaRPr lang="en-NG" sz="1200" b="1" dirty="0">
                        <a:solidFill>
                          <a:srgbClr val="FF0000"/>
                        </a:solidFill>
                        <a:effectLst/>
                        <a:latin typeface="Times New Roman" panose="02020603050405020304" pitchFamily="18" charset="0"/>
                        <a:ea typeface="Calibri" panose="020F0502020204030204" pitchFamily="34" charset="0"/>
                      </a:endParaRPr>
                    </a:p>
                  </a:txBody>
                  <a:tcPr marL="43168" marR="43168" marT="0" marB="0"/>
                </a:tc>
                <a:tc>
                  <a:txBody>
                    <a:bodyPr/>
                    <a:lstStyle/>
                    <a:p>
                      <a:pPr algn="just">
                        <a:lnSpc>
                          <a:spcPct val="200000"/>
                        </a:lnSpc>
                        <a:spcBef>
                          <a:spcPts val="1100"/>
                        </a:spcBef>
                        <a:spcAft>
                          <a:spcPts val="0"/>
                        </a:spcAft>
                      </a:pPr>
                      <a:r>
                        <a:rPr lang="en-US" sz="1200" b="1" dirty="0">
                          <a:solidFill>
                            <a:srgbClr val="FF0000"/>
                          </a:solidFill>
                          <a:effectLst/>
                        </a:rPr>
                        <a:t>0.7688</a:t>
                      </a:r>
                      <a:endParaRPr lang="en-NG" sz="1200" b="1" dirty="0">
                        <a:solidFill>
                          <a:srgbClr val="FF0000"/>
                        </a:solidFill>
                        <a:effectLst/>
                      </a:endParaRPr>
                    </a:p>
                    <a:p>
                      <a:pPr algn="just">
                        <a:lnSpc>
                          <a:spcPct val="200000"/>
                        </a:lnSpc>
                        <a:spcBef>
                          <a:spcPts val="1100"/>
                        </a:spcBef>
                        <a:spcAft>
                          <a:spcPts val="0"/>
                        </a:spcAft>
                      </a:pPr>
                      <a:r>
                        <a:rPr lang="en-US" sz="1200" dirty="0">
                          <a:effectLst/>
                        </a:rPr>
                        <a:t> </a:t>
                      </a:r>
                      <a:endParaRPr lang="en-NG" sz="1200" dirty="0">
                        <a:effectLst/>
                        <a:latin typeface="Times New Roman" panose="02020603050405020304" pitchFamily="18" charset="0"/>
                        <a:ea typeface="Calibri" panose="020F0502020204030204" pitchFamily="34" charset="0"/>
                      </a:endParaRPr>
                    </a:p>
                  </a:txBody>
                  <a:tcPr marL="43168" marR="43168" marT="0" marB="0"/>
                </a:tc>
                <a:extLst>
                  <a:ext uri="{0D108BD9-81ED-4DB2-BD59-A6C34878D82A}">
                    <a16:rowId xmlns:a16="http://schemas.microsoft.com/office/drawing/2014/main" val="3781024544"/>
                  </a:ext>
                </a:extLst>
              </a:tr>
              <a:tr h="697924">
                <a:tc>
                  <a:txBody>
                    <a:bodyPr/>
                    <a:lstStyle/>
                    <a:p>
                      <a:pPr algn="just">
                        <a:lnSpc>
                          <a:spcPct val="200000"/>
                        </a:lnSpc>
                        <a:spcBef>
                          <a:spcPts val="1100"/>
                        </a:spcBef>
                        <a:spcAft>
                          <a:spcPts val="0"/>
                        </a:spcAft>
                      </a:pPr>
                      <a:r>
                        <a:rPr lang="en-US" sz="1200">
                          <a:effectLst/>
                        </a:rPr>
                        <a:t>Logistic Regression</a:t>
                      </a:r>
                      <a:endParaRPr lang="en-NG" sz="1200">
                        <a:effectLst/>
                        <a:latin typeface="Times New Roman" panose="02020603050405020304" pitchFamily="18" charset="0"/>
                        <a:ea typeface="Calibri" panose="020F0502020204030204" pitchFamily="34" charset="0"/>
                      </a:endParaRPr>
                    </a:p>
                  </a:txBody>
                  <a:tcPr marL="43168" marR="43168" marT="0" marB="0"/>
                </a:tc>
                <a:tc>
                  <a:txBody>
                    <a:bodyPr/>
                    <a:lstStyle/>
                    <a:p>
                      <a:pPr algn="just">
                        <a:lnSpc>
                          <a:spcPct val="200000"/>
                        </a:lnSpc>
                        <a:spcBef>
                          <a:spcPts val="1100"/>
                        </a:spcBef>
                        <a:spcAft>
                          <a:spcPts val="0"/>
                        </a:spcAft>
                      </a:pPr>
                      <a:r>
                        <a:rPr lang="en-US" sz="1200">
                          <a:effectLst/>
                        </a:rPr>
                        <a:t>86.8852</a:t>
                      </a:r>
                      <a:endParaRPr lang="en-NG" sz="1200">
                        <a:effectLst/>
                        <a:latin typeface="Times New Roman" panose="02020603050405020304" pitchFamily="18" charset="0"/>
                        <a:ea typeface="Calibri" panose="020F0502020204030204" pitchFamily="34" charset="0"/>
                      </a:endParaRPr>
                    </a:p>
                  </a:txBody>
                  <a:tcPr marL="43168" marR="43168" marT="0" marB="0"/>
                </a:tc>
                <a:tc>
                  <a:txBody>
                    <a:bodyPr/>
                    <a:lstStyle/>
                    <a:p>
                      <a:pPr algn="just">
                        <a:lnSpc>
                          <a:spcPct val="200000"/>
                        </a:lnSpc>
                        <a:spcBef>
                          <a:spcPts val="1100"/>
                        </a:spcBef>
                        <a:spcAft>
                          <a:spcPts val="0"/>
                        </a:spcAft>
                      </a:pPr>
                      <a:r>
                        <a:rPr lang="en-US" sz="1200">
                          <a:effectLst/>
                        </a:rPr>
                        <a:t>0.870</a:t>
                      </a:r>
                      <a:endParaRPr lang="en-NG" sz="1200">
                        <a:effectLst/>
                        <a:latin typeface="Times New Roman" panose="02020603050405020304" pitchFamily="18" charset="0"/>
                        <a:ea typeface="Calibri" panose="020F0502020204030204" pitchFamily="34" charset="0"/>
                      </a:endParaRPr>
                    </a:p>
                  </a:txBody>
                  <a:tcPr marL="43168" marR="43168" marT="0" marB="0"/>
                </a:tc>
                <a:tc>
                  <a:txBody>
                    <a:bodyPr/>
                    <a:lstStyle/>
                    <a:p>
                      <a:pPr algn="just">
                        <a:lnSpc>
                          <a:spcPct val="200000"/>
                        </a:lnSpc>
                        <a:spcBef>
                          <a:spcPts val="1100"/>
                        </a:spcBef>
                        <a:spcAft>
                          <a:spcPts val="0"/>
                        </a:spcAft>
                      </a:pPr>
                      <a:r>
                        <a:rPr lang="en-US" sz="1200">
                          <a:effectLst/>
                        </a:rPr>
                        <a:t>0.869</a:t>
                      </a:r>
                      <a:endParaRPr lang="en-NG" sz="1200">
                        <a:effectLst/>
                        <a:latin typeface="Times New Roman" panose="02020603050405020304" pitchFamily="18" charset="0"/>
                        <a:ea typeface="Calibri" panose="020F0502020204030204" pitchFamily="34" charset="0"/>
                      </a:endParaRPr>
                    </a:p>
                  </a:txBody>
                  <a:tcPr marL="43168" marR="43168" marT="0" marB="0"/>
                </a:tc>
                <a:tc>
                  <a:txBody>
                    <a:bodyPr/>
                    <a:lstStyle/>
                    <a:p>
                      <a:pPr algn="just">
                        <a:lnSpc>
                          <a:spcPct val="200000"/>
                        </a:lnSpc>
                        <a:spcBef>
                          <a:spcPts val="1100"/>
                        </a:spcBef>
                        <a:spcAft>
                          <a:spcPts val="0"/>
                        </a:spcAft>
                      </a:pPr>
                      <a:r>
                        <a:rPr lang="en-US" sz="1200">
                          <a:effectLst/>
                        </a:rPr>
                        <a:t>0.868</a:t>
                      </a:r>
                      <a:endParaRPr lang="en-NG" sz="1200">
                        <a:effectLst/>
                        <a:latin typeface="Times New Roman" panose="02020603050405020304" pitchFamily="18" charset="0"/>
                        <a:ea typeface="Calibri" panose="020F0502020204030204" pitchFamily="34" charset="0"/>
                      </a:endParaRPr>
                    </a:p>
                  </a:txBody>
                  <a:tcPr marL="43168" marR="43168" marT="0" marB="0"/>
                </a:tc>
                <a:tc>
                  <a:txBody>
                    <a:bodyPr/>
                    <a:lstStyle/>
                    <a:p>
                      <a:pPr algn="just">
                        <a:lnSpc>
                          <a:spcPct val="200000"/>
                        </a:lnSpc>
                        <a:spcBef>
                          <a:spcPts val="1100"/>
                        </a:spcBef>
                        <a:spcAft>
                          <a:spcPts val="0"/>
                        </a:spcAft>
                      </a:pPr>
                      <a:r>
                        <a:rPr lang="en-US" sz="1200">
                          <a:effectLst/>
                        </a:rPr>
                        <a:t>0.738</a:t>
                      </a:r>
                      <a:endParaRPr lang="en-NG" sz="1200">
                        <a:effectLst/>
                        <a:latin typeface="Times New Roman" panose="02020603050405020304" pitchFamily="18" charset="0"/>
                        <a:ea typeface="Calibri" panose="020F0502020204030204" pitchFamily="34" charset="0"/>
                      </a:endParaRPr>
                    </a:p>
                  </a:txBody>
                  <a:tcPr marL="43168" marR="43168" marT="0" marB="0"/>
                </a:tc>
                <a:tc>
                  <a:txBody>
                    <a:bodyPr/>
                    <a:lstStyle/>
                    <a:p>
                      <a:pPr algn="just">
                        <a:lnSpc>
                          <a:spcPct val="200000"/>
                        </a:lnSpc>
                        <a:spcBef>
                          <a:spcPts val="1100"/>
                        </a:spcBef>
                        <a:spcAft>
                          <a:spcPts val="0"/>
                        </a:spcAft>
                      </a:pPr>
                      <a:r>
                        <a:rPr lang="en-US" sz="1200" dirty="0">
                          <a:effectLst/>
                        </a:rPr>
                        <a:t>0.908</a:t>
                      </a:r>
                      <a:endParaRPr lang="en-NG" sz="1200" dirty="0">
                        <a:effectLst/>
                        <a:latin typeface="Times New Roman" panose="02020603050405020304" pitchFamily="18" charset="0"/>
                        <a:ea typeface="Calibri" panose="020F0502020204030204" pitchFamily="34" charset="0"/>
                      </a:endParaRPr>
                    </a:p>
                  </a:txBody>
                  <a:tcPr marL="43168" marR="43168" marT="0" marB="0"/>
                </a:tc>
                <a:tc>
                  <a:txBody>
                    <a:bodyPr/>
                    <a:lstStyle/>
                    <a:p>
                      <a:pPr algn="just">
                        <a:lnSpc>
                          <a:spcPct val="200000"/>
                        </a:lnSpc>
                        <a:spcBef>
                          <a:spcPts val="1100"/>
                        </a:spcBef>
                        <a:spcAft>
                          <a:spcPts val="0"/>
                        </a:spcAft>
                      </a:pPr>
                      <a:r>
                        <a:rPr lang="en-US" sz="1200">
                          <a:effectLst/>
                        </a:rPr>
                        <a:t>0.7362</a:t>
                      </a:r>
                      <a:endParaRPr lang="en-NG" sz="1200">
                        <a:effectLst/>
                        <a:latin typeface="Times New Roman" panose="02020603050405020304" pitchFamily="18" charset="0"/>
                        <a:ea typeface="Calibri" panose="020F0502020204030204" pitchFamily="34" charset="0"/>
                      </a:endParaRPr>
                    </a:p>
                  </a:txBody>
                  <a:tcPr marL="43168" marR="43168" marT="0" marB="0"/>
                </a:tc>
                <a:extLst>
                  <a:ext uri="{0D108BD9-81ED-4DB2-BD59-A6C34878D82A}">
                    <a16:rowId xmlns:a16="http://schemas.microsoft.com/office/drawing/2014/main" val="1696027770"/>
                  </a:ext>
                </a:extLst>
              </a:tr>
              <a:tr h="697924">
                <a:tc>
                  <a:txBody>
                    <a:bodyPr/>
                    <a:lstStyle/>
                    <a:p>
                      <a:pPr algn="just">
                        <a:lnSpc>
                          <a:spcPct val="200000"/>
                        </a:lnSpc>
                        <a:spcBef>
                          <a:spcPts val="1100"/>
                        </a:spcBef>
                        <a:spcAft>
                          <a:spcPts val="0"/>
                        </a:spcAft>
                      </a:pPr>
                      <a:r>
                        <a:rPr lang="en-US" sz="1200">
                          <a:effectLst/>
                        </a:rPr>
                        <a:t>KNN</a:t>
                      </a:r>
                      <a:endParaRPr lang="en-NG" sz="1200">
                        <a:effectLst/>
                        <a:latin typeface="Times New Roman" panose="02020603050405020304" pitchFamily="18" charset="0"/>
                        <a:ea typeface="Calibri" panose="020F0502020204030204" pitchFamily="34" charset="0"/>
                      </a:endParaRPr>
                    </a:p>
                  </a:txBody>
                  <a:tcPr marL="43168" marR="43168" marT="0" marB="0"/>
                </a:tc>
                <a:tc>
                  <a:txBody>
                    <a:bodyPr/>
                    <a:lstStyle/>
                    <a:p>
                      <a:pPr algn="just">
                        <a:lnSpc>
                          <a:spcPct val="200000"/>
                        </a:lnSpc>
                        <a:spcBef>
                          <a:spcPts val="1100"/>
                        </a:spcBef>
                        <a:spcAft>
                          <a:spcPts val="0"/>
                        </a:spcAft>
                      </a:pPr>
                      <a:r>
                        <a:rPr lang="en-US" sz="1200" dirty="0">
                          <a:effectLst/>
                        </a:rPr>
                        <a:t>80.3279</a:t>
                      </a:r>
                      <a:endParaRPr lang="en-NG" sz="1200" dirty="0">
                        <a:effectLst/>
                        <a:latin typeface="Times New Roman" panose="02020603050405020304" pitchFamily="18" charset="0"/>
                        <a:ea typeface="Calibri" panose="020F0502020204030204" pitchFamily="34" charset="0"/>
                      </a:endParaRPr>
                    </a:p>
                  </a:txBody>
                  <a:tcPr marL="43168" marR="43168" marT="0" marB="0"/>
                </a:tc>
                <a:tc>
                  <a:txBody>
                    <a:bodyPr/>
                    <a:lstStyle/>
                    <a:p>
                      <a:pPr algn="just">
                        <a:lnSpc>
                          <a:spcPct val="200000"/>
                        </a:lnSpc>
                        <a:spcBef>
                          <a:spcPts val="1100"/>
                        </a:spcBef>
                        <a:spcAft>
                          <a:spcPts val="0"/>
                        </a:spcAft>
                      </a:pPr>
                      <a:r>
                        <a:rPr lang="en-US" sz="1200">
                          <a:effectLst/>
                        </a:rPr>
                        <a:t>0.804</a:t>
                      </a:r>
                      <a:endParaRPr lang="en-NG" sz="1200">
                        <a:effectLst/>
                        <a:latin typeface="Times New Roman" panose="02020603050405020304" pitchFamily="18" charset="0"/>
                        <a:ea typeface="Calibri" panose="020F0502020204030204" pitchFamily="34" charset="0"/>
                      </a:endParaRPr>
                    </a:p>
                  </a:txBody>
                  <a:tcPr marL="43168" marR="43168" marT="0" marB="0"/>
                </a:tc>
                <a:tc>
                  <a:txBody>
                    <a:bodyPr/>
                    <a:lstStyle/>
                    <a:p>
                      <a:pPr algn="just">
                        <a:lnSpc>
                          <a:spcPct val="200000"/>
                        </a:lnSpc>
                        <a:spcBef>
                          <a:spcPts val="1100"/>
                        </a:spcBef>
                        <a:spcAft>
                          <a:spcPts val="0"/>
                        </a:spcAft>
                      </a:pPr>
                      <a:r>
                        <a:rPr lang="en-US" sz="1200">
                          <a:effectLst/>
                        </a:rPr>
                        <a:t>0.803</a:t>
                      </a:r>
                      <a:endParaRPr lang="en-NG" sz="1200">
                        <a:effectLst/>
                        <a:latin typeface="Times New Roman" panose="02020603050405020304" pitchFamily="18" charset="0"/>
                        <a:ea typeface="Calibri" panose="020F0502020204030204" pitchFamily="34" charset="0"/>
                      </a:endParaRPr>
                    </a:p>
                  </a:txBody>
                  <a:tcPr marL="43168" marR="43168" marT="0" marB="0"/>
                </a:tc>
                <a:tc>
                  <a:txBody>
                    <a:bodyPr/>
                    <a:lstStyle/>
                    <a:p>
                      <a:pPr algn="just">
                        <a:lnSpc>
                          <a:spcPct val="200000"/>
                        </a:lnSpc>
                        <a:spcBef>
                          <a:spcPts val="1100"/>
                        </a:spcBef>
                        <a:spcAft>
                          <a:spcPts val="0"/>
                        </a:spcAft>
                      </a:pPr>
                      <a:r>
                        <a:rPr lang="en-US" sz="1200">
                          <a:effectLst/>
                        </a:rPr>
                        <a:t>0.803</a:t>
                      </a:r>
                      <a:endParaRPr lang="en-NG" sz="1200">
                        <a:effectLst/>
                        <a:latin typeface="Times New Roman" panose="02020603050405020304" pitchFamily="18" charset="0"/>
                        <a:ea typeface="Calibri" panose="020F0502020204030204" pitchFamily="34" charset="0"/>
                      </a:endParaRPr>
                    </a:p>
                  </a:txBody>
                  <a:tcPr marL="43168" marR="43168" marT="0" marB="0"/>
                </a:tc>
                <a:tc>
                  <a:txBody>
                    <a:bodyPr/>
                    <a:lstStyle/>
                    <a:p>
                      <a:pPr algn="just">
                        <a:lnSpc>
                          <a:spcPct val="200000"/>
                        </a:lnSpc>
                        <a:spcBef>
                          <a:spcPts val="1100"/>
                        </a:spcBef>
                        <a:spcAft>
                          <a:spcPts val="0"/>
                        </a:spcAft>
                      </a:pPr>
                      <a:r>
                        <a:rPr lang="en-US" sz="1200">
                          <a:effectLst/>
                        </a:rPr>
                        <a:t>0.606</a:t>
                      </a:r>
                      <a:endParaRPr lang="en-NG" sz="1200">
                        <a:effectLst/>
                        <a:latin typeface="Times New Roman" panose="02020603050405020304" pitchFamily="18" charset="0"/>
                        <a:ea typeface="Calibri" panose="020F0502020204030204" pitchFamily="34" charset="0"/>
                      </a:endParaRPr>
                    </a:p>
                  </a:txBody>
                  <a:tcPr marL="43168" marR="43168" marT="0" marB="0"/>
                </a:tc>
                <a:tc>
                  <a:txBody>
                    <a:bodyPr/>
                    <a:lstStyle/>
                    <a:p>
                      <a:pPr algn="just">
                        <a:lnSpc>
                          <a:spcPct val="200000"/>
                        </a:lnSpc>
                        <a:spcBef>
                          <a:spcPts val="1100"/>
                        </a:spcBef>
                        <a:spcAft>
                          <a:spcPts val="0"/>
                        </a:spcAft>
                      </a:pPr>
                      <a:r>
                        <a:rPr lang="en-US" sz="1200" dirty="0">
                          <a:effectLst/>
                        </a:rPr>
                        <a:t>0.873</a:t>
                      </a:r>
                      <a:endParaRPr lang="en-NG" sz="1200" dirty="0">
                        <a:effectLst/>
                        <a:latin typeface="Times New Roman" panose="02020603050405020304" pitchFamily="18" charset="0"/>
                        <a:ea typeface="Calibri" panose="020F0502020204030204" pitchFamily="34" charset="0"/>
                      </a:endParaRPr>
                    </a:p>
                  </a:txBody>
                  <a:tcPr marL="43168" marR="43168" marT="0" marB="0"/>
                </a:tc>
                <a:tc>
                  <a:txBody>
                    <a:bodyPr/>
                    <a:lstStyle/>
                    <a:p>
                      <a:pPr algn="just">
                        <a:lnSpc>
                          <a:spcPct val="200000"/>
                        </a:lnSpc>
                        <a:spcBef>
                          <a:spcPts val="1100"/>
                        </a:spcBef>
                        <a:spcAft>
                          <a:spcPts val="0"/>
                        </a:spcAft>
                      </a:pPr>
                      <a:r>
                        <a:rPr lang="en-US" sz="1200" dirty="0">
                          <a:effectLst/>
                        </a:rPr>
                        <a:t>0.6043</a:t>
                      </a:r>
                      <a:endParaRPr lang="en-NG" sz="1200" dirty="0">
                        <a:effectLst/>
                        <a:latin typeface="Times New Roman" panose="02020603050405020304" pitchFamily="18" charset="0"/>
                        <a:ea typeface="Calibri" panose="020F0502020204030204" pitchFamily="34" charset="0"/>
                      </a:endParaRPr>
                    </a:p>
                  </a:txBody>
                  <a:tcPr marL="43168" marR="43168" marT="0" marB="0"/>
                </a:tc>
                <a:extLst>
                  <a:ext uri="{0D108BD9-81ED-4DB2-BD59-A6C34878D82A}">
                    <a16:rowId xmlns:a16="http://schemas.microsoft.com/office/drawing/2014/main" val="3028626897"/>
                  </a:ext>
                </a:extLst>
              </a:tr>
            </a:tbl>
          </a:graphicData>
        </a:graphic>
      </p:graphicFrame>
    </p:spTree>
    <p:extLst>
      <p:ext uri="{BB962C8B-B14F-4D97-AF65-F5344CB8AC3E}">
        <p14:creationId xmlns:p14="http://schemas.microsoft.com/office/powerpoint/2010/main" val="17831465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6FB97-3B64-4E35-90CE-C222E028E29B}"/>
              </a:ext>
            </a:extLst>
          </p:cNvPr>
          <p:cNvSpPr>
            <a:spLocks noGrp="1"/>
          </p:cNvSpPr>
          <p:nvPr>
            <p:ph type="title"/>
          </p:nvPr>
        </p:nvSpPr>
        <p:spPr/>
        <p:txBody>
          <a:bodyPr>
            <a:normAutofit fontScale="90000"/>
          </a:bodyPr>
          <a:lstStyle/>
          <a:p>
            <a:r>
              <a:rPr lang="en-US" dirty="0">
                <a:solidFill>
                  <a:schemeClr val="bg1"/>
                </a:solidFill>
                <a:effectLst/>
              </a:rPr>
              <a:t>Comparison</a:t>
            </a:r>
            <a:r>
              <a:rPr lang="en-US" dirty="0">
                <a:effectLst/>
              </a:rPr>
              <a:t> </a:t>
            </a:r>
            <a:r>
              <a:rPr lang="en-US" dirty="0">
                <a:solidFill>
                  <a:schemeClr val="bg1"/>
                </a:solidFill>
                <a:effectLst/>
              </a:rPr>
              <a:t>of </a:t>
            </a:r>
            <a:r>
              <a:rPr lang="en-US" dirty="0">
                <a:effectLst/>
              </a:rPr>
              <a:t>Various Approaches with our Proposed Approach</a:t>
            </a:r>
            <a:endParaRPr lang="en-NG" dirty="0"/>
          </a:p>
        </p:txBody>
      </p:sp>
      <p:graphicFrame>
        <p:nvGraphicFramePr>
          <p:cNvPr id="7" name="Table 6">
            <a:extLst>
              <a:ext uri="{FF2B5EF4-FFF2-40B4-BE49-F238E27FC236}">
                <a16:creationId xmlns:a16="http://schemas.microsoft.com/office/drawing/2014/main" id="{ECF67337-A114-4640-9155-E0B3576FACB0}"/>
              </a:ext>
            </a:extLst>
          </p:cNvPr>
          <p:cNvGraphicFramePr>
            <a:graphicFrameLocks noGrp="1"/>
          </p:cNvGraphicFramePr>
          <p:nvPr>
            <p:extLst>
              <p:ext uri="{D42A27DB-BD31-4B8C-83A1-F6EECF244321}">
                <p14:modId xmlns:p14="http://schemas.microsoft.com/office/powerpoint/2010/main" val="3317407857"/>
              </p:ext>
            </p:extLst>
          </p:nvPr>
        </p:nvGraphicFramePr>
        <p:xfrm>
          <a:off x="105103" y="1271752"/>
          <a:ext cx="8735873" cy="3871748"/>
        </p:xfrm>
        <a:graphic>
          <a:graphicData uri="http://schemas.openxmlformats.org/drawingml/2006/table">
            <a:tbl>
              <a:tblPr firstRow="1" firstCol="1" bandRow="1"/>
              <a:tblGrid>
                <a:gridCol w="546710">
                  <a:extLst>
                    <a:ext uri="{9D8B030D-6E8A-4147-A177-3AD203B41FA5}">
                      <a16:colId xmlns:a16="http://schemas.microsoft.com/office/drawing/2014/main" val="1831206055"/>
                    </a:ext>
                  </a:extLst>
                </a:gridCol>
                <a:gridCol w="2546209">
                  <a:extLst>
                    <a:ext uri="{9D8B030D-6E8A-4147-A177-3AD203B41FA5}">
                      <a16:colId xmlns:a16="http://schemas.microsoft.com/office/drawing/2014/main" val="2111221915"/>
                    </a:ext>
                  </a:extLst>
                </a:gridCol>
                <a:gridCol w="2339760">
                  <a:extLst>
                    <a:ext uri="{9D8B030D-6E8A-4147-A177-3AD203B41FA5}">
                      <a16:colId xmlns:a16="http://schemas.microsoft.com/office/drawing/2014/main" val="1103689274"/>
                    </a:ext>
                  </a:extLst>
                </a:gridCol>
                <a:gridCol w="1651597">
                  <a:extLst>
                    <a:ext uri="{9D8B030D-6E8A-4147-A177-3AD203B41FA5}">
                      <a16:colId xmlns:a16="http://schemas.microsoft.com/office/drawing/2014/main" val="4291204810"/>
                    </a:ext>
                  </a:extLst>
                </a:gridCol>
                <a:gridCol w="1651597">
                  <a:extLst>
                    <a:ext uri="{9D8B030D-6E8A-4147-A177-3AD203B41FA5}">
                      <a16:colId xmlns:a16="http://schemas.microsoft.com/office/drawing/2014/main" val="2487345219"/>
                    </a:ext>
                  </a:extLst>
                </a:gridCol>
              </a:tblGrid>
              <a:tr h="194268">
                <a:tc>
                  <a:txBody>
                    <a:bodyPr/>
                    <a:lstStyle/>
                    <a:p>
                      <a:pPr algn="just">
                        <a:lnSpc>
                          <a:spcPct val="100000"/>
                        </a:lnSpc>
                        <a:spcBef>
                          <a:spcPts val="0"/>
                        </a:spcBef>
                        <a:spcAft>
                          <a:spcPts val="0"/>
                        </a:spcAft>
                      </a:pPr>
                      <a:r>
                        <a:rPr lang="en-US" sz="1200" dirty="0">
                          <a:solidFill>
                            <a:schemeClr val="bg1"/>
                          </a:solidFill>
                          <a:effectLst/>
                        </a:rPr>
                        <a:t>S/N </a:t>
                      </a:r>
                      <a:endParaRPr lang="en-NG" sz="12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endParaRPr>
                    </a:p>
                  </a:txBody>
                  <a:tcPr marL="28496" marR="28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Bef>
                          <a:spcPts val="0"/>
                        </a:spcBef>
                        <a:spcAft>
                          <a:spcPts val="0"/>
                        </a:spcAft>
                      </a:pPr>
                      <a:r>
                        <a:rPr lang="en-US" sz="1200">
                          <a:solidFill>
                            <a:schemeClr val="bg1"/>
                          </a:solidFill>
                          <a:effectLst/>
                        </a:rPr>
                        <a:t>Author and Year</a:t>
                      </a:r>
                      <a:endParaRPr lang="en-NG" sz="1200">
                        <a:solidFill>
                          <a:schemeClr val="bg1"/>
                        </a:solidFill>
                        <a:effectLst/>
                        <a:latin typeface="Times New Roman" panose="02020603050405020304" pitchFamily="18" charset="0"/>
                        <a:ea typeface="Calibri" panose="020F0502020204030204" pitchFamily="34" charset="0"/>
                        <a:cs typeface="Arial" panose="020B0604020202020204" pitchFamily="34" charset="0"/>
                      </a:endParaRPr>
                    </a:p>
                  </a:txBody>
                  <a:tcPr marL="28496" marR="28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Bef>
                          <a:spcPts val="0"/>
                        </a:spcBef>
                        <a:spcAft>
                          <a:spcPts val="0"/>
                        </a:spcAft>
                      </a:pPr>
                      <a:r>
                        <a:rPr lang="en-US" sz="1200">
                          <a:solidFill>
                            <a:schemeClr val="bg1"/>
                          </a:solidFill>
                          <a:effectLst/>
                        </a:rPr>
                        <a:t>Method</a:t>
                      </a:r>
                      <a:endParaRPr lang="en-NG" sz="1200">
                        <a:solidFill>
                          <a:schemeClr val="bg1"/>
                        </a:solidFill>
                        <a:effectLst/>
                        <a:latin typeface="Times New Roman" panose="02020603050405020304" pitchFamily="18" charset="0"/>
                        <a:ea typeface="Calibri" panose="020F0502020204030204" pitchFamily="34" charset="0"/>
                        <a:cs typeface="Arial" panose="020B0604020202020204" pitchFamily="34" charset="0"/>
                      </a:endParaRPr>
                    </a:p>
                  </a:txBody>
                  <a:tcPr marL="28496" marR="28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Bef>
                          <a:spcPts val="0"/>
                        </a:spcBef>
                        <a:spcAft>
                          <a:spcPts val="0"/>
                        </a:spcAft>
                      </a:pPr>
                      <a:r>
                        <a:rPr lang="en-US" sz="1200">
                          <a:solidFill>
                            <a:schemeClr val="bg1"/>
                          </a:solidFill>
                          <a:effectLst/>
                        </a:rPr>
                        <a:t>Dataset</a:t>
                      </a:r>
                      <a:endParaRPr lang="en-NG" sz="1200">
                        <a:solidFill>
                          <a:schemeClr val="bg1"/>
                        </a:solidFill>
                        <a:effectLst/>
                        <a:latin typeface="Times New Roman" panose="02020603050405020304" pitchFamily="18" charset="0"/>
                        <a:ea typeface="Calibri" panose="020F0502020204030204" pitchFamily="34" charset="0"/>
                        <a:cs typeface="Arial" panose="020B0604020202020204" pitchFamily="34" charset="0"/>
                      </a:endParaRPr>
                    </a:p>
                  </a:txBody>
                  <a:tcPr marL="28496" marR="2849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Bef>
                          <a:spcPts val="0"/>
                        </a:spcBef>
                        <a:spcAft>
                          <a:spcPts val="0"/>
                        </a:spcAft>
                      </a:pPr>
                      <a:r>
                        <a:rPr lang="en-US" sz="1200" dirty="0">
                          <a:solidFill>
                            <a:schemeClr val="bg1"/>
                          </a:solidFill>
                          <a:effectLst/>
                        </a:rPr>
                        <a:t>Metrics</a:t>
                      </a:r>
                      <a:endParaRPr lang="en-NG" sz="12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endParaRPr>
                    </a:p>
                  </a:txBody>
                  <a:tcPr marL="28496" marR="28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61230103"/>
                  </a:ext>
                </a:extLst>
              </a:tr>
              <a:tr h="867398">
                <a:tc>
                  <a:txBody>
                    <a:bodyPr/>
                    <a:lstStyle/>
                    <a:p>
                      <a:pPr marL="0" lvl="0" indent="0" algn="just">
                        <a:lnSpc>
                          <a:spcPct val="100000"/>
                        </a:lnSpc>
                        <a:spcBef>
                          <a:spcPts val="0"/>
                        </a:spcBef>
                        <a:spcAft>
                          <a:spcPts val="0"/>
                        </a:spcAft>
                        <a:buFont typeface="+mj-lt"/>
                        <a:buNone/>
                      </a:pPr>
                      <a:r>
                        <a:rPr lang="en-US" sz="1200" dirty="0">
                          <a:solidFill>
                            <a:schemeClr val="bg1"/>
                          </a:solidFill>
                          <a:effectLst/>
                        </a:rPr>
                        <a:t>1. </a:t>
                      </a:r>
                      <a:endParaRPr lang="en-NG" sz="12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endParaRPr>
                    </a:p>
                  </a:txBody>
                  <a:tcPr marL="28496" marR="28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Bef>
                          <a:spcPts val="0"/>
                        </a:spcBef>
                        <a:spcAft>
                          <a:spcPts val="0"/>
                        </a:spcAft>
                      </a:pPr>
                      <a:r>
                        <a:rPr lang="en-US" sz="1200" dirty="0">
                          <a:solidFill>
                            <a:schemeClr val="bg1"/>
                          </a:solidFill>
                          <a:effectLst/>
                        </a:rPr>
                        <a:t>Mistura  </a:t>
                      </a:r>
                      <a:r>
                        <a:rPr lang="en-US" sz="1200" dirty="0" err="1">
                          <a:solidFill>
                            <a:schemeClr val="bg1"/>
                          </a:solidFill>
                          <a:effectLst/>
                        </a:rPr>
                        <a:t>Muibideen</a:t>
                      </a:r>
                      <a:r>
                        <a:rPr lang="en-US" sz="1200" dirty="0">
                          <a:solidFill>
                            <a:schemeClr val="bg1"/>
                          </a:solidFill>
                          <a:effectLst/>
                        </a:rPr>
                        <a:t> &amp;  Rajesh Prasad, 2020</a:t>
                      </a:r>
                      <a:endParaRPr lang="en-NG" sz="12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endParaRPr>
                    </a:p>
                  </a:txBody>
                  <a:tcPr marL="28496" marR="28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Bef>
                          <a:spcPts val="0"/>
                        </a:spcBef>
                        <a:spcAft>
                          <a:spcPts val="0"/>
                        </a:spcAft>
                      </a:pPr>
                      <a:r>
                        <a:rPr lang="en-US" sz="1200" dirty="0">
                          <a:solidFill>
                            <a:schemeClr val="bg1"/>
                          </a:solidFill>
                          <a:effectLst/>
                        </a:rPr>
                        <a:t>Bayesian Network </a:t>
                      </a:r>
                      <a:endParaRPr lang="en-NG" sz="12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endParaRPr>
                    </a:p>
                  </a:txBody>
                  <a:tcPr marL="28496" marR="28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Bef>
                          <a:spcPts val="0"/>
                        </a:spcBef>
                        <a:spcAft>
                          <a:spcPts val="0"/>
                        </a:spcAft>
                      </a:pPr>
                      <a:r>
                        <a:rPr lang="en-US" sz="1200">
                          <a:solidFill>
                            <a:schemeClr val="bg1"/>
                          </a:solidFill>
                          <a:effectLst/>
                        </a:rPr>
                        <a:t>Cleveland dataset: 14 Attributes</a:t>
                      </a:r>
                      <a:endParaRPr lang="en-NG" sz="1200">
                        <a:solidFill>
                          <a:schemeClr val="bg1"/>
                        </a:solidFill>
                        <a:effectLst/>
                      </a:endParaRPr>
                    </a:p>
                    <a:p>
                      <a:pPr algn="just">
                        <a:lnSpc>
                          <a:spcPct val="100000"/>
                        </a:lnSpc>
                        <a:spcBef>
                          <a:spcPts val="0"/>
                        </a:spcBef>
                        <a:spcAft>
                          <a:spcPts val="0"/>
                        </a:spcAft>
                      </a:pPr>
                      <a:r>
                        <a:rPr lang="en-US" sz="1200">
                          <a:solidFill>
                            <a:schemeClr val="bg1"/>
                          </a:solidFill>
                          <a:effectLst/>
                        </a:rPr>
                        <a:t> </a:t>
                      </a:r>
                      <a:endParaRPr lang="en-NG" sz="1200">
                        <a:solidFill>
                          <a:schemeClr val="bg1"/>
                        </a:solidFill>
                        <a:effectLst/>
                      </a:endParaRPr>
                    </a:p>
                    <a:p>
                      <a:pPr algn="just">
                        <a:lnSpc>
                          <a:spcPct val="100000"/>
                        </a:lnSpc>
                        <a:spcBef>
                          <a:spcPts val="0"/>
                        </a:spcBef>
                        <a:spcAft>
                          <a:spcPts val="0"/>
                        </a:spcAft>
                      </a:pPr>
                      <a:r>
                        <a:rPr lang="en-US" sz="1200">
                          <a:solidFill>
                            <a:schemeClr val="bg1"/>
                          </a:solidFill>
                          <a:effectLst/>
                        </a:rPr>
                        <a:t> </a:t>
                      </a:r>
                      <a:endParaRPr lang="en-NG" sz="1200">
                        <a:solidFill>
                          <a:schemeClr val="bg1"/>
                        </a:solidFill>
                        <a:effectLst/>
                        <a:latin typeface="Times New Roman" panose="02020603050405020304" pitchFamily="18" charset="0"/>
                        <a:ea typeface="Calibri" panose="020F0502020204030204" pitchFamily="34" charset="0"/>
                        <a:cs typeface="Arial" panose="020B0604020202020204" pitchFamily="34" charset="0"/>
                      </a:endParaRPr>
                    </a:p>
                  </a:txBody>
                  <a:tcPr marL="28496" marR="2849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Bef>
                          <a:spcPts val="0"/>
                        </a:spcBef>
                        <a:spcAft>
                          <a:spcPts val="0"/>
                        </a:spcAft>
                      </a:pPr>
                      <a:r>
                        <a:rPr lang="en-US" sz="1200" dirty="0">
                          <a:solidFill>
                            <a:schemeClr val="bg1"/>
                          </a:solidFill>
                          <a:effectLst/>
                        </a:rPr>
                        <a:t>Accuracy: 85%</a:t>
                      </a:r>
                      <a:endParaRPr lang="en-NG" sz="1200" dirty="0">
                        <a:solidFill>
                          <a:schemeClr val="bg1"/>
                        </a:solidFill>
                        <a:effectLst/>
                      </a:endParaRPr>
                    </a:p>
                    <a:p>
                      <a:pPr algn="just">
                        <a:lnSpc>
                          <a:spcPct val="100000"/>
                        </a:lnSpc>
                        <a:spcBef>
                          <a:spcPts val="0"/>
                        </a:spcBef>
                        <a:spcAft>
                          <a:spcPts val="0"/>
                        </a:spcAft>
                      </a:pPr>
                      <a:r>
                        <a:rPr lang="en-US" sz="1200" dirty="0">
                          <a:solidFill>
                            <a:schemeClr val="bg1"/>
                          </a:solidFill>
                          <a:effectLst/>
                        </a:rPr>
                        <a:t>Precision: 86%</a:t>
                      </a:r>
                      <a:endParaRPr lang="en-NG" sz="1200" dirty="0">
                        <a:solidFill>
                          <a:schemeClr val="bg1"/>
                        </a:solidFill>
                        <a:effectLst/>
                      </a:endParaRPr>
                    </a:p>
                    <a:p>
                      <a:pPr algn="just">
                        <a:lnSpc>
                          <a:spcPct val="100000"/>
                        </a:lnSpc>
                        <a:spcBef>
                          <a:spcPts val="0"/>
                        </a:spcBef>
                        <a:spcAft>
                          <a:spcPts val="0"/>
                        </a:spcAft>
                      </a:pPr>
                      <a:r>
                        <a:rPr lang="en-US" sz="1200" dirty="0">
                          <a:solidFill>
                            <a:schemeClr val="bg1"/>
                          </a:solidFill>
                          <a:effectLst/>
                        </a:rPr>
                        <a:t>Recall: 85%</a:t>
                      </a:r>
                      <a:endParaRPr lang="en-NG" sz="1200" dirty="0">
                        <a:solidFill>
                          <a:schemeClr val="bg1"/>
                        </a:solidFill>
                        <a:effectLst/>
                      </a:endParaRPr>
                    </a:p>
                    <a:p>
                      <a:pPr algn="just">
                        <a:lnSpc>
                          <a:spcPct val="100000"/>
                        </a:lnSpc>
                        <a:spcBef>
                          <a:spcPts val="0"/>
                        </a:spcBef>
                        <a:spcAft>
                          <a:spcPts val="0"/>
                        </a:spcAft>
                      </a:pPr>
                      <a:r>
                        <a:rPr lang="en-US" sz="1200" dirty="0">
                          <a:solidFill>
                            <a:schemeClr val="bg1"/>
                          </a:solidFill>
                          <a:effectLst/>
                        </a:rPr>
                        <a:t>F1- Score: 85%</a:t>
                      </a:r>
                      <a:endParaRPr lang="en-NG" sz="12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endParaRPr>
                    </a:p>
                  </a:txBody>
                  <a:tcPr marL="28496" marR="28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97554398"/>
                  </a:ext>
                </a:extLst>
              </a:tr>
              <a:tr h="867398">
                <a:tc>
                  <a:txBody>
                    <a:bodyPr/>
                    <a:lstStyle/>
                    <a:p>
                      <a:pPr marL="0" lvl="0" indent="0" algn="just">
                        <a:lnSpc>
                          <a:spcPct val="100000"/>
                        </a:lnSpc>
                        <a:spcBef>
                          <a:spcPts val="0"/>
                        </a:spcBef>
                        <a:spcAft>
                          <a:spcPts val="0"/>
                        </a:spcAft>
                        <a:buFont typeface="+mj-lt"/>
                        <a:buNone/>
                      </a:pPr>
                      <a:r>
                        <a:rPr lang="en-US" sz="1200" dirty="0">
                          <a:solidFill>
                            <a:schemeClr val="bg1"/>
                          </a:solidFill>
                          <a:effectLst/>
                        </a:rPr>
                        <a:t>2. </a:t>
                      </a:r>
                      <a:endParaRPr lang="en-NG" sz="12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endParaRPr>
                    </a:p>
                  </a:txBody>
                  <a:tcPr marL="28496" marR="28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Bef>
                          <a:spcPts val="0"/>
                        </a:spcBef>
                        <a:spcAft>
                          <a:spcPts val="0"/>
                        </a:spcAft>
                      </a:pPr>
                      <a:r>
                        <a:rPr lang="en-US" sz="1200" dirty="0">
                          <a:solidFill>
                            <a:schemeClr val="bg1"/>
                          </a:solidFill>
                          <a:effectLst/>
                        </a:rPr>
                        <a:t>Aniruddha Dutta, </a:t>
                      </a:r>
                      <a:r>
                        <a:rPr lang="en-US" sz="1200" dirty="0" err="1">
                          <a:solidFill>
                            <a:schemeClr val="bg1"/>
                          </a:solidFill>
                          <a:effectLst/>
                        </a:rPr>
                        <a:t>Tamal</a:t>
                      </a:r>
                      <a:r>
                        <a:rPr lang="en-US" sz="1200" dirty="0">
                          <a:solidFill>
                            <a:schemeClr val="bg1"/>
                          </a:solidFill>
                          <a:effectLst/>
                        </a:rPr>
                        <a:t> </a:t>
                      </a:r>
                      <a:r>
                        <a:rPr lang="en-US" sz="1200" dirty="0" err="1">
                          <a:solidFill>
                            <a:schemeClr val="bg1"/>
                          </a:solidFill>
                          <a:effectLst/>
                        </a:rPr>
                        <a:t>Batabyal</a:t>
                      </a:r>
                      <a:r>
                        <a:rPr lang="en-US" sz="1200" dirty="0">
                          <a:solidFill>
                            <a:schemeClr val="bg1"/>
                          </a:solidFill>
                          <a:effectLst/>
                        </a:rPr>
                        <a:t>, </a:t>
                      </a:r>
                      <a:r>
                        <a:rPr lang="en-US" sz="1200" dirty="0" err="1">
                          <a:solidFill>
                            <a:schemeClr val="bg1"/>
                          </a:solidFill>
                          <a:effectLst/>
                        </a:rPr>
                        <a:t>Meheli</a:t>
                      </a:r>
                      <a:r>
                        <a:rPr lang="en-US" sz="1200" dirty="0">
                          <a:solidFill>
                            <a:schemeClr val="bg1"/>
                          </a:solidFill>
                          <a:effectLst/>
                        </a:rPr>
                        <a:t> </a:t>
                      </a:r>
                      <a:r>
                        <a:rPr lang="en-US" sz="1200" dirty="0" err="1">
                          <a:solidFill>
                            <a:schemeClr val="bg1"/>
                          </a:solidFill>
                          <a:effectLst/>
                        </a:rPr>
                        <a:t>Basu</a:t>
                      </a:r>
                      <a:r>
                        <a:rPr lang="en-US" sz="1200" dirty="0">
                          <a:solidFill>
                            <a:schemeClr val="bg1"/>
                          </a:solidFill>
                          <a:effectLst/>
                        </a:rPr>
                        <a:t>, Scott T. Acton  -2020</a:t>
                      </a:r>
                      <a:endParaRPr lang="en-NG" sz="12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endParaRPr>
                    </a:p>
                  </a:txBody>
                  <a:tcPr marL="28496" marR="28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Bef>
                          <a:spcPts val="0"/>
                        </a:spcBef>
                        <a:spcAft>
                          <a:spcPts val="0"/>
                        </a:spcAft>
                      </a:pPr>
                      <a:r>
                        <a:rPr lang="en-US" sz="1200" dirty="0">
                          <a:solidFill>
                            <a:schemeClr val="bg1"/>
                          </a:solidFill>
                          <a:effectLst/>
                        </a:rPr>
                        <a:t>2-layer CNN </a:t>
                      </a:r>
                      <a:endParaRPr lang="en-NG" sz="12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endParaRPr>
                    </a:p>
                  </a:txBody>
                  <a:tcPr marL="28496" marR="28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Bef>
                          <a:spcPts val="0"/>
                        </a:spcBef>
                        <a:spcAft>
                          <a:spcPts val="0"/>
                        </a:spcAft>
                      </a:pPr>
                      <a:r>
                        <a:rPr lang="en-US" sz="1200">
                          <a:solidFill>
                            <a:schemeClr val="bg1"/>
                          </a:solidFill>
                          <a:effectLst/>
                        </a:rPr>
                        <a:t>NHANES dataset:</a:t>
                      </a:r>
                      <a:endParaRPr lang="en-NG" sz="1200">
                        <a:solidFill>
                          <a:schemeClr val="bg1"/>
                        </a:solidFill>
                        <a:effectLst/>
                      </a:endParaRPr>
                    </a:p>
                    <a:p>
                      <a:pPr algn="just">
                        <a:lnSpc>
                          <a:spcPct val="100000"/>
                        </a:lnSpc>
                        <a:spcBef>
                          <a:spcPts val="0"/>
                        </a:spcBef>
                        <a:spcAft>
                          <a:spcPts val="0"/>
                        </a:spcAft>
                      </a:pPr>
                      <a:r>
                        <a:rPr lang="en-US" sz="1200">
                          <a:solidFill>
                            <a:schemeClr val="bg1"/>
                          </a:solidFill>
                          <a:effectLst/>
                        </a:rPr>
                        <a:t>7 attributes</a:t>
                      </a:r>
                      <a:endParaRPr lang="en-NG" sz="1200">
                        <a:solidFill>
                          <a:schemeClr val="bg1"/>
                        </a:solidFill>
                        <a:effectLst/>
                        <a:latin typeface="Times New Roman" panose="02020603050405020304" pitchFamily="18" charset="0"/>
                        <a:ea typeface="Calibri" panose="020F0502020204030204" pitchFamily="34" charset="0"/>
                        <a:cs typeface="Arial" panose="020B0604020202020204" pitchFamily="34" charset="0"/>
                      </a:endParaRPr>
                    </a:p>
                  </a:txBody>
                  <a:tcPr marL="28496" marR="2849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Bef>
                          <a:spcPts val="0"/>
                        </a:spcBef>
                        <a:spcAft>
                          <a:spcPts val="0"/>
                        </a:spcAft>
                      </a:pPr>
                      <a:r>
                        <a:rPr lang="en-US" sz="1200" dirty="0">
                          <a:solidFill>
                            <a:schemeClr val="bg1"/>
                          </a:solidFill>
                          <a:effectLst/>
                        </a:rPr>
                        <a:t>Accuracy: 81.78%</a:t>
                      </a:r>
                      <a:endParaRPr lang="en-NG" sz="1200" dirty="0">
                        <a:solidFill>
                          <a:schemeClr val="bg1"/>
                        </a:solidFill>
                        <a:effectLst/>
                      </a:endParaRPr>
                    </a:p>
                    <a:p>
                      <a:pPr algn="just">
                        <a:lnSpc>
                          <a:spcPct val="100000"/>
                        </a:lnSpc>
                        <a:spcBef>
                          <a:spcPts val="0"/>
                        </a:spcBef>
                        <a:spcAft>
                          <a:spcPts val="0"/>
                        </a:spcAft>
                      </a:pPr>
                      <a:r>
                        <a:rPr lang="en-US" sz="1200" dirty="0">
                          <a:solidFill>
                            <a:schemeClr val="bg1"/>
                          </a:solidFill>
                          <a:effectLst/>
                        </a:rPr>
                        <a:t>Recall: 77.3%</a:t>
                      </a:r>
                      <a:endParaRPr lang="en-NG" sz="1200" dirty="0">
                        <a:solidFill>
                          <a:schemeClr val="bg1"/>
                        </a:solidFill>
                        <a:effectLst/>
                      </a:endParaRPr>
                    </a:p>
                    <a:p>
                      <a:pPr algn="just">
                        <a:lnSpc>
                          <a:spcPct val="100000"/>
                        </a:lnSpc>
                        <a:spcBef>
                          <a:spcPts val="0"/>
                        </a:spcBef>
                        <a:spcAft>
                          <a:spcPts val="0"/>
                        </a:spcAft>
                      </a:pPr>
                      <a:r>
                        <a:rPr lang="en-US" sz="1200" dirty="0">
                          <a:solidFill>
                            <a:schemeClr val="bg1"/>
                          </a:solidFill>
                          <a:effectLst/>
                        </a:rPr>
                        <a:t>Specificity: 81.8 %</a:t>
                      </a:r>
                      <a:endParaRPr lang="en-NG" sz="1200" dirty="0">
                        <a:solidFill>
                          <a:schemeClr val="bg1"/>
                        </a:solidFill>
                        <a:effectLst/>
                      </a:endParaRPr>
                    </a:p>
                    <a:p>
                      <a:pPr algn="just">
                        <a:lnSpc>
                          <a:spcPct val="100000"/>
                        </a:lnSpc>
                        <a:spcBef>
                          <a:spcPts val="0"/>
                        </a:spcBef>
                        <a:spcAft>
                          <a:spcPts val="0"/>
                        </a:spcAft>
                      </a:pPr>
                      <a:r>
                        <a:rPr lang="en-US" sz="1200" dirty="0">
                          <a:solidFill>
                            <a:schemeClr val="bg1"/>
                          </a:solidFill>
                          <a:effectLst/>
                        </a:rPr>
                        <a:t>AUC: 76.78 %</a:t>
                      </a:r>
                      <a:endParaRPr lang="en-NG" sz="12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endParaRPr>
                    </a:p>
                  </a:txBody>
                  <a:tcPr marL="28496" marR="28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7283921"/>
                  </a:ext>
                </a:extLst>
              </a:tr>
              <a:tr h="388537">
                <a:tc>
                  <a:txBody>
                    <a:bodyPr/>
                    <a:lstStyle/>
                    <a:p>
                      <a:pPr marL="0" lvl="0" indent="0" algn="just">
                        <a:lnSpc>
                          <a:spcPct val="100000"/>
                        </a:lnSpc>
                        <a:spcBef>
                          <a:spcPts val="0"/>
                        </a:spcBef>
                        <a:spcAft>
                          <a:spcPts val="0"/>
                        </a:spcAft>
                        <a:buFont typeface="+mj-lt"/>
                        <a:buNone/>
                      </a:pPr>
                      <a:r>
                        <a:rPr lang="en-US" sz="1200" dirty="0">
                          <a:solidFill>
                            <a:schemeClr val="bg1"/>
                          </a:solidFill>
                          <a:effectLst/>
                        </a:rPr>
                        <a:t>3. </a:t>
                      </a:r>
                      <a:endParaRPr lang="en-NG" sz="12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endParaRPr>
                    </a:p>
                  </a:txBody>
                  <a:tcPr marL="28496" marR="28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Bef>
                          <a:spcPts val="0"/>
                        </a:spcBef>
                        <a:spcAft>
                          <a:spcPts val="0"/>
                        </a:spcAft>
                      </a:pPr>
                      <a:r>
                        <a:rPr lang="en-US" sz="1200" dirty="0" err="1">
                          <a:solidFill>
                            <a:schemeClr val="bg1"/>
                          </a:solidFill>
                          <a:effectLst/>
                        </a:rPr>
                        <a:t>Sahithi</a:t>
                      </a:r>
                      <a:r>
                        <a:rPr lang="en-US" sz="1200" dirty="0">
                          <a:solidFill>
                            <a:schemeClr val="bg1"/>
                          </a:solidFill>
                          <a:effectLst/>
                        </a:rPr>
                        <a:t> </a:t>
                      </a:r>
                      <a:r>
                        <a:rPr lang="en-US" sz="1200" dirty="0" err="1">
                          <a:solidFill>
                            <a:schemeClr val="bg1"/>
                          </a:solidFill>
                          <a:effectLst/>
                        </a:rPr>
                        <a:t>Ankireddy</a:t>
                      </a:r>
                      <a:r>
                        <a:rPr lang="en-US" sz="1200" dirty="0">
                          <a:solidFill>
                            <a:schemeClr val="bg1"/>
                          </a:solidFill>
                          <a:effectLst/>
                        </a:rPr>
                        <a:t>  -2020</a:t>
                      </a:r>
                      <a:endParaRPr lang="en-NG" sz="12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endParaRPr>
                    </a:p>
                  </a:txBody>
                  <a:tcPr marL="28496" marR="28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Bef>
                          <a:spcPts val="0"/>
                        </a:spcBef>
                        <a:spcAft>
                          <a:spcPts val="0"/>
                        </a:spcAft>
                      </a:pPr>
                      <a:r>
                        <a:rPr lang="en-US" sz="1200">
                          <a:solidFill>
                            <a:schemeClr val="bg1"/>
                          </a:solidFill>
                          <a:effectLst/>
                        </a:rPr>
                        <a:t>Deep Neural</a:t>
                      </a:r>
                      <a:endParaRPr lang="en-NG" sz="1200">
                        <a:solidFill>
                          <a:schemeClr val="bg1"/>
                        </a:solidFill>
                        <a:effectLst/>
                      </a:endParaRPr>
                    </a:p>
                    <a:p>
                      <a:pPr algn="just">
                        <a:lnSpc>
                          <a:spcPct val="100000"/>
                        </a:lnSpc>
                        <a:spcBef>
                          <a:spcPts val="0"/>
                        </a:spcBef>
                        <a:spcAft>
                          <a:spcPts val="0"/>
                        </a:spcAft>
                      </a:pPr>
                      <a:r>
                        <a:rPr lang="en-US" sz="1200">
                          <a:solidFill>
                            <a:schemeClr val="bg1"/>
                          </a:solidFill>
                          <a:effectLst/>
                        </a:rPr>
                        <a:t>Network (DNN) </a:t>
                      </a:r>
                      <a:endParaRPr lang="en-NG" sz="1200">
                        <a:solidFill>
                          <a:schemeClr val="bg1"/>
                        </a:solidFill>
                        <a:effectLst/>
                        <a:latin typeface="Times New Roman" panose="02020603050405020304" pitchFamily="18" charset="0"/>
                        <a:ea typeface="Calibri" panose="020F0502020204030204" pitchFamily="34" charset="0"/>
                        <a:cs typeface="Arial" panose="020B0604020202020204" pitchFamily="34" charset="0"/>
                      </a:endParaRPr>
                    </a:p>
                  </a:txBody>
                  <a:tcPr marL="28496" marR="28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Bef>
                          <a:spcPts val="0"/>
                        </a:spcBef>
                        <a:spcAft>
                          <a:spcPts val="0"/>
                        </a:spcAft>
                      </a:pPr>
                      <a:r>
                        <a:rPr lang="en-US" sz="1200">
                          <a:solidFill>
                            <a:schemeClr val="bg1"/>
                          </a:solidFill>
                          <a:effectLst/>
                        </a:rPr>
                        <a:t>Cleveland dataset: 14 Attributes</a:t>
                      </a:r>
                      <a:endParaRPr lang="en-NG" sz="1200">
                        <a:solidFill>
                          <a:schemeClr val="bg1"/>
                        </a:solidFill>
                        <a:effectLst/>
                        <a:latin typeface="Times New Roman" panose="02020603050405020304" pitchFamily="18" charset="0"/>
                        <a:ea typeface="Calibri" panose="020F0502020204030204" pitchFamily="34" charset="0"/>
                        <a:cs typeface="Arial" panose="020B0604020202020204" pitchFamily="34" charset="0"/>
                      </a:endParaRPr>
                    </a:p>
                  </a:txBody>
                  <a:tcPr marL="28496" marR="2849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Bef>
                          <a:spcPts val="0"/>
                        </a:spcBef>
                        <a:spcAft>
                          <a:spcPts val="0"/>
                        </a:spcAft>
                      </a:pPr>
                      <a:r>
                        <a:rPr lang="en-US" sz="1200" dirty="0">
                          <a:solidFill>
                            <a:schemeClr val="bg1"/>
                          </a:solidFill>
                          <a:effectLst/>
                        </a:rPr>
                        <a:t>Accuracy: 85.60%</a:t>
                      </a:r>
                      <a:endParaRPr lang="en-NG" sz="12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endParaRPr>
                    </a:p>
                  </a:txBody>
                  <a:tcPr marL="28496" marR="28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74468890"/>
                  </a:ext>
                </a:extLst>
              </a:tr>
              <a:tr h="582805">
                <a:tc>
                  <a:txBody>
                    <a:bodyPr/>
                    <a:lstStyle/>
                    <a:p>
                      <a:pPr marL="0" lvl="0" indent="0" algn="just">
                        <a:lnSpc>
                          <a:spcPct val="100000"/>
                        </a:lnSpc>
                        <a:spcBef>
                          <a:spcPts val="0"/>
                        </a:spcBef>
                        <a:spcAft>
                          <a:spcPts val="0"/>
                        </a:spcAft>
                        <a:buFont typeface="+mj-lt"/>
                        <a:buNone/>
                      </a:pPr>
                      <a:r>
                        <a:rPr lang="en-US" sz="1200" dirty="0">
                          <a:solidFill>
                            <a:schemeClr val="bg1"/>
                          </a:solidFill>
                          <a:effectLst/>
                        </a:rPr>
                        <a:t>4. </a:t>
                      </a:r>
                      <a:endParaRPr lang="en-NG" sz="12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endParaRPr>
                    </a:p>
                  </a:txBody>
                  <a:tcPr marL="28496" marR="28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Bef>
                          <a:spcPts val="0"/>
                        </a:spcBef>
                        <a:spcAft>
                          <a:spcPts val="0"/>
                        </a:spcAft>
                      </a:pPr>
                      <a:r>
                        <a:rPr lang="en-US" sz="1200" dirty="0">
                          <a:solidFill>
                            <a:schemeClr val="bg1"/>
                          </a:solidFill>
                          <a:effectLst/>
                        </a:rPr>
                        <a:t>Ekta Maini, and </a:t>
                      </a:r>
                      <a:r>
                        <a:rPr lang="en-US" sz="1200" dirty="0" err="1">
                          <a:solidFill>
                            <a:schemeClr val="bg1"/>
                          </a:solidFill>
                          <a:effectLst/>
                        </a:rPr>
                        <a:t>Bondu</a:t>
                      </a:r>
                      <a:r>
                        <a:rPr lang="en-US" sz="1200" dirty="0">
                          <a:solidFill>
                            <a:schemeClr val="bg1"/>
                          </a:solidFill>
                          <a:effectLst/>
                        </a:rPr>
                        <a:t> </a:t>
                      </a:r>
                      <a:r>
                        <a:rPr lang="en-US" sz="1200" dirty="0" err="1">
                          <a:solidFill>
                            <a:schemeClr val="bg1"/>
                          </a:solidFill>
                          <a:effectLst/>
                        </a:rPr>
                        <a:t>Venkateswarlu</a:t>
                      </a:r>
                      <a:r>
                        <a:rPr lang="en-US" sz="1200" dirty="0">
                          <a:solidFill>
                            <a:schemeClr val="bg1"/>
                          </a:solidFill>
                          <a:effectLst/>
                        </a:rPr>
                        <a:t> -2021</a:t>
                      </a:r>
                      <a:endParaRPr lang="en-NG" sz="12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endParaRPr>
                    </a:p>
                  </a:txBody>
                  <a:tcPr marL="28496" marR="28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Bef>
                          <a:spcPts val="0"/>
                        </a:spcBef>
                        <a:spcAft>
                          <a:spcPts val="0"/>
                        </a:spcAft>
                      </a:pPr>
                      <a:r>
                        <a:rPr lang="en-US" sz="1200" dirty="0" err="1">
                          <a:solidFill>
                            <a:schemeClr val="bg1"/>
                          </a:solidFill>
                          <a:effectLst/>
                        </a:rPr>
                        <a:t>Ensembling</a:t>
                      </a:r>
                      <a:r>
                        <a:rPr lang="en-US" sz="1200" dirty="0">
                          <a:solidFill>
                            <a:schemeClr val="bg1"/>
                          </a:solidFill>
                          <a:effectLst/>
                        </a:rPr>
                        <a:t> techniques (Naïve Bayes, SVM, Logistic Regression and </a:t>
                      </a:r>
                      <a:r>
                        <a:rPr lang="en-US" sz="1200" dirty="0" err="1">
                          <a:solidFill>
                            <a:schemeClr val="bg1"/>
                          </a:solidFill>
                          <a:effectLst/>
                        </a:rPr>
                        <a:t>and</a:t>
                      </a:r>
                      <a:r>
                        <a:rPr lang="en-US" sz="1200" dirty="0">
                          <a:solidFill>
                            <a:schemeClr val="bg1"/>
                          </a:solidFill>
                          <a:effectLst/>
                        </a:rPr>
                        <a:t> Multilayer Perceptron)</a:t>
                      </a:r>
                      <a:endParaRPr lang="en-NG" sz="12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endParaRPr>
                    </a:p>
                  </a:txBody>
                  <a:tcPr marL="28496" marR="28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Bef>
                          <a:spcPts val="0"/>
                        </a:spcBef>
                        <a:spcAft>
                          <a:spcPts val="0"/>
                        </a:spcAft>
                      </a:pPr>
                      <a:r>
                        <a:rPr lang="en-US" sz="1200" dirty="0">
                          <a:solidFill>
                            <a:schemeClr val="bg1"/>
                          </a:solidFill>
                          <a:effectLst/>
                        </a:rPr>
                        <a:t>Cleveland dataset: 14 Attributes</a:t>
                      </a:r>
                      <a:endParaRPr lang="en-NG" sz="12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endParaRPr>
                    </a:p>
                  </a:txBody>
                  <a:tcPr marL="28496" marR="2849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Bef>
                          <a:spcPts val="0"/>
                        </a:spcBef>
                        <a:spcAft>
                          <a:spcPts val="0"/>
                        </a:spcAft>
                      </a:pPr>
                      <a:r>
                        <a:rPr lang="en-US" sz="1200" dirty="0">
                          <a:solidFill>
                            <a:schemeClr val="bg1"/>
                          </a:solidFill>
                          <a:effectLst/>
                        </a:rPr>
                        <a:t>Accuracy: 87.5%</a:t>
                      </a:r>
                      <a:endParaRPr lang="en-NG" sz="12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endParaRPr>
                    </a:p>
                  </a:txBody>
                  <a:tcPr marL="28496" marR="28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54711258"/>
                  </a:ext>
                </a:extLst>
              </a:tr>
              <a:tr h="971342">
                <a:tc>
                  <a:txBody>
                    <a:bodyPr/>
                    <a:lstStyle/>
                    <a:p>
                      <a:pPr marL="0" lvl="0" indent="0" algn="just">
                        <a:lnSpc>
                          <a:spcPct val="100000"/>
                        </a:lnSpc>
                        <a:spcBef>
                          <a:spcPts val="0"/>
                        </a:spcBef>
                        <a:spcAft>
                          <a:spcPts val="0"/>
                        </a:spcAft>
                        <a:buFont typeface="+mj-lt"/>
                        <a:buNone/>
                      </a:pPr>
                      <a:r>
                        <a:rPr lang="en-US" sz="1200" dirty="0">
                          <a:solidFill>
                            <a:schemeClr val="bg1"/>
                          </a:solidFill>
                          <a:effectLst/>
                        </a:rPr>
                        <a:t>5. </a:t>
                      </a:r>
                      <a:endParaRPr lang="en-NG" sz="12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endParaRPr>
                    </a:p>
                  </a:txBody>
                  <a:tcPr marL="28496" marR="28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Bef>
                          <a:spcPts val="0"/>
                        </a:spcBef>
                        <a:spcAft>
                          <a:spcPts val="0"/>
                        </a:spcAft>
                      </a:pPr>
                      <a:r>
                        <a:rPr lang="en-US" sz="1200" dirty="0">
                          <a:solidFill>
                            <a:schemeClr val="bg1"/>
                          </a:solidFill>
                          <a:effectLst/>
                        </a:rPr>
                        <a:t>Our proposed approach</a:t>
                      </a:r>
                      <a:endParaRPr lang="en-NG" sz="12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endParaRPr>
                    </a:p>
                  </a:txBody>
                  <a:tcPr marL="28496" marR="28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Bef>
                          <a:spcPts val="0"/>
                        </a:spcBef>
                        <a:spcAft>
                          <a:spcPts val="0"/>
                        </a:spcAft>
                      </a:pPr>
                      <a:r>
                        <a:rPr lang="en-US" sz="1200" dirty="0">
                          <a:solidFill>
                            <a:schemeClr val="bg1"/>
                          </a:solidFill>
                          <a:effectLst/>
                        </a:rPr>
                        <a:t>Bayesian Network with Wrapper subset evaluation (For feature selection)</a:t>
                      </a:r>
                      <a:endParaRPr lang="en-NG" sz="12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endParaRPr>
                    </a:p>
                  </a:txBody>
                  <a:tcPr marL="28496" marR="28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Bef>
                          <a:spcPts val="0"/>
                        </a:spcBef>
                        <a:spcAft>
                          <a:spcPts val="0"/>
                        </a:spcAft>
                      </a:pPr>
                      <a:r>
                        <a:rPr lang="en-US" sz="1200" dirty="0">
                          <a:solidFill>
                            <a:schemeClr val="bg1"/>
                          </a:solidFill>
                          <a:effectLst/>
                        </a:rPr>
                        <a:t>Cleveland dataset: 8 Attributes. Namely:  age, sex, cp, </a:t>
                      </a:r>
                      <a:r>
                        <a:rPr lang="en-US" sz="1200" dirty="0" err="1">
                          <a:solidFill>
                            <a:schemeClr val="bg1"/>
                          </a:solidFill>
                          <a:effectLst/>
                        </a:rPr>
                        <a:t>exang</a:t>
                      </a:r>
                      <a:r>
                        <a:rPr lang="en-US" sz="1200" dirty="0">
                          <a:solidFill>
                            <a:schemeClr val="bg1"/>
                          </a:solidFill>
                          <a:effectLst/>
                        </a:rPr>
                        <a:t>, </a:t>
                      </a:r>
                      <a:r>
                        <a:rPr lang="en-US" sz="1200" dirty="0" err="1">
                          <a:solidFill>
                            <a:schemeClr val="bg1"/>
                          </a:solidFill>
                          <a:effectLst/>
                        </a:rPr>
                        <a:t>oldpeak</a:t>
                      </a:r>
                      <a:r>
                        <a:rPr lang="en-US" sz="1200" dirty="0">
                          <a:solidFill>
                            <a:schemeClr val="bg1"/>
                          </a:solidFill>
                          <a:effectLst/>
                        </a:rPr>
                        <a:t>, slope, ca, </a:t>
                      </a:r>
                      <a:r>
                        <a:rPr lang="en-US" sz="1200" dirty="0" err="1">
                          <a:solidFill>
                            <a:schemeClr val="bg1"/>
                          </a:solidFill>
                          <a:effectLst/>
                        </a:rPr>
                        <a:t>thal</a:t>
                      </a:r>
                      <a:endParaRPr lang="en-NG" sz="1200" dirty="0">
                        <a:solidFill>
                          <a:schemeClr val="bg1"/>
                        </a:solidFill>
                        <a:effectLst/>
                      </a:endParaRPr>
                    </a:p>
                    <a:p>
                      <a:pPr algn="just">
                        <a:lnSpc>
                          <a:spcPct val="100000"/>
                        </a:lnSpc>
                        <a:spcBef>
                          <a:spcPts val="0"/>
                        </a:spcBef>
                        <a:spcAft>
                          <a:spcPts val="0"/>
                        </a:spcAft>
                      </a:pPr>
                      <a:r>
                        <a:rPr lang="en-US" sz="1200" dirty="0">
                          <a:solidFill>
                            <a:schemeClr val="bg1"/>
                          </a:solidFill>
                          <a:effectLst/>
                        </a:rPr>
                        <a:t> </a:t>
                      </a:r>
                      <a:endParaRPr lang="en-NG" sz="12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endParaRPr>
                    </a:p>
                  </a:txBody>
                  <a:tcPr marL="28496" marR="2849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Bef>
                          <a:spcPts val="0"/>
                        </a:spcBef>
                        <a:spcAft>
                          <a:spcPts val="0"/>
                        </a:spcAft>
                      </a:pPr>
                      <a:r>
                        <a:rPr lang="en-US" sz="1200" dirty="0">
                          <a:solidFill>
                            <a:schemeClr val="bg1"/>
                          </a:solidFill>
                          <a:effectLst/>
                        </a:rPr>
                        <a:t>Accuracy: 88.53%</a:t>
                      </a:r>
                      <a:endParaRPr lang="en-NG" sz="1200" dirty="0">
                        <a:solidFill>
                          <a:schemeClr val="bg1"/>
                        </a:solidFill>
                        <a:effectLst/>
                      </a:endParaRPr>
                    </a:p>
                    <a:p>
                      <a:pPr algn="just">
                        <a:lnSpc>
                          <a:spcPct val="100000"/>
                        </a:lnSpc>
                        <a:spcBef>
                          <a:spcPts val="0"/>
                        </a:spcBef>
                        <a:spcAft>
                          <a:spcPts val="0"/>
                        </a:spcAft>
                      </a:pPr>
                      <a:r>
                        <a:rPr lang="en-US" sz="1200" dirty="0">
                          <a:solidFill>
                            <a:schemeClr val="bg1"/>
                          </a:solidFill>
                          <a:effectLst/>
                        </a:rPr>
                        <a:t>Precision: 88.8 %</a:t>
                      </a:r>
                      <a:endParaRPr lang="en-NG" sz="1200" dirty="0">
                        <a:solidFill>
                          <a:schemeClr val="bg1"/>
                        </a:solidFill>
                        <a:effectLst/>
                      </a:endParaRPr>
                    </a:p>
                    <a:p>
                      <a:pPr algn="just">
                        <a:lnSpc>
                          <a:spcPct val="100000"/>
                        </a:lnSpc>
                        <a:spcBef>
                          <a:spcPts val="0"/>
                        </a:spcBef>
                        <a:spcAft>
                          <a:spcPts val="0"/>
                        </a:spcAft>
                      </a:pPr>
                      <a:r>
                        <a:rPr lang="en-US" sz="1200" dirty="0">
                          <a:solidFill>
                            <a:schemeClr val="bg1"/>
                          </a:solidFill>
                          <a:effectLst/>
                        </a:rPr>
                        <a:t>Recall: 88.5%</a:t>
                      </a:r>
                      <a:endParaRPr lang="en-NG" sz="1200" dirty="0">
                        <a:solidFill>
                          <a:schemeClr val="bg1"/>
                        </a:solidFill>
                        <a:effectLst/>
                      </a:endParaRPr>
                    </a:p>
                    <a:p>
                      <a:pPr algn="just">
                        <a:lnSpc>
                          <a:spcPct val="100000"/>
                        </a:lnSpc>
                        <a:spcBef>
                          <a:spcPts val="0"/>
                        </a:spcBef>
                        <a:spcAft>
                          <a:spcPts val="0"/>
                        </a:spcAft>
                      </a:pPr>
                      <a:r>
                        <a:rPr lang="en-US" sz="1200" dirty="0">
                          <a:solidFill>
                            <a:schemeClr val="bg1"/>
                          </a:solidFill>
                          <a:effectLst/>
                        </a:rPr>
                        <a:t>F1- Score: 88.5 %</a:t>
                      </a:r>
                      <a:endParaRPr lang="en-NG" sz="1200" dirty="0">
                        <a:solidFill>
                          <a:schemeClr val="bg1"/>
                        </a:solidFill>
                        <a:effectLst/>
                      </a:endParaRPr>
                    </a:p>
                    <a:p>
                      <a:pPr algn="just">
                        <a:lnSpc>
                          <a:spcPct val="100000"/>
                        </a:lnSpc>
                        <a:spcBef>
                          <a:spcPts val="0"/>
                        </a:spcBef>
                        <a:spcAft>
                          <a:spcPts val="0"/>
                        </a:spcAft>
                      </a:pPr>
                      <a:r>
                        <a:rPr lang="en-US" sz="1200" dirty="0">
                          <a:solidFill>
                            <a:schemeClr val="bg1"/>
                          </a:solidFill>
                          <a:effectLst/>
                        </a:rPr>
                        <a:t>ROC Area: 92.0%</a:t>
                      </a:r>
                      <a:endParaRPr lang="en-NG" sz="12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endParaRPr>
                    </a:p>
                  </a:txBody>
                  <a:tcPr marL="28496" marR="28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2457103"/>
                  </a:ext>
                </a:extLst>
              </a:tr>
            </a:tbl>
          </a:graphicData>
        </a:graphic>
      </p:graphicFrame>
    </p:spTree>
    <p:extLst>
      <p:ext uri="{BB962C8B-B14F-4D97-AF65-F5344CB8AC3E}">
        <p14:creationId xmlns:p14="http://schemas.microsoft.com/office/powerpoint/2010/main" val="32978238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50635" y="274031"/>
            <a:ext cx="8093365" cy="763525"/>
          </a:xfrm>
        </p:spPr>
        <p:txBody>
          <a:bodyPr>
            <a:normAutofit/>
          </a:bodyPr>
          <a:lstStyle/>
          <a:p>
            <a:r>
              <a:rPr lang="en-US" sz="4000" dirty="0"/>
              <a:t>REFERENCES</a:t>
            </a:r>
            <a:endParaRPr lang="en-US" sz="3200" dirty="0"/>
          </a:p>
        </p:txBody>
      </p:sp>
      <p:sp>
        <p:nvSpPr>
          <p:cNvPr id="6" name="Content Placeholder 5"/>
          <p:cNvSpPr>
            <a:spLocks noGrp="1"/>
          </p:cNvSpPr>
          <p:nvPr>
            <p:ph sz="half" idx="2"/>
          </p:nvPr>
        </p:nvSpPr>
        <p:spPr>
          <a:xfrm>
            <a:off x="522131" y="1332089"/>
            <a:ext cx="8099738" cy="3544515"/>
          </a:xfrm>
        </p:spPr>
        <p:txBody>
          <a:bodyPr>
            <a:normAutofit fontScale="25000" lnSpcReduction="20000"/>
          </a:bodyPr>
          <a:lstStyle/>
          <a:p>
            <a:pPr marL="304800" marR="0" indent="-304800" algn="l">
              <a:lnSpc>
                <a:spcPct val="107000"/>
              </a:lnSpc>
              <a:spcBef>
                <a:spcPts val="0"/>
              </a:spcBef>
              <a:spcAft>
                <a:spcPts val="800"/>
              </a:spcAft>
            </a:pPr>
            <a:r>
              <a:rPr lang="en-US" sz="4000" dirty="0" err="1">
                <a:effectLst/>
                <a:latin typeface="Times New Roman" panose="02020603050405020304" pitchFamily="18" charset="0"/>
                <a:ea typeface="Calibri" panose="020F0502020204030204" pitchFamily="34" charset="0"/>
                <a:cs typeface="Times New Roman" panose="02020603050405020304" pitchFamily="18" charset="0"/>
              </a:rPr>
              <a:t>Almustafa</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K. M. (2020). Prediction of heart disease and classifiers’ sensitivity analysis. </a:t>
            </a:r>
            <a:r>
              <a:rPr lang="en-US" sz="4000" i="1" dirty="0">
                <a:effectLst/>
                <a:latin typeface="Times New Roman" panose="02020603050405020304" pitchFamily="18" charset="0"/>
                <a:ea typeface="Calibri" panose="020F0502020204030204" pitchFamily="34" charset="0"/>
                <a:cs typeface="Times New Roman" panose="02020603050405020304" pitchFamily="18" charset="0"/>
              </a:rPr>
              <a:t>BMC Bioinformatics</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i="1" dirty="0">
                <a:effectLst/>
                <a:latin typeface="Times New Roman" panose="02020603050405020304" pitchFamily="18" charset="0"/>
                <a:ea typeface="Calibri" panose="020F0502020204030204" pitchFamily="34" charset="0"/>
                <a:cs typeface="Times New Roman" panose="02020603050405020304" pitchFamily="18" charset="0"/>
              </a:rPr>
              <a:t>21</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(1), 1–18. </a:t>
            </a:r>
            <a:r>
              <a:rPr lang="en-US" sz="4000" dirty="0">
                <a:effectLst/>
                <a:latin typeface="Times New Roman" panose="02020603050405020304" pitchFamily="18" charset="0"/>
                <a:ea typeface="Calibri" panose="020F0502020204030204" pitchFamily="34" charset="0"/>
                <a:cs typeface="Times New Roman" panose="02020603050405020304" pitchFamily="18" charset="0"/>
                <a:hlinkClick r:id="rId2"/>
              </a:rPr>
              <a:t>https://doi.org/10.1186/s12859-020-03626-y</a:t>
            </a:r>
            <a:endParaRPr lang="en-US" sz="4000" dirty="0">
              <a:effectLst/>
              <a:latin typeface="Times New Roman" panose="02020603050405020304" pitchFamily="18" charset="0"/>
              <a:ea typeface="Calibri" panose="020F0502020204030204" pitchFamily="34" charset="0"/>
              <a:cs typeface="Times New Roman" panose="02020603050405020304" pitchFamily="18" charset="0"/>
            </a:endParaRPr>
          </a:p>
          <a:p>
            <a:pPr marL="304800" marR="0" indent="-304800" algn="l">
              <a:lnSpc>
                <a:spcPct val="107000"/>
              </a:lnSpc>
              <a:spcBef>
                <a:spcPts val="0"/>
              </a:spcBef>
              <a:spcAft>
                <a:spcPts val="800"/>
              </a:spcAft>
            </a:pPr>
            <a:r>
              <a:rPr lang="en-US" sz="4000" dirty="0" err="1">
                <a:latin typeface="Calibri" panose="020F0502020204030204" pitchFamily="34" charset="0"/>
                <a:ea typeface="Calibri" panose="020F0502020204030204" pitchFamily="34" charset="0"/>
                <a:cs typeface="Times New Roman" panose="02020603050405020304" pitchFamily="18" charset="0"/>
              </a:rPr>
              <a:t>Cognilytica</a:t>
            </a:r>
            <a:r>
              <a:rPr lang="en-US" sz="4000" dirty="0">
                <a:latin typeface="Calibri" panose="020F0502020204030204" pitchFamily="34" charset="0"/>
                <a:ea typeface="Calibri" panose="020F0502020204030204" pitchFamily="34" charset="0"/>
                <a:cs typeface="Times New Roman" panose="02020603050405020304" pitchFamily="18" charset="0"/>
              </a:rPr>
              <a:t>. (2021). CPMAI Methodology - </a:t>
            </a:r>
            <a:r>
              <a:rPr lang="en-US" sz="4000" dirty="0" err="1">
                <a:latin typeface="Calibri" panose="020F0502020204030204" pitchFamily="34" charset="0"/>
                <a:ea typeface="Calibri" panose="020F0502020204030204" pitchFamily="34" charset="0"/>
                <a:cs typeface="Times New Roman" panose="02020603050405020304" pitchFamily="18" charset="0"/>
              </a:rPr>
              <a:t>Cognilytica</a:t>
            </a:r>
            <a:r>
              <a:rPr lang="en-US" sz="4000" dirty="0">
                <a:latin typeface="Calibri" panose="020F0502020204030204" pitchFamily="34" charset="0"/>
                <a:ea typeface="Calibri" panose="020F0502020204030204" pitchFamily="34" charset="0"/>
                <a:cs typeface="Times New Roman" panose="02020603050405020304" pitchFamily="18" charset="0"/>
              </a:rPr>
              <a:t>. https://www.cognilytica.com/cpmai/</a:t>
            </a: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a:p>
            <a:pPr marL="304800" marR="0" indent="-304800" algn="l">
              <a:lnSpc>
                <a:spcPct val="107000"/>
              </a:lnSpc>
              <a:spcBef>
                <a:spcPts val="0"/>
              </a:spcBef>
              <a:spcAft>
                <a:spcPts val="800"/>
              </a:spcAft>
            </a:pPr>
            <a:r>
              <a:rPr lang="en-US" sz="4000" dirty="0" err="1">
                <a:effectLst/>
                <a:latin typeface="Times New Roman" panose="02020603050405020304" pitchFamily="18" charset="0"/>
                <a:ea typeface="Calibri" panose="020F0502020204030204" pitchFamily="34" charset="0"/>
                <a:cs typeface="Times New Roman" panose="02020603050405020304" pitchFamily="18" charset="0"/>
              </a:rPr>
              <a:t>Dandona</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L., </a:t>
            </a:r>
            <a:r>
              <a:rPr lang="en-US" sz="4000" dirty="0" err="1">
                <a:effectLst/>
                <a:latin typeface="Times New Roman" panose="02020603050405020304" pitchFamily="18" charset="0"/>
                <a:ea typeface="Calibri" panose="020F0502020204030204" pitchFamily="34" charset="0"/>
                <a:cs typeface="Times New Roman" panose="02020603050405020304" pitchFamily="18" charset="0"/>
              </a:rPr>
              <a:t>Dandona</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R., Kumar, G. A., Shukla, D. K., Paul, V. K., Balakrishnan, K., Prabhakaran, D., Tandon, N., Salvi, S., Dash, A. P., Nandakumar, A., Patel, V., Agarwal, S. K., Gupta, P. C., Dhaliwal, R. S., Mathur, P., </a:t>
            </a:r>
            <a:r>
              <a:rPr lang="en-US" sz="4000" dirty="0" err="1">
                <a:effectLst/>
                <a:latin typeface="Times New Roman" panose="02020603050405020304" pitchFamily="18" charset="0"/>
                <a:ea typeface="Calibri" panose="020F0502020204030204" pitchFamily="34" charset="0"/>
                <a:cs typeface="Times New Roman" panose="02020603050405020304" pitchFamily="18" charset="0"/>
              </a:rPr>
              <a:t>Laxmaiah</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A., Dhillon, P. K., Dey, S., … Swaminathan, S. (2017). Nations within a nation: variations in epidemiological transition across the states of India, 1990–2016 in the Global Burden of Disease Study. </a:t>
            </a:r>
            <a:r>
              <a:rPr lang="en-US" sz="4000" i="1" dirty="0">
                <a:effectLst/>
                <a:latin typeface="Times New Roman" panose="02020603050405020304" pitchFamily="18" charset="0"/>
                <a:ea typeface="Calibri" panose="020F0502020204030204" pitchFamily="34" charset="0"/>
                <a:cs typeface="Times New Roman" panose="02020603050405020304" pitchFamily="18" charset="0"/>
              </a:rPr>
              <a:t>The Lancet</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i="1" dirty="0">
                <a:effectLst/>
                <a:latin typeface="Times New Roman" panose="02020603050405020304" pitchFamily="18" charset="0"/>
                <a:ea typeface="Calibri" panose="020F0502020204030204" pitchFamily="34" charset="0"/>
                <a:cs typeface="Times New Roman" panose="02020603050405020304" pitchFamily="18" charset="0"/>
              </a:rPr>
              <a:t>390</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(10111), 2437–2460. https://doi.org/10.1016/S0140-6736(17)32804-0</a:t>
            </a: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a:p>
            <a:pPr marL="304800" marR="0" indent="-304800" algn="l">
              <a:lnSpc>
                <a:spcPct val="107000"/>
              </a:lnSpc>
              <a:spcBef>
                <a:spcPts val="0"/>
              </a:spcBef>
              <a:spcAft>
                <a:spcPts val="800"/>
              </a:spcAft>
            </a:pPr>
            <a:r>
              <a:rPr lang="en-US" sz="4000" dirty="0" err="1">
                <a:effectLst/>
                <a:latin typeface="Times New Roman" panose="02020603050405020304" pitchFamily="18" charset="0"/>
                <a:ea typeface="Calibri" panose="020F0502020204030204" pitchFamily="34" charset="0"/>
                <a:cs typeface="Times New Roman" panose="02020603050405020304" pitchFamily="18" charset="0"/>
              </a:rPr>
              <a:t>Dietterich</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T. G. (2000). Ensemble methods in machine learning. </a:t>
            </a:r>
            <a:r>
              <a:rPr lang="en-US" sz="4000" i="1" dirty="0">
                <a:effectLst/>
                <a:latin typeface="Times New Roman" panose="02020603050405020304" pitchFamily="18" charset="0"/>
                <a:ea typeface="Calibri" panose="020F0502020204030204" pitchFamily="34" charset="0"/>
                <a:cs typeface="Times New Roman" panose="02020603050405020304" pitchFamily="18" charset="0"/>
              </a:rPr>
              <a:t>Lecture Notes in Computer Science (Including Subseries Lecture Notes in Artificial Intelligence and Lecture Notes in Bioinformatics)</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i="1" dirty="0">
                <a:effectLst/>
                <a:latin typeface="Times New Roman" panose="02020603050405020304" pitchFamily="18" charset="0"/>
                <a:ea typeface="Calibri" panose="020F0502020204030204" pitchFamily="34" charset="0"/>
                <a:cs typeface="Times New Roman" panose="02020603050405020304" pitchFamily="18" charset="0"/>
              </a:rPr>
              <a:t>1857 LNCS</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1–15. https://doi.org/10.1007/3-540-45014-9_1</a:t>
            </a: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a:p>
            <a:pPr marL="304800" marR="0" indent="-304800" algn="l">
              <a:lnSpc>
                <a:spcPct val="107000"/>
              </a:lnSpc>
              <a:spcBef>
                <a:spcPts val="0"/>
              </a:spcBef>
              <a:spcAft>
                <a:spcPts val="800"/>
              </a:spcAft>
            </a:pPr>
            <a:r>
              <a:rPr lang="en-US" sz="4000" dirty="0" err="1">
                <a:effectLst/>
                <a:latin typeface="Times New Roman" panose="02020603050405020304" pitchFamily="18" charset="0"/>
                <a:ea typeface="Calibri" panose="020F0502020204030204" pitchFamily="34" charset="0"/>
                <a:cs typeface="Times New Roman" panose="02020603050405020304" pitchFamily="18" charset="0"/>
              </a:rPr>
              <a:t>Emakhu</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J., Shrestha, S., &amp; </a:t>
            </a:r>
            <a:r>
              <a:rPr lang="en-US" sz="4000" dirty="0" err="1">
                <a:effectLst/>
                <a:latin typeface="Times New Roman" panose="02020603050405020304" pitchFamily="18" charset="0"/>
                <a:ea typeface="Calibri" panose="020F0502020204030204" pitchFamily="34" charset="0"/>
                <a:cs typeface="Times New Roman" panose="02020603050405020304" pitchFamily="18" charset="0"/>
              </a:rPr>
              <a:t>Arslanturk</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S. (2020). Prediction system for heart disease based on ensemble classifiers. </a:t>
            </a:r>
            <a:r>
              <a:rPr lang="en-US" sz="4000" i="1" dirty="0">
                <a:effectLst/>
                <a:latin typeface="Times New Roman" panose="02020603050405020304" pitchFamily="18" charset="0"/>
                <a:ea typeface="Calibri" panose="020F0502020204030204" pitchFamily="34" charset="0"/>
                <a:cs typeface="Times New Roman" panose="02020603050405020304" pitchFamily="18" charset="0"/>
              </a:rPr>
              <a:t>Proceedings of the International Conference on Industrial Engineering and Operations Management</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i="1" dirty="0">
                <a:effectLst/>
                <a:latin typeface="Times New Roman" panose="02020603050405020304" pitchFamily="18" charset="0"/>
                <a:ea typeface="Calibri" panose="020F0502020204030204" pitchFamily="34" charset="0"/>
                <a:cs typeface="Times New Roman" panose="02020603050405020304" pitchFamily="18" charset="0"/>
              </a:rPr>
              <a:t>August</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2337–2347.</a:t>
            </a: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a:p>
            <a:pPr marL="304800" marR="0" indent="-304800" algn="l">
              <a:lnSpc>
                <a:spcPct val="107000"/>
              </a:lnSpc>
              <a:spcBef>
                <a:spcPts val="0"/>
              </a:spcBef>
              <a:spcAft>
                <a:spcPts val="800"/>
              </a:spcAft>
            </a:pP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Gao, X. Y., Amin Ali, A., Shaban Hassan, H., &amp; Anwar, E. M. (2021). Improving the Accuracy for Analyzing Heart Diseases Prediction Based on the Ensemble Method. </a:t>
            </a:r>
            <a:r>
              <a:rPr lang="en-US" sz="4000" i="1" dirty="0">
                <a:effectLst/>
                <a:latin typeface="Times New Roman" panose="02020603050405020304" pitchFamily="18" charset="0"/>
                <a:ea typeface="Calibri" panose="020F0502020204030204" pitchFamily="34" charset="0"/>
                <a:cs typeface="Times New Roman" panose="02020603050405020304" pitchFamily="18" charset="0"/>
              </a:rPr>
              <a:t>Complexity</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i="1" dirty="0">
                <a:effectLst/>
                <a:latin typeface="Times New Roman" panose="02020603050405020304" pitchFamily="18" charset="0"/>
                <a:ea typeface="Calibri" panose="020F0502020204030204" pitchFamily="34" charset="0"/>
                <a:cs typeface="Times New Roman" panose="02020603050405020304" pitchFamily="18" charset="0"/>
              </a:rPr>
              <a:t>2021</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https://doi.org/10.1155/2021/6663455</a:t>
            </a: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a:p>
            <a:pPr marL="304800" marR="0" indent="-304800" algn="l">
              <a:lnSpc>
                <a:spcPct val="107000"/>
              </a:lnSpc>
              <a:spcBef>
                <a:spcPts val="0"/>
              </a:spcBef>
              <a:spcAft>
                <a:spcPts val="800"/>
              </a:spcAft>
            </a:pPr>
            <a:r>
              <a:rPr lang="en-US" sz="4000" dirty="0" err="1">
                <a:effectLst/>
                <a:latin typeface="Times New Roman" panose="02020603050405020304" pitchFamily="18" charset="0"/>
                <a:ea typeface="Calibri" panose="020F0502020204030204" pitchFamily="34" charset="0"/>
                <a:cs typeface="Times New Roman" panose="02020603050405020304" pitchFamily="18" charset="0"/>
              </a:rPr>
              <a:t>Ivens</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G. P. (1983). Chemical process dynamics. </a:t>
            </a:r>
            <a:r>
              <a:rPr lang="en-US" sz="4000" i="1" dirty="0">
                <a:effectLst/>
                <a:latin typeface="Times New Roman" panose="02020603050405020304" pitchFamily="18" charset="0"/>
                <a:ea typeface="Calibri" panose="020F0502020204030204" pitchFamily="34" charset="0"/>
                <a:cs typeface="Times New Roman" panose="02020603050405020304" pitchFamily="18" charset="0"/>
              </a:rPr>
              <a:t>The Chemical Engineering Journal</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i="1" dirty="0">
                <a:effectLst/>
                <a:latin typeface="Times New Roman" panose="02020603050405020304" pitchFamily="18" charset="0"/>
                <a:ea typeface="Calibri" panose="020F0502020204030204" pitchFamily="34" charset="0"/>
                <a:cs typeface="Times New Roman" panose="02020603050405020304" pitchFamily="18" charset="0"/>
              </a:rPr>
              <a:t>27</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(2), 120–121. https://doi.org/10.1016/0300-9467(83)80063-x</a:t>
            </a: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a:p>
            <a:pPr marL="304800" marR="0" indent="-304800" algn="l">
              <a:lnSpc>
                <a:spcPct val="107000"/>
              </a:lnSpc>
              <a:spcBef>
                <a:spcPts val="0"/>
              </a:spcBef>
              <a:spcAft>
                <a:spcPts val="800"/>
              </a:spcAft>
            </a:pP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Jothi Prakash, V., &amp; Karthikeyan, N. K. (2021). Enhanced Evolutionary Feature Selection and Ensemble Method for Cardiovascular Disease Prediction. </a:t>
            </a:r>
            <a:r>
              <a:rPr lang="en-US" sz="4000" i="1" dirty="0">
                <a:effectLst/>
                <a:latin typeface="Times New Roman" panose="02020603050405020304" pitchFamily="18" charset="0"/>
                <a:ea typeface="Calibri" panose="020F0502020204030204" pitchFamily="34" charset="0"/>
                <a:cs typeface="Times New Roman" panose="02020603050405020304" pitchFamily="18" charset="0"/>
              </a:rPr>
              <a:t>Interdisciplinary Sciences: Computational Life Sciences</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i="1" dirty="0">
                <a:effectLst/>
                <a:latin typeface="Times New Roman" panose="02020603050405020304" pitchFamily="18" charset="0"/>
                <a:ea typeface="Calibri" panose="020F0502020204030204" pitchFamily="34" charset="0"/>
                <a:cs typeface="Times New Roman" panose="02020603050405020304" pitchFamily="18" charset="0"/>
              </a:rPr>
              <a:t>0123456789</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https://doi.org/10.1007/s12539-021-00430-x</a:t>
            </a: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a:p>
            <a:pPr marL="304800" marR="0" indent="-304800" algn="l">
              <a:lnSpc>
                <a:spcPct val="107000"/>
              </a:lnSpc>
              <a:spcBef>
                <a:spcPts val="0"/>
              </a:spcBef>
              <a:spcAft>
                <a:spcPts val="800"/>
              </a:spcAft>
            </a:pP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Leon, F., </a:t>
            </a:r>
            <a:r>
              <a:rPr lang="en-US" sz="4000" dirty="0" err="1">
                <a:effectLst/>
                <a:latin typeface="Times New Roman" panose="02020603050405020304" pitchFamily="18" charset="0"/>
                <a:ea typeface="Calibri" panose="020F0502020204030204" pitchFamily="34" charset="0"/>
                <a:cs typeface="Times New Roman" panose="02020603050405020304" pitchFamily="18" charset="0"/>
              </a:rPr>
              <a:t>Floria</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S. A., &amp; </a:t>
            </a:r>
            <a:r>
              <a:rPr lang="en-US" sz="4000" dirty="0" err="1">
                <a:effectLst/>
                <a:latin typeface="Times New Roman" panose="02020603050405020304" pitchFamily="18" charset="0"/>
                <a:ea typeface="Calibri" panose="020F0502020204030204" pitchFamily="34" charset="0"/>
                <a:cs typeface="Times New Roman" panose="02020603050405020304" pitchFamily="18" charset="0"/>
              </a:rPr>
              <a:t>Badica</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C. (2017). Evaluating the effect of voting methods on ensemble-based classification. </a:t>
            </a:r>
            <a:r>
              <a:rPr lang="en-US" sz="4000" i="1" dirty="0">
                <a:effectLst/>
                <a:latin typeface="Times New Roman" panose="02020603050405020304" pitchFamily="18" charset="0"/>
                <a:ea typeface="Calibri" panose="020F0502020204030204" pitchFamily="34" charset="0"/>
                <a:cs typeface="Times New Roman" panose="02020603050405020304" pitchFamily="18" charset="0"/>
              </a:rPr>
              <a:t>Proceedings - 2017 IEEE International Conference on </a:t>
            </a:r>
            <a:r>
              <a:rPr lang="en-US" sz="4000" i="1" dirty="0" err="1">
                <a:effectLst/>
                <a:latin typeface="Times New Roman" panose="02020603050405020304" pitchFamily="18" charset="0"/>
                <a:ea typeface="Calibri" panose="020F0502020204030204" pitchFamily="34" charset="0"/>
                <a:cs typeface="Times New Roman" panose="02020603050405020304" pitchFamily="18" charset="0"/>
              </a:rPr>
              <a:t>INnovations</a:t>
            </a:r>
            <a:r>
              <a:rPr lang="en-US" sz="4000" i="1" dirty="0">
                <a:effectLst/>
                <a:latin typeface="Times New Roman" panose="02020603050405020304" pitchFamily="18" charset="0"/>
                <a:ea typeface="Calibri" panose="020F0502020204030204" pitchFamily="34" charset="0"/>
                <a:cs typeface="Times New Roman" panose="02020603050405020304" pitchFamily="18" charset="0"/>
              </a:rPr>
              <a:t> in Intelligent </a:t>
            </a:r>
            <a:r>
              <a:rPr lang="en-US" sz="4000" i="1" dirty="0" err="1">
                <a:effectLst/>
                <a:latin typeface="Times New Roman" panose="02020603050405020304" pitchFamily="18" charset="0"/>
                <a:ea typeface="Calibri" panose="020F0502020204030204" pitchFamily="34" charset="0"/>
                <a:cs typeface="Times New Roman" panose="02020603050405020304" pitchFamily="18" charset="0"/>
              </a:rPr>
              <a:t>SysTems</a:t>
            </a:r>
            <a:r>
              <a:rPr lang="en-US" sz="4000" i="1" dirty="0">
                <a:effectLst/>
                <a:latin typeface="Times New Roman" panose="02020603050405020304" pitchFamily="18" charset="0"/>
                <a:ea typeface="Calibri" panose="020F0502020204030204" pitchFamily="34" charset="0"/>
                <a:cs typeface="Times New Roman" panose="02020603050405020304" pitchFamily="18" charset="0"/>
              </a:rPr>
              <a:t> and Applications, INISTA 2017</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i="1" dirty="0">
                <a:effectLst/>
                <a:latin typeface="Times New Roman" panose="02020603050405020304" pitchFamily="18" charset="0"/>
                <a:ea typeface="Calibri" panose="020F0502020204030204" pitchFamily="34" charset="0"/>
                <a:cs typeface="Times New Roman" panose="02020603050405020304" pitchFamily="18" charset="0"/>
              </a:rPr>
              <a:t>July</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1–6. https://doi.org/10.1109/INISTA.2017.8001122</a:t>
            </a: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a:p>
            <a:pPr algn="l"/>
            <a:endParaRPr lang="en-US" dirty="0"/>
          </a:p>
        </p:txBody>
      </p:sp>
    </p:spTree>
    <p:extLst>
      <p:ext uri="{BB962C8B-B14F-4D97-AF65-F5344CB8AC3E}">
        <p14:creationId xmlns:p14="http://schemas.microsoft.com/office/powerpoint/2010/main" val="4127611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effectLst/>
                <a:latin typeface="Calibri" panose="020F0502020204030204" pitchFamily="34" charset="0"/>
                <a:ea typeface="Times New Roman" panose="02020603050405020304" pitchFamily="18" charset="0"/>
                <a:cs typeface="Times New Roman" panose="02020603050405020304" pitchFamily="18" charset="0"/>
              </a:rPr>
              <a:t>INTRODUCTION</a:t>
            </a:r>
            <a:endParaRPr lang="en-US" dirty="0"/>
          </a:p>
        </p:txBody>
      </p:sp>
      <p:sp>
        <p:nvSpPr>
          <p:cNvPr id="3" name="Content Placeholder 2"/>
          <p:cNvSpPr>
            <a:spLocks noGrp="1"/>
          </p:cNvSpPr>
          <p:nvPr>
            <p:ph idx="1"/>
          </p:nvPr>
        </p:nvSpPr>
        <p:spPr/>
        <p:txBody>
          <a:bodyPr>
            <a:normAutofit fontScale="77500" lnSpcReduction="20000"/>
          </a:bodyPr>
          <a:lstStyle/>
          <a:p>
            <a:pPr marL="0" marR="0" algn="just">
              <a:lnSpc>
                <a:spcPct val="107000"/>
              </a:lnSpc>
              <a:spcBef>
                <a:spcPts val="0"/>
              </a:spcBef>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Cardiovascular diseases are conditions that affect the structures or function of your heart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Steinbaum</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2019).</a:t>
            </a:r>
          </a:p>
          <a:p>
            <a:pPr marL="0" marR="0" algn="just">
              <a:lnSpc>
                <a:spcPct val="107000"/>
              </a:lnSpc>
              <a:spcBef>
                <a:spcPts val="0"/>
              </a:spcBef>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CVD is responsible for 11% of over 2 million NCD deaths in Nigeria annually. </a:t>
            </a:r>
          </a:p>
          <a:p>
            <a:pPr marL="0" marR="0" algn="just">
              <a:lnSpc>
                <a:spcPct val="107000"/>
              </a:lnSpc>
              <a:spcBef>
                <a:spcPts val="0"/>
              </a:spcBef>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Risk factors </a:t>
            </a:r>
          </a:p>
          <a:p>
            <a:pPr marL="800100" lvl="2" algn="just">
              <a:lnSpc>
                <a:spcPct val="107000"/>
              </a:lnSpc>
              <a:spcBef>
                <a:spcPts val="0"/>
              </a:spcBef>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Modifiable </a:t>
            </a:r>
            <a:r>
              <a:rPr lang="en-US" dirty="0" err="1">
                <a:latin typeface="Times New Roman" panose="02020603050405020304" pitchFamily="18" charset="0"/>
                <a:ea typeface="Calibri" panose="020F0502020204030204" pitchFamily="34" charset="0"/>
                <a:cs typeface="Times New Roman" panose="02020603050405020304" pitchFamily="18" charset="0"/>
              </a:rPr>
              <a:t>e.g</a:t>
            </a:r>
            <a:r>
              <a:rPr lang="en-US" dirty="0">
                <a:latin typeface="Times New Roman" panose="02020603050405020304" pitchFamily="18" charset="0"/>
                <a:ea typeface="Calibri" panose="020F0502020204030204" pitchFamily="34" charset="0"/>
                <a:cs typeface="Times New Roman" panose="02020603050405020304" pitchFamily="18" charset="0"/>
              </a:rPr>
              <a:t> physical inactivity, tobacco and alcohol intake </a:t>
            </a:r>
          </a:p>
          <a:p>
            <a:pPr marL="800100" lvl="2" algn="just">
              <a:lnSpc>
                <a:spcPct val="107000"/>
              </a:lnSpc>
              <a:spcBef>
                <a:spcPts val="0"/>
              </a:spcBef>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nonmodifiable risk factors </a:t>
            </a:r>
            <a:r>
              <a:rPr lang="en-US" dirty="0" err="1">
                <a:latin typeface="Times New Roman" panose="02020603050405020304" pitchFamily="18" charset="0"/>
                <a:ea typeface="Calibri" panose="020F0502020204030204" pitchFamily="34" charset="0"/>
                <a:cs typeface="Times New Roman" panose="02020603050405020304" pitchFamily="18" charset="0"/>
              </a:rPr>
              <a:t>e.g</a:t>
            </a:r>
            <a:r>
              <a:rPr lang="en-US" dirty="0">
                <a:latin typeface="Times New Roman" panose="02020603050405020304" pitchFamily="18" charset="0"/>
                <a:ea typeface="Calibri" panose="020F0502020204030204" pitchFamily="34" charset="0"/>
                <a:cs typeface="Times New Roman" panose="02020603050405020304" pitchFamily="18" charset="0"/>
              </a:rPr>
              <a:t> age, family history(</a:t>
            </a:r>
            <a:r>
              <a:rPr lang="en-US" dirty="0" err="1">
                <a:latin typeface="Times New Roman" panose="02020603050405020304" pitchFamily="18" charset="0"/>
                <a:ea typeface="Calibri" panose="020F0502020204030204" pitchFamily="34" charset="0"/>
                <a:cs typeface="Times New Roman" panose="02020603050405020304" pitchFamily="18" charset="0"/>
              </a:rPr>
              <a:t>Emakhu</a:t>
            </a:r>
            <a:r>
              <a:rPr lang="en-US" dirty="0">
                <a:latin typeface="Times New Roman" panose="02020603050405020304" pitchFamily="18" charset="0"/>
                <a:ea typeface="Calibri" panose="020F0502020204030204" pitchFamily="34" charset="0"/>
                <a:cs typeface="Times New Roman" panose="02020603050405020304" pitchFamily="18" charset="0"/>
              </a:rPr>
              <a:t> et al., 2020; WHO, 2019).  and </a:t>
            </a:r>
          </a:p>
          <a:p>
            <a:pPr marL="800100" lvl="2" algn="just">
              <a:lnSpc>
                <a:spcPct val="107000"/>
              </a:lnSpc>
              <a:spcBef>
                <a:spcPts val="0"/>
              </a:spcBef>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emerging risk factors </a:t>
            </a:r>
            <a:r>
              <a:rPr lang="en-US" dirty="0" err="1">
                <a:latin typeface="Times New Roman" panose="02020603050405020304" pitchFamily="18" charset="0"/>
                <a:ea typeface="Calibri" panose="020F0502020204030204" pitchFamily="34" charset="0"/>
                <a:cs typeface="Times New Roman" panose="02020603050405020304" pitchFamily="18" charset="0"/>
              </a:rPr>
              <a:t>e.g</a:t>
            </a:r>
            <a:r>
              <a:rPr lang="en-US" dirty="0">
                <a:latin typeface="Times New Roman" panose="02020603050405020304" pitchFamily="18" charset="0"/>
                <a:ea typeface="Calibri" panose="020F0502020204030204" pitchFamily="34" charset="0"/>
                <a:cs typeface="Times New Roman" panose="02020603050405020304" pitchFamily="18" charset="0"/>
              </a:rPr>
              <a:t> elevated homocysteine, small, dense lipoprotein (</a:t>
            </a:r>
            <a:r>
              <a:rPr lang="en-US" dirty="0" err="1">
                <a:latin typeface="Times New Roman" panose="02020603050405020304" pitchFamily="18" charset="0"/>
                <a:ea typeface="Calibri" panose="020F0502020204030204" pitchFamily="34" charset="0"/>
                <a:cs typeface="Times New Roman" panose="02020603050405020304" pitchFamily="18" charset="0"/>
              </a:rPr>
              <a:t>Lpa</a:t>
            </a:r>
            <a:r>
              <a:rPr lang="en-US" dirty="0">
                <a:latin typeface="Times New Roman" panose="02020603050405020304" pitchFamily="18" charset="0"/>
                <a:ea typeface="Calibri" panose="020F0502020204030204" pitchFamily="34" charset="0"/>
                <a:cs typeface="Times New Roman" panose="02020603050405020304" pitchFamily="18" charset="0"/>
              </a:rPr>
              <a:t>).(Ike &amp; Onyema, 2020). </a:t>
            </a:r>
          </a:p>
          <a:p>
            <a:endParaRPr lang="en-US" dirty="0"/>
          </a:p>
        </p:txBody>
      </p:sp>
    </p:spTree>
    <p:extLst>
      <p:ext uri="{BB962C8B-B14F-4D97-AF65-F5344CB8AC3E}">
        <p14:creationId xmlns:p14="http://schemas.microsoft.com/office/powerpoint/2010/main" val="4103309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50635" y="274031"/>
            <a:ext cx="8093365" cy="763525"/>
          </a:xfrm>
        </p:spPr>
        <p:txBody>
          <a:bodyPr>
            <a:normAutofit/>
          </a:bodyPr>
          <a:lstStyle/>
          <a:p>
            <a:r>
              <a:rPr lang="en-US" sz="4000" dirty="0"/>
              <a:t>REFERENCES</a:t>
            </a:r>
            <a:endParaRPr lang="en-US" sz="3200" dirty="0"/>
          </a:p>
        </p:txBody>
      </p:sp>
      <p:sp>
        <p:nvSpPr>
          <p:cNvPr id="6" name="Content Placeholder 5"/>
          <p:cNvSpPr>
            <a:spLocks noGrp="1"/>
          </p:cNvSpPr>
          <p:nvPr>
            <p:ph sz="half" idx="2"/>
          </p:nvPr>
        </p:nvSpPr>
        <p:spPr>
          <a:xfrm>
            <a:off x="522131" y="1332089"/>
            <a:ext cx="8099738" cy="3544515"/>
          </a:xfrm>
        </p:spPr>
        <p:txBody>
          <a:bodyPr>
            <a:normAutofit fontScale="32500" lnSpcReduction="20000"/>
          </a:bodyPr>
          <a:lstStyle/>
          <a:p>
            <a:pPr marL="304800" marR="0" indent="-304800" algn="l">
              <a:lnSpc>
                <a:spcPct val="107000"/>
              </a:lnSpc>
              <a:spcBef>
                <a:spcPts val="0"/>
              </a:spcBef>
              <a:spcAft>
                <a:spcPts val="800"/>
              </a:spcAft>
            </a:pPr>
            <a:r>
              <a:rPr lang="en-US" sz="4000" dirty="0" err="1">
                <a:effectLst/>
                <a:latin typeface="Times New Roman" panose="02020603050405020304" pitchFamily="18" charset="0"/>
                <a:ea typeface="Calibri" panose="020F0502020204030204" pitchFamily="34" charset="0"/>
                <a:cs typeface="Times New Roman" panose="02020603050405020304" pitchFamily="18" charset="0"/>
              </a:rPr>
              <a:t>Lidy</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T., &amp; </a:t>
            </a:r>
            <a:r>
              <a:rPr lang="en-US" sz="4000" dirty="0" err="1">
                <a:effectLst/>
                <a:latin typeface="Times New Roman" panose="02020603050405020304" pitchFamily="18" charset="0"/>
                <a:ea typeface="Calibri" panose="020F0502020204030204" pitchFamily="34" charset="0"/>
                <a:cs typeface="Times New Roman" panose="02020603050405020304" pitchFamily="18" charset="0"/>
              </a:rPr>
              <a:t>Rauber</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A. (2008). Machine Learning Techniques for Multimedia. </a:t>
            </a:r>
            <a:r>
              <a:rPr lang="en-US" sz="4000" i="1" dirty="0">
                <a:effectLst/>
                <a:latin typeface="Times New Roman" panose="02020603050405020304" pitchFamily="18" charset="0"/>
                <a:ea typeface="Calibri" panose="020F0502020204030204" pitchFamily="34" charset="0"/>
                <a:cs typeface="Times New Roman" panose="02020603050405020304" pitchFamily="18" charset="0"/>
              </a:rPr>
              <a:t>Machine Learning Techniques for Multimedia</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i="1" dirty="0">
                <a:effectLst/>
                <a:latin typeface="Times New Roman" panose="02020603050405020304" pitchFamily="18" charset="0"/>
                <a:ea typeface="Calibri" panose="020F0502020204030204" pitchFamily="34" charset="0"/>
                <a:cs typeface="Times New Roman" panose="02020603050405020304" pitchFamily="18" charset="0"/>
              </a:rPr>
              <a:t>11</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249–285. https://doi.org/10.1007/978-3-540-75171-7</a:t>
            </a: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a:p>
            <a:pPr marL="304800" marR="0" indent="-304800" algn="l">
              <a:lnSpc>
                <a:spcPct val="107000"/>
              </a:lnSpc>
              <a:spcBef>
                <a:spcPts val="0"/>
              </a:spcBef>
              <a:spcAft>
                <a:spcPts val="800"/>
              </a:spcAft>
            </a:pP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Loyola-Gonzalez, O. (2019). Black-box vs. White-Box: Understanding their advantages and weaknesses from a practical point of view. </a:t>
            </a:r>
            <a:r>
              <a:rPr lang="en-US" sz="4000" i="1" dirty="0">
                <a:effectLst/>
                <a:latin typeface="Times New Roman" panose="02020603050405020304" pitchFamily="18" charset="0"/>
                <a:ea typeface="Calibri" panose="020F0502020204030204" pitchFamily="34" charset="0"/>
                <a:cs typeface="Times New Roman" panose="02020603050405020304" pitchFamily="18" charset="0"/>
              </a:rPr>
              <a:t>IEEE Access</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i="1" dirty="0">
                <a:effectLst/>
                <a:latin typeface="Times New Roman" panose="02020603050405020304" pitchFamily="18" charset="0"/>
                <a:ea typeface="Calibri" panose="020F0502020204030204" pitchFamily="34" charset="0"/>
                <a:cs typeface="Times New Roman" panose="02020603050405020304" pitchFamily="18" charset="0"/>
              </a:rPr>
              <a:t>7</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154096–154113. https://doi.org/10.1109/ACCESS.2019.2949286</a:t>
            </a: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a:p>
            <a:pPr marL="304800" marR="0" indent="-304800" algn="l">
              <a:lnSpc>
                <a:spcPct val="107000"/>
              </a:lnSpc>
              <a:spcBef>
                <a:spcPts val="0"/>
              </a:spcBef>
              <a:spcAft>
                <a:spcPts val="800"/>
              </a:spcAft>
            </a:pPr>
            <a:r>
              <a:rPr lang="en-US" sz="4000" dirty="0" err="1">
                <a:effectLst/>
                <a:latin typeface="Times New Roman" panose="02020603050405020304" pitchFamily="18" charset="0"/>
                <a:ea typeface="Calibri" panose="020F0502020204030204" pitchFamily="34" charset="0"/>
                <a:cs typeface="Times New Roman" panose="02020603050405020304" pitchFamily="18" charset="0"/>
              </a:rPr>
              <a:t>Muibideen</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M., &amp; Prasad, R. (2020). </a:t>
            </a:r>
            <a:r>
              <a:rPr lang="en-US" sz="4000" i="1" dirty="0">
                <a:effectLst/>
                <a:latin typeface="Times New Roman" panose="02020603050405020304" pitchFamily="18" charset="0"/>
                <a:ea typeface="Calibri" panose="020F0502020204030204" pitchFamily="34" charset="0"/>
                <a:cs typeface="Times New Roman" panose="02020603050405020304" pitchFamily="18" charset="0"/>
              </a:rPr>
              <a:t>A Fast Algorithm for Heart Disease Prediction using Bayesian Network Model</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1–11. http://arxiv.org/abs/2012.09429</a:t>
            </a: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a:p>
            <a:pPr marL="304800" marR="0" indent="-304800" algn="l">
              <a:lnSpc>
                <a:spcPct val="107000"/>
              </a:lnSpc>
              <a:spcBef>
                <a:spcPts val="0"/>
              </a:spcBef>
              <a:spcAft>
                <a:spcPts val="800"/>
              </a:spcAft>
            </a:pP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Sai Shekhar, M., Mani Chand, Y., &amp; Mary </a:t>
            </a:r>
            <a:r>
              <a:rPr lang="en-US" sz="4000" dirty="0" err="1">
                <a:effectLst/>
                <a:latin typeface="Times New Roman" panose="02020603050405020304" pitchFamily="18" charset="0"/>
                <a:ea typeface="Calibri" panose="020F0502020204030204" pitchFamily="34" charset="0"/>
                <a:cs typeface="Times New Roman" panose="02020603050405020304" pitchFamily="18" charset="0"/>
              </a:rPr>
              <a:t>Gladence</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L. (2021). Heart Disease Prediction Using Machine Learning. </a:t>
            </a:r>
            <a:r>
              <a:rPr lang="en-US" sz="4000" i="1" dirty="0">
                <a:effectLst/>
                <a:latin typeface="Times New Roman" panose="02020603050405020304" pitchFamily="18" charset="0"/>
                <a:ea typeface="Calibri" panose="020F0502020204030204" pitchFamily="34" charset="0"/>
                <a:cs typeface="Times New Roman" panose="02020603050405020304" pitchFamily="18" charset="0"/>
              </a:rPr>
              <a:t>Lecture Notes in Electrical Engineering</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i="1" dirty="0">
                <a:effectLst/>
                <a:latin typeface="Times New Roman" panose="02020603050405020304" pitchFamily="18" charset="0"/>
                <a:ea typeface="Calibri" panose="020F0502020204030204" pitchFamily="34" charset="0"/>
                <a:cs typeface="Times New Roman" panose="02020603050405020304" pitchFamily="18" charset="0"/>
              </a:rPr>
              <a:t>708</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4000" dirty="0" err="1">
                <a:effectLst/>
                <a:latin typeface="Times New Roman" panose="02020603050405020304" pitchFamily="18" charset="0"/>
                <a:ea typeface="Calibri" panose="020F0502020204030204" pitchFamily="34" charset="0"/>
                <a:cs typeface="Times New Roman" panose="02020603050405020304" pitchFamily="18" charset="0"/>
              </a:rPr>
              <a:t>Inccst</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20), 603–609. https://doi.org/10.1007/978-981-15-8685-9_63</a:t>
            </a: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a:p>
            <a:pPr marL="304800" marR="0" indent="-304800" algn="l">
              <a:lnSpc>
                <a:spcPct val="107000"/>
              </a:lnSpc>
              <a:spcBef>
                <a:spcPts val="0"/>
              </a:spcBef>
              <a:spcAft>
                <a:spcPts val="800"/>
              </a:spcAft>
            </a:pPr>
            <a:r>
              <a:rPr lang="en-US" sz="4000" dirty="0" err="1">
                <a:effectLst/>
                <a:latin typeface="Times New Roman" panose="02020603050405020304" pitchFamily="18" charset="0"/>
                <a:ea typeface="Calibri" panose="020F0502020204030204" pitchFamily="34" charset="0"/>
                <a:cs typeface="Times New Roman" panose="02020603050405020304" pitchFamily="18" charset="0"/>
              </a:rPr>
              <a:t>Steinbaum</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S. R. (2019). </a:t>
            </a:r>
            <a:r>
              <a:rPr lang="en-US" sz="4000" i="1" dirty="0">
                <a:effectLst/>
                <a:latin typeface="Times New Roman" panose="02020603050405020304" pitchFamily="18" charset="0"/>
                <a:ea typeface="Calibri" panose="020F0502020204030204" pitchFamily="34" charset="0"/>
                <a:cs typeface="Times New Roman" panose="02020603050405020304" pitchFamily="18" charset="0"/>
              </a:rPr>
              <a:t>Cardiovascular (Heart) Diseases: Types and Treatments</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https://www.webmd.com/heart-disease/guide/diseases-cardiovascular</a:t>
            </a: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a:p>
            <a:pPr marL="304800" marR="0" indent="-304800" algn="l">
              <a:lnSpc>
                <a:spcPct val="107000"/>
              </a:lnSpc>
              <a:spcBef>
                <a:spcPts val="0"/>
              </a:spcBef>
              <a:spcAft>
                <a:spcPts val="800"/>
              </a:spcAft>
            </a:pP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Usha Sri, B. (2020). Effective Heart Disease Prediction Model Through Voting Technique. </a:t>
            </a:r>
            <a:r>
              <a:rPr lang="en-US" sz="4000" i="1" dirty="0">
                <a:effectLst/>
                <a:latin typeface="Times New Roman" panose="02020603050405020304" pitchFamily="18" charset="0"/>
                <a:ea typeface="Calibri" panose="020F0502020204030204" pitchFamily="34" charset="0"/>
                <a:cs typeface="Times New Roman" panose="02020603050405020304" pitchFamily="18" charset="0"/>
              </a:rPr>
              <a:t>International Journal of Engineering Technology and Management Sciences</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i="1" dirty="0">
                <a:effectLst/>
                <a:latin typeface="Times New Roman" panose="02020603050405020304" pitchFamily="18" charset="0"/>
                <a:ea typeface="Calibri" panose="020F0502020204030204" pitchFamily="34" charset="0"/>
                <a:cs typeface="Times New Roman" panose="02020603050405020304" pitchFamily="18" charset="0"/>
              </a:rPr>
              <a:t>4</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(5), 10–13. https://doi.org/10.46647/ijetms.2020.v04i05.003</a:t>
            </a: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a:p>
            <a:pPr marL="304800" marR="0" indent="-304800" algn="l">
              <a:lnSpc>
                <a:spcPct val="107000"/>
              </a:lnSpc>
              <a:spcBef>
                <a:spcPts val="0"/>
              </a:spcBef>
              <a:spcAft>
                <a:spcPts val="800"/>
              </a:spcAft>
            </a:pP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WHO. (2019). </a:t>
            </a:r>
            <a:r>
              <a:rPr lang="en-US" sz="4000" i="1" dirty="0">
                <a:effectLst/>
                <a:latin typeface="Times New Roman" panose="02020603050405020304" pitchFamily="18" charset="0"/>
                <a:ea typeface="Calibri" panose="020F0502020204030204" pitchFamily="34" charset="0"/>
                <a:cs typeface="Times New Roman" panose="02020603050405020304" pitchFamily="18" charset="0"/>
              </a:rPr>
              <a:t>WHO and Nigerian Government move to curb cardiovascular diseases | WHO | Regional Office for Africa</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https://www.afro.who.int/news/who-and-nigerian-government-move-curb-cardiovascular-diseases</a:t>
            </a: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a:p>
            <a:pPr algn="l"/>
            <a:endParaRPr lang="en-US" dirty="0"/>
          </a:p>
        </p:txBody>
      </p:sp>
    </p:spTree>
    <p:extLst>
      <p:ext uri="{BB962C8B-B14F-4D97-AF65-F5344CB8AC3E}">
        <p14:creationId xmlns:p14="http://schemas.microsoft.com/office/powerpoint/2010/main" val="41703367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14966" y="1926727"/>
            <a:ext cx="6283782" cy="725349"/>
          </a:xfrm>
        </p:spPr>
        <p:txBody>
          <a:bodyPr>
            <a:normAutofit/>
          </a:bodyPr>
          <a:lstStyle/>
          <a:p>
            <a:r>
              <a:rPr lang="en-US" sz="3600" dirty="0">
                <a:effectLst/>
                <a:latin typeface="Calibri" panose="020F0502020204030204" pitchFamily="34" charset="0"/>
                <a:ea typeface="Times New Roman" panose="02020603050405020304" pitchFamily="18" charset="0"/>
                <a:cs typeface="Times New Roman" panose="02020603050405020304" pitchFamily="18" charset="0"/>
              </a:rPr>
              <a:t>THANK YOU FOR LISTENING</a:t>
            </a:r>
            <a:endParaRPr lang="en-US" dirty="0"/>
          </a:p>
        </p:txBody>
      </p:sp>
    </p:spTree>
    <p:extLst>
      <p:ext uri="{BB962C8B-B14F-4D97-AF65-F5344CB8AC3E}">
        <p14:creationId xmlns:p14="http://schemas.microsoft.com/office/powerpoint/2010/main" val="3602946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50635" y="274031"/>
            <a:ext cx="8093365" cy="763525"/>
          </a:xfrm>
        </p:spPr>
        <p:txBody>
          <a:bodyPr>
            <a:normAutofit/>
          </a:bodyPr>
          <a:lstStyle/>
          <a:p>
            <a:r>
              <a:rPr lang="en-US" sz="3200" dirty="0">
                <a:effectLst/>
                <a:latin typeface="Calibri" panose="020F0502020204030204" pitchFamily="34" charset="0"/>
                <a:ea typeface="Times New Roman" panose="02020603050405020304" pitchFamily="18" charset="0"/>
                <a:cs typeface="Times New Roman" panose="02020603050405020304" pitchFamily="18" charset="0"/>
              </a:rPr>
              <a:t>BACKGROUND OF THE STUDY</a:t>
            </a:r>
            <a:endParaRPr lang="en-US" sz="3200" dirty="0"/>
          </a:p>
        </p:txBody>
      </p:sp>
      <p:sp>
        <p:nvSpPr>
          <p:cNvPr id="6" name="Content Placeholder 5"/>
          <p:cNvSpPr>
            <a:spLocks noGrp="1"/>
          </p:cNvSpPr>
          <p:nvPr>
            <p:ph sz="half" idx="2"/>
          </p:nvPr>
        </p:nvSpPr>
        <p:spPr>
          <a:xfrm>
            <a:off x="522131" y="1332089"/>
            <a:ext cx="8099738" cy="3654581"/>
          </a:xfrm>
        </p:spPr>
        <p:txBody>
          <a:bodyPr>
            <a:normAutofit fontScale="70000" lnSpcReduction="20000"/>
          </a:bodyPr>
          <a:lstStyle/>
          <a:p>
            <a:pPr marL="0" marR="0" algn="just">
              <a:lnSpc>
                <a:spcPct val="107000"/>
              </a:lnSpc>
              <a:spcBef>
                <a:spcPts val="0"/>
              </a:spcBef>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Electronic health record (EHR) systems makes the use of strong analysis tools necessary. </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Increasing the efficiency of diagnosis and reducing the misclassification cost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Dandona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et al., 2017).</a:t>
            </a:r>
          </a:p>
          <a:p>
            <a:pPr marL="400050" lvl="1" algn="just">
              <a:lnSpc>
                <a:spcPct val="107000"/>
              </a:lnSpc>
              <a:spcBef>
                <a:spcPts val="0"/>
              </a:spcBef>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enhancing the selection of features(attributes) (Jothi Prakash &amp; Karthikeyan, 2021) and </a:t>
            </a:r>
          </a:p>
          <a:p>
            <a:pPr marL="400050" lvl="1" algn="just">
              <a:lnSpc>
                <a:spcPct val="107000"/>
              </a:lnSpc>
              <a:spcBef>
                <a:spcPts val="0"/>
              </a:spcBef>
              <a:spcAft>
                <a:spcPts val="800"/>
              </a:spcAft>
            </a:pPr>
            <a:r>
              <a:rPr lang="en-US" dirty="0">
                <a:effectLst/>
                <a:latin typeface="Times New Roman" panose="02020603050405020304" pitchFamily="18" charset="0"/>
                <a:ea typeface="Calibri" panose="020F0502020204030204" pitchFamily="34" charset="0"/>
              </a:rPr>
              <a:t>relationship between certain factors to the presence of heart disease (</a:t>
            </a:r>
            <a:r>
              <a:rPr lang="en-US" dirty="0" err="1">
                <a:effectLst/>
                <a:latin typeface="Times New Roman" panose="02020603050405020304" pitchFamily="18" charset="0"/>
                <a:ea typeface="Calibri" panose="020F0502020204030204" pitchFamily="34" charset="0"/>
              </a:rPr>
              <a:t>Muibideen</a:t>
            </a:r>
            <a:r>
              <a:rPr lang="en-US" dirty="0">
                <a:effectLst/>
                <a:latin typeface="Times New Roman" panose="02020603050405020304" pitchFamily="18" charset="0"/>
                <a:ea typeface="Calibri" panose="020F0502020204030204" pitchFamily="34" charset="0"/>
              </a:rPr>
              <a:t> &amp; Prasad, 2020)</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Bayesian Network (</a:t>
            </a:r>
            <a:r>
              <a:rPr lang="en-US" sz="2400" dirty="0" err="1">
                <a:effectLst/>
                <a:latin typeface="TimesNewRomanPSMT"/>
                <a:ea typeface="Calibri" panose="020F0502020204030204" pitchFamily="34" charset="0"/>
                <a:cs typeface="Times New Roman" panose="02020603050405020304" pitchFamily="18" charset="0"/>
              </a:rPr>
              <a:t>Muibideen</a:t>
            </a:r>
            <a:r>
              <a:rPr lang="en-US" sz="2400" dirty="0">
                <a:effectLst/>
                <a:latin typeface="TimesNewRomanPSMT"/>
                <a:ea typeface="Calibri" panose="020F0502020204030204" pitchFamily="34" charset="0"/>
                <a:cs typeface="Times New Roman" panose="02020603050405020304" pitchFamily="18" charset="0"/>
              </a:rPr>
              <a:t> &amp; Prasad, 2020)</a:t>
            </a:r>
          </a:p>
          <a:p>
            <a:pPr marL="0" marR="0" algn="just">
              <a:lnSpc>
                <a:spcPct val="107000"/>
              </a:lnSpc>
              <a:spcBef>
                <a:spcPts val="0"/>
              </a:spcBef>
              <a:spcAft>
                <a:spcPts val="800"/>
              </a:spcAft>
            </a:pPr>
            <a:r>
              <a:rPr lang="en-US" sz="2400" dirty="0">
                <a:effectLst/>
                <a:latin typeface="TimesNewRomanPSMT"/>
                <a:ea typeface="Calibri" panose="020F0502020204030204" pitchFamily="34" charset="0"/>
                <a:cs typeface="Times New Roman" panose="02020603050405020304" pitchFamily="18" charset="0"/>
              </a:rPr>
              <a:t>AdaBoost, Bagging, Random Forest, and Voting Ensemble (Decision Trees, Logistic Regression and Support Vector Machines) ). (</a:t>
            </a:r>
            <a:r>
              <a:rPr lang="en-US" sz="2400" dirty="0" err="1">
                <a:effectLst/>
                <a:latin typeface="TimesNewRomanPSMT"/>
                <a:ea typeface="Calibri" panose="020F0502020204030204" pitchFamily="34" charset="0"/>
                <a:cs typeface="Times New Roman" panose="02020603050405020304" pitchFamily="18" charset="0"/>
              </a:rPr>
              <a:t>Emakhu</a:t>
            </a:r>
            <a:r>
              <a:rPr lang="en-US" sz="2400" dirty="0">
                <a:effectLst/>
                <a:latin typeface="TimesNewRomanPSMT"/>
                <a:ea typeface="Calibri" panose="020F0502020204030204" pitchFamily="34" charset="0"/>
                <a:cs typeface="Times New Roman" panose="02020603050405020304" pitchFamily="18" charset="0"/>
              </a:rPr>
              <a:t> et al., 2020)</a:t>
            </a:r>
          </a:p>
          <a:p>
            <a:pPr marL="0" algn="just">
              <a:lnSpc>
                <a:spcPct val="107000"/>
              </a:lnSpc>
              <a:spcBef>
                <a:spcPts val="0"/>
              </a:spcBef>
              <a:spcAft>
                <a:spcPts val="800"/>
              </a:spcAft>
            </a:pPr>
            <a:r>
              <a:rPr lang="en-US" sz="2400" dirty="0">
                <a:effectLst/>
                <a:latin typeface="Times New Roman" panose="02020603050405020304" pitchFamily="18" charset="0"/>
                <a:ea typeface="Times New Roman" panose="02020603050405020304" pitchFamily="18" charset="0"/>
              </a:rPr>
              <a:t>High number of feature/attributes</a:t>
            </a:r>
            <a:r>
              <a:rPr lang="en-US" sz="2400" dirty="0">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needs dimensionality reduction  (</a:t>
            </a:r>
            <a:r>
              <a:rPr lang="en-US" sz="2400" dirty="0" err="1">
                <a:effectLst/>
                <a:latin typeface="Times New Roman" panose="02020603050405020304" pitchFamily="18" charset="0"/>
                <a:ea typeface="Times New Roman" panose="02020603050405020304" pitchFamily="18" charset="0"/>
              </a:rPr>
              <a:t>Lidy</a:t>
            </a:r>
            <a:r>
              <a:rPr lang="en-US" sz="2400" dirty="0">
                <a:effectLst/>
                <a:latin typeface="Times New Roman" panose="02020603050405020304" pitchFamily="18" charset="0"/>
                <a:ea typeface="Times New Roman" panose="02020603050405020304" pitchFamily="18" charset="0"/>
              </a:rPr>
              <a:t> &amp; </a:t>
            </a:r>
            <a:r>
              <a:rPr lang="en-US" sz="2400" dirty="0" err="1">
                <a:effectLst/>
                <a:latin typeface="Times New Roman" panose="02020603050405020304" pitchFamily="18" charset="0"/>
                <a:ea typeface="Times New Roman" panose="02020603050405020304" pitchFamily="18" charset="0"/>
              </a:rPr>
              <a:t>Rauber</a:t>
            </a:r>
            <a:r>
              <a:rPr lang="en-US" sz="2400" dirty="0">
                <a:effectLst/>
                <a:latin typeface="Times New Roman" panose="02020603050405020304" pitchFamily="18" charset="0"/>
                <a:ea typeface="Times New Roman" panose="02020603050405020304" pitchFamily="18" charset="0"/>
              </a:rPr>
              <a:t>, 2008).</a:t>
            </a:r>
          </a:p>
          <a:p>
            <a:pPr algn="l"/>
            <a:endParaRPr lang="en-US" dirty="0"/>
          </a:p>
        </p:txBody>
      </p:sp>
    </p:spTree>
    <p:extLst>
      <p:ext uri="{BB962C8B-B14F-4D97-AF65-F5344CB8AC3E}">
        <p14:creationId xmlns:p14="http://schemas.microsoft.com/office/powerpoint/2010/main" val="4170783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600" dirty="0">
                <a:effectLst/>
                <a:latin typeface="Calibri" panose="020F0502020204030204" pitchFamily="34" charset="0"/>
                <a:ea typeface="Times New Roman" panose="02020603050405020304" pitchFamily="18" charset="0"/>
                <a:cs typeface="Times New Roman" panose="02020603050405020304" pitchFamily="18" charset="0"/>
              </a:rPr>
              <a:t>PROBLEM STATEMENT</a:t>
            </a:r>
            <a:endParaRPr lang="en-US" dirty="0"/>
          </a:p>
        </p:txBody>
      </p:sp>
      <p:sp>
        <p:nvSpPr>
          <p:cNvPr id="5" name="Content Placeholder 4"/>
          <p:cNvSpPr>
            <a:spLocks noGrp="1"/>
          </p:cNvSpPr>
          <p:nvPr>
            <p:ph idx="1"/>
          </p:nvPr>
        </p:nvSpPr>
        <p:spPr/>
        <p:txBody>
          <a:bodyPr/>
          <a:lstStyle/>
          <a:p>
            <a:r>
              <a:rPr lang="en-US" dirty="0"/>
              <a:t>There is need for further study in reduction of the dimensionality in heart disease dataset to achieve better performance</a:t>
            </a:r>
          </a:p>
        </p:txBody>
      </p:sp>
    </p:spTree>
    <p:extLst>
      <p:ext uri="{BB962C8B-B14F-4D97-AF65-F5344CB8AC3E}">
        <p14:creationId xmlns:p14="http://schemas.microsoft.com/office/powerpoint/2010/main" val="1101633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sz="3600" dirty="0">
                <a:effectLst/>
                <a:latin typeface="Calibri" panose="020F0502020204030204" pitchFamily="34" charset="0"/>
                <a:ea typeface="Times New Roman" panose="02020603050405020304" pitchFamily="18" charset="0"/>
                <a:cs typeface="Times New Roman" panose="02020603050405020304" pitchFamily="18" charset="0"/>
              </a:rPr>
              <a:t>AIM AND OBJECTIVE OF THE STUDY</a:t>
            </a:r>
            <a:endParaRPr lang="en-US" dirty="0"/>
          </a:p>
        </p:txBody>
      </p:sp>
      <p:sp>
        <p:nvSpPr>
          <p:cNvPr id="5" name="Content Placeholder 4"/>
          <p:cNvSpPr>
            <a:spLocks noGrp="1"/>
          </p:cNvSpPr>
          <p:nvPr>
            <p:ph idx="1"/>
          </p:nvPr>
        </p:nvSpPr>
        <p:spPr>
          <a:xfrm>
            <a:off x="1888436" y="1268361"/>
            <a:ext cx="6805738" cy="3420136"/>
          </a:xfrm>
        </p:spPr>
        <p:txBody>
          <a:bodyPr>
            <a:normAutofit fontScale="70000" lnSpcReduction="20000"/>
          </a:bodyPr>
          <a:lstStyle/>
          <a:p>
            <a:pPr marL="0" indent="0" algn="just">
              <a:buNone/>
            </a:pPr>
            <a:r>
              <a:rPr lang="en-MY" b="1" dirty="0"/>
              <a:t>Aim</a:t>
            </a:r>
          </a:p>
          <a:p>
            <a:pPr marL="0" indent="0" algn="just">
              <a:buNone/>
            </a:pPr>
            <a:r>
              <a:rPr lang="en-MY" dirty="0"/>
              <a:t>The aim of the study is to improve the performance of heart disease prediction through feature/dimension reduction. </a:t>
            </a:r>
          </a:p>
          <a:p>
            <a:pPr marL="0" indent="0" algn="just">
              <a:buNone/>
            </a:pPr>
            <a:r>
              <a:rPr lang="en-MY" b="1" dirty="0"/>
              <a:t>Objectives</a:t>
            </a:r>
            <a:r>
              <a:rPr lang="en-MY" dirty="0"/>
              <a:t>:</a:t>
            </a:r>
          </a:p>
          <a:p>
            <a:pPr marL="0" indent="0" algn="just">
              <a:buNone/>
            </a:pPr>
            <a:r>
              <a:rPr lang="en-GB" dirty="0"/>
              <a:t>The objectives are to</a:t>
            </a:r>
          </a:p>
          <a:p>
            <a:pPr lvl="1" algn="just"/>
            <a:r>
              <a:rPr lang="en-MY" dirty="0"/>
              <a:t> Review models use in heart disease prediction with the intention of providing a better model.</a:t>
            </a:r>
            <a:endParaRPr lang="en-GB" dirty="0"/>
          </a:p>
          <a:p>
            <a:pPr lvl="1" algn="just"/>
            <a:r>
              <a:rPr lang="en-MY" dirty="0"/>
              <a:t> Perform Different feature reduction technique and measure performance on different models of each.</a:t>
            </a:r>
          </a:p>
          <a:p>
            <a:pPr lvl="1" algn="just"/>
            <a:r>
              <a:rPr lang="en-MY" dirty="0"/>
              <a:t>Compare the results with other related works.</a:t>
            </a:r>
          </a:p>
        </p:txBody>
      </p:sp>
    </p:spTree>
    <p:extLst>
      <p:ext uri="{BB962C8B-B14F-4D97-AF65-F5344CB8AC3E}">
        <p14:creationId xmlns:p14="http://schemas.microsoft.com/office/powerpoint/2010/main" val="3699335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800" dirty="0">
                <a:effectLst/>
                <a:latin typeface="Times New Roman" panose="02020603050405020304" pitchFamily="18" charset="0"/>
                <a:ea typeface="Calibri" panose="020F0502020204030204" pitchFamily="34" charset="0"/>
                <a:cs typeface="Times New Roman" panose="02020603050405020304" pitchFamily="18" charset="0"/>
              </a:rPr>
              <a:t>SIGNIFICANCE OF THE STUDY</a:t>
            </a:r>
            <a:endParaRPr lang="en-US" sz="2800" dirty="0"/>
          </a:p>
        </p:txBody>
      </p:sp>
      <p:sp>
        <p:nvSpPr>
          <p:cNvPr id="5" name="Content Placeholder 4"/>
          <p:cNvSpPr>
            <a:spLocks noGrp="1"/>
          </p:cNvSpPr>
          <p:nvPr>
            <p:ph idx="1"/>
          </p:nvPr>
        </p:nvSpPr>
        <p:spPr>
          <a:xfrm>
            <a:off x="1838740" y="1268361"/>
            <a:ext cx="6855434" cy="3420136"/>
          </a:xfrm>
        </p:spPr>
        <p:txBody>
          <a:bodyPr>
            <a:normAutofit/>
          </a:bodyPr>
          <a:lstStyle/>
          <a:p>
            <a:r>
              <a:rPr lang="en-US" sz="2800" dirty="0">
                <a:effectLst/>
                <a:latin typeface="Times New Roman" panose="02020603050405020304" pitchFamily="18" charset="0"/>
                <a:ea typeface="Calibri" panose="020F0502020204030204" pitchFamily="34" charset="0"/>
                <a:cs typeface="Times New Roman" panose="02020603050405020304" pitchFamily="18" charset="0"/>
              </a:rPr>
              <a:t>As heart disease has become is a silent epidemic, accurate and timely prediction of heart disease is important. This will help in reduction in the cost of treatment, loss of life and also increases the chances of recovery.</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457200" lvl="1" indent="0" algn="just">
              <a:buNone/>
            </a:pPr>
            <a:endParaRPr lang="en-MY" dirty="0"/>
          </a:p>
        </p:txBody>
      </p:sp>
    </p:spTree>
    <p:extLst>
      <p:ext uri="{BB962C8B-B14F-4D97-AF65-F5344CB8AC3E}">
        <p14:creationId xmlns:p14="http://schemas.microsoft.com/office/powerpoint/2010/main" val="663160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2800" dirty="0"/>
              <a:t>SCOPE AND LIMITATION OF THE STUDY</a:t>
            </a:r>
            <a:endParaRPr lang="en-US" sz="2400" dirty="0"/>
          </a:p>
        </p:txBody>
      </p:sp>
      <p:sp>
        <p:nvSpPr>
          <p:cNvPr id="5" name="Content Placeholder 4"/>
          <p:cNvSpPr>
            <a:spLocks noGrp="1"/>
          </p:cNvSpPr>
          <p:nvPr>
            <p:ph idx="1"/>
          </p:nvPr>
        </p:nvSpPr>
        <p:spPr/>
        <p:txBody>
          <a:bodyPr>
            <a:normAutofit fontScale="77500" lnSpcReduction="20000"/>
          </a:bodyPr>
          <a:lstStyle/>
          <a:p>
            <a:pPr marL="0" marR="0">
              <a:lnSpc>
                <a:spcPct val="107000"/>
              </a:lnSpc>
              <a:spcBef>
                <a:spcPts val="0"/>
              </a:spcBef>
              <a:spcAft>
                <a:spcPts val="800"/>
              </a:spcAft>
            </a:pP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Scope </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This study covers the use of structured tabular data on supervised machine learning algorithms to accurately predict the risk of the presence of heart disease in a person.</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Limitation</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The Study does not include the use of heart image data to make prediction on the presence of heart disease in a person</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457200" lvl="1" indent="0" algn="just">
              <a:buNone/>
            </a:pPr>
            <a:endParaRPr lang="en-MY" dirty="0"/>
          </a:p>
        </p:txBody>
      </p:sp>
    </p:spTree>
    <p:extLst>
      <p:ext uri="{BB962C8B-B14F-4D97-AF65-F5344CB8AC3E}">
        <p14:creationId xmlns:p14="http://schemas.microsoft.com/office/powerpoint/2010/main" val="1889445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77AC57-019B-49BD-B8A7-13C43785EFAD}"/>
              </a:ext>
            </a:extLst>
          </p:cNvPr>
          <p:cNvSpPr txBox="1">
            <a:spLocks/>
          </p:cNvSpPr>
          <p:nvPr/>
        </p:nvSpPr>
        <p:spPr>
          <a:xfrm>
            <a:off x="2990417" y="180759"/>
            <a:ext cx="6283782" cy="725349"/>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a:effectLst/>
                <a:latin typeface="Calibri" panose="020F0502020204030204" pitchFamily="34" charset="0"/>
                <a:ea typeface="Times New Roman" panose="02020603050405020304" pitchFamily="18" charset="0"/>
                <a:cs typeface="Times New Roman" panose="02020603050405020304" pitchFamily="18" charset="0"/>
              </a:rPr>
              <a:t>LITERATURE REVIEW</a:t>
            </a:r>
            <a:endParaRPr lang="en-US" dirty="0"/>
          </a:p>
        </p:txBody>
      </p:sp>
      <p:graphicFrame>
        <p:nvGraphicFramePr>
          <p:cNvPr id="5" name="Content Placeholder 3">
            <a:extLst>
              <a:ext uri="{FF2B5EF4-FFF2-40B4-BE49-F238E27FC236}">
                <a16:creationId xmlns:a16="http://schemas.microsoft.com/office/drawing/2014/main" id="{002FD083-45F8-46FB-9E0B-0DAF31FEDE49}"/>
              </a:ext>
            </a:extLst>
          </p:cNvPr>
          <p:cNvGraphicFramePr>
            <a:graphicFrameLocks/>
          </p:cNvGraphicFramePr>
          <p:nvPr>
            <p:extLst>
              <p:ext uri="{D42A27DB-BD31-4B8C-83A1-F6EECF244321}">
                <p14:modId xmlns:p14="http://schemas.microsoft.com/office/powerpoint/2010/main" val="647156608"/>
              </p:ext>
            </p:extLst>
          </p:nvPr>
        </p:nvGraphicFramePr>
        <p:xfrm>
          <a:off x="374072" y="1411885"/>
          <a:ext cx="8499762" cy="3550856"/>
        </p:xfrm>
        <a:graphic>
          <a:graphicData uri="http://schemas.openxmlformats.org/drawingml/2006/table">
            <a:tbl>
              <a:tblPr firstRow="1" firstCol="1" bandRow="1">
                <a:tableStyleId>{5C22544A-7EE6-4342-B048-85BDC9FD1C3A}</a:tableStyleId>
              </a:tblPr>
              <a:tblGrid>
                <a:gridCol w="500173">
                  <a:extLst>
                    <a:ext uri="{9D8B030D-6E8A-4147-A177-3AD203B41FA5}">
                      <a16:colId xmlns:a16="http://schemas.microsoft.com/office/drawing/2014/main" val="1711562975"/>
                    </a:ext>
                  </a:extLst>
                </a:gridCol>
                <a:gridCol w="1333799">
                  <a:extLst>
                    <a:ext uri="{9D8B030D-6E8A-4147-A177-3AD203B41FA5}">
                      <a16:colId xmlns:a16="http://schemas.microsoft.com/office/drawing/2014/main" val="3072793309"/>
                    </a:ext>
                  </a:extLst>
                </a:gridCol>
                <a:gridCol w="1064474">
                  <a:extLst>
                    <a:ext uri="{9D8B030D-6E8A-4147-A177-3AD203B41FA5}">
                      <a16:colId xmlns:a16="http://schemas.microsoft.com/office/drawing/2014/main" val="3284243316"/>
                    </a:ext>
                  </a:extLst>
                </a:gridCol>
                <a:gridCol w="1244025">
                  <a:extLst>
                    <a:ext uri="{9D8B030D-6E8A-4147-A177-3AD203B41FA5}">
                      <a16:colId xmlns:a16="http://schemas.microsoft.com/office/drawing/2014/main" val="2321182316"/>
                    </a:ext>
                  </a:extLst>
                </a:gridCol>
                <a:gridCol w="1240819">
                  <a:extLst>
                    <a:ext uri="{9D8B030D-6E8A-4147-A177-3AD203B41FA5}">
                      <a16:colId xmlns:a16="http://schemas.microsoft.com/office/drawing/2014/main" val="54294561"/>
                    </a:ext>
                  </a:extLst>
                </a:gridCol>
                <a:gridCol w="3116472">
                  <a:extLst>
                    <a:ext uri="{9D8B030D-6E8A-4147-A177-3AD203B41FA5}">
                      <a16:colId xmlns:a16="http://schemas.microsoft.com/office/drawing/2014/main" val="990945026"/>
                    </a:ext>
                  </a:extLst>
                </a:gridCol>
              </a:tblGrid>
              <a:tr h="239858">
                <a:tc>
                  <a:txBody>
                    <a:bodyPr/>
                    <a:lstStyle/>
                    <a:p>
                      <a:pPr marL="0" marR="0" algn="l" fontAlgn="t">
                        <a:lnSpc>
                          <a:spcPct val="100000"/>
                        </a:lnSpc>
                        <a:spcBef>
                          <a:spcPts val="0"/>
                        </a:spcBef>
                        <a:spcAft>
                          <a:spcPts val="0"/>
                        </a:spcAft>
                      </a:pPr>
                      <a:r>
                        <a:rPr lang="en-US" sz="1000" u="none" strike="noStrike" dirty="0">
                          <a:solidFill>
                            <a:srgbClr val="002060"/>
                          </a:solidFill>
                          <a:effectLst/>
                          <a:latin typeface="+mn-lt"/>
                        </a:rPr>
                        <a:t>S/N</a:t>
                      </a:r>
                      <a:endParaRPr lang="en-US" sz="1000" b="0" i="0" u="none" strike="noStrike" dirty="0">
                        <a:solidFill>
                          <a:srgbClr val="002060"/>
                        </a:solidFill>
                        <a:effectLst/>
                        <a:latin typeface="+mn-lt"/>
                      </a:endParaRPr>
                    </a:p>
                  </a:txBody>
                  <a:tcPr marL="21315" marR="21315" marT="296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l" fontAlgn="t">
                        <a:lnSpc>
                          <a:spcPct val="100000"/>
                        </a:lnSpc>
                        <a:spcBef>
                          <a:spcPts val="0"/>
                        </a:spcBef>
                        <a:spcAft>
                          <a:spcPts val="0"/>
                        </a:spcAft>
                      </a:pPr>
                      <a:r>
                        <a:rPr lang="en-US" sz="1000" u="none" strike="noStrike" dirty="0">
                          <a:solidFill>
                            <a:srgbClr val="002060"/>
                          </a:solidFill>
                          <a:effectLst/>
                          <a:latin typeface="+mn-lt"/>
                        </a:rPr>
                        <a:t>Title</a:t>
                      </a:r>
                      <a:endParaRPr lang="en-US" sz="1000" b="0" i="0" u="none" strike="noStrike" dirty="0">
                        <a:solidFill>
                          <a:srgbClr val="002060"/>
                        </a:solidFill>
                        <a:effectLst/>
                        <a:latin typeface="+mn-lt"/>
                      </a:endParaRPr>
                    </a:p>
                  </a:txBody>
                  <a:tcPr marL="21315" marR="21315" marT="296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l" fontAlgn="t">
                        <a:lnSpc>
                          <a:spcPct val="100000"/>
                        </a:lnSpc>
                        <a:spcBef>
                          <a:spcPts val="0"/>
                        </a:spcBef>
                        <a:spcAft>
                          <a:spcPts val="0"/>
                        </a:spcAft>
                      </a:pPr>
                      <a:r>
                        <a:rPr lang="en-US" sz="1000" u="none" strike="noStrike" dirty="0">
                          <a:solidFill>
                            <a:srgbClr val="002060"/>
                          </a:solidFill>
                          <a:effectLst/>
                          <a:latin typeface="+mn-lt"/>
                        </a:rPr>
                        <a:t>Author</a:t>
                      </a:r>
                      <a:endParaRPr lang="en-US" sz="1000" b="0" i="0" u="none" strike="noStrike" dirty="0">
                        <a:solidFill>
                          <a:srgbClr val="002060"/>
                        </a:solidFill>
                        <a:effectLst/>
                        <a:latin typeface="+mn-lt"/>
                      </a:endParaRPr>
                    </a:p>
                  </a:txBody>
                  <a:tcPr marL="21315" marR="21315" marT="296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l" fontAlgn="t">
                        <a:lnSpc>
                          <a:spcPct val="100000"/>
                        </a:lnSpc>
                        <a:spcBef>
                          <a:spcPts val="0"/>
                        </a:spcBef>
                        <a:spcAft>
                          <a:spcPts val="0"/>
                        </a:spcAft>
                      </a:pPr>
                      <a:r>
                        <a:rPr lang="en-US" sz="1000" u="none" strike="noStrike" dirty="0">
                          <a:solidFill>
                            <a:srgbClr val="002060"/>
                          </a:solidFill>
                          <a:effectLst/>
                          <a:latin typeface="+mn-lt"/>
                        </a:rPr>
                        <a:t>Method Used</a:t>
                      </a:r>
                      <a:endParaRPr lang="en-US" sz="1000" b="0" i="0" u="none" strike="noStrike" dirty="0">
                        <a:solidFill>
                          <a:srgbClr val="002060"/>
                        </a:solidFill>
                        <a:effectLst/>
                        <a:latin typeface="+mn-lt"/>
                      </a:endParaRPr>
                    </a:p>
                  </a:txBody>
                  <a:tcPr marL="21315" marR="21315" marT="296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l" fontAlgn="t">
                        <a:lnSpc>
                          <a:spcPct val="100000"/>
                        </a:lnSpc>
                        <a:spcBef>
                          <a:spcPts val="0"/>
                        </a:spcBef>
                        <a:spcAft>
                          <a:spcPts val="0"/>
                        </a:spcAft>
                      </a:pPr>
                      <a:r>
                        <a:rPr lang="en-US" sz="1000" u="none" strike="noStrike" dirty="0">
                          <a:solidFill>
                            <a:srgbClr val="002060"/>
                          </a:solidFill>
                          <a:effectLst/>
                          <a:latin typeface="+mn-lt"/>
                        </a:rPr>
                        <a:t>Evaluation Metrics</a:t>
                      </a:r>
                      <a:endParaRPr lang="en-US" sz="1000" b="0" i="0" u="none" strike="noStrike" dirty="0">
                        <a:solidFill>
                          <a:srgbClr val="002060"/>
                        </a:solidFill>
                        <a:effectLst/>
                        <a:latin typeface="+mn-lt"/>
                      </a:endParaRPr>
                    </a:p>
                  </a:txBody>
                  <a:tcPr marL="21315" marR="21315" marT="296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l" fontAlgn="t">
                        <a:lnSpc>
                          <a:spcPct val="100000"/>
                        </a:lnSpc>
                        <a:spcBef>
                          <a:spcPts val="0"/>
                        </a:spcBef>
                        <a:spcAft>
                          <a:spcPts val="0"/>
                        </a:spcAft>
                      </a:pPr>
                      <a:r>
                        <a:rPr lang="en-US" sz="1000" u="none" strike="noStrike" dirty="0">
                          <a:solidFill>
                            <a:srgbClr val="002060"/>
                          </a:solidFill>
                          <a:effectLst/>
                          <a:latin typeface="+mn-lt"/>
                        </a:rPr>
                        <a:t>Weakness</a:t>
                      </a:r>
                      <a:endParaRPr lang="en-US" sz="1000" b="0" i="0" u="none" strike="noStrike" dirty="0">
                        <a:solidFill>
                          <a:srgbClr val="002060"/>
                        </a:solidFill>
                        <a:effectLst/>
                        <a:latin typeface="+mn-lt"/>
                      </a:endParaRPr>
                    </a:p>
                  </a:txBody>
                  <a:tcPr marL="21315" marR="21315" marT="296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52739832"/>
                  </a:ext>
                </a:extLst>
              </a:tr>
              <a:tr h="712425">
                <a:tc>
                  <a:txBody>
                    <a:bodyPr/>
                    <a:lstStyle/>
                    <a:p>
                      <a:pPr marL="347472" marR="0" indent="-347472" algn="l" fontAlgn="t">
                        <a:lnSpc>
                          <a:spcPct val="100000"/>
                        </a:lnSpc>
                        <a:spcBef>
                          <a:spcPts val="0"/>
                        </a:spcBef>
                        <a:spcAft>
                          <a:spcPts val="0"/>
                        </a:spcAft>
                        <a:buClrTx/>
                        <a:buSzPts val="1200"/>
                        <a:buFont typeface="+mj-lt"/>
                        <a:buAutoNum type="arabicPeriod"/>
                      </a:pPr>
                      <a:r>
                        <a:rPr lang="en-US" sz="1000" u="none" strike="noStrike" dirty="0">
                          <a:solidFill>
                            <a:srgbClr val="002060"/>
                          </a:solidFill>
                          <a:effectLst/>
                          <a:latin typeface="+mn-lt"/>
                        </a:rPr>
                        <a:t> </a:t>
                      </a:r>
                      <a:endParaRPr lang="en-US" sz="1000" b="0" i="0" u="none" strike="noStrike" dirty="0">
                        <a:solidFill>
                          <a:srgbClr val="002060"/>
                        </a:solidFill>
                        <a:effectLst/>
                        <a:latin typeface="+mn-lt"/>
                      </a:endParaRPr>
                    </a:p>
                  </a:txBody>
                  <a:tcPr marL="21315" marR="21315" marT="296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l" fontAlgn="t">
                        <a:lnSpc>
                          <a:spcPct val="100000"/>
                        </a:lnSpc>
                        <a:spcBef>
                          <a:spcPts val="0"/>
                        </a:spcBef>
                        <a:spcAft>
                          <a:spcPts val="0"/>
                        </a:spcAft>
                      </a:pPr>
                      <a:r>
                        <a:rPr lang="en-US" sz="1000" u="none" strike="noStrike">
                          <a:effectLst/>
                          <a:latin typeface="+mn-lt"/>
                        </a:rPr>
                        <a:t>A fast algorithm for heart disease prediction using Bayesian network model</a:t>
                      </a:r>
                      <a:endParaRPr lang="en-US" sz="1000" b="0" i="0" u="none" strike="noStrike">
                        <a:effectLst/>
                        <a:latin typeface="+mn-lt"/>
                      </a:endParaRPr>
                    </a:p>
                  </a:txBody>
                  <a:tcPr marL="21315" marR="21315" marT="296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l" fontAlgn="t">
                        <a:lnSpc>
                          <a:spcPct val="100000"/>
                        </a:lnSpc>
                        <a:spcBef>
                          <a:spcPts val="0"/>
                        </a:spcBef>
                        <a:spcAft>
                          <a:spcPts val="0"/>
                        </a:spcAft>
                      </a:pPr>
                      <a:r>
                        <a:rPr lang="en-US" sz="1000" u="none" strike="noStrike">
                          <a:effectLst/>
                          <a:latin typeface="+mn-lt"/>
                        </a:rPr>
                        <a:t>Mistura Muibideen and Rajesh Prasad      -2020</a:t>
                      </a:r>
                      <a:endParaRPr lang="en-US" sz="1000" b="0" i="0" u="none" strike="noStrike" dirty="0">
                        <a:effectLst/>
                        <a:latin typeface="+mn-lt"/>
                      </a:endParaRPr>
                    </a:p>
                  </a:txBody>
                  <a:tcPr marL="21315" marR="21315" marT="296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l" fontAlgn="t">
                        <a:lnSpc>
                          <a:spcPct val="100000"/>
                        </a:lnSpc>
                        <a:spcBef>
                          <a:spcPts val="0"/>
                        </a:spcBef>
                        <a:spcAft>
                          <a:spcPts val="0"/>
                        </a:spcAft>
                      </a:pPr>
                      <a:r>
                        <a:rPr lang="en-US" sz="1000" u="none" strike="noStrike">
                          <a:effectLst/>
                          <a:latin typeface="+mn-lt"/>
                        </a:rPr>
                        <a:t>Bayesian network (BN)</a:t>
                      </a:r>
                      <a:endParaRPr lang="en-US" sz="1000" b="0" i="0" u="none" strike="noStrike">
                        <a:effectLst/>
                        <a:latin typeface="+mn-lt"/>
                      </a:endParaRPr>
                    </a:p>
                  </a:txBody>
                  <a:tcPr marL="21315" marR="21315" marT="296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l" fontAlgn="t">
                        <a:lnSpc>
                          <a:spcPct val="100000"/>
                        </a:lnSpc>
                        <a:spcBef>
                          <a:spcPts val="0"/>
                        </a:spcBef>
                        <a:spcAft>
                          <a:spcPts val="0"/>
                        </a:spcAft>
                      </a:pPr>
                      <a:r>
                        <a:rPr lang="en-US" sz="1000" u="none" strike="noStrike">
                          <a:effectLst/>
                          <a:latin typeface="+mn-lt"/>
                        </a:rPr>
                        <a:t>Accuracy, Precision, Recall, F1 Score</a:t>
                      </a:r>
                      <a:endParaRPr lang="en-US" sz="1000" b="0" i="0" u="none" strike="noStrike">
                        <a:effectLst/>
                        <a:latin typeface="+mn-lt"/>
                      </a:endParaRPr>
                    </a:p>
                  </a:txBody>
                  <a:tcPr marL="21315" marR="21315" marT="296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l" fontAlgn="t">
                        <a:lnSpc>
                          <a:spcPct val="100000"/>
                        </a:lnSpc>
                        <a:spcBef>
                          <a:spcPts val="0"/>
                        </a:spcBef>
                        <a:spcAft>
                          <a:spcPts val="0"/>
                        </a:spcAft>
                      </a:pPr>
                      <a:r>
                        <a:rPr lang="en-US" sz="1000" u="none" strike="noStrike" dirty="0">
                          <a:effectLst/>
                          <a:latin typeface="+mn-lt"/>
                        </a:rPr>
                        <a:t>Other models apart from Bayesian models were not investigated</a:t>
                      </a:r>
                      <a:endParaRPr lang="en-US" sz="1000" b="0" i="0" u="none" strike="noStrike" dirty="0">
                        <a:effectLst/>
                        <a:latin typeface="+mn-lt"/>
                      </a:endParaRPr>
                    </a:p>
                  </a:txBody>
                  <a:tcPr marL="21315" marR="21315" marT="296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75937832"/>
                  </a:ext>
                </a:extLst>
              </a:tr>
              <a:tr h="948707">
                <a:tc>
                  <a:txBody>
                    <a:bodyPr/>
                    <a:lstStyle/>
                    <a:p>
                      <a:pPr marL="0" marR="0" indent="0" algn="l" fontAlgn="t">
                        <a:lnSpc>
                          <a:spcPct val="100000"/>
                        </a:lnSpc>
                        <a:spcBef>
                          <a:spcPts val="0"/>
                        </a:spcBef>
                        <a:spcAft>
                          <a:spcPts val="0"/>
                        </a:spcAft>
                        <a:buClrTx/>
                        <a:buSzPts val="1200"/>
                        <a:buFont typeface="+mj-lt"/>
                        <a:buNone/>
                      </a:pPr>
                      <a:r>
                        <a:rPr lang="en-US" sz="1000" u="none" strike="noStrike" dirty="0">
                          <a:solidFill>
                            <a:srgbClr val="002060"/>
                          </a:solidFill>
                          <a:effectLst/>
                          <a:latin typeface="+mn-lt"/>
                        </a:rPr>
                        <a:t>2. </a:t>
                      </a:r>
                      <a:endParaRPr lang="en-US" sz="1000" b="0" i="0" u="none" strike="noStrike" dirty="0">
                        <a:solidFill>
                          <a:srgbClr val="002060"/>
                        </a:solidFill>
                        <a:effectLst/>
                        <a:latin typeface="+mn-lt"/>
                      </a:endParaRPr>
                    </a:p>
                  </a:txBody>
                  <a:tcPr marL="21315" marR="21315" marT="296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l" fontAlgn="t">
                        <a:lnSpc>
                          <a:spcPct val="100000"/>
                        </a:lnSpc>
                        <a:spcBef>
                          <a:spcPts val="0"/>
                        </a:spcBef>
                        <a:spcAft>
                          <a:spcPts val="0"/>
                        </a:spcAft>
                      </a:pPr>
                      <a:r>
                        <a:rPr lang="en-US" sz="1000" u="none" strike="noStrike" dirty="0">
                          <a:effectLst/>
                          <a:latin typeface="+mn-lt"/>
                        </a:rPr>
                        <a:t>Coronary Artery Disease Diagnosis; Ranking the Significant Features Using Random Trees Model</a:t>
                      </a:r>
                      <a:endParaRPr lang="en-US" sz="1000" b="0" i="0" u="none" strike="noStrike" dirty="0">
                        <a:effectLst/>
                        <a:latin typeface="+mn-lt"/>
                      </a:endParaRPr>
                    </a:p>
                  </a:txBody>
                  <a:tcPr marL="21315" marR="21315" marT="296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l" fontAlgn="t">
                        <a:lnSpc>
                          <a:spcPct val="100000"/>
                        </a:lnSpc>
                        <a:spcBef>
                          <a:spcPts val="0"/>
                        </a:spcBef>
                        <a:spcAft>
                          <a:spcPts val="0"/>
                        </a:spcAft>
                      </a:pPr>
                      <a:r>
                        <a:rPr lang="fi-FI" sz="1000" u="none" strike="noStrike" dirty="0">
                          <a:effectLst/>
                          <a:latin typeface="+mn-lt"/>
                        </a:rPr>
                        <a:t>Javad Hassannataj Joloudari , et al.</a:t>
                      </a:r>
                    </a:p>
                    <a:p>
                      <a:pPr marL="0" marR="0" algn="l" fontAlgn="t">
                        <a:lnSpc>
                          <a:spcPct val="100000"/>
                        </a:lnSpc>
                        <a:spcBef>
                          <a:spcPts val="0"/>
                        </a:spcBef>
                        <a:spcAft>
                          <a:spcPts val="0"/>
                        </a:spcAft>
                      </a:pPr>
                      <a:r>
                        <a:rPr lang="fi-FI" sz="1000" u="none" strike="noStrike" dirty="0">
                          <a:effectLst/>
                          <a:latin typeface="+mn-lt"/>
                        </a:rPr>
                        <a:t>-2020</a:t>
                      </a:r>
                    </a:p>
                    <a:p>
                      <a:pPr marL="0" marR="0" algn="l" fontAlgn="t">
                        <a:lnSpc>
                          <a:spcPct val="100000"/>
                        </a:lnSpc>
                        <a:spcBef>
                          <a:spcPts val="0"/>
                        </a:spcBef>
                        <a:spcAft>
                          <a:spcPts val="0"/>
                        </a:spcAft>
                      </a:pPr>
                      <a:r>
                        <a:rPr lang="fi-FI" sz="1000" u="none" strike="noStrike" dirty="0">
                          <a:effectLst/>
                          <a:latin typeface="+mn-lt"/>
                        </a:rPr>
                        <a:t> </a:t>
                      </a:r>
                      <a:endParaRPr lang="fi-FI" sz="1000" b="0" i="0" u="none" strike="noStrike" dirty="0">
                        <a:effectLst/>
                        <a:latin typeface="+mn-lt"/>
                      </a:endParaRPr>
                    </a:p>
                  </a:txBody>
                  <a:tcPr marL="21315" marR="21315" marT="296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l" fontAlgn="t">
                        <a:lnSpc>
                          <a:spcPct val="100000"/>
                        </a:lnSpc>
                        <a:spcBef>
                          <a:spcPts val="0"/>
                        </a:spcBef>
                        <a:spcAft>
                          <a:spcPts val="0"/>
                        </a:spcAft>
                      </a:pPr>
                      <a:r>
                        <a:rPr lang="en-US" sz="1000" u="none" strike="noStrike">
                          <a:effectLst/>
                          <a:latin typeface="+mn-lt"/>
                        </a:rPr>
                        <a:t>Random Trees, Decision Trees, support vector machine (SVM)</a:t>
                      </a:r>
                      <a:endParaRPr lang="en-US" sz="1000" b="0" i="0" u="none" strike="noStrike">
                        <a:effectLst/>
                        <a:latin typeface="+mn-lt"/>
                      </a:endParaRPr>
                    </a:p>
                  </a:txBody>
                  <a:tcPr marL="21315" marR="21315" marT="296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l" fontAlgn="t">
                        <a:lnSpc>
                          <a:spcPct val="100000"/>
                        </a:lnSpc>
                        <a:spcBef>
                          <a:spcPts val="0"/>
                        </a:spcBef>
                        <a:spcAft>
                          <a:spcPts val="0"/>
                        </a:spcAft>
                      </a:pPr>
                      <a:r>
                        <a:rPr lang="en-US" sz="1000" u="none" strike="noStrike" dirty="0">
                          <a:effectLst/>
                          <a:latin typeface="+mn-lt"/>
                        </a:rPr>
                        <a:t>Accuracy, ROC curve, Gini, Gain and Confidence</a:t>
                      </a:r>
                      <a:endParaRPr lang="en-US" sz="1000" b="0" i="0" u="none" strike="noStrike" dirty="0">
                        <a:effectLst/>
                        <a:latin typeface="+mn-lt"/>
                      </a:endParaRPr>
                    </a:p>
                  </a:txBody>
                  <a:tcPr marL="21315" marR="21315" marT="296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l" fontAlgn="t">
                        <a:lnSpc>
                          <a:spcPct val="100000"/>
                        </a:lnSpc>
                        <a:spcBef>
                          <a:spcPts val="0"/>
                        </a:spcBef>
                        <a:spcAft>
                          <a:spcPts val="0"/>
                        </a:spcAft>
                      </a:pPr>
                      <a:r>
                        <a:rPr lang="en-US" sz="1000" u="none" strike="noStrike" dirty="0">
                          <a:effectLst/>
                          <a:latin typeface="+mn-lt"/>
                        </a:rPr>
                        <a:t>Feature selection techniques could improve performance of prediction</a:t>
                      </a:r>
                      <a:endParaRPr lang="en-US" sz="1000" b="0" i="0" u="none" strike="noStrike" dirty="0">
                        <a:effectLst/>
                        <a:latin typeface="+mn-lt"/>
                      </a:endParaRPr>
                    </a:p>
                  </a:txBody>
                  <a:tcPr marL="21315" marR="21315" marT="296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34714328"/>
                  </a:ext>
                </a:extLst>
              </a:tr>
              <a:tr h="948707">
                <a:tc>
                  <a:txBody>
                    <a:bodyPr/>
                    <a:lstStyle/>
                    <a:p>
                      <a:pPr marL="0" marR="0" indent="0" algn="l" fontAlgn="t">
                        <a:lnSpc>
                          <a:spcPct val="100000"/>
                        </a:lnSpc>
                        <a:spcBef>
                          <a:spcPts val="0"/>
                        </a:spcBef>
                        <a:spcAft>
                          <a:spcPts val="0"/>
                        </a:spcAft>
                        <a:buClrTx/>
                        <a:buSzPts val="1200"/>
                        <a:buFont typeface="+mj-lt"/>
                        <a:buNone/>
                      </a:pPr>
                      <a:r>
                        <a:rPr lang="en-US" sz="1000" b="0" i="0" u="none" strike="noStrike" dirty="0">
                          <a:solidFill>
                            <a:srgbClr val="002060"/>
                          </a:solidFill>
                          <a:effectLst/>
                          <a:latin typeface="+mn-lt"/>
                        </a:rPr>
                        <a:t>3.</a:t>
                      </a:r>
                    </a:p>
                  </a:txBody>
                  <a:tcPr marL="21315" marR="21315" marT="296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l" fontAlgn="t">
                        <a:lnSpc>
                          <a:spcPct val="100000"/>
                        </a:lnSpc>
                        <a:spcBef>
                          <a:spcPts val="0"/>
                        </a:spcBef>
                        <a:spcAft>
                          <a:spcPts val="0"/>
                        </a:spcAft>
                      </a:pPr>
                      <a:r>
                        <a:rPr lang="en-US" sz="1000" u="none" strike="noStrike">
                          <a:effectLst/>
                          <a:latin typeface="+mn-lt"/>
                        </a:rPr>
                        <a:t>An Efficient Convolutional Neural Network for Coronary Heart Disease Prediction</a:t>
                      </a:r>
                      <a:endParaRPr lang="en-US" sz="1000" b="0" i="0" u="none" strike="noStrike">
                        <a:effectLst/>
                        <a:latin typeface="+mn-lt"/>
                      </a:endParaRPr>
                    </a:p>
                  </a:txBody>
                  <a:tcPr marL="21315" marR="21315" marT="296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l" fontAlgn="t">
                        <a:lnSpc>
                          <a:spcPct val="100000"/>
                        </a:lnSpc>
                        <a:spcBef>
                          <a:spcPts val="0"/>
                        </a:spcBef>
                        <a:spcAft>
                          <a:spcPts val="0"/>
                        </a:spcAft>
                      </a:pPr>
                      <a:r>
                        <a:rPr lang="en-US" sz="1000" u="none" strike="noStrike" dirty="0">
                          <a:effectLst/>
                          <a:latin typeface="+mn-lt"/>
                        </a:rPr>
                        <a:t>Aniruddha Dutta, Tamal </a:t>
                      </a:r>
                      <a:r>
                        <a:rPr lang="en-US" sz="1000" u="none" strike="noStrike" dirty="0" err="1">
                          <a:effectLst/>
                          <a:latin typeface="+mn-lt"/>
                        </a:rPr>
                        <a:t>Batabyal</a:t>
                      </a:r>
                      <a:r>
                        <a:rPr lang="en-US" sz="1000" u="none" strike="noStrike" dirty="0">
                          <a:effectLst/>
                          <a:latin typeface="+mn-lt"/>
                        </a:rPr>
                        <a:t>, </a:t>
                      </a:r>
                      <a:r>
                        <a:rPr lang="en-US" sz="1000" u="none" strike="noStrike" dirty="0" err="1">
                          <a:effectLst/>
                          <a:latin typeface="+mn-lt"/>
                        </a:rPr>
                        <a:t>Meheli</a:t>
                      </a:r>
                      <a:r>
                        <a:rPr lang="en-US" sz="1000" u="none" strike="noStrike" dirty="0">
                          <a:effectLst/>
                          <a:latin typeface="+mn-lt"/>
                        </a:rPr>
                        <a:t> </a:t>
                      </a:r>
                      <a:r>
                        <a:rPr lang="en-US" sz="1000" u="none" strike="noStrike" dirty="0" err="1">
                          <a:effectLst/>
                          <a:latin typeface="+mn-lt"/>
                        </a:rPr>
                        <a:t>Basu</a:t>
                      </a:r>
                      <a:r>
                        <a:rPr lang="en-US" sz="1000" u="none" strike="noStrike" dirty="0">
                          <a:effectLst/>
                          <a:latin typeface="+mn-lt"/>
                        </a:rPr>
                        <a:t>, Scott T. Acton  -2020</a:t>
                      </a:r>
                      <a:endParaRPr lang="en-US" sz="1000" b="0" i="0" u="none" strike="noStrike" dirty="0">
                        <a:effectLst/>
                        <a:latin typeface="+mn-lt"/>
                      </a:endParaRPr>
                    </a:p>
                  </a:txBody>
                  <a:tcPr marL="21315" marR="21315" marT="296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l" fontAlgn="t">
                        <a:lnSpc>
                          <a:spcPct val="100000"/>
                        </a:lnSpc>
                        <a:spcBef>
                          <a:spcPts val="0"/>
                        </a:spcBef>
                        <a:spcAft>
                          <a:spcPts val="0"/>
                        </a:spcAft>
                      </a:pPr>
                      <a:r>
                        <a:rPr lang="en-US" sz="1000" u="none" strike="noStrike">
                          <a:effectLst/>
                          <a:latin typeface="+mn-lt"/>
                        </a:rPr>
                        <a:t>Convolutional Neural Network (CNN)</a:t>
                      </a:r>
                      <a:endParaRPr lang="en-US" sz="1000" b="0" i="0" u="none" strike="noStrike">
                        <a:effectLst/>
                        <a:latin typeface="+mn-lt"/>
                      </a:endParaRPr>
                    </a:p>
                  </a:txBody>
                  <a:tcPr marL="21315" marR="21315" marT="296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l" fontAlgn="t">
                        <a:lnSpc>
                          <a:spcPct val="100000"/>
                        </a:lnSpc>
                        <a:spcBef>
                          <a:spcPts val="0"/>
                        </a:spcBef>
                        <a:spcAft>
                          <a:spcPts val="0"/>
                        </a:spcAft>
                      </a:pPr>
                      <a:r>
                        <a:rPr lang="en-US" sz="1000" u="none" strike="noStrike" dirty="0">
                          <a:effectLst/>
                          <a:latin typeface="+mn-lt"/>
                        </a:rPr>
                        <a:t>Confusion matrix</a:t>
                      </a:r>
                    </a:p>
                    <a:p>
                      <a:pPr marL="0" marR="0" algn="l" fontAlgn="t">
                        <a:lnSpc>
                          <a:spcPct val="100000"/>
                        </a:lnSpc>
                        <a:spcBef>
                          <a:spcPts val="0"/>
                        </a:spcBef>
                        <a:spcAft>
                          <a:spcPts val="0"/>
                        </a:spcAft>
                      </a:pPr>
                      <a:r>
                        <a:rPr lang="en-US" sz="1000" u="none" strike="noStrike" dirty="0">
                          <a:effectLst/>
                          <a:latin typeface="+mn-lt"/>
                        </a:rPr>
                        <a:t>AUC</a:t>
                      </a:r>
                    </a:p>
                    <a:p>
                      <a:pPr marL="0" marR="0" algn="l" fontAlgn="t">
                        <a:lnSpc>
                          <a:spcPct val="100000"/>
                        </a:lnSpc>
                        <a:spcBef>
                          <a:spcPts val="0"/>
                        </a:spcBef>
                        <a:spcAft>
                          <a:spcPts val="0"/>
                        </a:spcAft>
                      </a:pPr>
                      <a:r>
                        <a:rPr lang="en-US" sz="1000" u="none" strike="noStrike" dirty="0">
                          <a:effectLst/>
                          <a:latin typeface="+mn-lt"/>
                        </a:rPr>
                        <a:t>Recall</a:t>
                      </a:r>
                    </a:p>
                    <a:p>
                      <a:pPr marL="0" marR="0" algn="l" fontAlgn="t">
                        <a:lnSpc>
                          <a:spcPct val="100000"/>
                        </a:lnSpc>
                        <a:spcBef>
                          <a:spcPts val="0"/>
                        </a:spcBef>
                        <a:spcAft>
                          <a:spcPts val="0"/>
                        </a:spcAft>
                      </a:pPr>
                      <a:r>
                        <a:rPr lang="en-US" sz="1000" u="none" strike="noStrike" dirty="0">
                          <a:effectLst/>
                          <a:latin typeface="+mn-lt"/>
                        </a:rPr>
                        <a:t>Specificity</a:t>
                      </a:r>
                    </a:p>
                    <a:p>
                      <a:pPr marL="0" marR="0" algn="l" fontAlgn="t">
                        <a:lnSpc>
                          <a:spcPct val="100000"/>
                        </a:lnSpc>
                        <a:spcBef>
                          <a:spcPts val="0"/>
                        </a:spcBef>
                        <a:spcAft>
                          <a:spcPts val="0"/>
                        </a:spcAft>
                      </a:pPr>
                      <a:r>
                        <a:rPr lang="en-US" sz="1000" u="none" strike="noStrike" dirty="0">
                          <a:effectLst/>
                          <a:latin typeface="+mn-lt"/>
                        </a:rPr>
                        <a:t>Accuracy</a:t>
                      </a:r>
                    </a:p>
                  </a:txBody>
                  <a:tcPr marL="21315" marR="21315" marT="296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l" fontAlgn="t">
                        <a:lnSpc>
                          <a:spcPct val="100000"/>
                        </a:lnSpc>
                        <a:spcBef>
                          <a:spcPts val="0"/>
                        </a:spcBef>
                        <a:spcAft>
                          <a:spcPts val="0"/>
                        </a:spcAft>
                      </a:pPr>
                      <a:r>
                        <a:rPr lang="en-US" sz="1000" u="none" strike="noStrike" dirty="0">
                          <a:effectLst/>
                          <a:latin typeface="+mn-lt"/>
                        </a:rPr>
                        <a:t>The training process takes a lot of time on non-GPU systems.</a:t>
                      </a:r>
                      <a:endParaRPr lang="en-US" sz="1000" b="0" i="0" u="none" strike="noStrike" dirty="0">
                        <a:effectLst/>
                        <a:latin typeface="+mn-lt"/>
                      </a:endParaRPr>
                    </a:p>
                  </a:txBody>
                  <a:tcPr marL="21315" marR="21315" marT="296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10886628"/>
                  </a:ext>
                </a:extLst>
              </a:tr>
              <a:tr h="701159">
                <a:tc>
                  <a:txBody>
                    <a:bodyPr/>
                    <a:lstStyle/>
                    <a:p>
                      <a:pPr marL="0" marR="0" indent="0" algn="l" fontAlgn="t">
                        <a:lnSpc>
                          <a:spcPct val="100000"/>
                        </a:lnSpc>
                        <a:spcBef>
                          <a:spcPts val="0"/>
                        </a:spcBef>
                        <a:spcAft>
                          <a:spcPts val="0"/>
                        </a:spcAft>
                        <a:buClrTx/>
                        <a:buSzPts val="1200"/>
                        <a:buFont typeface="+mj-lt"/>
                        <a:buNone/>
                      </a:pPr>
                      <a:r>
                        <a:rPr lang="en-US" sz="1000" u="none" strike="noStrike" dirty="0">
                          <a:solidFill>
                            <a:srgbClr val="002060"/>
                          </a:solidFill>
                          <a:effectLst/>
                          <a:latin typeface="+mn-lt"/>
                        </a:rPr>
                        <a:t>4. </a:t>
                      </a:r>
                      <a:endParaRPr lang="en-US" sz="1000" b="0" i="0" u="none" strike="noStrike" dirty="0">
                        <a:solidFill>
                          <a:srgbClr val="002060"/>
                        </a:solidFill>
                        <a:effectLst/>
                        <a:latin typeface="+mn-lt"/>
                      </a:endParaRPr>
                    </a:p>
                  </a:txBody>
                  <a:tcPr marL="21315" marR="21315" marT="296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l" fontAlgn="t">
                        <a:lnSpc>
                          <a:spcPct val="100000"/>
                        </a:lnSpc>
                        <a:spcBef>
                          <a:spcPts val="0"/>
                        </a:spcBef>
                        <a:spcAft>
                          <a:spcPts val="0"/>
                        </a:spcAft>
                      </a:pPr>
                      <a:r>
                        <a:rPr lang="en-US" sz="1000" u="none" strike="noStrike">
                          <a:effectLst/>
                          <a:latin typeface="+mn-lt"/>
                        </a:rPr>
                        <a:t>Early Prediction of Heart Disease Using PCA and Hybrid Genetic Algorithm with k-Means</a:t>
                      </a:r>
                      <a:endParaRPr lang="en-US" sz="1000" b="0" i="0" u="none" strike="noStrike">
                        <a:effectLst/>
                        <a:latin typeface="+mn-lt"/>
                      </a:endParaRPr>
                    </a:p>
                  </a:txBody>
                  <a:tcPr marL="21315" marR="21315" marT="296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l" fontAlgn="t">
                        <a:lnSpc>
                          <a:spcPct val="100000"/>
                        </a:lnSpc>
                        <a:spcBef>
                          <a:spcPts val="0"/>
                        </a:spcBef>
                        <a:spcAft>
                          <a:spcPts val="0"/>
                        </a:spcAft>
                      </a:pPr>
                      <a:r>
                        <a:rPr lang="en-US" sz="1000" u="none" strike="noStrike" dirty="0">
                          <a:effectLst/>
                          <a:latin typeface="+mn-lt"/>
                        </a:rPr>
                        <a:t>Md. </a:t>
                      </a:r>
                      <a:r>
                        <a:rPr lang="en-US" sz="1000" u="none" strike="noStrike" dirty="0" err="1">
                          <a:effectLst/>
                          <a:latin typeface="+mn-lt"/>
                        </a:rPr>
                        <a:t>Touhidul</a:t>
                      </a:r>
                      <a:r>
                        <a:rPr lang="en-US" sz="1000" u="none" strike="noStrike" dirty="0">
                          <a:effectLst/>
                          <a:latin typeface="+mn-lt"/>
                        </a:rPr>
                        <a:t> Islam, </a:t>
                      </a:r>
                      <a:r>
                        <a:rPr lang="en-US" sz="1000" u="none" strike="noStrike" dirty="0" err="1">
                          <a:effectLst/>
                          <a:latin typeface="+mn-lt"/>
                        </a:rPr>
                        <a:t>Sanjida</a:t>
                      </a:r>
                      <a:r>
                        <a:rPr lang="en-US" sz="1000" u="none" strike="noStrike" dirty="0">
                          <a:effectLst/>
                          <a:latin typeface="+mn-lt"/>
                        </a:rPr>
                        <a:t> Reza </a:t>
                      </a:r>
                      <a:r>
                        <a:rPr lang="en-US" sz="1000" u="none" strike="noStrike" dirty="0" err="1">
                          <a:effectLst/>
                          <a:latin typeface="+mn-lt"/>
                        </a:rPr>
                        <a:t>Rafa</a:t>
                      </a:r>
                      <a:r>
                        <a:rPr lang="en-US" sz="1000" u="none" strike="noStrike" dirty="0">
                          <a:effectLst/>
                          <a:latin typeface="+mn-lt"/>
                        </a:rPr>
                        <a:t>, Md. Golam Kibria</a:t>
                      </a:r>
                    </a:p>
                    <a:p>
                      <a:pPr marL="0" marR="0" algn="l" fontAlgn="t">
                        <a:lnSpc>
                          <a:spcPct val="100000"/>
                        </a:lnSpc>
                        <a:spcBef>
                          <a:spcPts val="0"/>
                        </a:spcBef>
                        <a:spcAft>
                          <a:spcPts val="0"/>
                        </a:spcAft>
                      </a:pPr>
                      <a:r>
                        <a:rPr lang="en-US" sz="1000" u="none" strike="noStrike" dirty="0">
                          <a:effectLst/>
                          <a:latin typeface="+mn-lt"/>
                        </a:rPr>
                        <a:t> -2021</a:t>
                      </a:r>
                      <a:endParaRPr lang="en-US" sz="1000" b="0" i="0" u="none" strike="noStrike" dirty="0">
                        <a:effectLst/>
                        <a:latin typeface="+mn-lt"/>
                      </a:endParaRPr>
                    </a:p>
                  </a:txBody>
                  <a:tcPr marL="21315" marR="21315" marT="296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l" fontAlgn="t">
                        <a:lnSpc>
                          <a:spcPct val="100000"/>
                        </a:lnSpc>
                        <a:spcBef>
                          <a:spcPts val="0"/>
                        </a:spcBef>
                        <a:spcAft>
                          <a:spcPts val="0"/>
                        </a:spcAft>
                      </a:pPr>
                      <a:r>
                        <a:rPr lang="en-US" sz="1000" u="none" strike="noStrike">
                          <a:effectLst/>
                          <a:latin typeface="+mn-lt"/>
                        </a:rPr>
                        <a:t>K-Means with PCA and</a:t>
                      </a:r>
                    </a:p>
                    <a:p>
                      <a:pPr marL="0" marR="0" algn="l" fontAlgn="t">
                        <a:lnSpc>
                          <a:spcPct val="100000"/>
                        </a:lnSpc>
                        <a:spcBef>
                          <a:spcPts val="0"/>
                        </a:spcBef>
                        <a:spcAft>
                          <a:spcPts val="0"/>
                        </a:spcAft>
                      </a:pPr>
                      <a:r>
                        <a:rPr lang="en-US" sz="1000" u="none" strike="noStrike">
                          <a:effectLst/>
                          <a:latin typeface="+mn-lt"/>
                        </a:rPr>
                        <a:t>Hybrid Genetic Algorithm</a:t>
                      </a:r>
                      <a:endParaRPr lang="en-US" sz="1000" b="0" i="0" u="none" strike="noStrike">
                        <a:effectLst/>
                        <a:latin typeface="+mn-lt"/>
                      </a:endParaRPr>
                    </a:p>
                  </a:txBody>
                  <a:tcPr marL="21315" marR="21315" marT="296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l" fontAlgn="t">
                        <a:lnSpc>
                          <a:spcPct val="100000"/>
                        </a:lnSpc>
                        <a:spcBef>
                          <a:spcPts val="0"/>
                        </a:spcBef>
                        <a:spcAft>
                          <a:spcPts val="0"/>
                        </a:spcAft>
                      </a:pPr>
                      <a:r>
                        <a:rPr lang="en-US" sz="1000" u="none" strike="noStrike">
                          <a:effectLst/>
                          <a:latin typeface="+mn-lt"/>
                        </a:rPr>
                        <a:t>Accuracy, Clustering</a:t>
                      </a:r>
                      <a:br>
                        <a:rPr lang="en-US" sz="1000" u="none" strike="noStrike">
                          <a:effectLst/>
                          <a:latin typeface="+mn-lt"/>
                        </a:rPr>
                      </a:br>
                      <a:r>
                        <a:rPr lang="en-US" sz="1000" u="none" strike="noStrike">
                          <a:effectLst/>
                          <a:latin typeface="+mn-lt"/>
                        </a:rPr>
                        <a:t>Error, Recall, Precision,F1 Score</a:t>
                      </a:r>
                      <a:endParaRPr lang="en-US" sz="1000" b="0" i="0" u="none" strike="noStrike">
                        <a:effectLst/>
                        <a:latin typeface="+mn-lt"/>
                      </a:endParaRPr>
                    </a:p>
                  </a:txBody>
                  <a:tcPr marL="21315" marR="21315" marT="296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l" fontAlgn="t">
                        <a:lnSpc>
                          <a:spcPct val="100000"/>
                        </a:lnSpc>
                        <a:spcBef>
                          <a:spcPts val="0"/>
                        </a:spcBef>
                        <a:spcAft>
                          <a:spcPts val="0"/>
                        </a:spcAft>
                      </a:pPr>
                      <a:r>
                        <a:rPr lang="en-US" sz="1000" u="none" strike="noStrike" dirty="0">
                          <a:effectLst/>
                          <a:latin typeface="+mn-lt"/>
                        </a:rPr>
                        <a:t>Other feature selection techniques were not investigated</a:t>
                      </a:r>
                      <a:endParaRPr lang="en-US" sz="1000" b="0" i="0" u="none" strike="noStrike" dirty="0">
                        <a:effectLst/>
                        <a:latin typeface="+mn-lt"/>
                      </a:endParaRPr>
                    </a:p>
                  </a:txBody>
                  <a:tcPr marL="21315" marR="21315" marT="296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14387703"/>
                  </a:ext>
                </a:extLst>
              </a:tr>
            </a:tbl>
          </a:graphicData>
        </a:graphic>
      </p:graphicFrame>
    </p:spTree>
    <p:extLst>
      <p:ext uri="{BB962C8B-B14F-4D97-AF65-F5344CB8AC3E}">
        <p14:creationId xmlns:p14="http://schemas.microsoft.com/office/powerpoint/2010/main" val="109100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03262" y="78578"/>
            <a:ext cx="6283782" cy="564039"/>
          </a:xfrm>
        </p:spPr>
        <p:txBody>
          <a:bodyPr>
            <a:normAutofit fontScale="90000"/>
          </a:bodyPr>
          <a:lstStyle/>
          <a:p>
            <a:r>
              <a:rPr lang="en-US" sz="3600" dirty="0">
                <a:effectLst/>
                <a:latin typeface="Calibri" panose="020F0502020204030204" pitchFamily="34" charset="0"/>
                <a:ea typeface="Times New Roman" panose="02020603050405020304" pitchFamily="18" charset="0"/>
                <a:cs typeface="Times New Roman" panose="02020603050405020304" pitchFamily="18" charset="0"/>
              </a:rPr>
              <a:t>METHODOLOGY</a:t>
            </a:r>
            <a:endParaRPr lang="en-US" dirty="0"/>
          </a:p>
        </p:txBody>
      </p:sp>
      <p:sp>
        <p:nvSpPr>
          <p:cNvPr id="7" name="TextBox 6">
            <a:extLst>
              <a:ext uri="{FF2B5EF4-FFF2-40B4-BE49-F238E27FC236}">
                <a16:creationId xmlns:a16="http://schemas.microsoft.com/office/drawing/2014/main" id="{0B53D65C-1840-4CBA-9808-8061E5C090E0}"/>
              </a:ext>
            </a:extLst>
          </p:cNvPr>
          <p:cNvSpPr txBox="1"/>
          <p:nvPr/>
        </p:nvSpPr>
        <p:spPr>
          <a:xfrm>
            <a:off x="1521138" y="4518944"/>
            <a:ext cx="6549887" cy="923330"/>
          </a:xfrm>
          <a:prstGeom prst="rect">
            <a:avLst/>
          </a:prstGeom>
          <a:noFill/>
        </p:spPr>
        <p:txBody>
          <a:bodyPr wrap="square" rtlCol="0">
            <a:spAutoFit/>
          </a:bodyPr>
          <a:lstStyle/>
          <a:p>
            <a:pPr algn="ctr"/>
            <a:r>
              <a:rPr lang="en-US" b="1" dirty="0"/>
              <a:t>Cognitive Project Management for Artificial Intelligence (CPMAI) </a:t>
            </a:r>
            <a:r>
              <a:rPr lang="en-US" dirty="0"/>
              <a:t>Source: (</a:t>
            </a:r>
            <a:r>
              <a:rPr lang="en-US" dirty="0" err="1"/>
              <a:t>Cognilytica</a:t>
            </a:r>
            <a:r>
              <a:rPr lang="en-US" dirty="0"/>
              <a:t>, 2021)</a:t>
            </a:r>
            <a:endParaRPr lang="en-NG" dirty="0"/>
          </a:p>
          <a:p>
            <a:pPr algn="ctr"/>
            <a:r>
              <a:rPr lang="en-US" b="1" dirty="0"/>
              <a:t> </a:t>
            </a:r>
          </a:p>
        </p:txBody>
      </p:sp>
      <p:pic>
        <p:nvPicPr>
          <p:cNvPr id="8" name="Content Placeholder 7">
            <a:extLst>
              <a:ext uri="{FF2B5EF4-FFF2-40B4-BE49-F238E27FC236}">
                <a16:creationId xmlns:a16="http://schemas.microsoft.com/office/drawing/2014/main" id="{1C5B3E5D-BEB4-446E-835D-F3189FA98FB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0874" y="360597"/>
            <a:ext cx="6998902" cy="3979079"/>
          </a:xfrm>
        </p:spPr>
      </p:pic>
    </p:spTree>
    <p:extLst>
      <p:ext uri="{BB962C8B-B14F-4D97-AF65-F5344CB8AC3E}">
        <p14:creationId xmlns:p14="http://schemas.microsoft.com/office/powerpoint/2010/main" val="16697490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2285</Words>
  <Application>Microsoft Office PowerPoint</Application>
  <PresentationFormat>On-screen Show (16:9)</PresentationFormat>
  <Paragraphs>445</Paragraphs>
  <Slides>21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Times New Roman</vt:lpstr>
      <vt:lpstr>TimesNewRomanPSMT</vt:lpstr>
      <vt:lpstr>Office Theme</vt:lpstr>
      <vt:lpstr>IMPROVING PERFORMANCE OF HEART DISEASE PREDICTION THROUGH FEATURE DEPENDENCY EXTRACTION</vt:lpstr>
      <vt:lpstr>INTRODUCTION</vt:lpstr>
      <vt:lpstr>BACKGROUND OF THE STUDY</vt:lpstr>
      <vt:lpstr>PROBLEM STATEMENT</vt:lpstr>
      <vt:lpstr>AIM AND OBJECTIVE OF THE STUDY</vt:lpstr>
      <vt:lpstr>SIGNIFICANCE OF THE STUDY</vt:lpstr>
      <vt:lpstr>SCOPE AND LIMITATION OF THE STUDY</vt:lpstr>
      <vt:lpstr>PowerPoint Presentation</vt:lpstr>
      <vt:lpstr>METHODOLOGY</vt:lpstr>
      <vt:lpstr>METHODOLOGY cont..</vt:lpstr>
      <vt:lpstr>METHODOLOGY cont..</vt:lpstr>
      <vt:lpstr>METHODOLOGY cont…</vt:lpstr>
      <vt:lpstr>Results and Discussion</vt:lpstr>
      <vt:lpstr>Comparative Result</vt:lpstr>
      <vt:lpstr>RESULT AND DISCUSSION</vt:lpstr>
      <vt:lpstr>PowerPoint Presentation</vt:lpstr>
      <vt:lpstr>PowerPoint Presentation</vt:lpstr>
      <vt:lpstr>Comparison of Various Approaches with our Proposed Approach</vt:lpstr>
      <vt:lpstr>REFERENCES</vt:lpstr>
      <vt:lpstr>REFERENCES</vt:lpstr>
      <vt:lpstr>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2021-11-15T10:15:16Z</dcterms:modified>
</cp:coreProperties>
</file>