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D127-2518-4A48-8217-D5E6FAD85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2E4E4-E3D1-4861-9FD7-132496E64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61402-FF86-4879-84FB-651C7F130F66}"/>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8F5B80E9-9EA4-4456-B772-4EAECB8A8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97A17-5243-4EFB-B5B5-9281C3FA9A18}"/>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181295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9D7E-356C-4B53-B90C-FC4B7936EC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D626F5-16F0-4335-8B51-EA15911E4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B8DDD-5A99-40C5-9D3F-392691101314}"/>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59B0A7E2-BB1E-45E5-8F7F-2E01CD59E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33250-6F95-443F-BAFB-B2FC3605E999}"/>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58304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BF618-D0E1-455B-9207-0FF1B12399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48D2B8-FD9D-4B83-B99C-1EBC65410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7F0F4-CA23-4324-A760-C5751ABE2676}"/>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09F17F63-BAD4-4DAF-A63E-0429663CB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14344-451D-4A78-B5CA-35F6F83D8672}"/>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409525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BA70-C9F9-4CCF-95CC-41D71A495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3AD27-B5FC-443D-A64B-E32565690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6C5E6-A87F-4C7F-81CB-1C091B421AC0}"/>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F46C9DC6-8B75-43EB-BFC4-B47CF350D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11EF2-718F-44FC-BC9C-45B9E147ADD0}"/>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195372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46F7-1692-4868-BB3E-AC5F7014E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68CD6-A7A2-45DE-836E-4159EAA34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1538B-5083-43C2-9D1F-9AB1C84D9485}"/>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BD13048F-6E01-4AEB-A711-14DC89AC3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70A1E-8594-44E7-8103-52B8FA6DE2B4}"/>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402826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2A0-8817-4348-9AFF-7150A1182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381D5-DBEE-4AEA-B041-E56B54E50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305D3-8472-4181-ABBD-81C4E3E57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5D1D0-34B3-4839-ADCA-7ED0A1E32C9E}"/>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6" name="Footer Placeholder 5">
            <a:extLst>
              <a:ext uri="{FF2B5EF4-FFF2-40B4-BE49-F238E27FC236}">
                <a16:creationId xmlns:a16="http://schemas.microsoft.com/office/drawing/2014/main" id="{FBE9117D-E510-4B43-9340-6D3A81F05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EB541-8B14-4C56-ACAA-52BFEE66EB35}"/>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65858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F8EE-C305-4EB6-9BB3-B0E13F169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7B350A-6EF8-4FA2-A2B0-33496633D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6BA90-FF7F-41F8-A7DE-2A467CB10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2DDF9-872A-4E13-BE1A-15B1384AD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39121-6D29-4E45-BA4E-F1AD7675C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3E97B-6E47-4D97-9C48-AA4251B3DAB6}"/>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8" name="Footer Placeholder 7">
            <a:extLst>
              <a:ext uri="{FF2B5EF4-FFF2-40B4-BE49-F238E27FC236}">
                <a16:creationId xmlns:a16="http://schemas.microsoft.com/office/drawing/2014/main" id="{5EA9D90F-C94D-464B-81A1-1E0DD7543B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9EDE26-B41E-4997-A101-2D85C4774C5E}"/>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135061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B7E9-2580-43F3-9EDE-E21827397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AC8688-F815-4CB2-871D-D363EE0F9DE0}"/>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4" name="Footer Placeholder 3">
            <a:extLst>
              <a:ext uri="{FF2B5EF4-FFF2-40B4-BE49-F238E27FC236}">
                <a16:creationId xmlns:a16="http://schemas.microsoft.com/office/drawing/2014/main" id="{6B970F92-23EF-45B4-8B79-C80ECFED38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26332C-B710-42BD-9AD4-E384C707B28B}"/>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340169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B22EF-EA63-45FD-B856-94962CC12C9F}"/>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3" name="Footer Placeholder 2">
            <a:extLst>
              <a:ext uri="{FF2B5EF4-FFF2-40B4-BE49-F238E27FC236}">
                <a16:creationId xmlns:a16="http://schemas.microsoft.com/office/drawing/2014/main" id="{F8CE12DD-44D3-4C3C-B7EB-887CBF6D38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3F0F69-066C-4692-9AE3-7222DD33A9F7}"/>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205231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135B-23EB-424D-B2EB-2D03E02C3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126D29-AA00-49C3-BEAE-21CCFDAA4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AB716-C324-48BF-A2F0-734950137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0307F-105B-440B-A723-E89C2E2B7357}"/>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6" name="Footer Placeholder 5">
            <a:extLst>
              <a:ext uri="{FF2B5EF4-FFF2-40B4-BE49-F238E27FC236}">
                <a16:creationId xmlns:a16="http://schemas.microsoft.com/office/drawing/2014/main" id="{245659BB-655D-4D41-9C36-713B94AF9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54856-C647-4BCD-BE7E-5473101BDD56}"/>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40775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CCDA-D60B-498D-B57A-31B4B5011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EBC53-C8A0-49A9-8883-09628DE98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77D05-93FA-47AA-B6A4-B1708DEB1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255CE-BEB7-436F-9DAB-C42435241A6A}"/>
              </a:ext>
            </a:extLst>
          </p:cNvPr>
          <p:cNvSpPr>
            <a:spLocks noGrp="1"/>
          </p:cNvSpPr>
          <p:nvPr>
            <p:ph type="dt" sz="half" idx="10"/>
          </p:nvPr>
        </p:nvSpPr>
        <p:spPr/>
        <p:txBody>
          <a:bodyPr/>
          <a:lstStyle/>
          <a:p>
            <a:fld id="{37E584BE-5008-4941-BAFA-2669808C37DA}" type="datetimeFigureOut">
              <a:rPr lang="en-US" smtClean="0"/>
              <a:t>2/22/2021</a:t>
            </a:fld>
            <a:endParaRPr lang="en-US"/>
          </a:p>
        </p:txBody>
      </p:sp>
      <p:sp>
        <p:nvSpPr>
          <p:cNvPr id="6" name="Footer Placeholder 5">
            <a:extLst>
              <a:ext uri="{FF2B5EF4-FFF2-40B4-BE49-F238E27FC236}">
                <a16:creationId xmlns:a16="http://schemas.microsoft.com/office/drawing/2014/main" id="{EB3D12FD-A43A-4920-BB86-8F37BF05D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73138-2690-4314-895F-606901FFB68B}"/>
              </a:ext>
            </a:extLst>
          </p:cNvPr>
          <p:cNvSpPr>
            <a:spLocks noGrp="1"/>
          </p:cNvSpPr>
          <p:nvPr>
            <p:ph type="sldNum" sz="quarter" idx="12"/>
          </p:nvPr>
        </p:nvSpPr>
        <p:spPr/>
        <p:txBody>
          <a:bodyPr/>
          <a:lstStyle/>
          <a:p>
            <a:fld id="{3D7B5FD5-670C-4A1E-9777-C92D4F990F6F}" type="slidenum">
              <a:rPr lang="en-US" smtClean="0"/>
              <a:t>‹#›</a:t>
            </a:fld>
            <a:endParaRPr lang="en-US"/>
          </a:p>
        </p:txBody>
      </p:sp>
    </p:spTree>
    <p:extLst>
      <p:ext uri="{BB962C8B-B14F-4D97-AF65-F5344CB8AC3E}">
        <p14:creationId xmlns:p14="http://schemas.microsoft.com/office/powerpoint/2010/main" val="219481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DB369-CE24-4451-91FD-1AB959E69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A7633-BCEF-4169-A28B-D6AA20CAC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D564E-A57A-41CB-A1EE-5A7F81EE0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584BE-5008-4941-BAFA-2669808C37DA}" type="datetimeFigureOut">
              <a:rPr lang="en-US" smtClean="0"/>
              <a:t>2/22/2021</a:t>
            </a:fld>
            <a:endParaRPr lang="en-US"/>
          </a:p>
        </p:txBody>
      </p:sp>
      <p:sp>
        <p:nvSpPr>
          <p:cNvPr id="5" name="Footer Placeholder 4">
            <a:extLst>
              <a:ext uri="{FF2B5EF4-FFF2-40B4-BE49-F238E27FC236}">
                <a16:creationId xmlns:a16="http://schemas.microsoft.com/office/drawing/2014/main" id="{0C009FCA-CC98-4AFA-ABC2-2FBD7809C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FD85F7-79E3-458B-A678-9415050A8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B5FD5-670C-4A1E-9777-C92D4F990F6F}" type="slidenum">
              <a:rPr lang="en-US" smtClean="0"/>
              <a:t>‹#›</a:t>
            </a:fld>
            <a:endParaRPr lang="en-US"/>
          </a:p>
        </p:txBody>
      </p:sp>
    </p:spTree>
    <p:extLst>
      <p:ext uri="{BB962C8B-B14F-4D97-AF65-F5344CB8AC3E}">
        <p14:creationId xmlns:p14="http://schemas.microsoft.com/office/powerpoint/2010/main" val="363667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2D01-A3F3-4820-B9C1-15E3CBAF463A}"/>
              </a:ext>
            </a:extLst>
          </p:cNvPr>
          <p:cNvSpPr>
            <a:spLocks noGrp="1"/>
          </p:cNvSpPr>
          <p:nvPr>
            <p:ph type="ctrTitle"/>
          </p:nvPr>
        </p:nvSpPr>
        <p:spPr>
          <a:xfrm>
            <a:off x="967409" y="424070"/>
            <a:ext cx="10946295" cy="5976730"/>
          </a:xfrm>
        </p:spPr>
        <p:txBody>
          <a:bodyPr>
            <a:normAutofit fontScale="90000"/>
          </a:bodyPr>
          <a:lstStyle/>
          <a:p>
            <a:r>
              <a:rPr lang="en-US" dirty="0"/>
              <a:t>Energy demand, power consumption, measurement, analysis, prediction, Machine Learning, Estimating Power Consumption, power load prediction,</a:t>
            </a:r>
            <a:r>
              <a:rPr lang="en-US" i="0" dirty="0">
                <a:solidFill>
                  <a:srgbClr val="000000"/>
                </a:solidFill>
                <a:effectLst/>
              </a:rPr>
              <a:t> Load Forecasting</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180751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A64E-FFF0-4E7B-8DA7-F91B1A44E572}"/>
              </a:ext>
            </a:extLst>
          </p:cNvPr>
          <p:cNvSpPr>
            <a:spLocks noGrp="1"/>
          </p:cNvSpPr>
          <p:nvPr>
            <p:ph type="title"/>
          </p:nvPr>
        </p:nvSpPr>
        <p:spPr/>
        <p:txBody>
          <a:bodyPr/>
          <a:lstStyle/>
          <a:p>
            <a:r>
              <a:rPr lang="en-US" b="1" dirty="0"/>
              <a:t>Background: </a:t>
            </a:r>
            <a:endParaRPr lang="en-US" dirty="0"/>
          </a:p>
        </p:txBody>
      </p:sp>
      <p:sp>
        <p:nvSpPr>
          <p:cNvPr id="3" name="Content Placeholder 2">
            <a:extLst>
              <a:ext uri="{FF2B5EF4-FFF2-40B4-BE49-F238E27FC236}">
                <a16:creationId xmlns:a16="http://schemas.microsoft.com/office/drawing/2014/main" id="{232BC9D9-3171-406C-9824-D6F6DEA2B757}"/>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electrical energy consumption with the right level of supply is crucial, because excess electricity cannot be stored, unless converted to other forms, which incurs additional costs and resources. At the same time, underestimating energy consumption could be fatal, with excess demand overloading the supply line and even causing blackouts. Clearly, there are tangible benefits in closely monitoring the energy consumption of buildings — be they office, commercial or household.</a:t>
            </a:r>
          </a:p>
          <a:p>
            <a:r>
              <a:rPr lang="en-US" sz="1800" b="0" i="0" dirty="0">
                <a:solidFill>
                  <a:srgbClr val="000000"/>
                </a:solidFill>
                <a:effectLst/>
                <a:latin typeface="CharisSIL"/>
              </a:rPr>
              <a:t>Overestimation and underestimation of the energy demand lead to a severe impact on the economic and industrial developments</a:t>
            </a:r>
            <a:r>
              <a:rPr lang="en-US" sz="1200" dirty="0"/>
              <a:t> [1]</a:t>
            </a:r>
          </a:p>
          <a:p>
            <a:r>
              <a:rPr lang="en-US" sz="1800" b="0" i="0" dirty="0">
                <a:solidFill>
                  <a:srgbClr val="000000"/>
                </a:solidFill>
                <a:effectLst/>
                <a:latin typeface="CharisSIL"/>
              </a:rPr>
              <a:t>Accurate modeling and prediction of energy demand help in efficient energy management in smart buildings, accurate demand response strategies, electricity supply management, and context aware control</a:t>
            </a:r>
            <a:br>
              <a:rPr lang="en-US" sz="1800" b="0" i="0" dirty="0">
                <a:solidFill>
                  <a:srgbClr val="000000"/>
                </a:solidFill>
                <a:effectLst/>
                <a:latin typeface="CharisSIL"/>
              </a:rPr>
            </a:br>
            <a:r>
              <a:rPr lang="en-US" sz="1800" b="0" i="0" dirty="0">
                <a:solidFill>
                  <a:srgbClr val="000000"/>
                </a:solidFill>
                <a:effectLst/>
                <a:latin typeface="CharisSIL"/>
              </a:rPr>
              <a:t>strategies[2]</a:t>
            </a:r>
            <a:r>
              <a:rPr lang="en-US" sz="1000" dirty="0"/>
              <a:t> </a:t>
            </a:r>
            <a:br>
              <a:rPr lang="en-US" sz="1000" dirty="0"/>
            </a:br>
            <a:br>
              <a:rPr lang="en-US" sz="1200" dirty="0"/>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0" i="0" dirty="0">
                <a:solidFill>
                  <a:srgbClr val="000000"/>
                </a:solidFill>
                <a:effectLst/>
                <a:latin typeface="Times New Roman" panose="02020603050405020304" pitchFamily="18" charset="0"/>
              </a:rPr>
              <a:t>Nowadays, power load forecasting is a necessary process to achieve efficient resource management in power systems in the smart grid, and in industrial, commercial and residential buildings (P. R. S. Jota, 2011)</a:t>
            </a:r>
            <a:r>
              <a:rPr lang="en-US" dirty="0"/>
              <a:t> </a:t>
            </a:r>
            <a:br>
              <a:rPr lang="en-US" dirty="0"/>
            </a:br>
            <a:endParaRPr lang="en-US" dirty="0"/>
          </a:p>
        </p:txBody>
      </p:sp>
    </p:spTree>
    <p:extLst>
      <p:ext uri="{BB962C8B-B14F-4D97-AF65-F5344CB8AC3E}">
        <p14:creationId xmlns:p14="http://schemas.microsoft.com/office/powerpoint/2010/main" val="260502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6A95-F98E-4014-ACD6-484E195E0C0E}"/>
              </a:ext>
            </a:extLst>
          </p:cNvPr>
          <p:cNvSpPr>
            <a:spLocks noGrp="1"/>
          </p:cNvSpPr>
          <p:nvPr>
            <p:ph type="title"/>
          </p:nvPr>
        </p:nvSpPr>
        <p:spPr/>
        <p:txBody>
          <a:bodyPr/>
          <a:lstStyle/>
          <a:p>
            <a:r>
              <a:rPr lang="en-US" b="1" dirty="0"/>
              <a:t>Motivation</a:t>
            </a:r>
            <a:endParaRPr lang="en-US" dirty="0"/>
          </a:p>
        </p:txBody>
      </p:sp>
      <p:sp>
        <p:nvSpPr>
          <p:cNvPr id="3" name="Content Placeholder 2">
            <a:extLst>
              <a:ext uri="{FF2B5EF4-FFF2-40B4-BE49-F238E27FC236}">
                <a16:creationId xmlns:a16="http://schemas.microsoft.com/office/drawing/2014/main" id="{DFF476E9-30DD-41F2-8D1B-184CE1B8BD09}"/>
              </a:ext>
            </a:extLst>
          </p:cNvPr>
          <p:cNvSpPr>
            <a:spLocks noGrp="1"/>
          </p:cNvSpPr>
          <p:nvPr>
            <p:ph idx="1"/>
          </p:nvPr>
        </p:nvSpPr>
        <p:spPr/>
        <p:txBody>
          <a:bodyPr>
            <a:normAutofit/>
          </a:bodyPr>
          <a:lstStyle/>
          <a:p>
            <a:r>
              <a:rPr lang="en-US" sz="1800" b="0" i="0" dirty="0">
                <a:solidFill>
                  <a:srgbClr val="000000"/>
                </a:solidFill>
                <a:effectLst/>
                <a:latin typeface="Times New Roman" panose="02020603050405020304" pitchFamily="18" charset="0"/>
              </a:rPr>
              <a:t>recent deregulation of the electricity industry around the world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Matching electrical energy consumption with the right level of supply is crucial</a:t>
            </a:r>
          </a:p>
          <a:p>
            <a:r>
              <a:rPr lang="en-US" sz="1800" b="0" i="0" dirty="0">
                <a:solidFill>
                  <a:srgbClr val="000000"/>
                </a:solidFill>
                <a:effectLst/>
                <a:latin typeface="Times New Roman" panose="02020603050405020304" pitchFamily="18" charset="0"/>
              </a:rPr>
              <a:t>Power consumption prediction is essential for generators, wholesalers and retailers of electric energy, who buy and</a:t>
            </a:r>
            <a:r>
              <a:rPr lang="en-US" dirty="0"/>
              <a:t> </a:t>
            </a:r>
            <a:r>
              <a:rPr lang="en-US" sz="1800" b="0" i="0" dirty="0">
                <a:solidFill>
                  <a:srgbClr val="000000"/>
                </a:solidFill>
                <a:effectLst/>
                <a:latin typeface="Times New Roman" panose="02020603050405020304" pitchFamily="18" charset="0"/>
              </a:rPr>
              <a:t>sell, switch loads, plan maintenance and unit commitment and much more.</a:t>
            </a:r>
            <a:r>
              <a:rPr lang="en-US" dirty="0"/>
              <a:t> </a:t>
            </a:r>
          </a:p>
          <a:p>
            <a:r>
              <a:rPr lang="en-US" sz="1800" b="0" i="0" dirty="0">
                <a:solidFill>
                  <a:srgbClr val="000000"/>
                </a:solidFill>
                <a:effectLst/>
                <a:latin typeface="Times New Roman" panose="02020603050405020304" pitchFamily="18" charset="0"/>
              </a:rPr>
              <a:t>Many researchers have explored machine learning alternatives for modeling electrical consumption, both within commercial buildings and residential buildings. However, a majority of the studies have focused on commercial buildings.</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98045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7BFB-423B-4990-B8BF-9AB194AF16B7}"/>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E6C18229-428D-4822-B70C-65CAA7CFC888}"/>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because excess electricity cannot be stored, unless converted to other forms, which incurs additional costs and resources.</a:t>
            </a:r>
            <a:endParaRPr lang="en-US" dirty="0"/>
          </a:p>
        </p:txBody>
      </p:sp>
    </p:spTree>
    <p:extLst>
      <p:ext uri="{BB962C8B-B14F-4D97-AF65-F5344CB8AC3E}">
        <p14:creationId xmlns:p14="http://schemas.microsoft.com/office/powerpoint/2010/main" val="54130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30C3-5CA2-40A1-9A21-CB6C12729412}"/>
              </a:ext>
            </a:extLst>
          </p:cNvPr>
          <p:cNvSpPr>
            <a:spLocks noGrp="1"/>
          </p:cNvSpPr>
          <p:nvPr>
            <p:ph type="title"/>
          </p:nvPr>
        </p:nvSpPr>
        <p:spPr/>
        <p:txBody>
          <a:bodyPr/>
          <a:lstStyle/>
          <a:p>
            <a:r>
              <a:rPr lang="en-US" b="1" dirty="0"/>
              <a:t>Aim and Objectives</a:t>
            </a:r>
            <a:endParaRPr lang="en-US" dirty="0"/>
          </a:p>
        </p:txBody>
      </p:sp>
      <p:sp>
        <p:nvSpPr>
          <p:cNvPr id="3" name="Content Placeholder 2">
            <a:extLst>
              <a:ext uri="{FF2B5EF4-FFF2-40B4-BE49-F238E27FC236}">
                <a16:creationId xmlns:a16="http://schemas.microsoft.com/office/drawing/2014/main" id="{83BD88F3-DBB4-4BDE-992D-3BC31755BA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888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7133-6FFC-4568-A592-5751EDD5FEF0}"/>
              </a:ext>
            </a:extLst>
          </p:cNvPr>
          <p:cNvSpPr>
            <a:spLocks noGrp="1"/>
          </p:cNvSpPr>
          <p:nvPr>
            <p:ph type="title"/>
          </p:nvPr>
        </p:nvSpPr>
        <p:spPr/>
        <p:txBody>
          <a:bodyPr/>
          <a:lstStyle/>
          <a:p>
            <a:r>
              <a:rPr lang="en-US" b="1" dirty="0"/>
              <a:t>Related Work</a:t>
            </a:r>
            <a:endParaRPr lang="en-US" dirty="0"/>
          </a:p>
        </p:txBody>
      </p:sp>
      <p:sp>
        <p:nvSpPr>
          <p:cNvPr id="3" name="Content Placeholder 2">
            <a:extLst>
              <a:ext uri="{FF2B5EF4-FFF2-40B4-BE49-F238E27FC236}">
                <a16:creationId xmlns:a16="http://schemas.microsoft.com/office/drawing/2014/main" id="{88B6317C-22A2-4084-A1AC-E67E2143E0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530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A40-AC7F-4D94-8280-09DAD7F09913}"/>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89F6C3AF-C3D5-4348-8FE3-FF6D43EADB25}"/>
              </a:ext>
            </a:extLst>
          </p:cNvPr>
          <p:cNvSpPr>
            <a:spLocks noGrp="1"/>
          </p:cNvSpPr>
          <p:nvPr>
            <p:ph idx="1"/>
          </p:nvPr>
        </p:nvSpPr>
        <p:spPr/>
        <p:txBody>
          <a:bodyPr/>
          <a:lstStyle/>
          <a:p>
            <a:r>
              <a:rPr lang="en-US" sz="1800" b="0" i="1" dirty="0">
                <a:solidFill>
                  <a:srgbClr val="000000"/>
                </a:solidFill>
                <a:effectLst/>
                <a:latin typeface="Times New Roman" panose="02020603050405020304" pitchFamily="18" charset="0"/>
              </a:rPr>
              <a:t>A. Dataset</a:t>
            </a:r>
            <a:br>
              <a:rPr lang="en-US" sz="1800" b="0" i="1"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The dataset comprises …….     for a period of …… year (collected from each residential house from January .. To January …).</a:t>
            </a:r>
            <a:r>
              <a:rPr lang="en-US" dirty="0"/>
              <a:t> </a:t>
            </a:r>
            <a:r>
              <a:rPr lang="en-US" sz="1800" b="0" i="0" dirty="0">
                <a:solidFill>
                  <a:srgbClr val="000000"/>
                </a:solidFill>
                <a:effectLst/>
                <a:latin typeface="Times New Roman" panose="02020603050405020304" pitchFamily="18" charset="0"/>
              </a:rPr>
              <a:t>The classifiers are trained using 90% of the collected corpus and tested using 10% of the collected corpus that are generated randomly from the collected dataset</a:t>
            </a:r>
            <a:r>
              <a:rPr lang="en-US" dirty="0"/>
              <a:t> </a:t>
            </a:r>
          </a:p>
          <a:p>
            <a:r>
              <a:rPr lang="en-US" sz="1800" b="0" i="0" dirty="0">
                <a:solidFill>
                  <a:srgbClr val="000000"/>
                </a:solidFill>
                <a:effectLst/>
                <a:latin typeface="Times New Roman" panose="02020603050405020304" pitchFamily="18" charset="0"/>
              </a:rPr>
              <a:t>In this research, three different machine learning techniques (Naïve Bayes, Neural Networks and Support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vector machine) are be tasted on the residential power consumption data sets</a:t>
            </a:r>
            <a:r>
              <a:rPr lang="en-US" dirty="0"/>
              <a:t> </a:t>
            </a:r>
            <a:br>
              <a:rPr lang="en-US" dirty="0"/>
            </a:br>
            <a:br>
              <a:rPr lang="en-US" dirty="0"/>
            </a:br>
            <a:endParaRPr lang="en-US" dirty="0"/>
          </a:p>
        </p:txBody>
      </p:sp>
    </p:spTree>
    <p:extLst>
      <p:ext uri="{BB962C8B-B14F-4D97-AF65-F5344CB8AC3E}">
        <p14:creationId xmlns:p14="http://schemas.microsoft.com/office/powerpoint/2010/main" val="402559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E0BC-A063-47CE-809F-D884985449BC}"/>
              </a:ext>
            </a:extLst>
          </p:cNvPr>
          <p:cNvSpPr>
            <a:spLocks noGrp="1"/>
          </p:cNvSpPr>
          <p:nvPr>
            <p:ph type="title"/>
          </p:nvPr>
        </p:nvSpPr>
        <p:spPr/>
        <p:txBody>
          <a:bodyPr/>
          <a:lstStyle/>
          <a:p>
            <a:r>
              <a:rPr lang="en-US" b="1"/>
              <a:t>Reference</a:t>
            </a:r>
            <a:endParaRPr lang="en-US"/>
          </a:p>
        </p:txBody>
      </p:sp>
      <p:sp>
        <p:nvSpPr>
          <p:cNvPr id="3" name="Content Placeholder 2">
            <a:extLst>
              <a:ext uri="{FF2B5EF4-FFF2-40B4-BE49-F238E27FC236}">
                <a16:creationId xmlns:a16="http://schemas.microsoft.com/office/drawing/2014/main" id="{C4D36E9D-8D2C-4D63-841E-1DE8FA655FF7}"/>
              </a:ext>
            </a:extLst>
          </p:cNvPr>
          <p:cNvSpPr>
            <a:spLocks noGrp="1"/>
          </p:cNvSpPr>
          <p:nvPr>
            <p:ph idx="1"/>
          </p:nvPr>
        </p:nvSpPr>
        <p:spPr/>
        <p:txBody>
          <a:bodyPr/>
          <a:lstStyle/>
          <a:p>
            <a:r>
              <a:rPr lang="en-US" sz="1800" b="0" i="0" dirty="0">
                <a:solidFill>
                  <a:srgbClr val="000000"/>
                </a:solidFill>
                <a:effectLst/>
                <a:latin typeface="CharisSIL"/>
              </a:rPr>
              <a:t>1.	</a:t>
            </a:r>
            <a:r>
              <a:rPr lang="en-US" sz="1800" b="0" i="0" dirty="0" err="1">
                <a:solidFill>
                  <a:srgbClr val="000000"/>
                </a:solidFill>
                <a:effectLst/>
                <a:latin typeface="CharisSIL"/>
              </a:rPr>
              <a:t>Yaslan</a:t>
            </a:r>
            <a:r>
              <a:rPr lang="en-US" sz="1800" b="0" i="0" dirty="0">
                <a:solidFill>
                  <a:srgbClr val="000000"/>
                </a:solidFill>
                <a:effectLst/>
                <a:latin typeface="CharisSIL"/>
              </a:rPr>
              <a:t> Y, </a:t>
            </a:r>
            <a:r>
              <a:rPr lang="en-US" sz="1800" b="0" i="0" dirty="0" err="1">
                <a:solidFill>
                  <a:srgbClr val="000000"/>
                </a:solidFill>
                <a:effectLst/>
                <a:latin typeface="CharisSIL"/>
              </a:rPr>
              <a:t>Bican</a:t>
            </a:r>
            <a:r>
              <a:rPr lang="en-US" sz="1800" b="0" i="0" dirty="0">
                <a:solidFill>
                  <a:srgbClr val="000000"/>
                </a:solidFill>
                <a:effectLst/>
                <a:latin typeface="CharisSIL"/>
              </a:rPr>
              <a:t> B. Empirical mode decomposition based denoising method with</a:t>
            </a:r>
            <a:br>
              <a:rPr lang="en-US" sz="1800" b="0" i="0" dirty="0">
                <a:solidFill>
                  <a:srgbClr val="000000"/>
                </a:solidFill>
                <a:effectLst/>
                <a:latin typeface="CharisSIL"/>
              </a:rPr>
            </a:br>
            <a:r>
              <a:rPr lang="en-US" sz="1800" b="0" i="0" dirty="0">
                <a:solidFill>
                  <a:srgbClr val="000000"/>
                </a:solidFill>
                <a:effectLst/>
                <a:latin typeface="CharisSIL"/>
              </a:rPr>
              <a:t>support vector regression for time series prediction: a case study for electricity load</a:t>
            </a:r>
            <a:br>
              <a:rPr lang="en-US" sz="1800" b="0" i="0" dirty="0">
                <a:solidFill>
                  <a:srgbClr val="000000"/>
                </a:solidFill>
                <a:effectLst/>
                <a:latin typeface="CharisSIL"/>
              </a:rPr>
            </a:br>
            <a:r>
              <a:rPr lang="en-US" sz="1800" b="0" i="0" dirty="0">
                <a:solidFill>
                  <a:srgbClr val="000000"/>
                </a:solidFill>
                <a:effectLst/>
                <a:latin typeface="CharisSIL"/>
              </a:rPr>
              <a:t>forecasting. </a:t>
            </a:r>
            <a:r>
              <a:rPr lang="en-US" sz="1800" b="0" i="0" dirty="0" err="1">
                <a:solidFill>
                  <a:srgbClr val="000000"/>
                </a:solidFill>
                <a:effectLst/>
                <a:latin typeface="CharisSIL"/>
              </a:rPr>
              <a:t>Meas</a:t>
            </a:r>
            <a:r>
              <a:rPr lang="en-US" sz="1800" b="0" i="0" dirty="0">
                <a:solidFill>
                  <a:srgbClr val="000000"/>
                </a:solidFill>
                <a:effectLst/>
                <a:latin typeface="CharisSIL"/>
              </a:rPr>
              <a:t> J Int </a:t>
            </a:r>
            <a:r>
              <a:rPr lang="en-US" sz="1800" b="0" i="0" dirty="0" err="1">
                <a:solidFill>
                  <a:srgbClr val="000000"/>
                </a:solidFill>
                <a:effectLst/>
                <a:latin typeface="CharisSIL"/>
              </a:rPr>
              <a:t>Meas</a:t>
            </a:r>
            <a:r>
              <a:rPr lang="en-US" sz="1800" b="0" i="0" dirty="0">
                <a:solidFill>
                  <a:srgbClr val="000000"/>
                </a:solidFill>
                <a:effectLst/>
                <a:latin typeface="CharisSIL"/>
              </a:rPr>
              <a:t> Confed 2017;103:52</a:t>
            </a:r>
            <a:r>
              <a:rPr lang="en-US" sz="1800" b="0" i="0" dirty="0">
                <a:solidFill>
                  <a:srgbClr val="000000"/>
                </a:solidFill>
                <a:effectLst/>
                <a:latin typeface="STIX-Regular"/>
              </a:rPr>
              <a:t>–</a:t>
            </a:r>
            <a:r>
              <a:rPr lang="en-US" sz="1800" b="0" i="0" dirty="0">
                <a:solidFill>
                  <a:srgbClr val="000000"/>
                </a:solidFill>
                <a:effectLst/>
                <a:latin typeface="CharisSIL"/>
              </a:rPr>
              <a:t>61. </a:t>
            </a:r>
            <a:r>
              <a:rPr lang="en-US" sz="1800" b="0" i="0" dirty="0">
                <a:solidFill>
                  <a:srgbClr val="2196D1"/>
                </a:solidFill>
                <a:effectLst/>
                <a:latin typeface="CharisSIL"/>
              </a:rPr>
              <a:t>https://doi.org/10.1016/j.</a:t>
            </a:r>
            <a:br>
              <a:rPr lang="en-US" sz="1800" b="0" i="0" dirty="0">
                <a:solidFill>
                  <a:srgbClr val="2196D1"/>
                </a:solidFill>
                <a:effectLst/>
                <a:latin typeface="CharisSIL"/>
              </a:rPr>
            </a:br>
            <a:r>
              <a:rPr lang="en-US" sz="1800" b="0" i="0" dirty="0">
                <a:solidFill>
                  <a:srgbClr val="2196D1"/>
                </a:solidFill>
                <a:effectLst/>
                <a:latin typeface="CharisSIL"/>
              </a:rPr>
              <a:t>measurement.2017.02.007</a:t>
            </a:r>
            <a:r>
              <a:rPr lang="en-US" dirty="0"/>
              <a:t> </a:t>
            </a:r>
          </a:p>
          <a:p>
            <a:r>
              <a:rPr lang="en-US" dirty="0"/>
              <a:t>2	</a:t>
            </a:r>
            <a:r>
              <a:rPr lang="en-US" sz="1800" b="0" i="0" dirty="0">
                <a:solidFill>
                  <a:srgbClr val="000000"/>
                </a:solidFill>
                <a:effectLst/>
                <a:latin typeface="CharisSIL"/>
              </a:rPr>
              <a:t>Deb C, Zhang F, Yang J, Lee SE, Shah KW. A review on time series forecasting</a:t>
            </a:r>
            <a:br>
              <a:rPr lang="en-US" sz="1800" b="0" i="0" dirty="0">
                <a:solidFill>
                  <a:srgbClr val="000000"/>
                </a:solidFill>
                <a:effectLst/>
                <a:latin typeface="CharisSIL"/>
              </a:rPr>
            </a:br>
            <a:r>
              <a:rPr lang="en-US" sz="1800" b="0" i="0" dirty="0">
                <a:solidFill>
                  <a:srgbClr val="000000"/>
                </a:solidFill>
                <a:effectLst/>
                <a:latin typeface="CharisSIL"/>
              </a:rPr>
              <a:t>techniques for building energy consumption. Renew Sustain Energy Rev 2017;74:</a:t>
            </a:r>
            <a:br>
              <a:rPr lang="en-US" sz="1800" b="0" i="0" dirty="0">
                <a:solidFill>
                  <a:srgbClr val="000000"/>
                </a:solidFill>
                <a:effectLst/>
                <a:latin typeface="CharisSIL"/>
              </a:rPr>
            </a:br>
            <a:r>
              <a:rPr lang="en-US" sz="1800" b="0" i="0" dirty="0">
                <a:solidFill>
                  <a:srgbClr val="000000"/>
                </a:solidFill>
                <a:effectLst/>
                <a:latin typeface="CharisSIL"/>
              </a:rPr>
              <a:t>902</a:t>
            </a:r>
            <a:r>
              <a:rPr lang="en-US" sz="1800" b="0" i="0" dirty="0">
                <a:solidFill>
                  <a:srgbClr val="000000"/>
                </a:solidFill>
                <a:effectLst/>
                <a:latin typeface="STIX-Regular"/>
              </a:rPr>
              <a:t>–</a:t>
            </a:r>
            <a:r>
              <a:rPr lang="en-US" sz="1800" b="0" i="0" dirty="0">
                <a:solidFill>
                  <a:srgbClr val="000000"/>
                </a:solidFill>
                <a:effectLst/>
                <a:latin typeface="CharisSIL"/>
              </a:rPr>
              <a:t>24. </a:t>
            </a:r>
            <a:r>
              <a:rPr lang="en-US" sz="1800" b="0" i="0" dirty="0">
                <a:solidFill>
                  <a:srgbClr val="2196D1"/>
                </a:solidFill>
                <a:effectLst/>
                <a:latin typeface="CharisSIL"/>
              </a:rPr>
              <a:t>https://doi.org/10.1016/j.rser.2017.02.085</a:t>
            </a:r>
            <a:r>
              <a:rPr lang="en-US" sz="1800" b="0" i="0" dirty="0">
                <a:solidFill>
                  <a:srgbClr val="000000"/>
                </a:solidFill>
                <a:effectLst/>
                <a:latin typeface="CharisSIL"/>
              </a:rPr>
              <a:t>.</a:t>
            </a:r>
            <a:r>
              <a:rPr lang="en-US" dirty="0"/>
              <a:t> </a:t>
            </a:r>
            <a:br>
              <a:rPr lang="en-US" dirty="0"/>
            </a:br>
            <a:br>
              <a:rPr lang="en-US" dirty="0"/>
            </a:br>
            <a:endParaRPr lang="en-US" dirty="0"/>
          </a:p>
        </p:txBody>
      </p:sp>
    </p:spTree>
    <p:extLst>
      <p:ext uri="{BB962C8B-B14F-4D97-AF65-F5344CB8AC3E}">
        <p14:creationId xmlns:p14="http://schemas.microsoft.com/office/powerpoint/2010/main" val="2015193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13453</TotalTime>
  <Words>525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CharisSIL</vt:lpstr>
      <vt:lpstr>STIX-Regular</vt:lpstr>
      <vt:lpstr>Times New Roman</vt:lpstr>
      <vt:lpstr>Office Theme</vt:lpstr>
      <vt:lpstr>Energy demand, power consumption, measurement, analysis, prediction, Machine Learning, Estimating Power Consumption, power load prediction, Load Forecasting    </vt:lpstr>
      <vt:lpstr>Background: </vt:lpstr>
      <vt:lpstr>Motivation</vt:lpstr>
      <vt:lpstr>Problem  Statement</vt:lpstr>
      <vt:lpstr>Aim and Objectives</vt:lpstr>
      <vt:lpstr>Related Work</vt:lpstr>
      <vt:lpstr>Methodology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demand,power consumption, measurement, analysis, prediction,</dc:title>
  <dc:creator>Usman Abdullahi</dc:creator>
  <cp:lastModifiedBy>Usman Abdullahi</cp:lastModifiedBy>
  <cp:revision>13</cp:revision>
  <dcterms:created xsi:type="dcterms:W3CDTF">2020-12-13T04:52:46Z</dcterms:created>
  <dcterms:modified xsi:type="dcterms:W3CDTF">2021-02-25T11:01:57Z</dcterms:modified>
</cp:coreProperties>
</file>