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58" r:id="rId4"/>
    <p:sldId id="259" r:id="rId5"/>
    <p:sldId id="261" r:id="rId6"/>
    <p:sldId id="268" r:id="rId7"/>
    <p:sldId id="269" r:id="rId8"/>
    <p:sldId id="270" r:id="rId9"/>
    <p:sldId id="260" r:id="rId10"/>
    <p:sldId id="264" r:id="rId11"/>
    <p:sldId id="262" r:id="rId12"/>
    <p:sldId id="263" r:id="rId13"/>
    <p:sldId id="265" r:id="rId14"/>
    <p:sldId id="266" r:id="rId15"/>
    <p:sldId id="26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003635"/>
    <a:srgbClr val="9EFF29"/>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20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6/30/2021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338667"/>
            <a:ext cx="8672051" cy="1354666"/>
          </a:xfrm>
        </p:spPr>
        <p:txBody>
          <a:bodyPr>
            <a:normAutofit fontScale="90000"/>
          </a:bodyPr>
          <a:lstStyle/>
          <a:p>
            <a:pPr algn="ctr"/>
            <a:r>
              <a:rPr lang="en-US" sz="3600" b="1" dirty="0">
                <a:solidFill>
                  <a:schemeClr val="bg1"/>
                </a:solidFill>
                <a:latin typeface="Times New Roman" panose="02020603050405020304" pitchFamily="18" charset="0"/>
                <a:cs typeface="Times New Roman" panose="02020603050405020304" pitchFamily="18" charset="0"/>
              </a:rPr>
              <a:t>ENSEMBLE MACHINE LEARNING APPROACH TO CARDIOVASCULAR DISEASES PREDICTION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r>
              <a:rPr lang="en-US" sz="2800" dirty="0"/>
              <a:t>Supervisor:</a:t>
            </a:r>
          </a:p>
          <a:p>
            <a:r>
              <a:rPr lang="en-US" sz="2800" dirty="0"/>
              <a:t>Dr. Muhammad </a:t>
            </a:r>
            <a:r>
              <a:rPr lang="en-US" sz="2800" dirty="0" err="1"/>
              <a:t>Sirajo</a:t>
            </a:r>
            <a:r>
              <a:rPr lang="en-US" sz="2800" dirty="0"/>
              <a:t> Aliyu </a:t>
            </a:r>
            <a:r>
              <a:rPr lang="en-US" sz="1600" dirty="0"/>
              <a:t>(FNCS,MCPN)</a:t>
            </a:r>
          </a:p>
        </p:txBody>
      </p:sp>
      <p:sp>
        <p:nvSpPr>
          <p:cNvPr id="4" name="Title 1">
            <a:extLst>
              <a:ext uri="{FF2B5EF4-FFF2-40B4-BE49-F238E27FC236}">
                <a16:creationId xmlns:a16="http://schemas.microsoft.com/office/drawing/2014/main" id="{4896CDBF-2CED-475F-AA63-77D8F241290B}"/>
              </a:ext>
            </a:extLst>
          </p:cNvPr>
          <p:cNvSpPr txBox="1">
            <a:spLocks/>
          </p:cNvSpPr>
          <p:nvPr/>
        </p:nvSpPr>
        <p:spPr>
          <a:xfrm>
            <a:off x="4391378" y="1894417"/>
            <a:ext cx="4656665" cy="1354666"/>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rgbClr val="0070C0"/>
                </a:solidFill>
                <a:latin typeface="+mj-lt"/>
                <a:ea typeface="+mj-ea"/>
                <a:cs typeface="+mj-cs"/>
              </a:defRPr>
            </a:lvl1pPr>
          </a:lstStyle>
          <a:p>
            <a:pPr algn="l"/>
            <a:r>
              <a:rPr lang="en-US" sz="2000" dirty="0"/>
              <a:t>By</a:t>
            </a:r>
          </a:p>
          <a:p>
            <a:r>
              <a:rPr lang="en-US" sz="2400" dirty="0"/>
              <a:t>Usman Abdullahi Musa</a:t>
            </a:r>
          </a:p>
          <a:p>
            <a:r>
              <a:rPr lang="en-US" sz="2400" dirty="0"/>
              <a:t>SPS/CSC/MSC/18/0006</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METHODOLOGY</a:t>
            </a:r>
            <a:endParaRPr lang="en-US" dirty="0"/>
          </a:p>
        </p:txBody>
      </p:sp>
      <p:pic>
        <p:nvPicPr>
          <p:cNvPr id="6" name="Content Placeholder 4">
            <a:extLst>
              <a:ext uri="{FF2B5EF4-FFF2-40B4-BE49-F238E27FC236}">
                <a16:creationId xmlns:a16="http://schemas.microsoft.com/office/drawing/2014/main" id="{2D3F6DB3-7877-422D-85C1-BD0C766E03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861" b="63097"/>
          <a:stretch/>
        </p:blipFill>
        <p:spPr>
          <a:xfrm>
            <a:off x="2389188" y="1131886"/>
            <a:ext cx="6305550" cy="2891474"/>
          </a:xfrm>
        </p:spPr>
      </p:pic>
      <p:sp>
        <p:nvSpPr>
          <p:cNvPr id="7" name="TextBox 6">
            <a:extLst>
              <a:ext uri="{FF2B5EF4-FFF2-40B4-BE49-F238E27FC236}">
                <a16:creationId xmlns:a16="http://schemas.microsoft.com/office/drawing/2014/main" id="{0B53D65C-1840-4CBA-9808-8061E5C090E0}"/>
              </a:ext>
            </a:extLst>
          </p:cNvPr>
          <p:cNvSpPr txBox="1"/>
          <p:nvPr/>
        </p:nvSpPr>
        <p:spPr>
          <a:xfrm>
            <a:off x="3272790" y="4292880"/>
            <a:ext cx="3937000" cy="369332"/>
          </a:xfrm>
          <a:prstGeom prst="rect">
            <a:avLst/>
          </a:prstGeom>
          <a:noFill/>
        </p:spPr>
        <p:txBody>
          <a:bodyPr wrap="square" rtlCol="0">
            <a:spAutoFit/>
          </a:bodyPr>
          <a:lstStyle/>
          <a:p>
            <a:pPr algn="ctr"/>
            <a:r>
              <a:rPr lang="en-US" b="1" dirty="0"/>
              <a:t>CRISP-DM</a:t>
            </a:r>
          </a:p>
        </p:txBody>
      </p:sp>
    </p:spTree>
    <p:extLst>
      <p:ext uri="{BB962C8B-B14F-4D97-AF65-F5344CB8AC3E}">
        <p14:creationId xmlns:p14="http://schemas.microsoft.com/office/powerpoint/2010/main" val="166974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cont..</a:t>
            </a:r>
            <a:endParaRPr lang="en-US" sz="3200" dirty="0"/>
          </a:p>
        </p:txBody>
      </p:sp>
      <p:sp>
        <p:nvSpPr>
          <p:cNvPr id="6" name="Content Placeholder 5"/>
          <p:cNvSpPr>
            <a:spLocks noGrp="1"/>
          </p:cNvSpPr>
          <p:nvPr>
            <p:ph sz="half" idx="2"/>
          </p:nvPr>
        </p:nvSpPr>
        <p:spPr>
          <a:xfrm>
            <a:off x="522131" y="1332089"/>
            <a:ext cx="8099738" cy="3544515"/>
          </a:xfrm>
        </p:spPr>
        <p:txBody>
          <a:bodyPr>
            <a:normAutofit/>
          </a:bodyPr>
          <a:lstStyle/>
          <a:p>
            <a:pPr algn="l">
              <a:lnSpc>
                <a:spcPct val="107000"/>
              </a:lnSpc>
              <a:spcBef>
                <a:spcPts val="0"/>
              </a:spcBef>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Business Understanding</a:t>
            </a:r>
          </a:p>
          <a:p>
            <a:pPr lvl="1" algn="l">
              <a:lnSpc>
                <a:spcPct val="107000"/>
              </a:lnSpc>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good heart disease prediction system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Bef>
                <a:spcPts val="0"/>
              </a:spcBef>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Data Understanding</a:t>
            </a:r>
          </a:p>
          <a:p>
            <a:pPr lvl="1" algn="l">
              <a:lnSpc>
                <a:spcPct val="107000"/>
              </a:lnSpc>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Data retrieval and Exploratory Data Analysis</a:t>
            </a:r>
          </a:p>
          <a:p>
            <a:pPr lvl="1" algn="l">
              <a:lnSpc>
                <a:spcPct val="107000"/>
              </a:lnSpc>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data set contains 14 total attributes of patient medical information for 303 patients. The figure below shows the chosen attributes, and its information. </a:t>
            </a:r>
            <a:endParaRPr lang="en-US" sz="1200" dirty="0">
              <a:latin typeface="Times New Roman" panose="02020603050405020304" pitchFamily="18" charset="0"/>
              <a:cs typeface="Times New Roman" panose="02020603050405020304" pitchFamily="18" charset="0"/>
            </a:endParaRPr>
          </a:p>
          <a:p>
            <a:pPr algn="l"/>
            <a:endParaRPr lang="en-US" dirty="0"/>
          </a:p>
        </p:txBody>
      </p:sp>
      <p:pic>
        <p:nvPicPr>
          <p:cNvPr id="5" name="Picture 4">
            <a:extLst>
              <a:ext uri="{FF2B5EF4-FFF2-40B4-BE49-F238E27FC236}">
                <a16:creationId xmlns:a16="http://schemas.microsoft.com/office/drawing/2014/main" id="{AEC7C41E-79D8-48F0-828F-95CCC369ADDD}"/>
              </a:ext>
            </a:extLst>
          </p:cNvPr>
          <p:cNvPicPr/>
          <p:nvPr/>
        </p:nvPicPr>
        <p:blipFill>
          <a:blip r:embed="rId2"/>
          <a:stretch>
            <a:fillRect/>
          </a:stretch>
        </p:blipFill>
        <p:spPr>
          <a:xfrm>
            <a:off x="624254" y="2647950"/>
            <a:ext cx="8099738" cy="2495550"/>
          </a:xfrm>
          <a:prstGeom prst="rect">
            <a:avLst/>
          </a:prstGeom>
        </p:spPr>
      </p:pic>
    </p:spTree>
    <p:extLst>
      <p:ext uri="{BB962C8B-B14F-4D97-AF65-F5344CB8AC3E}">
        <p14:creationId xmlns:p14="http://schemas.microsoft.com/office/powerpoint/2010/main" val="23781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METHODOLOGY </a:t>
            </a:r>
            <a:r>
              <a:rPr lang="en-US" sz="3200" dirty="0" err="1">
                <a:effectLst/>
                <a:latin typeface="Calibri" panose="020F0502020204030204" pitchFamily="34" charset="0"/>
                <a:ea typeface="Times New Roman" panose="02020603050405020304" pitchFamily="18" charset="0"/>
                <a:cs typeface="Times New Roman" panose="02020603050405020304" pitchFamily="18" charset="0"/>
              </a:rPr>
              <a:t>cont</a:t>
            </a: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40000" lnSpcReduction="20000"/>
          </a:bodyPr>
          <a:lstStyle/>
          <a:p>
            <a:pPr algn="l">
              <a:lnSpc>
                <a:spcPct val="107000"/>
              </a:lnSpc>
              <a:spcBef>
                <a:spcPts val="0"/>
              </a:spcBef>
            </a:pPr>
            <a:r>
              <a:rPr lang="en-US" sz="3300" b="1" dirty="0">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Handling missing values (Rows </a:t>
            </a:r>
            <a:r>
              <a:rPr lang="en-US" sz="2900" dirty="0" err="1">
                <a:latin typeface="Times New Roman" panose="02020603050405020304" pitchFamily="18" charset="0"/>
                <a:ea typeface="Calibri" panose="020F0502020204030204" pitchFamily="34" charset="0"/>
                <a:cs typeface="Times New Roman" panose="02020603050405020304" pitchFamily="18" charset="0"/>
              </a:rPr>
              <a:t>deltion</a:t>
            </a:r>
            <a:r>
              <a:rPr lang="en-US" sz="2900" dirty="0">
                <a:latin typeface="Times New Roman" panose="02020603050405020304" pitchFamily="18" charset="0"/>
                <a:ea typeface="Calibri" panose="020F0502020204030204" pitchFamily="34" charset="0"/>
                <a:cs typeface="Times New Roman" panose="02020603050405020304" pitchFamily="18" charset="0"/>
              </a:rPr>
              <a:t>, Mean/Mode </a:t>
            </a:r>
            <a:r>
              <a:rPr lang="en-US" sz="2900" dirty="0" err="1">
                <a:latin typeface="Times New Roman" panose="02020603050405020304" pitchFamily="18" charset="0"/>
                <a:ea typeface="Calibri" panose="020F0502020204030204" pitchFamily="34" charset="0"/>
                <a:cs typeface="Times New Roman" panose="02020603050405020304" pitchFamily="18" charset="0"/>
              </a:rPr>
              <a:t>etc</a:t>
            </a:r>
            <a:r>
              <a:rPr lang="en-US" sz="2900" dirty="0">
                <a:latin typeface="Times New Roman" panose="02020603050405020304" pitchFamily="18" charset="0"/>
                <a:ea typeface="Calibri" panose="020F0502020204030204" pitchFamily="34" charset="0"/>
                <a:cs typeface="Times New Roman" panose="02020603050405020304" pitchFamily="18" charset="0"/>
              </a:rPr>
              <a:t>)</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Feature Selection (Recursive Feature Elimination)</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Target class transformation and </a:t>
            </a:r>
          </a:p>
          <a:p>
            <a:pPr lvl="1" algn="l">
              <a:lnSpc>
                <a:spcPct val="107000"/>
              </a:lnSpc>
              <a:spcBef>
                <a:spcPts val="0"/>
              </a:spcBef>
            </a:pPr>
            <a:r>
              <a:rPr lang="en-US" sz="2900" dirty="0">
                <a:latin typeface="Times New Roman" panose="02020603050405020304" pitchFamily="18" charset="0"/>
                <a:ea typeface="Calibri" panose="020F0502020204030204" pitchFamily="34" charset="0"/>
                <a:cs typeface="Times New Roman" panose="02020603050405020304" pitchFamily="18" charset="0"/>
              </a:rPr>
              <a:t>Data discretization</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effectLst/>
                <a:latin typeface="Times New Roman" panose="02020603050405020304" pitchFamily="18" charset="0"/>
                <a:ea typeface="Calibri" panose="020F0502020204030204" pitchFamily="34" charset="0"/>
                <a:cs typeface="Times New Roman" panose="02020603050405020304" pitchFamily="18" charset="0"/>
              </a:rPr>
              <a:t>Modeling</a:t>
            </a:r>
          </a:p>
          <a:p>
            <a:pPr lvl="1" algn="l">
              <a:lnSpc>
                <a:spcPct val="107000"/>
              </a:lnSpc>
              <a:spcBef>
                <a:spcPts val="0"/>
              </a:spcBef>
            </a:pPr>
            <a:r>
              <a:rPr lang="en-US" sz="2900" dirty="0">
                <a:effectLst/>
                <a:latin typeface="Times New Roman" panose="02020603050405020304" pitchFamily="18" charset="0"/>
                <a:ea typeface="Calibri" panose="020F0502020204030204" pitchFamily="34" charset="0"/>
              </a:rPr>
              <a:t>Random Forest Classifier, </a:t>
            </a:r>
          </a:p>
          <a:p>
            <a:pPr lvl="1" algn="l">
              <a:lnSpc>
                <a:spcPct val="107000"/>
              </a:lnSpc>
              <a:spcBef>
                <a:spcPts val="0"/>
              </a:spcBef>
            </a:pPr>
            <a:r>
              <a:rPr lang="en-US" sz="2900" dirty="0">
                <a:effectLst/>
                <a:latin typeface="Times New Roman" panose="02020603050405020304" pitchFamily="18" charset="0"/>
                <a:ea typeface="Calibri" panose="020F0502020204030204" pitchFamily="34" charset="0"/>
              </a:rPr>
              <a:t>Multilayer perceptron (MLP) and </a:t>
            </a:r>
          </a:p>
          <a:p>
            <a:pPr lvl="1" algn="l">
              <a:lnSpc>
                <a:spcPct val="107000"/>
              </a:lnSpc>
              <a:spcBef>
                <a:spcPts val="0"/>
              </a:spcBef>
            </a:pPr>
            <a:r>
              <a:rPr lang="en-US" sz="2900" dirty="0">
                <a:effectLst/>
                <a:latin typeface="Times New Roman" panose="02020603050405020304" pitchFamily="18" charset="0"/>
                <a:ea typeface="Calibri" panose="020F0502020204030204" pitchFamily="34" charset="0"/>
              </a:rPr>
              <a:t>Naïve Bayes</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Bef>
                <a:spcPts val="0"/>
              </a:spcBef>
            </a:pPr>
            <a:r>
              <a:rPr lang="en-US" sz="3300" b="1" dirty="0">
                <a:latin typeface="Times New Roman" panose="02020603050405020304" pitchFamily="18" charset="0"/>
                <a:ea typeface="Calibri" panose="020F0502020204030204" pitchFamily="34" charset="0"/>
                <a:cs typeface="Times New Roman" panose="02020603050405020304" pitchFamily="18" charset="0"/>
              </a:rPr>
              <a:t>Evaluation Metrics</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Confusion Matrix</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Accuracy</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Precision</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Recall</a:t>
            </a:r>
          </a:p>
          <a:p>
            <a:pPr lvl="1" algn="l"/>
            <a:r>
              <a:rPr lang="en-US" sz="2900" dirty="0">
                <a:effectLst/>
                <a:latin typeface="Times New Roman" panose="02020603050405020304" pitchFamily="18" charset="0"/>
                <a:ea typeface="Calibri" panose="020F0502020204030204" pitchFamily="34" charset="0"/>
                <a:cs typeface="Times New Roman" panose="02020603050405020304" pitchFamily="18" charset="0"/>
              </a:rPr>
              <a:t>F1 Score</a:t>
            </a:r>
          </a:p>
          <a:p>
            <a:pPr marL="0" marR="0" lvl="0" indent="0" algn="l">
              <a:lnSpc>
                <a:spcPct val="107000"/>
              </a:lnSpc>
              <a:spcBef>
                <a:spcPts val="0"/>
              </a:spcBef>
              <a:spcAft>
                <a:spcPts val="0"/>
              </a:spcAf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a:lnSpc>
                <a:spcPct val="107000"/>
              </a:lnSpc>
              <a:spcBef>
                <a:spcPts val="0"/>
              </a:spcBef>
              <a:spcAft>
                <a:spcPts val="0"/>
              </a:spcAft>
              <a:buNone/>
            </a:pPr>
            <a:r>
              <a:rPr lang="en-US" sz="3300" b="1" dirty="0">
                <a:effectLst/>
                <a:latin typeface="Times New Roman" panose="02020603050405020304" pitchFamily="18" charset="0"/>
                <a:ea typeface="Calibri" panose="020F0502020204030204" pitchFamily="34" charset="0"/>
                <a:cs typeface="Times New Roman" panose="02020603050405020304" pitchFamily="18" charset="0"/>
              </a:rPr>
              <a:t>Deployment</a:t>
            </a:r>
          </a:p>
          <a:p>
            <a:pPr lvl="1" algn="l">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repository</a:t>
            </a:r>
          </a:p>
          <a:p>
            <a:pPr algn="l"/>
            <a:endParaRPr lang="en-US" dirty="0"/>
          </a:p>
        </p:txBody>
      </p:sp>
      <p:pic>
        <p:nvPicPr>
          <p:cNvPr id="5" name="Picture 4">
            <a:extLst>
              <a:ext uri="{FF2B5EF4-FFF2-40B4-BE49-F238E27FC236}">
                <a16:creationId xmlns:a16="http://schemas.microsoft.com/office/drawing/2014/main" id="{6F0D98A1-1CE9-45F2-A5AB-9A36543E5DDA}"/>
              </a:ext>
            </a:extLst>
          </p:cNvPr>
          <p:cNvPicPr/>
          <p:nvPr/>
        </p:nvPicPr>
        <p:blipFill>
          <a:blip r:embed="rId2"/>
          <a:stretch>
            <a:fillRect/>
          </a:stretch>
        </p:blipFill>
        <p:spPr>
          <a:xfrm>
            <a:off x="5960533" y="1456267"/>
            <a:ext cx="2768600" cy="1205793"/>
          </a:xfrm>
          <a:prstGeom prst="rect">
            <a:avLst/>
          </a:prstGeom>
        </p:spPr>
      </p:pic>
      <p:pic>
        <p:nvPicPr>
          <p:cNvPr id="7" name="Picture 6">
            <a:extLst>
              <a:ext uri="{FF2B5EF4-FFF2-40B4-BE49-F238E27FC236}">
                <a16:creationId xmlns:a16="http://schemas.microsoft.com/office/drawing/2014/main" id="{9D46F8CF-15CF-469B-8806-200AAE35A9E9}"/>
              </a:ext>
            </a:extLst>
          </p:cNvPr>
          <p:cNvPicPr/>
          <p:nvPr/>
        </p:nvPicPr>
        <p:blipFill rotWithShape="1">
          <a:blip r:embed="rId3"/>
          <a:srcRect t="16079"/>
          <a:stretch/>
        </p:blipFill>
        <p:spPr bwMode="auto">
          <a:xfrm>
            <a:off x="6059311" y="2956593"/>
            <a:ext cx="2768600" cy="14106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015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250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Almustafa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K. M. (2020). Prediction of heart disease and classifiers’ sensitivity analysis.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BMC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 1–18. https://doi.org/10.1186/s12859-020-03626-y</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R., Kumar, G. A., Shukla, D. K., Paul, V. K., Balakrishnan, K., Prabhakaran, D., Tandon, N., Salvi, S., Dash, A. P., Nandakumar, A., Patel, V., Agarwal, S. K., Gupta, P. C., Dhaliwal, R. S., Mathur, 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Laxmaiah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Dhillon, P. K., Dey, S., … Swaminathan, S. (2017). Nations within a nation: variations in epidemiological transition across the states of India, 1990–2016 in the Global Burden of Disease Study.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Lancet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390</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(10111), 2437–2460. https://doi.org/10.1016/S0140-6736(17)32804-0</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Dietterich</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G. (2000). Ensemble methods in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Computer Science (Including Subseries Lecture Notes in Artificial Intelligence and Lecture Notes in Bioinformatics)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1857 LNCS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1–15. https://doi.org/10.1007/3-540-45014-9_1</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Emakhu</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J., Shrestha, S.,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Arslanturk</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(2020). Prediction system for heart disease based on ensemble classifiers.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of the International Conference on Industrial Engineering and Operations Management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August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2337–2347.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Gao, X. Y., Amin Ali, A., Shaban Hassan, H., &amp; Anwar, E. M. (2021). Improving the Accuracy for Analyzing Heart Diseases Prediction Based on the Ensemble Method.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Complexity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2021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https://doi.org/10.1155/2021/6663455</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Ivens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G. P. (1983). Chemical process dynamics.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The Chemical Engineering Journal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27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(2), 120–121. https://doi.org/10.1016/0300-9467(83)80063-x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Jothi Prakash, V., &amp; Karthikeyan, N. K. (2021). Enhanced Evolutionary Feature Selection and Ensemble Method for Cardiovascular Disease Prediction.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Interdisciplinary Sciences: Computational Life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0123456789</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https://doi.org/10.1007/s12539-021-00430-x</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Leon, F.,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Floria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A.,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Badica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C. (2017). Evaluating the effect of voting methods on ensemble-based classification.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Proceedings - 2017 IEEE International Conference on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INnovations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in Intelligent </a:t>
            </a:r>
            <a:r>
              <a:rPr lang="en-US" sz="4000" i="1" dirty="0" err="1">
                <a:effectLst/>
                <a:latin typeface="Times New Roman" panose="02020603050405020304" pitchFamily="18" charset="0"/>
                <a:ea typeface="Calibri" panose="020F0502020204030204" pitchFamily="34" charset="0"/>
                <a:cs typeface="Times New Roman" panose="02020603050405020304" pitchFamily="18" charset="0"/>
              </a:rPr>
              <a:t>SysTems</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 and Applications, INISTA 2017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July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1–6. https://doi.org/10.1109/INISTA.2017.8001122</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2761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4000" dirty="0"/>
              <a:t>REFERENCES</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32500" lnSpcReduction="20000"/>
          </a:bodyPr>
          <a:lstStyle/>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Lidy</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T., &amp;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Rauber</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 (2008). Machine Learning Techniques for Multimedia.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Machine Learning Techniques for Multimedia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11</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249–285. https://doi.org/10.1007/978-3-540-75171-7</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Loyola-Gonzalez, O. (2019). Black-box vs. White-Box: Understanding their advantages and weaknesses from a practical point of view.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154096–154113. https://doi.org/10.1109/ACCESS.2019.2949286</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Muibideen</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M., &amp; Prasad, R. (2020).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A Fast Algorithm for Heart Disease Prediction using Bayesian Network Model</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1–11. http://arxiv.org/abs/2012.09429</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Sai Shekhar, M., Mani Chand, Y., &amp; Mary </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Gladence</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L. (2021). Heart Disease Prediction Using Machine Learning.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Lecture Notes in Electrical Engineering</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708</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Inccst</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20), 603–609. https://doi.org/10.1007/978-981-15-8685-9_63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S. R.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Cardiovascular (Heart) Diseases: Types and Treatments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https://www.webmd.com/heart-disease/guide/diseases-cardiovascular</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Usha Sri, B. (2020). Effective Heart Disease Prediction Model Through Voting Technique.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Engineering Technology and Management Sciences</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(5), 10–13. https://doi.org/10.46647/ijetms.2020.v04i05.003</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0" indent="-304800" algn="l">
              <a:lnSpc>
                <a:spcPct val="107000"/>
              </a:lnSpc>
              <a:spcBef>
                <a:spcPts val="0"/>
              </a:spcBef>
              <a:spcAft>
                <a:spcPts val="800"/>
              </a:spcAft>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WHO. (2019). </a:t>
            </a:r>
            <a:r>
              <a:rPr lang="en-US" sz="4000" i="1" dirty="0">
                <a:effectLst/>
                <a:latin typeface="Times New Roman" panose="02020603050405020304" pitchFamily="18" charset="0"/>
                <a:ea typeface="Calibri" panose="020F0502020204030204" pitchFamily="34" charset="0"/>
                <a:cs typeface="Times New Roman" panose="02020603050405020304" pitchFamily="18" charset="0"/>
              </a:rPr>
              <a:t>WHO and Nigerian Government move to curb cardiovascular diseases | WHO | Regional Office for Africa</a:t>
            </a: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 https://www.afro.who.int/news/who-and-nigerian-government-move-curb-cardiovascular-diseases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417033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4966" y="1926727"/>
            <a:ext cx="6283782" cy="725349"/>
          </a:xfrm>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THANK YOU FOR LISTENING</a:t>
            </a:r>
            <a:endParaRPr lang="en-US" dirty="0"/>
          </a:p>
        </p:txBody>
      </p:sp>
    </p:spTree>
    <p:extLst>
      <p:ext uri="{BB962C8B-B14F-4D97-AF65-F5344CB8AC3E}">
        <p14:creationId xmlns:p14="http://schemas.microsoft.com/office/powerpoint/2010/main" val="360294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70000" lnSpcReduction="20000"/>
          </a:bodyPr>
          <a:lstStyle/>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Cardiovascular diseases are conditions that affect the structures or function of your heart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Steinbaum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2019).</a:t>
            </a:r>
          </a:p>
          <a:p>
            <a:pPr marL="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ommon risk factors includes; age, unhealthy diet, hypertension, diabetes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Emakhu</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et al., 2020; WHO, 2019). </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CVD is responsible for 11% of over 2 million NCD deaths in Nigeria annually. </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Electronic health record (EHR) systems makes the use of strong analysis tools necessary. </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Ensemble models are an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ensemble learning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method that combines different algorithms together.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274031"/>
            <a:ext cx="8093365" cy="763525"/>
          </a:xfrm>
        </p:spPr>
        <p:txBody>
          <a:bodyPr>
            <a:normAutofit/>
          </a:bodyPr>
          <a:lstStyle/>
          <a:p>
            <a:r>
              <a:rPr lang="en-US" sz="3200" dirty="0">
                <a:effectLst/>
                <a:latin typeface="Calibri" panose="020F0502020204030204" pitchFamily="34" charset="0"/>
                <a:ea typeface="Times New Roman" panose="02020603050405020304" pitchFamily="18" charset="0"/>
                <a:cs typeface="Times New Roman" panose="02020603050405020304" pitchFamily="18" charset="0"/>
              </a:rPr>
              <a:t>BACKGROUND OF THE STUDY</a:t>
            </a:r>
            <a:endParaRPr lang="en-US" sz="3200" dirty="0"/>
          </a:p>
        </p:txBody>
      </p:sp>
      <p:sp>
        <p:nvSpPr>
          <p:cNvPr id="6" name="Content Placeholder 5"/>
          <p:cNvSpPr>
            <a:spLocks noGrp="1"/>
          </p:cNvSpPr>
          <p:nvPr>
            <p:ph sz="half" idx="2"/>
          </p:nvPr>
        </p:nvSpPr>
        <p:spPr>
          <a:xfrm>
            <a:off x="522131" y="1332089"/>
            <a:ext cx="8099738" cy="3544515"/>
          </a:xfrm>
        </p:spPr>
        <p:txBody>
          <a:bodyPr>
            <a:normAutofit fontScale="77500" lnSpcReduction="20000"/>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Increasing the efficiency of diagnosis and reduce the misclassification cost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Dandona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et al., 2017), enhancing the selection of features(attributes) (Jothi Prakash &amp; Karthikeyan, 2021) and </a:t>
            </a:r>
            <a:r>
              <a:rPr lang="en-US" sz="2400" dirty="0">
                <a:effectLst/>
                <a:latin typeface="Times New Roman" panose="02020603050405020304" pitchFamily="18" charset="0"/>
                <a:ea typeface="Calibri" panose="020F0502020204030204" pitchFamily="34" charset="0"/>
              </a:rPr>
              <a:t>relationship between certain factors to the presence of heart disease (</a:t>
            </a:r>
            <a:r>
              <a:rPr lang="en-US" sz="2400" dirty="0" err="1">
                <a:effectLst/>
                <a:latin typeface="Times New Roman" panose="02020603050405020304" pitchFamily="18" charset="0"/>
                <a:ea typeface="Calibri" panose="020F0502020204030204" pitchFamily="34" charset="0"/>
              </a:rPr>
              <a:t>Muibideen</a:t>
            </a:r>
            <a:r>
              <a:rPr lang="en-US" sz="2400" dirty="0">
                <a:effectLst/>
                <a:latin typeface="Times New Roman" panose="02020603050405020304" pitchFamily="18" charset="0"/>
                <a:ea typeface="Calibri" panose="020F0502020204030204" pitchFamily="34" charset="0"/>
              </a:rPr>
              <a:t> &amp; Prasad, 2020)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Bayesian Network (</a:t>
            </a:r>
            <a:r>
              <a:rPr lang="en-US" sz="2400" dirty="0" err="1">
                <a:effectLst/>
                <a:latin typeface="TimesNewRomanPSMT"/>
                <a:ea typeface="Calibri" panose="020F0502020204030204" pitchFamily="34" charset="0"/>
                <a:cs typeface="Times New Roman" panose="02020603050405020304" pitchFamily="18" charset="0"/>
              </a:rPr>
              <a:t>Muibideen</a:t>
            </a:r>
            <a:r>
              <a:rPr lang="en-US" sz="2400" dirty="0">
                <a:effectLst/>
                <a:latin typeface="TimesNewRomanPSMT"/>
                <a:ea typeface="Calibri" panose="020F0502020204030204" pitchFamily="34" charset="0"/>
                <a:cs typeface="Times New Roman" panose="02020603050405020304" pitchFamily="18" charset="0"/>
              </a:rPr>
              <a:t> &amp; Prasad, 2020)</a:t>
            </a:r>
          </a:p>
          <a:p>
            <a:pPr marL="0" marR="0" algn="just">
              <a:lnSpc>
                <a:spcPct val="107000"/>
              </a:lnSpc>
              <a:spcBef>
                <a:spcPts val="0"/>
              </a:spcBef>
              <a:spcAft>
                <a:spcPts val="800"/>
              </a:spcAft>
            </a:pPr>
            <a:r>
              <a:rPr lang="en-US" sz="2400" dirty="0">
                <a:effectLst/>
                <a:latin typeface="TimesNewRomanPSMT"/>
                <a:ea typeface="Calibri" panose="020F0502020204030204" pitchFamily="34" charset="0"/>
                <a:cs typeface="Times New Roman" panose="02020603050405020304" pitchFamily="18" charset="0"/>
              </a:rPr>
              <a:t>AdaBoost, Bagging, Random Forest, and Voting Ensemble (Decision Trees, Logistic Regression and Support Vector Machines) ). (</a:t>
            </a:r>
            <a:r>
              <a:rPr lang="en-US" sz="2400" dirty="0" err="1">
                <a:effectLst/>
                <a:latin typeface="TimesNewRomanPSMT"/>
                <a:ea typeface="Calibri" panose="020F0502020204030204" pitchFamily="34" charset="0"/>
                <a:cs typeface="Times New Roman" panose="02020603050405020304" pitchFamily="18" charset="0"/>
              </a:rPr>
              <a:t>Emakhu</a:t>
            </a:r>
            <a:r>
              <a:rPr lang="en-US" sz="2400" dirty="0">
                <a:effectLst/>
                <a:latin typeface="TimesNewRomanPSMT"/>
                <a:ea typeface="Calibri" panose="020F0502020204030204" pitchFamily="34" charset="0"/>
                <a:cs typeface="Times New Roman" panose="02020603050405020304" pitchFamily="18" charset="0"/>
              </a:rPr>
              <a:t> et al., 2020)</a:t>
            </a: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rPr>
              <a:t>Bayesian is Computationally expensive </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Ivens</a:t>
            </a:r>
            <a:r>
              <a:rPr lang="en-US" sz="2400" dirty="0">
                <a:effectLst/>
                <a:latin typeface="Calibri" panose="020F0502020204030204" pitchFamily="34" charset="0"/>
                <a:ea typeface="Calibri" panose="020F0502020204030204" pitchFamily="34" charset="0"/>
                <a:cs typeface="Times New Roman" panose="02020603050405020304" pitchFamily="18" charset="0"/>
              </a:rPr>
              <a:t>, 1983).</a:t>
            </a:r>
            <a:r>
              <a:rPr lang="en-US" sz="2400" dirty="0">
                <a:effectLst/>
                <a:latin typeface="Times New Roman" panose="02020603050405020304" pitchFamily="18" charset="0"/>
                <a:ea typeface="Times New Roman" panose="02020603050405020304" pitchFamily="18" charset="0"/>
              </a:rPr>
              <a:t>. </a:t>
            </a:r>
          </a:p>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rPr>
              <a:t>Single machine may get stuck in local optima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Dietterich</a:t>
            </a:r>
            <a:r>
              <a:rPr lang="en-US" sz="2400" dirty="0">
                <a:effectLst/>
                <a:latin typeface="Calibri" panose="020F0502020204030204" pitchFamily="34" charset="0"/>
                <a:ea typeface="Calibri" panose="020F0502020204030204" pitchFamily="34" charset="0"/>
                <a:cs typeface="Times New Roman" panose="02020603050405020304" pitchFamily="18" charset="0"/>
              </a:rPr>
              <a:t>, 2000). </a:t>
            </a:r>
            <a:endParaRPr lang="en-US" sz="2400" dirty="0">
              <a:effectLst/>
              <a:latin typeface="Times New Roman" panose="02020603050405020304" pitchFamily="18" charset="0"/>
              <a:ea typeface="Times New Roman" panose="02020603050405020304" pitchFamily="18" charset="0"/>
            </a:endParaRPr>
          </a:p>
          <a:p>
            <a:pPr marL="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rPr>
              <a:t>High number of feature/attributes</a:t>
            </a: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needs dimensionality reduction  (</a:t>
            </a:r>
            <a:r>
              <a:rPr lang="en-US" sz="2400" dirty="0" err="1">
                <a:effectLst/>
                <a:latin typeface="Times New Roman" panose="02020603050405020304" pitchFamily="18" charset="0"/>
                <a:ea typeface="Times New Roman" panose="02020603050405020304" pitchFamily="18" charset="0"/>
              </a:rPr>
              <a:t>Lidy</a:t>
            </a:r>
            <a:r>
              <a:rPr lang="en-US" sz="2400" dirty="0">
                <a:effectLst/>
                <a:latin typeface="Times New Roman" panose="02020603050405020304" pitchFamily="18" charset="0"/>
                <a:ea typeface="Times New Roman" panose="02020603050405020304" pitchFamily="18" charset="0"/>
              </a:rPr>
              <a:t> &amp; </a:t>
            </a:r>
            <a:r>
              <a:rPr lang="en-US" sz="2400" dirty="0" err="1">
                <a:effectLst/>
                <a:latin typeface="Times New Roman" panose="02020603050405020304" pitchFamily="18" charset="0"/>
                <a:ea typeface="Times New Roman" panose="02020603050405020304" pitchFamily="18" charset="0"/>
              </a:rPr>
              <a:t>Rauber</a:t>
            </a:r>
            <a:r>
              <a:rPr lang="en-US" sz="2400" dirty="0">
                <a:effectLst/>
                <a:latin typeface="Times New Roman" panose="02020603050405020304" pitchFamily="18" charset="0"/>
                <a:ea typeface="Times New Roman" panose="02020603050405020304" pitchFamily="18" charset="0"/>
              </a:rPr>
              <a:t>, 2008).</a:t>
            </a:r>
          </a:p>
          <a:p>
            <a:pPr algn="l"/>
            <a:endParaRPr lang="en-US" dirty="0"/>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PROBLEM STATEMENT</a:t>
            </a:r>
            <a:endParaRPr lang="en-US" dirty="0"/>
          </a:p>
        </p:txBody>
      </p:sp>
      <p:sp>
        <p:nvSpPr>
          <p:cNvPr id="5" name="Content Placeholder 4"/>
          <p:cNvSpPr>
            <a:spLocks noGrp="1"/>
          </p:cNvSpPr>
          <p:nvPr>
            <p:ph idx="1"/>
          </p:nvPr>
        </p:nvSpPr>
        <p:spPr/>
        <p:txBody>
          <a:bodyPr/>
          <a:lstStyle/>
          <a:p>
            <a:r>
              <a:rPr lang="en-US" dirty="0"/>
              <a:t>There is need for further study in reduction of the dimensionality in heart disease dataset and the use of multiple classifiers to achieve better performance</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AIM AND OBJECTIVE OF THE STUDY</a:t>
            </a:r>
            <a:endParaRPr lang="en-US" dirty="0"/>
          </a:p>
        </p:txBody>
      </p:sp>
      <p:sp>
        <p:nvSpPr>
          <p:cNvPr id="5" name="Content Placeholder 4"/>
          <p:cNvSpPr>
            <a:spLocks noGrp="1"/>
          </p:cNvSpPr>
          <p:nvPr>
            <p:ph idx="1"/>
          </p:nvPr>
        </p:nvSpPr>
        <p:spPr/>
        <p:txBody>
          <a:bodyPr>
            <a:normAutofit fontScale="92500" lnSpcReduction="20000"/>
          </a:bodyPr>
          <a:lstStyle/>
          <a:p>
            <a:pPr marL="0" indent="0" algn="just">
              <a:buNone/>
            </a:pPr>
            <a:r>
              <a:rPr lang="en-MY" b="1" dirty="0"/>
              <a:t>Aim</a:t>
            </a:r>
          </a:p>
          <a:p>
            <a:pPr lvl="1" algn="just"/>
            <a:r>
              <a:rPr lang="en-MY" dirty="0"/>
              <a:t>Develop an accurate and fast ensemble method for prediction of heart disease. </a:t>
            </a:r>
          </a:p>
          <a:p>
            <a:pPr marL="0" indent="0" algn="just">
              <a:buNone/>
            </a:pPr>
            <a:r>
              <a:rPr lang="en-MY" b="1" dirty="0"/>
              <a:t>Objectives</a:t>
            </a:r>
            <a:r>
              <a:rPr lang="en-MY" dirty="0"/>
              <a:t>:</a:t>
            </a:r>
            <a:endParaRPr lang="en-GB" dirty="0"/>
          </a:p>
          <a:p>
            <a:pPr lvl="1" algn="just"/>
            <a:r>
              <a:rPr lang="en-MY" dirty="0"/>
              <a:t> Study the best performing models in heart disease prediction.</a:t>
            </a:r>
            <a:endParaRPr lang="en-GB" dirty="0"/>
          </a:p>
          <a:p>
            <a:pPr lvl="1" algn="just"/>
            <a:r>
              <a:rPr lang="en-MY" dirty="0"/>
              <a:t> Combine the strength of the models</a:t>
            </a:r>
          </a:p>
          <a:p>
            <a:pPr lvl="1" algn="just"/>
            <a:r>
              <a:rPr lang="en-MY" dirty="0"/>
              <a:t>Compare results obtained from the ensemble model with other models</a:t>
            </a:r>
            <a:endParaRPr lang="en-GB" dirty="0"/>
          </a:p>
          <a:p>
            <a:pPr marL="457200" lvl="1" indent="0" algn="just">
              <a:buNone/>
            </a:pPr>
            <a:endParaRPr lang="en-MY" dirty="0"/>
          </a:p>
        </p:txBody>
      </p:sp>
    </p:spTree>
    <p:extLst>
      <p:ext uri="{BB962C8B-B14F-4D97-AF65-F5344CB8AC3E}">
        <p14:creationId xmlns:p14="http://schemas.microsoft.com/office/powerpoint/2010/main" val="369933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SIGNIFICANCE OF THE STUDY</a:t>
            </a:r>
            <a:endParaRPr lang="en-US" sz="2800" dirty="0"/>
          </a:p>
        </p:txBody>
      </p:sp>
      <p:sp>
        <p:nvSpPr>
          <p:cNvPr id="5" name="Content Placeholder 4"/>
          <p:cNvSpPr>
            <a:spLocks noGrp="1"/>
          </p:cNvSpPr>
          <p:nvPr>
            <p:ph idx="1"/>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heart disease has become is a silent epidemic, accurate and timely prediction of heart disease is important. This will help in reduction in the cost of treatment, loss of life and also increases the chances of recovery.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66316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SIGNIFICANCE OF THE STUDY</a:t>
            </a:r>
            <a:endParaRPr lang="en-US" sz="2800" dirty="0"/>
          </a:p>
        </p:txBody>
      </p:sp>
      <p:sp>
        <p:nvSpPr>
          <p:cNvPr id="5" name="Content Placeholder 4"/>
          <p:cNvSpPr>
            <a:spLocks noGrp="1"/>
          </p:cNvSpPr>
          <p:nvPr>
            <p:ph idx="1"/>
          </p:nvPr>
        </p:nvSpPr>
        <p:spPr/>
        <p:txBody>
          <a:bodyPr>
            <a:norm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 heart disease has become is a silent epidemic, accurate and timely prediction of heart disease is important. This will help in reduction in the cost of treatment, loss of life and also increases the chances of recovery.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355693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t>SCOPE AND LIMITATION OF THE STUDY</a:t>
            </a:r>
            <a:endParaRPr lang="en-US" sz="2400" dirty="0"/>
          </a:p>
        </p:txBody>
      </p:sp>
      <p:sp>
        <p:nvSpPr>
          <p:cNvPr id="5" name="Content Placeholder 4"/>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Scope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study covers the use of structured tabular data on supervised machine learning algorithms to accurately predict the risk of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Limitation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Study does not include the use of heart image data to make prediction on the presence of heart disease in a person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buNone/>
            </a:pPr>
            <a:endParaRPr lang="en-MY" dirty="0"/>
          </a:p>
        </p:txBody>
      </p:sp>
    </p:spTree>
    <p:extLst>
      <p:ext uri="{BB962C8B-B14F-4D97-AF65-F5344CB8AC3E}">
        <p14:creationId xmlns:p14="http://schemas.microsoft.com/office/powerpoint/2010/main" val="188944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7AC57-019B-49BD-B8A7-13C43785EFAD}"/>
              </a:ext>
            </a:extLst>
          </p:cNvPr>
          <p:cNvSpPr txBox="1">
            <a:spLocks/>
          </p:cNvSpPr>
          <p:nvPr/>
        </p:nvSpPr>
        <p:spPr>
          <a:xfrm>
            <a:off x="2990417" y="180759"/>
            <a:ext cx="6283782" cy="725349"/>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a:effectLst/>
                <a:latin typeface="Calibri" panose="020F0502020204030204" pitchFamily="34" charset="0"/>
                <a:ea typeface="Times New Roman" panose="02020603050405020304" pitchFamily="18" charset="0"/>
                <a:cs typeface="Times New Roman" panose="02020603050405020304" pitchFamily="18" charset="0"/>
              </a:rPr>
              <a:t>LITERATURE REVIEW</a:t>
            </a:r>
            <a:endParaRPr lang="en-US" dirty="0"/>
          </a:p>
        </p:txBody>
      </p:sp>
      <p:graphicFrame>
        <p:nvGraphicFramePr>
          <p:cNvPr id="5" name="Content Placeholder 3">
            <a:extLst>
              <a:ext uri="{FF2B5EF4-FFF2-40B4-BE49-F238E27FC236}">
                <a16:creationId xmlns:a16="http://schemas.microsoft.com/office/drawing/2014/main" id="{002FD083-45F8-46FB-9E0B-0DAF31FEDE49}"/>
              </a:ext>
            </a:extLst>
          </p:cNvPr>
          <p:cNvGraphicFramePr>
            <a:graphicFrameLocks/>
          </p:cNvGraphicFramePr>
          <p:nvPr>
            <p:extLst>
              <p:ext uri="{D42A27DB-BD31-4B8C-83A1-F6EECF244321}">
                <p14:modId xmlns:p14="http://schemas.microsoft.com/office/powerpoint/2010/main" val="11953347"/>
              </p:ext>
            </p:extLst>
          </p:nvPr>
        </p:nvGraphicFramePr>
        <p:xfrm>
          <a:off x="374072" y="1411885"/>
          <a:ext cx="8499762" cy="3550856"/>
        </p:xfrm>
        <a:graphic>
          <a:graphicData uri="http://schemas.openxmlformats.org/drawingml/2006/table">
            <a:tbl>
              <a:tblPr firstRow="1" firstCol="1" bandRow="1">
                <a:tableStyleId>{5C22544A-7EE6-4342-B048-85BDC9FD1C3A}</a:tableStyleId>
              </a:tblPr>
              <a:tblGrid>
                <a:gridCol w="500173">
                  <a:extLst>
                    <a:ext uri="{9D8B030D-6E8A-4147-A177-3AD203B41FA5}">
                      <a16:colId xmlns:a16="http://schemas.microsoft.com/office/drawing/2014/main" val="1711562975"/>
                    </a:ext>
                  </a:extLst>
                </a:gridCol>
                <a:gridCol w="1333799">
                  <a:extLst>
                    <a:ext uri="{9D8B030D-6E8A-4147-A177-3AD203B41FA5}">
                      <a16:colId xmlns:a16="http://schemas.microsoft.com/office/drawing/2014/main" val="3072793309"/>
                    </a:ext>
                  </a:extLst>
                </a:gridCol>
                <a:gridCol w="1064474">
                  <a:extLst>
                    <a:ext uri="{9D8B030D-6E8A-4147-A177-3AD203B41FA5}">
                      <a16:colId xmlns:a16="http://schemas.microsoft.com/office/drawing/2014/main" val="3284243316"/>
                    </a:ext>
                  </a:extLst>
                </a:gridCol>
                <a:gridCol w="1244025">
                  <a:extLst>
                    <a:ext uri="{9D8B030D-6E8A-4147-A177-3AD203B41FA5}">
                      <a16:colId xmlns:a16="http://schemas.microsoft.com/office/drawing/2014/main" val="2321182316"/>
                    </a:ext>
                  </a:extLst>
                </a:gridCol>
                <a:gridCol w="1240819">
                  <a:extLst>
                    <a:ext uri="{9D8B030D-6E8A-4147-A177-3AD203B41FA5}">
                      <a16:colId xmlns:a16="http://schemas.microsoft.com/office/drawing/2014/main" val="54294561"/>
                    </a:ext>
                  </a:extLst>
                </a:gridCol>
                <a:gridCol w="3116472">
                  <a:extLst>
                    <a:ext uri="{9D8B030D-6E8A-4147-A177-3AD203B41FA5}">
                      <a16:colId xmlns:a16="http://schemas.microsoft.com/office/drawing/2014/main" val="990945026"/>
                    </a:ext>
                  </a:extLst>
                </a:gridCol>
              </a:tblGrid>
              <a:tr h="239858">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S/N</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Title</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Author</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Method Used</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Evaluation Metrics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solidFill>
                            <a:srgbClr val="002060"/>
                          </a:solidFill>
                          <a:effectLst/>
                          <a:latin typeface="+mn-lt"/>
                        </a:rPr>
                        <a:t>Weakness</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2739832"/>
                  </a:ext>
                </a:extLst>
              </a:tr>
              <a:tr h="712425">
                <a:tc>
                  <a:txBody>
                    <a:bodyPr/>
                    <a:lstStyle/>
                    <a:p>
                      <a:pPr marL="347472" marR="0" indent="-347472" algn="l" fontAlgn="t">
                        <a:lnSpc>
                          <a:spcPct val="100000"/>
                        </a:lnSpc>
                        <a:spcBef>
                          <a:spcPts val="0"/>
                        </a:spcBef>
                        <a:spcAft>
                          <a:spcPts val="0"/>
                        </a:spcAft>
                        <a:buClrTx/>
                        <a:buSzPts val="1200"/>
                        <a:buFont typeface="+mj-lt"/>
                        <a:buAutoNum type="arabicPeriod"/>
                      </a:pPr>
                      <a:r>
                        <a:rPr lang="en-US" sz="1000" u="none" strike="noStrike" dirty="0">
                          <a:solidFill>
                            <a:srgbClr val="002060"/>
                          </a:solidFill>
                          <a:effectLst/>
                          <a:latin typeface="+mn-lt"/>
                        </a:rPr>
                        <a:t>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 fast algorithm for heart disease prediction using Bayesian network model</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Mistura </a:t>
                      </a:r>
                      <a:r>
                        <a:rPr lang="en-US" sz="1000" u="none" strike="noStrike" dirty="0" err="1">
                          <a:effectLst/>
                          <a:latin typeface="+mn-lt"/>
                        </a:rPr>
                        <a:t>Muibideen</a:t>
                      </a:r>
                      <a:r>
                        <a:rPr lang="en-US" sz="1000" u="none" strike="noStrike" dirty="0">
                          <a:effectLst/>
                          <a:latin typeface="+mn-lt"/>
                        </a:rPr>
                        <a:t> and Rajesh Prasad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Bayesian network (BN)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Precision, Recall, 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Bayesian Network requires a comparatively large amount of effort to be able to learn patterns in data. Bayesian learning is extremely computationally expensive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5937832"/>
                  </a:ext>
                </a:extLst>
              </a:tr>
              <a:tr h="948707">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2. 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Coronary Artery Disease Diagnosis; Ranking the Significant Features Using Random Trees Model</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fi-FI" sz="1000" u="none" strike="noStrike" dirty="0">
                          <a:effectLst/>
                          <a:latin typeface="+mn-lt"/>
                        </a:rPr>
                        <a:t>Javad Hassannataj Joloudari , et al.</a:t>
                      </a:r>
                    </a:p>
                    <a:p>
                      <a:pPr marL="0" marR="0" algn="l" fontAlgn="t">
                        <a:lnSpc>
                          <a:spcPct val="100000"/>
                        </a:lnSpc>
                        <a:spcBef>
                          <a:spcPts val="0"/>
                        </a:spcBef>
                        <a:spcAft>
                          <a:spcPts val="0"/>
                        </a:spcAft>
                      </a:pPr>
                      <a:r>
                        <a:rPr lang="fi-FI" sz="1000" u="none" strike="noStrike" dirty="0">
                          <a:effectLst/>
                          <a:latin typeface="+mn-lt"/>
                        </a:rPr>
                        <a:t>-2020</a:t>
                      </a:r>
                    </a:p>
                    <a:p>
                      <a:pPr marL="0" marR="0" algn="l" fontAlgn="t">
                        <a:lnSpc>
                          <a:spcPct val="100000"/>
                        </a:lnSpc>
                        <a:spcBef>
                          <a:spcPts val="0"/>
                        </a:spcBef>
                        <a:spcAft>
                          <a:spcPts val="0"/>
                        </a:spcAft>
                      </a:pPr>
                      <a:r>
                        <a:rPr lang="fi-FI" sz="1000" u="none" strike="noStrike" dirty="0">
                          <a:effectLst/>
                          <a:latin typeface="+mn-lt"/>
                        </a:rPr>
                        <a:t> </a:t>
                      </a:r>
                      <a:endParaRPr lang="fi-FI"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Random Trees, Decision Trees, support vector machine (SVM)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ROC curve, Gini, Gain and Confidence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The model used (Decision Tree) is easily leads to overfitting of the data that are particularly noisy</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714328"/>
                  </a:ext>
                </a:extLst>
              </a:tr>
              <a:tr h="948707">
                <a:tc>
                  <a:txBody>
                    <a:bodyPr/>
                    <a:lstStyle/>
                    <a:p>
                      <a:pPr marL="0" marR="0" indent="0" algn="l" fontAlgn="t">
                        <a:lnSpc>
                          <a:spcPct val="100000"/>
                        </a:lnSpc>
                        <a:spcBef>
                          <a:spcPts val="0"/>
                        </a:spcBef>
                        <a:spcAft>
                          <a:spcPts val="0"/>
                        </a:spcAft>
                        <a:buClrTx/>
                        <a:buSzPts val="1200"/>
                        <a:buFont typeface="+mj-lt"/>
                        <a:buNone/>
                      </a:pPr>
                      <a:r>
                        <a:rPr lang="en-US" sz="1000" b="0" i="0" u="none" strike="noStrike" dirty="0">
                          <a:solidFill>
                            <a:srgbClr val="002060"/>
                          </a:solidFill>
                          <a:effectLst/>
                          <a:latin typeface="+mn-lt"/>
                        </a:rPr>
                        <a:t>3.</a:t>
                      </a: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An Efficient Convolutional Neural Network for Coronary Heart Disease Prediction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Aniruddha Dutta, Tamal </a:t>
                      </a:r>
                      <a:r>
                        <a:rPr lang="en-US" sz="1000" u="none" strike="noStrike" dirty="0" err="1">
                          <a:effectLst/>
                          <a:latin typeface="+mn-lt"/>
                        </a:rPr>
                        <a:t>Batabyal</a:t>
                      </a:r>
                      <a:r>
                        <a:rPr lang="en-US" sz="1000" u="none" strike="noStrike" dirty="0">
                          <a:effectLst/>
                          <a:latin typeface="+mn-lt"/>
                        </a:rPr>
                        <a:t>, </a:t>
                      </a:r>
                      <a:r>
                        <a:rPr lang="en-US" sz="1000" u="none" strike="noStrike" dirty="0" err="1">
                          <a:effectLst/>
                          <a:latin typeface="+mn-lt"/>
                        </a:rPr>
                        <a:t>Meheli</a:t>
                      </a:r>
                      <a:r>
                        <a:rPr lang="en-US" sz="1000" u="none" strike="noStrike" dirty="0">
                          <a:effectLst/>
                          <a:latin typeface="+mn-lt"/>
                        </a:rPr>
                        <a:t> </a:t>
                      </a:r>
                      <a:r>
                        <a:rPr lang="en-US" sz="1000" u="none" strike="noStrike" dirty="0" err="1">
                          <a:effectLst/>
                          <a:latin typeface="+mn-lt"/>
                        </a:rPr>
                        <a:t>Basu</a:t>
                      </a:r>
                      <a:r>
                        <a:rPr lang="en-US" sz="1000" u="none" strike="noStrike" dirty="0">
                          <a:effectLst/>
                          <a:latin typeface="+mn-lt"/>
                        </a:rPr>
                        <a:t>, Scott T. Acton  -2020</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Convolutional Neural Network (CNN)</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AUC</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The training process takes a lot of time on non-GPU systems. It also requires a large Dataset to process and train the neural network</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886628"/>
                  </a:ext>
                </a:extLst>
              </a:tr>
              <a:tr h="701159">
                <a:tc>
                  <a:txBody>
                    <a:bodyPr/>
                    <a:lstStyle/>
                    <a:p>
                      <a:pPr marL="0" marR="0" indent="0" algn="l" fontAlgn="t">
                        <a:lnSpc>
                          <a:spcPct val="100000"/>
                        </a:lnSpc>
                        <a:spcBef>
                          <a:spcPts val="0"/>
                        </a:spcBef>
                        <a:spcAft>
                          <a:spcPts val="0"/>
                        </a:spcAft>
                        <a:buClrTx/>
                        <a:buSzPts val="1200"/>
                        <a:buFont typeface="+mj-lt"/>
                        <a:buNone/>
                      </a:pPr>
                      <a:r>
                        <a:rPr lang="en-US" sz="1000" u="none" strike="noStrike" dirty="0">
                          <a:solidFill>
                            <a:srgbClr val="002060"/>
                          </a:solidFill>
                          <a:effectLst/>
                          <a:latin typeface="+mn-lt"/>
                        </a:rPr>
                        <a:t>4. </a:t>
                      </a:r>
                      <a:endParaRPr lang="en-US" sz="1000" b="0" i="0" u="none" strike="noStrike" dirty="0">
                        <a:solidFill>
                          <a:srgbClr val="002060"/>
                        </a:solidFill>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Early Prediction of Heart Disease Using PCA and Hybrid Genetic Algorithm with k-Means</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Md. </a:t>
                      </a:r>
                      <a:r>
                        <a:rPr lang="en-US" sz="1000" u="none" strike="noStrike" dirty="0" err="1">
                          <a:effectLst/>
                          <a:latin typeface="+mn-lt"/>
                        </a:rPr>
                        <a:t>Touhidul</a:t>
                      </a:r>
                      <a:r>
                        <a:rPr lang="en-US" sz="1000" u="none" strike="noStrike" dirty="0">
                          <a:effectLst/>
                          <a:latin typeface="+mn-lt"/>
                        </a:rPr>
                        <a:t> Islam, </a:t>
                      </a:r>
                      <a:r>
                        <a:rPr lang="en-US" sz="1000" u="none" strike="noStrike" dirty="0" err="1">
                          <a:effectLst/>
                          <a:latin typeface="+mn-lt"/>
                        </a:rPr>
                        <a:t>Sanjida</a:t>
                      </a:r>
                      <a:r>
                        <a:rPr lang="en-US" sz="1000" u="none" strike="noStrike" dirty="0">
                          <a:effectLst/>
                          <a:latin typeface="+mn-lt"/>
                        </a:rPr>
                        <a:t> Reza </a:t>
                      </a:r>
                      <a:r>
                        <a:rPr lang="en-US" sz="1000" u="none" strike="noStrike" dirty="0" err="1">
                          <a:effectLst/>
                          <a:latin typeface="+mn-lt"/>
                        </a:rPr>
                        <a:t>Rafa</a:t>
                      </a:r>
                      <a:r>
                        <a:rPr lang="en-US" sz="1000" u="none" strike="noStrike" dirty="0">
                          <a:effectLst/>
                          <a:latin typeface="+mn-lt"/>
                        </a:rPr>
                        <a:t>, Md. Golam Kibria</a:t>
                      </a:r>
                    </a:p>
                    <a:p>
                      <a:pPr marL="0" marR="0" algn="l" fontAlgn="t">
                        <a:lnSpc>
                          <a:spcPct val="100000"/>
                        </a:lnSpc>
                        <a:spcBef>
                          <a:spcPts val="0"/>
                        </a:spcBef>
                        <a:spcAft>
                          <a:spcPts val="0"/>
                        </a:spcAft>
                      </a:pPr>
                      <a:r>
                        <a:rPr lang="en-US" sz="1000" u="none" strike="noStrike" dirty="0">
                          <a:effectLst/>
                          <a:latin typeface="+mn-lt"/>
                        </a:rPr>
                        <a:t> -2021</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K-Means with PCA and</a:t>
                      </a:r>
                    </a:p>
                    <a:p>
                      <a:pPr marL="0" marR="0" algn="l" fontAlgn="t">
                        <a:lnSpc>
                          <a:spcPct val="100000"/>
                        </a:lnSpc>
                        <a:spcBef>
                          <a:spcPts val="0"/>
                        </a:spcBef>
                        <a:spcAft>
                          <a:spcPts val="0"/>
                        </a:spcAft>
                      </a:pPr>
                      <a:r>
                        <a:rPr lang="en-US" sz="1000" u="none" strike="noStrike">
                          <a:effectLst/>
                          <a:latin typeface="+mn-lt"/>
                        </a:rPr>
                        <a:t>Hybrid Genetic Algorithm</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a:effectLst/>
                          <a:latin typeface="+mn-lt"/>
                        </a:rPr>
                        <a:t>Accuracy, Clustering</a:t>
                      </a:r>
                      <a:br>
                        <a:rPr lang="en-US" sz="1000" u="none" strike="noStrike">
                          <a:effectLst/>
                          <a:latin typeface="+mn-lt"/>
                        </a:rPr>
                      </a:br>
                      <a:r>
                        <a:rPr lang="en-US" sz="1000" u="none" strike="noStrike">
                          <a:effectLst/>
                          <a:latin typeface="+mn-lt"/>
                        </a:rPr>
                        <a:t>Error, Recall, Precision,F1 Score</a:t>
                      </a:r>
                      <a:endParaRPr lang="en-US" sz="1000" b="0" i="0" u="none" strike="noStrike">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fontAlgn="t">
                        <a:lnSpc>
                          <a:spcPct val="100000"/>
                        </a:lnSpc>
                        <a:spcBef>
                          <a:spcPts val="0"/>
                        </a:spcBef>
                        <a:spcAft>
                          <a:spcPts val="0"/>
                        </a:spcAft>
                      </a:pPr>
                      <a:r>
                        <a:rPr lang="en-US" sz="1000" u="none" strike="noStrike" dirty="0">
                          <a:effectLst/>
                          <a:latin typeface="+mn-lt"/>
                        </a:rPr>
                        <a:t>K-Means has a tendency of been trapped at the local optimum and GAs has a tendency to converge towards local optima or even arbitrary points rather than the global optimum of the problem</a:t>
                      </a:r>
                      <a:endParaRPr lang="en-US" sz="1000" b="0" i="0" u="none" strike="noStrike" dirty="0">
                        <a:effectLst/>
                        <a:latin typeface="+mn-lt"/>
                      </a:endParaRPr>
                    </a:p>
                  </a:txBody>
                  <a:tcPr marL="21315" marR="21315" marT="29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87703"/>
                  </a:ext>
                </a:extLst>
              </a:tr>
            </a:tbl>
          </a:graphicData>
        </a:graphic>
      </p:graphicFrame>
    </p:spTree>
    <p:extLst>
      <p:ext uri="{BB962C8B-B14F-4D97-AF65-F5344CB8AC3E}">
        <p14:creationId xmlns:p14="http://schemas.microsoft.com/office/powerpoint/2010/main" val="109100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On-screen Show (16:9)</PresentationFormat>
  <Paragraphs>120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TimesNewRomanPSMT</vt:lpstr>
      <vt:lpstr>Office Theme</vt:lpstr>
      <vt:lpstr>ENSEMBLE MACHINE LEARNING APPROACH TO CARDIOVASCULAR DISEASES PREDICTION</vt:lpstr>
      <vt:lpstr>INTRODUCTION</vt:lpstr>
      <vt:lpstr>BACKGROUND OF THE STUDY</vt:lpstr>
      <vt:lpstr>PROBLEM STATEMENT</vt:lpstr>
      <vt:lpstr>AIM AND OBJECTIVE OF THE STUDY</vt:lpstr>
      <vt:lpstr>SIGNIFICANCE OF THE STUDY</vt:lpstr>
      <vt:lpstr>SIGNIFICANCE OF THE STUDY</vt:lpstr>
      <vt:lpstr>SCOPE AND LIMITATION OF THE STUDY</vt:lpstr>
      <vt:lpstr>PowerPoint Presentation</vt:lpstr>
      <vt:lpstr>METHODOLOGY</vt:lpstr>
      <vt:lpstr>METHODOLOGY cont..</vt:lpstr>
      <vt:lpstr>METHODOLOGY cont…</vt:lpstr>
      <vt:lpstr>REFERENCES</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2021-06-30T09:35:43Z</dcterms:modified>
</cp:coreProperties>
</file>