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83" r:id="rId7"/>
    <p:sldId id="261" r:id="rId8"/>
    <p:sldId id="263" r:id="rId9"/>
    <p:sldId id="264" r:id="rId10"/>
    <p:sldId id="266" r:id="rId11"/>
    <p:sldId id="267" r:id="rId12"/>
    <p:sldId id="268" r:id="rId13"/>
    <p:sldId id="273" r:id="rId14"/>
    <p:sldId id="262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9hDZKZMtkB3aMq7Dt/hCqw==" hashData="mXrcrEl1xCAs30XHtM/lsDMzJs5taaqD4fnpbiggFN3bj82pNwJH+rOrcNBiP5YJOwixvqHanh5jG3YMzfe3l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BBB8-9E7D-43E6-A6B6-205170407886}" type="datetimeFigureOut">
              <a:rPr lang="fr-FR" smtClean="0"/>
              <a:t>25/09/2022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5E7-773B-4F04-842D-73736FF6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90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BBB8-9E7D-43E6-A6B6-205170407886}" type="datetimeFigureOut">
              <a:rPr lang="fr-FR" smtClean="0"/>
              <a:t>25/09/2022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5E7-773B-4F04-842D-73736FF6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67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BBB8-9E7D-43E6-A6B6-205170407886}" type="datetimeFigureOut">
              <a:rPr lang="fr-FR" smtClean="0"/>
              <a:t>25/09/2022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5E7-773B-4F04-842D-73736FF6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7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BBB8-9E7D-43E6-A6B6-205170407886}" type="datetimeFigureOut">
              <a:rPr lang="fr-FR" smtClean="0"/>
              <a:t>25/09/2022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5E7-773B-4F04-842D-73736FF6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13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BBB8-9E7D-43E6-A6B6-205170407886}" type="datetimeFigureOut">
              <a:rPr lang="fr-FR" smtClean="0"/>
              <a:t>25/09/2022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5E7-773B-4F04-842D-73736FF6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51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BBB8-9E7D-43E6-A6B6-205170407886}" type="datetimeFigureOut">
              <a:rPr lang="fr-FR" smtClean="0"/>
              <a:t>25/09/2022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5E7-773B-4F04-842D-73736FF6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79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BBB8-9E7D-43E6-A6B6-205170407886}" type="datetimeFigureOut">
              <a:rPr lang="fr-FR" smtClean="0"/>
              <a:t>25/09/2022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5E7-773B-4F04-842D-73736FF6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18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BBB8-9E7D-43E6-A6B6-205170407886}" type="datetimeFigureOut">
              <a:rPr lang="fr-FR" smtClean="0"/>
              <a:t>25/09/2022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5E7-773B-4F04-842D-73736FF6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86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BBB8-9E7D-43E6-A6B6-205170407886}" type="datetimeFigureOut">
              <a:rPr lang="fr-FR" smtClean="0"/>
              <a:t>25/09/2022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5E7-773B-4F04-842D-73736FF6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77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BBB8-9E7D-43E6-A6B6-205170407886}" type="datetimeFigureOut">
              <a:rPr lang="fr-FR" smtClean="0"/>
              <a:t>25/09/2022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5E7-773B-4F04-842D-73736FF6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62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BBB8-9E7D-43E6-A6B6-205170407886}" type="datetimeFigureOut">
              <a:rPr lang="fr-FR" smtClean="0"/>
              <a:t>25/09/2022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5E7-773B-4F04-842D-73736FF6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30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CBBB8-9E7D-43E6-A6B6-205170407886}" type="datetimeFigureOut">
              <a:rPr lang="fr-FR" smtClean="0"/>
              <a:t>25/09/2022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645E7-773B-4F04-842D-73736FF6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01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oth.bouazzaou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abbitmq.com/posts/2015/04/scheduling-messages-with-rabbitmq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5672/" TargetMode="External"/><Relationship Id="rId2" Type="http://schemas.openxmlformats.org/officeDocument/2006/relationships/hyperlink" Target="https://www.rabbitmq.com/install-windows.html#downloads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thman-bouazzaoui/rabbitmq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employee/publish2" TargetMode="External"/><Relationship Id="rId2" Type="http://schemas.openxmlformats.org/officeDocument/2006/relationships/hyperlink" Target="http://localhost:8080/employee/publish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oth.bouazzaoui@gmail.com" TargetMode="External"/><Relationship Id="rId2" Type="http://schemas.openxmlformats.org/officeDocument/2006/relationships/hyperlink" Target="https://github.com/othman-bouazzaoui/rabbitmq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3030BC-D572-49FE-9941-6B1364B0B8E8}"/>
              </a:ext>
            </a:extLst>
          </p:cNvPr>
          <p:cNvSpPr/>
          <p:nvPr/>
        </p:nvSpPr>
        <p:spPr>
          <a:xfrm>
            <a:off x="383176" y="514712"/>
            <a:ext cx="8334103" cy="13672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Rabbit-MQ Broker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68A36B-E3CD-49F9-BDAC-F11E48544467}"/>
              </a:ext>
            </a:extLst>
          </p:cNvPr>
          <p:cNvSpPr/>
          <p:nvPr/>
        </p:nvSpPr>
        <p:spPr>
          <a:xfrm>
            <a:off x="896984" y="4976043"/>
            <a:ext cx="7741919" cy="16738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002060"/>
                </a:solidFill>
              </a:rPr>
              <a:t>Othman BOUAZZAOUI – Chercheur en IT &amp; Spécialiste Java EE/</a:t>
            </a:r>
            <a:r>
              <a:rPr lang="fr-FR" dirty="0" err="1">
                <a:solidFill>
                  <a:srgbClr val="002060"/>
                </a:solidFill>
              </a:rPr>
              <a:t>Angular</a:t>
            </a:r>
            <a:endParaRPr lang="fr-FR" dirty="0">
              <a:solidFill>
                <a:srgbClr val="002060"/>
              </a:solidFill>
            </a:endParaRPr>
          </a:p>
          <a:p>
            <a:r>
              <a:rPr lang="fr-FR" dirty="0">
                <a:solidFill>
                  <a:srgbClr val="002060"/>
                </a:solidFill>
              </a:rPr>
              <a:t>Email       : </a:t>
            </a:r>
            <a:r>
              <a:rPr lang="fr-FR" dirty="0">
                <a:solidFill>
                  <a:srgbClr val="002060"/>
                </a:solidFill>
                <a:hlinkClick r:id="rId2"/>
              </a:rPr>
              <a:t>oth.bouazzaoui@gmail.com</a:t>
            </a:r>
            <a:endParaRPr lang="fr-FR" dirty="0">
              <a:solidFill>
                <a:srgbClr val="002060"/>
              </a:solidFill>
            </a:endParaRPr>
          </a:p>
          <a:p>
            <a:r>
              <a:rPr lang="fr-FR" dirty="0">
                <a:solidFill>
                  <a:srgbClr val="002060"/>
                </a:solidFill>
              </a:rPr>
              <a:t>LinkedIn  : linkedin.com/in/</a:t>
            </a:r>
            <a:r>
              <a:rPr lang="fr-FR" dirty="0" err="1">
                <a:solidFill>
                  <a:srgbClr val="002060"/>
                </a:solidFill>
              </a:rPr>
              <a:t>othmanbouazzaoui</a:t>
            </a:r>
            <a:endParaRPr lang="fr-FR" dirty="0">
              <a:solidFill>
                <a:srgbClr val="002060"/>
              </a:solidFill>
            </a:endParaRPr>
          </a:p>
          <a:p>
            <a:r>
              <a:rPr lang="fr-FR" dirty="0">
                <a:solidFill>
                  <a:srgbClr val="002060"/>
                </a:solidFill>
              </a:rPr>
              <a:t>E-mail      : oth.bouazzaoui@gmail.com</a:t>
            </a:r>
          </a:p>
          <a:p>
            <a:r>
              <a:rPr lang="fr-FR" dirty="0">
                <a:solidFill>
                  <a:srgbClr val="002060"/>
                </a:solidFill>
              </a:rPr>
              <a:t>Mobile     : 0690683880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C6A6131-89E3-4308-8D72-65A6A32780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6" b="20599"/>
          <a:stretch/>
        </p:blipFill>
        <p:spPr>
          <a:xfrm>
            <a:off x="1108514" y="2978331"/>
            <a:ext cx="7142857" cy="16738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94C002-2925-4138-8257-DEABED9148AC}"/>
              </a:ext>
            </a:extLst>
          </p:cNvPr>
          <p:cNvSpPr/>
          <p:nvPr/>
        </p:nvSpPr>
        <p:spPr>
          <a:xfrm>
            <a:off x="966651" y="2142309"/>
            <a:ext cx="7358743" cy="6444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{{ </a:t>
            </a:r>
            <a:r>
              <a:rPr lang="ar-SA" dirty="0"/>
              <a:t>بسم الله الرحمان الرحيم و الصلاة و السلام على محمد صلى الله عليه و سلم</a:t>
            </a:r>
            <a:r>
              <a:rPr lang="fr-FR" dirty="0"/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217643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2">
            <a:extLst>
              <a:ext uri="{FF2B5EF4-FFF2-40B4-BE49-F238E27FC236}">
                <a16:creationId xmlns:a16="http://schemas.microsoft.com/office/drawing/2014/main" id="{C5F6C9DE-8123-48AC-960F-7AC9F1A23CC8}"/>
              </a:ext>
            </a:extLst>
          </p:cNvPr>
          <p:cNvSpPr txBox="1">
            <a:spLocks/>
          </p:cNvSpPr>
          <p:nvPr/>
        </p:nvSpPr>
        <p:spPr>
          <a:xfrm>
            <a:off x="191588" y="314245"/>
            <a:ext cx="8691155" cy="1849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u="sng" dirty="0"/>
              <a:t>L’exchange direct </a:t>
            </a:r>
            <a:r>
              <a:rPr lang="fr-FR" dirty="0"/>
              <a:t>: n’autorise que le binding utilisant strictement la </a:t>
            </a:r>
            <a:r>
              <a:rPr lang="fr-FR" dirty="0" err="1"/>
              <a:t>routing</a:t>
            </a:r>
            <a:r>
              <a:rPr lang="fr-FR" dirty="0"/>
              <a:t> key.</a:t>
            </a:r>
          </a:p>
          <a:p>
            <a:pPr algn="l"/>
            <a:r>
              <a:rPr lang="fr-FR" dirty="0"/>
              <a:t>Si la </a:t>
            </a:r>
            <a:r>
              <a:rPr lang="fr-FR" dirty="0" err="1"/>
              <a:t>routing_key</a:t>
            </a:r>
            <a:r>
              <a:rPr lang="fr-FR" dirty="0"/>
              <a:t> du message est strictement égale à la </a:t>
            </a:r>
            <a:r>
              <a:rPr lang="fr-FR" dirty="0" err="1"/>
              <a:t>routing_key</a:t>
            </a:r>
            <a:r>
              <a:rPr lang="fr-FR" dirty="0"/>
              <a:t> spécifiée dans le binding alors le message sera envoyé à la queue.</a:t>
            </a:r>
          </a:p>
          <a:p>
            <a:pPr algn="l"/>
            <a:r>
              <a:rPr lang="fr-FR" dirty="0" err="1">
                <a:highlight>
                  <a:srgbClr val="C0C0C0"/>
                </a:highlight>
              </a:rPr>
              <a:t>binding.routing_key</a:t>
            </a:r>
            <a:r>
              <a:rPr lang="fr-FR" dirty="0">
                <a:highlight>
                  <a:srgbClr val="C0C0C0"/>
                </a:highlight>
              </a:rPr>
              <a:t> == </a:t>
            </a:r>
            <a:r>
              <a:rPr lang="fr-FR" dirty="0" err="1">
                <a:highlight>
                  <a:srgbClr val="C0C0C0"/>
                </a:highlight>
              </a:rPr>
              <a:t>message.routing_key</a:t>
            </a:r>
            <a:endParaRPr lang="fr-FR" dirty="0">
              <a:highlight>
                <a:srgbClr val="C0C0C0"/>
              </a:highlight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E552724-F67F-43D1-BA45-62D352D1DA72}"/>
              </a:ext>
            </a:extLst>
          </p:cNvPr>
          <p:cNvSpPr/>
          <p:nvPr/>
        </p:nvSpPr>
        <p:spPr>
          <a:xfrm>
            <a:off x="252548" y="2447113"/>
            <a:ext cx="8530827" cy="39536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B909F12-B7B0-4F9B-AC18-25FB373D68EC}"/>
              </a:ext>
            </a:extLst>
          </p:cNvPr>
          <p:cNvSpPr/>
          <p:nvPr/>
        </p:nvSpPr>
        <p:spPr>
          <a:xfrm>
            <a:off x="7714928" y="2559579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70F3887-67E6-4202-B920-34D6804ED4EB}"/>
              </a:ext>
            </a:extLst>
          </p:cNvPr>
          <p:cNvSpPr/>
          <p:nvPr/>
        </p:nvSpPr>
        <p:spPr>
          <a:xfrm>
            <a:off x="7696000" y="5048739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QueueX</a:t>
            </a:r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D450C54-02B2-4579-89A0-BECF9D5AF12B}"/>
              </a:ext>
            </a:extLst>
          </p:cNvPr>
          <p:cNvSpPr/>
          <p:nvPr/>
        </p:nvSpPr>
        <p:spPr>
          <a:xfrm>
            <a:off x="7696000" y="3804159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Queue2</a:t>
            </a:r>
          </a:p>
        </p:txBody>
      </p:sp>
      <p:sp>
        <p:nvSpPr>
          <p:cNvPr id="11" name="Hexagone 10">
            <a:extLst>
              <a:ext uri="{FF2B5EF4-FFF2-40B4-BE49-F238E27FC236}">
                <a16:creationId xmlns:a16="http://schemas.microsoft.com/office/drawing/2014/main" id="{5CB6DB7D-D649-4529-8298-CFF825287D3E}"/>
              </a:ext>
            </a:extLst>
          </p:cNvPr>
          <p:cNvSpPr/>
          <p:nvPr/>
        </p:nvSpPr>
        <p:spPr>
          <a:xfrm>
            <a:off x="1935377" y="3833034"/>
            <a:ext cx="1675902" cy="1132113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direct</a:t>
            </a:r>
          </a:p>
          <a:p>
            <a:pPr algn="ctr"/>
            <a:r>
              <a:rPr lang="fr-FR" sz="1600" dirty="0"/>
              <a:t>exchange1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D9169A-9BDA-412E-8609-E9B4C12FB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9" t="28371" r="29428" b="28462"/>
          <a:stretch/>
        </p:blipFill>
        <p:spPr>
          <a:xfrm>
            <a:off x="360624" y="3946245"/>
            <a:ext cx="1297040" cy="905692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D48E0859-D7D2-41C6-9EC5-120ACBBCDC87}"/>
              </a:ext>
            </a:extLst>
          </p:cNvPr>
          <p:cNvSpPr/>
          <p:nvPr/>
        </p:nvSpPr>
        <p:spPr>
          <a:xfrm rot="20767841">
            <a:off x="3826715" y="3148553"/>
            <a:ext cx="3874360" cy="664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From</a:t>
            </a:r>
            <a:r>
              <a:rPr lang="fr-FR" dirty="0"/>
              <a:t> exchange1 &amp; </a:t>
            </a:r>
            <a:r>
              <a:rPr lang="fr-FR" dirty="0" err="1"/>
              <a:t>routing</a:t>
            </a:r>
            <a:r>
              <a:rPr lang="fr-FR" dirty="0"/>
              <a:t> key :k1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7D2B608-31FE-446D-B2E0-6BB9F588F408}"/>
              </a:ext>
            </a:extLst>
          </p:cNvPr>
          <p:cNvSpPr/>
          <p:nvPr/>
        </p:nvSpPr>
        <p:spPr>
          <a:xfrm>
            <a:off x="3881637" y="4066732"/>
            <a:ext cx="3814363" cy="664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From</a:t>
            </a:r>
            <a:r>
              <a:rPr lang="fr-FR" dirty="0"/>
              <a:t> exchange1 &amp; </a:t>
            </a:r>
            <a:r>
              <a:rPr lang="fr-FR" dirty="0" err="1"/>
              <a:t>routing</a:t>
            </a:r>
            <a:r>
              <a:rPr lang="fr-FR" dirty="0"/>
              <a:t> key :k1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2870AC-A9D7-4093-8317-1A6B4A488F3B}"/>
              </a:ext>
            </a:extLst>
          </p:cNvPr>
          <p:cNvSpPr/>
          <p:nvPr/>
        </p:nvSpPr>
        <p:spPr>
          <a:xfrm rot="677181">
            <a:off x="3901362" y="5067919"/>
            <a:ext cx="3408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err="1"/>
              <a:t>From</a:t>
            </a:r>
            <a:r>
              <a:rPr lang="fr-FR" dirty="0"/>
              <a:t> exchange1 &amp; </a:t>
            </a:r>
            <a:r>
              <a:rPr lang="fr-FR" dirty="0" err="1"/>
              <a:t>routing</a:t>
            </a:r>
            <a:r>
              <a:rPr lang="fr-FR" dirty="0"/>
              <a:t> key :k2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362CF4-D7B5-40FA-B23F-153505C296B3}"/>
              </a:ext>
            </a:extLst>
          </p:cNvPr>
          <p:cNvSpPr/>
          <p:nvPr/>
        </p:nvSpPr>
        <p:spPr>
          <a:xfrm>
            <a:off x="260846" y="4851937"/>
            <a:ext cx="1569853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 err="1"/>
              <a:t>routing</a:t>
            </a:r>
            <a:r>
              <a:rPr lang="fr-FR" dirty="0"/>
              <a:t> key :k1</a:t>
            </a:r>
          </a:p>
        </p:txBody>
      </p:sp>
    </p:spTree>
    <p:extLst>
      <p:ext uri="{BB962C8B-B14F-4D97-AF65-F5344CB8AC3E}">
        <p14:creationId xmlns:p14="http://schemas.microsoft.com/office/powerpoint/2010/main" val="2768260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2">
            <a:extLst>
              <a:ext uri="{FF2B5EF4-FFF2-40B4-BE49-F238E27FC236}">
                <a16:creationId xmlns:a16="http://schemas.microsoft.com/office/drawing/2014/main" id="{C5F6C9DE-8123-48AC-960F-7AC9F1A23CC8}"/>
              </a:ext>
            </a:extLst>
          </p:cNvPr>
          <p:cNvSpPr txBox="1">
            <a:spLocks/>
          </p:cNvSpPr>
          <p:nvPr/>
        </p:nvSpPr>
        <p:spPr>
          <a:xfrm>
            <a:off x="191588" y="104783"/>
            <a:ext cx="8830081" cy="770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u="sng" dirty="0"/>
              <a:t>L’exchange Topic </a:t>
            </a:r>
            <a:r>
              <a:rPr lang="fr-FR" dirty="0"/>
              <a:t>: délivre le message si </a:t>
            </a:r>
            <a:r>
              <a:rPr lang="fr-FR" dirty="0" err="1"/>
              <a:t>routing_key</a:t>
            </a:r>
            <a:r>
              <a:rPr lang="fr-FR" dirty="0"/>
              <a:t> du message matche le pattern défini dans le binding.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E552724-F67F-43D1-BA45-62D352D1DA72}"/>
              </a:ext>
            </a:extLst>
          </p:cNvPr>
          <p:cNvSpPr/>
          <p:nvPr/>
        </p:nvSpPr>
        <p:spPr>
          <a:xfrm>
            <a:off x="252548" y="2717082"/>
            <a:ext cx="8530827" cy="39536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B909F12-B7B0-4F9B-AC18-25FB373D68EC}"/>
              </a:ext>
            </a:extLst>
          </p:cNvPr>
          <p:cNvSpPr/>
          <p:nvPr/>
        </p:nvSpPr>
        <p:spPr>
          <a:xfrm>
            <a:off x="7714928" y="2829548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70F3887-67E6-4202-B920-34D6804ED4EB}"/>
              </a:ext>
            </a:extLst>
          </p:cNvPr>
          <p:cNvSpPr/>
          <p:nvPr/>
        </p:nvSpPr>
        <p:spPr>
          <a:xfrm>
            <a:off x="7696000" y="5318708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QueueX</a:t>
            </a:r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D450C54-02B2-4579-89A0-BECF9D5AF12B}"/>
              </a:ext>
            </a:extLst>
          </p:cNvPr>
          <p:cNvSpPr/>
          <p:nvPr/>
        </p:nvSpPr>
        <p:spPr>
          <a:xfrm>
            <a:off x="7696000" y="4074128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Queue2</a:t>
            </a:r>
          </a:p>
        </p:txBody>
      </p:sp>
      <p:sp>
        <p:nvSpPr>
          <p:cNvPr id="11" name="Hexagone 10">
            <a:extLst>
              <a:ext uri="{FF2B5EF4-FFF2-40B4-BE49-F238E27FC236}">
                <a16:creationId xmlns:a16="http://schemas.microsoft.com/office/drawing/2014/main" id="{5CB6DB7D-D649-4529-8298-CFF825287D3E}"/>
              </a:ext>
            </a:extLst>
          </p:cNvPr>
          <p:cNvSpPr/>
          <p:nvPr/>
        </p:nvSpPr>
        <p:spPr>
          <a:xfrm>
            <a:off x="2066012" y="4103003"/>
            <a:ext cx="1675902" cy="1132113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topic</a:t>
            </a:r>
          </a:p>
          <a:p>
            <a:pPr algn="ctr"/>
            <a:r>
              <a:rPr lang="fr-FR" sz="1600" dirty="0"/>
              <a:t>exchange1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D9169A-9BDA-412E-8609-E9B4C12FB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9" t="28371" r="29428" b="28462"/>
          <a:stretch/>
        </p:blipFill>
        <p:spPr>
          <a:xfrm>
            <a:off x="569629" y="4216214"/>
            <a:ext cx="1297040" cy="905692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D48E0859-D7D2-41C6-9EC5-120ACBBCDC87}"/>
              </a:ext>
            </a:extLst>
          </p:cNvPr>
          <p:cNvSpPr/>
          <p:nvPr/>
        </p:nvSpPr>
        <p:spPr>
          <a:xfrm rot="20767841">
            <a:off x="3826715" y="3418522"/>
            <a:ext cx="3874360" cy="664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From</a:t>
            </a:r>
            <a:r>
              <a:rPr lang="fr-FR" dirty="0"/>
              <a:t> exchange1 &amp; </a:t>
            </a:r>
            <a:r>
              <a:rPr lang="fr-FR" dirty="0" err="1"/>
              <a:t>routing</a:t>
            </a:r>
            <a:r>
              <a:rPr lang="fr-FR" dirty="0"/>
              <a:t> key :mo.*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7D2B608-31FE-446D-B2E0-6BB9F588F408}"/>
              </a:ext>
            </a:extLst>
          </p:cNvPr>
          <p:cNvSpPr/>
          <p:nvPr/>
        </p:nvSpPr>
        <p:spPr>
          <a:xfrm>
            <a:off x="3881637" y="4336701"/>
            <a:ext cx="3814363" cy="664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From</a:t>
            </a:r>
            <a:r>
              <a:rPr lang="fr-FR" dirty="0"/>
              <a:t> exchange1 &amp; </a:t>
            </a:r>
            <a:r>
              <a:rPr lang="fr-FR" dirty="0" err="1"/>
              <a:t>routing</a:t>
            </a:r>
            <a:r>
              <a:rPr lang="fr-FR" dirty="0"/>
              <a:t> key :#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2870AC-A9D7-4093-8317-1A6B4A488F3B}"/>
              </a:ext>
            </a:extLst>
          </p:cNvPr>
          <p:cNvSpPr/>
          <p:nvPr/>
        </p:nvSpPr>
        <p:spPr>
          <a:xfrm rot="677181">
            <a:off x="3901362" y="5337888"/>
            <a:ext cx="3408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err="1"/>
              <a:t>From</a:t>
            </a:r>
            <a:r>
              <a:rPr lang="fr-FR" dirty="0"/>
              <a:t> exchange1 &amp; </a:t>
            </a:r>
            <a:r>
              <a:rPr lang="fr-FR" dirty="0" err="1"/>
              <a:t>routing</a:t>
            </a:r>
            <a:r>
              <a:rPr lang="fr-FR" dirty="0"/>
              <a:t> key :k2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362CF4-D7B5-40FA-B23F-153505C296B3}"/>
              </a:ext>
            </a:extLst>
          </p:cNvPr>
          <p:cNvSpPr/>
          <p:nvPr/>
        </p:nvSpPr>
        <p:spPr>
          <a:xfrm>
            <a:off x="260846" y="5121906"/>
            <a:ext cx="197701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 err="1"/>
              <a:t>routing</a:t>
            </a:r>
            <a:r>
              <a:rPr lang="fr-FR" dirty="0"/>
              <a:t> key : mo.so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D95F5180-7F56-4501-AED8-F68EF046D26C}"/>
              </a:ext>
            </a:extLst>
          </p:cNvPr>
          <p:cNvSpPr txBox="1">
            <a:spLocks/>
          </p:cNvSpPr>
          <p:nvPr/>
        </p:nvSpPr>
        <p:spPr>
          <a:xfrm>
            <a:off x="191588" y="887762"/>
            <a:ext cx="8830081" cy="17168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FR" sz="1600" dirty="0"/>
              <a:t>Une </a:t>
            </a:r>
            <a:r>
              <a:rPr lang="fr-FR" sz="1600" dirty="0" err="1"/>
              <a:t>routing</a:t>
            </a:r>
            <a:r>
              <a:rPr lang="fr-FR" sz="1600" dirty="0"/>
              <a:t> key est composé de plusieurs segments séparés par des .. Il y a également 2 caractères utilisés dans le </a:t>
            </a:r>
            <a:r>
              <a:rPr lang="fr-FR" sz="1600" dirty="0" err="1"/>
              <a:t>matching</a:t>
            </a:r>
            <a:r>
              <a:rPr lang="fr-FR" sz="1600" dirty="0"/>
              <a:t>.</a:t>
            </a:r>
          </a:p>
          <a:p>
            <a:pPr algn="l">
              <a:spcBef>
                <a:spcPts val="0"/>
              </a:spcBef>
            </a:pPr>
            <a:r>
              <a:rPr lang="fr-FR" sz="1600" dirty="0"/>
              <a:t>* : n’importe quelle valeur de segment</a:t>
            </a:r>
          </a:p>
          <a:p>
            <a:pPr algn="l">
              <a:spcBef>
                <a:spcPts val="0"/>
              </a:spcBef>
            </a:pPr>
            <a:r>
              <a:rPr lang="fr-FR" sz="1600" dirty="0"/>
              <a:t># : n’importe quelle valeur de segment une ou plusieurs fois</a:t>
            </a:r>
          </a:p>
          <a:p>
            <a:pPr algn="l">
              <a:spcBef>
                <a:spcPts val="0"/>
              </a:spcBef>
            </a:pPr>
            <a:r>
              <a:rPr lang="fr-FR" sz="1600" dirty="0"/>
              <a:t>Exemple </a:t>
            </a:r>
            <a:r>
              <a:rPr lang="en-US" sz="1600" dirty="0"/>
              <a:t>outing key </a:t>
            </a:r>
            <a:r>
              <a:rPr lang="en-US" sz="1600" dirty="0" err="1"/>
              <a:t>moo.soo.loo</a:t>
            </a:r>
            <a:r>
              <a:rPr lang="en-US" sz="1600" dirty="0"/>
              <a:t> :</a:t>
            </a:r>
          </a:p>
          <a:p>
            <a:pPr algn="l">
              <a:spcBef>
                <a:spcPts val="0"/>
              </a:spcBef>
            </a:pPr>
            <a:r>
              <a:rPr lang="fr-FR" sz="1600" dirty="0" err="1">
                <a:highlight>
                  <a:srgbClr val="C0C0C0"/>
                </a:highlight>
              </a:rPr>
              <a:t>moo</a:t>
            </a:r>
            <a:r>
              <a:rPr lang="fr-FR" sz="1600" dirty="0">
                <a:highlight>
                  <a:srgbClr val="C0C0C0"/>
                </a:highlight>
              </a:rPr>
              <a:t>.#.</a:t>
            </a:r>
            <a:r>
              <a:rPr lang="fr-FR" sz="1600" dirty="0" err="1">
                <a:highlight>
                  <a:srgbClr val="C0C0C0"/>
                </a:highlight>
              </a:rPr>
              <a:t>loo</a:t>
            </a:r>
            <a:r>
              <a:rPr lang="fr-FR" sz="1600" dirty="0">
                <a:highlight>
                  <a:srgbClr val="C0C0C0"/>
                </a:highlight>
              </a:rPr>
              <a:t> =&gt; match</a:t>
            </a:r>
          </a:p>
          <a:p>
            <a:pPr algn="l">
              <a:spcBef>
                <a:spcPts val="0"/>
              </a:spcBef>
            </a:pPr>
            <a:r>
              <a:rPr lang="fr-FR" sz="1600" dirty="0" err="1">
                <a:highlight>
                  <a:srgbClr val="C0C0C0"/>
                </a:highlight>
              </a:rPr>
              <a:t>moo</a:t>
            </a:r>
            <a:r>
              <a:rPr lang="fr-FR" sz="1600" dirty="0">
                <a:highlight>
                  <a:srgbClr val="C0C0C0"/>
                </a:highlight>
              </a:rPr>
              <a:t>.# =&gt; not match</a:t>
            </a:r>
          </a:p>
        </p:txBody>
      </p:sp>
    </p:spTree>
    <p:extLst>
      <p:ext uri="{BB962C8B-B14F-4D97-AF65-F5344CB8AC3E}">
        <p14:creationId xmlns:p14="http://schemas.microsoft.com/office/powerpoint/2010/main" val="1987268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2">
            <a:extLst>
              <a:ext uri="{FF2B5EF4-FFF2-40B4-BE49-F238E27FC236}">
                <a16:creationId xmlns:a16="http://schemas.microsoft.com/office/drawing/2014/main" id="{C5F6C9DE-8123-48AC-960F-7AC9F1A23CC8}"/>
              </a:ext>
            </a:extLst>
          </p:cNvPr>
          <p:cNvSpPr txBox="1">
            <a:spLocks/>
          </p:cNvSpPr>
          <p:nvPr/>
        </p:nvSpPr>
        <p:spPr>
          <a:xfrm>
            <a:off x="191588" y="104783"/>
            <a:ext cx="8830081" cy="770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u="sng" dirty="0"/>
              <a:t>L’exchange Headers </a:t>
            </a:r>
            <a:r>
              <a:rPr lang="fr-FR" dirty="0"/>
              <a:t>: délivre le message si les headers du binding matchent les headers du message.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E552724-F67F-43D1-BA45-62D352D1DA72}"/>
              </a:ext>
            </a:extLst>
          </p:cNvPr>
          <p:cNvSpPr/>
          <p:nvPr/>
        </p:nvSpPr>
        <p:spPr>
          <a:xfrm>
            <a:off x="252548" y="2717082"/>
            <a:ext cx="8530827" cy="39536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B909F12-B7B0-4F9B-AC18-25FB373D68EC}"/>
              </a:ext>
            </a:extLst>
          </p:cNvPr>
          <p:cNvSpPr/>
          <p:nvPr/>
        </p:nvSpPr>
        <p:spPr>
          <a:xfrm>
            <a:off x="7714928" y="2829548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70F3887-67E6-4202-B920-34D6804ED4EB}"/>
              </a:ext>
            </a:extLst>
          </p:cNvPr>
          <p:cNvSpPr/>
          <p:nvPr/>
        </p:nvSpPr>
        <p:spPr>
          <a:xfrm>
            <a:off x="7696000" y="5318708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QueueX</a:t>
            </a:r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D450C54-02B2-4579-89A0-BECF9D5AF12B}"/>
              </a:ext>
            </a:extLst>
          </p:cNvPr>
          <p:cNvSpPr/>
          <p:nvPr/>
        </p:nvSpPr>
        <p:spPr>
          <a:xfrm>
            <a:off x="7696000" y="4074128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Queue2</a:t>
            </a:r>
          </a:p>
        </p:txBody>
      </p:sp>
      <p:sp>
        <p:nvSpPr>
          <p:cNvPr id="11" name="Hexagone 10">
            <a:extLst>
              <a:ext uri="{FF2B5EF4-FFF2-40B4-BE49-F238E27FC236}">
                <a16:creationId xmlns:a16="http://schemas.microsoft.com/office/drawing/2014/main" id="{5CB6DB7D-D649-4529-8298-CFF825287D3E}"/>
              </a:ext>
            </a:extLst>
          </p:cNvPr>
          <p:cNvSpPr/>
          <p:nvPr/>
        </p:nvSpPr>
        <p:spPr>
          <a:xfrm>
            <a:off x="2066012" y="4103003"/>
            <a:ext cx="1675902" cy="1132113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headers</a:t>
            </a:r>
          </a:p>
          <a:p>
            <a:pPr algn="ctr"/>
            <a:r>
              <a:rPr lang="fr-FR" sz="1600" dirty="0"/>
              <a:t>exchange1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D9169A-9BDA-412E-8609-E9B4C12FB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9" t="28371" r="29428" b="28462"/>
          <a:stretch/>
        </p:blipFill>
        <p:spPr>
          <a:xfrm>
            <a:off x="569629" y="4216214"/>
            <a:ext cx="1297040" cy="905692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D48E0859-D7D2-41C6-9EC5-120ACBBCDC87}"/>
              </a:ext>
            </a:extLst>
          </p:cNvPr>
          <p:cNvSpPr/>
          <p:nvPr/>
        </p:nvSpPr>
        <p:spPr>
          <a:xfrm rot="20767841">
            <a:off x="3826715" y="3418522"/>
            <a:ext cx="3874360" cy="664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From</a:t>
            </a:r>
            <a:r>
              <a:rPr lang="fr-FR" dirty="0"/>
              <a:t> exchange1 &amp; attrName:k1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2870AC-A9D7-4093-8317-1A6B4A488F3B}"/>
              </a:ext>
            </a:extLst>
          </p:cNvPr>
          <p:cNvSpPr/>
          <p:nvPr/>
        </p:nvSpPr>
        <p:spPr>
          <a:xfrm rot="677181">
            <a:off x="3901362" y="5337888"/>
            <a:ext cx="3408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err="1"/>
              <a:t>From</a:t>
            </a:r>
            <a:r>
              <a:rPr lang="fr-FR" dirty="0"/>
              <a:t> exchange1 &amp; attrName:k3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362CF4-D7B5-40FA-B23F-153505C296B3}"/>
              </a:ext>
            </a:extLst>
          </p:cNvPr>
          <p:cNvSpPr/>
          <p:nvPr/>
        </p:nvSpPr>
        <p:spPr>
          <a:xfrm>
            <a:off x="260846" y="5121906"/>
            <a:ext cx="225600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/>
              <a:t>Headers: attrName:k1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D95F5180-7F56-4501-AED8-F68EF046D26C}"/>
              </a:ext>
            </a:extLst>
          </p:cNvPr>
          <p:cNvSpPr txBox="1">
            <a:spLocks/>
          </p:cNvSpPr>
          <p:nvPr/>
        </p:nvSpPr>
        <p:spPr>
          <a:xfrm>
            <a:off x="191588" y="887762"/>
            <a:ext cx="8830081" cy="17168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FR" sz="1600" dirty="0"/>
              <a:t>L’option x-match dans le binding permet de définir si un seul header ou tous doivent matcher.</a:t>
            </a:r>
          </a:p>
          <a:p>
            <a:pPr algn="l">
              <a:spcBef>
                <a:spcPts val="0"/>
              </a:spcBef>
            </a:pPr>
            <a:endParaRPr lang="fr-FR" sz="1600" dirty="0"/>
          </a:p>
          <a:p>
            <a:pPr algn="l">
              <a:spcBef>
                <a:spcPts val="0"/>
              </a:spcBef>
            </a:pPr>
            <a:r>
              <a:rPr lang="fr-FR" sz="1600" b="1" u="sng" dirty="0"/>
              <a:t>x-match = </a:t>
            </a:r>
            <a:r>
              <a:rPr lang="fr-FR" sz="1600" b="1" u="sng" dirty="0" err="1"/>
              <a:t>any</a:t>
            </a:r>
            <a:r>
              <a:rPr lang="fr-FR" sz="1600" b="1" u="sng" dirty="0"/>
              <a:t> </a:t>
            </a:r>
            <a:r>
              <a:rPr lang="fr-FR" sz="1600" dirty="0"/>
              <a:t>le message sera délivré si un seul des headers du binding correspond à un header du message.</a:t>
            </a:r>
          </a:p>
          <a:p>
            <a:pPr algn="l">
              <a:spcBef>
                <a:spcPts val="0"/>
              </a:spcBef>
            </a:pPr>
            <a:endParaRPr lang="fr-FR" sz="1600" dirty="0"/>
          </a:p>
          <a:p>
            <a:pPr algn="l">
              <a:spcBef>
                <a:spcPts val="0"/>
              </a:spcBef>
            </a:pPr>
            <a:r>
              <a:rPr lang="fr-FR" sz="1600" b="1" u="sng" dirty="0"/>
              <a:t>x-match = all </a:t>
            </a:r>
            <a:r>
              <a:rPr lang="fr-FR" sz="1600" dirty="0"/>
              <a:t>le message sera délivré si tous les headers du binding correspondent aux headers du message.</a:t>
            </a:r>
          </a:p>
          <a:p>
            <a:pPr algn="l">
              <a:spcBef>
                <a:spcPts val="0"/>
              </a:spcBef>
            </a:pPr>
            <a:endParaRPr lang="fr-FR" sz="1600" dirty="0">
              <a:highlight>
                <a:srgbClr val="C0C0C0"/>
              </a:highligh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2ADAA3-4050-4B85-8E91-63E6F048C91B}"/>
              </a:ext>
            </a:extLst>
          </p:cNvPr>
          <p:cNvSpPr/>
          <p:nvPr/>
        </p:nvSpPr>
        <p:spPr>
          <a:xfrm>
            <a:off x="4014034" y="4484393"/>
            <a:ext cx="3408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err="1"/>
              <a:t>From</a:t>
            </a:r>
            <a:r>
              <a:rPr lang="fr-FR" dirty="0"/>
              <a:t> exchange1 &amp; attrName:k2</a:t>
            </a:r>
          </a:p>
        </p:txBody>
      </p:sp>
    </p:spTree>
    <p:extLst>
      <p:ext uri="{BB962C8B-B14F-4D97-AF65-F5344CB8AC3E}">
        <p14:creationId xmlns:p14="http://schemas.microsoft.com/office/powerpoint/2010/main" val="75217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2">
            <a:extLst>
              <a:ext uri="{FF2B5EF4-FFF2-40B4-BE49-F238E27FC236}">
                <a16:creationId xmlns:a16="http://schemas.microsoft.com/office/drawing/2014/main" id="{C5F6C9DE-8123-48AC-960F-7AC9F1A23CC8}"/>
              </a:ext>
            </a:extLst>
          </p:cNvPr>
          <p:cNvSpPr txBox="1">
            <a:spLocks/>
          </p:cNvSpPr>
          <p:nvPr/>
        </p:nvSpPr>
        <p:spPr>
          <a:xfrm>
            <a:off x="191588" y="104783"/>
            <a:ext cx="8830081" cy="770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u="sng" dirty="0"/>
              <a:t>L’exchange x-</a:t>
            </a:r>
            <a:r>
              <a:rPr lang="fr-FR" b="1" u="sng" dirty="0" err="1"/>
              <a:t>delayed</a:t>
            </a:r>
            <a:r>
              <a:rPr lang="fr-FR" b="1" u="sng" dirty="0"/>
              <a:t>-message </a:t>
            </a:r>
            <a:r>
              <a:rPr lang="fr-FR" dirty="0"/>
              <a:t>: envoie le message avec une planificateur(</a:t>
            </a:r>
            <a:r>
              <a:rPr lang="fr-FR" dirty="0" err="1"/>
              <a:t>scheduler</a:t>
            </a:r>
            <a:r>
              <a:rPr lang="fr-FR" dirty="0"/>
              <a:t>).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E552724-F67F-43D1-BA45-62D352D1DA72}"/>
              </a:ext>
            </a:extLst>
          </p:cNvPr>
          <p:cNvSpPr/>
          <p:nvPr/>
        </p:nvSpPr>
        <p:spPr>
          <a:xfrm>
            <a:off x="252548" y="2717082"/>
            <a:ext cx="6035041" cy="39536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B909F12-B7B0-4F9B-AC18-25FB373D68EC}"/>
              </a:ext>
            </a:extLst>
          </p:cNvPr>
          <p:cNvSpPr/>
          <p:nvPr/>
        </p:nvSpPr>
        <p:spPr>
          <a:xfrm>
            <a:off x="5652868" y="4074128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Queue1</a:t>
            </a:r>
          </a:p>
        </p:txBody>
      </p:sp>
      <p:sp>
        <p:nvSpPr>
          <p:cNvPr id="11" name="Hexagone 10">
            <a:extLst>
              <a:ext uri="{FF2B5EF4-FFF2-40B4-BE49-F238E27FC236}">
                <a16:creationId xmlns:a16="http://schemas.microsoft.com/office/drawing/2014/main" id="{5CB6DB7D-D649-4529-8298-CFF825287D3E}"/>
              </a:ext>
            </a:extLst>
          </p:cNvPr>
          <p:cNvSpPr/>
          <p:nvPr/>
        </p:nvSpPr>
        <p:spPr>
          <a:xfrm>
            <a:off x="1779193" y="4093309"/>
            <a:ext cx="1832169" cy="1132113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x-</a:t>
            </a:r>
            <a:r>
              <a:rPr lang="fr-FR" sz="1600" dirty="0" err="1"/>
              <a:t>delayed</a:t>
            </a:r>
            <a:r>
              <a:rPr lang="fr-FR" sz="1600" dirty="0"/>
              <a:t>-message</a:t>
            </a:r>
          </a:p>
          <a:p>
            <a:pPr algn="ctr"/>
            <a:r>
              <a:rPr lang="fr-FR" sz="1600" dirty="0"/>
              <a:t>exchange1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D9169A-9BDA-412E-8609-E9B4C12FB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9" t="28371" r="29428" b="28462"/>
          <a:stretch/>
        </p:blipFill>
        <p:spPr>
          <a:xfrm>
            <a:off x="360625" y="4216214"/>
            <a:ext cx="1297040" cy="905692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D48E0859-D7D2-41C6-9EC5-120ACBBCDC87}"/>
              </a:ext>
            </a:extLst>
          </p:cNvPr>
          <p:cNvSpPr/>
          <p:nvPr/>
        </p:nvSpPr>
        <p:spPr>
          <a:xfrm>
            <a:off x="3668914" y="4307827"/>
            <a:ext cx="1944685" cy="66471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From</a:t>
            </a:r>
            <a:r>
              <a:rPr lang="fr-FR" dirty="0"/>
              <a:t> exchange1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362CF4-D7B5-40FA-B23F-153505C296B3}"/>
              </a:ext>
            </a:extLst>
          </p:cNvPr>
          <p:cNvSpPr/>
          <p:nvPr/>
        </p:nvSpPr>
        <p:spPr>
          <a:xfrm>
            <a:off x="252548" y="5337888"/>
            <a:ext cx="227472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/>
              <a:t>Headers: x-delay:1000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D95F5180-7F56-4501-AED8-F68EF046D26C}"/>
              </a:ext>
            </a:extLst>
          </p:cNvPr>
          <p:cNvSpPr txBox="1">
            <a:spLocks/>
          </p:cNvSpPr>
          <p:nvPr/>
        </p:nvSpPr>
        <p:spPr>
          <a:xfrm>
            <a:off x="191588" y="887762"/>
            <a:ext cx="8830081" cy="17168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FR" sz="1600" dirty="0"/>
              <a:t>Par exemple si je veux que le message publier par le Producer consommer après 10 seconde, je dois utiliser ce type d’exchange.</a:t>
            </a:r>
          </a:p>
          <a:p>
            <a:pPr algn="l">
              <a:spcBef>
                <a:spcPts val="0"/>
              </a:spcBef>
            </a:pPr>
            <a:endParaRPr lang="fr-FR" sz="1600" dirty="0"/>
          </a:p>
          <a:p>
            <a:pPr algn="l">
              <a:spcBef>
                <a:spcPts val="0"/>
              </a:spcBef>
            </a:pPr>
            <a:r>
              <a:rPr lang="fr-FR" sz="1600" b="1" u="sng" dirty="0"/>
              <a:t>x-</a:t>
            </a:r>
            <a:r>
              <a:rPr lang="fr-FR" sz="1600" b="1" u="sng" dirty="0" err="1"/>
              <a:t>delay</a:t>
            </a:r>
            <a:r>
              <a:rPr lang="fr-FR" sz="1600" dirty="0"/>
              <a:t> : pour indiquer le temps qu’il faut attendre pour consommer ce message le Producer doit envoyer cette propriété dans le header qui prend un entier en </a:t>
            </a:r>
            <a:r>
              <a:rPr lang="fr-FR" sz="1600" dirty="0" err="1"/>
              <a:t>miliseconde</a:t>
            </a:r>
            <a:r>
              <a:rPr lang="fr-FR" sz="1600" dirty="0"/>
              <a:t> x-</a:t>
            </a:r>
            <a:r>
              <a:rPr lang="fr-FR" sz="1600" dirty="0" err="1"/>
              <a:t>delay</a:t>
            </a:r>
            <a:r>
              <a:rPr lang="fr-FR" sz="1600" dirty="0"/>
              <a:t>=10000 (10 seconde)</a:t>
            </a:r>
          </a:p>
          <a:p>
            <a:pPr algn="l">
              <a:spcBef>
                <a:spcPts val="0"/>
              </a:spcBef>
            </a:pPr>
            <a:endParaRPr lang="fr-FR" sz="1600" dirty="0"/>
          </a:p>
          <a:p>
            <a:pPr algn="l">
              <a:spcBef>
                <a:spcPts val="0"/>
              </a:spcBef>
            </a:pPr>
            <a:r>
              <a:rPr lang="fr-FR" sz="1600" b="1" u="sng" dirty="0" err="1"/>
              <a:t>Réference</a:t>
            </a:r>
            <a:r>
              <a:rPr lang="fr-FR" sz="1600" dirty="0"/>
              <a:t> : </a:t>
            </a:r>
            <a:r>
              <a:rPr lang="fr-FR" sz="1600" b="1" u="sng" dirty="0">
                <a:hlinkClick r:id="rId3"/>
              </a:rPr>
              <a:t>https://blog.rabbitmq.com/posts/2015/04/scheduling-messages-with-rabbitmq</a:t>
            </a:r>
            <a:endParaRPr lang="fr-FR" sz="1600" dirty="0"/>
          </a:p>
          <a:p>
            <a:pPr algn="l">
              <a:spcBef>
                <a:spcPts val="0"/>
              </a:spcBef>
            </a:pPr>
            <a:endParaRPr lang="fr-FR" sz="1600" dirty="0">
              <a:highlight>
                <a:srgbClr val="C0C0C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B9EC40-163E-4CD9-9662-5088C4ACBBBF}"/>
              </a:ext>
            </a:extLst>
          </p:cNvPr>
          <p:cNvSpPr/>
          <p:nvPr/>
        </p:nvSpPr>
        <p:spPr>
          <a:xfrm>
            <a:off x="7205922" y="4023114"/>
            <a:ext cx="1776469" cy="12023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Consumer va recevoir le message après 10 Secondes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899012F1-EF1A-4E2E-AB63-1A1CD0408E17}"/>
              </a:ext>
            </a:extLst>
          </p:cNvPr>
          <p:cNvSpPr/>
          <p:nvPr/>
        </p:nvSpPr>
        <p:spPr>
          <a:xfrm>
            <a:off x="6091920" y="4291910"/>
            <a:ext cx="1138821" cy="66471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Consume</a:t>
            </a:r>
          </a:p>
        </p:txBody>
      </p:sp>
    </p:spTree>
    <p:extLst>
      <p:ext uri="{BB962C8B-B14F-4D97-AF65-F5344CB8AC3E}">
        <p14:creationId xmlns:p14="http://schemas.microsoft.com/office/powerpoint/2010/main" val="256181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1FD272B-7321-4616-A1B4-A68BE96CEA3A}"/>
              </a:ext>
            </a:extLst>
          </p:cNvPr>
          <p:cNvSpPr txBox="1">
            <a:spLocks/>
          </p:cNvSpPr>
          <p:nvPr/>
        </p:nvSpPr>
        <p:spPr>
          <a:xfrm>
            <a:off x="139335" y="269966"/>
            <a:ext cx="8760823" cy="810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Queue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542C6EB4-FF9C-449C-96DA-2A70401101DA}"/>
              </a:ext>
            </a:extLst>
          </p:cNvPr>
          <p:cNvSpPr txBox="1">
            <a:spLocks/>
          </p:cNvSpPr>
          <p:nvPr/>
        </p:nvSpPr>
        <p:spPr>
          <a:xfrm>
            <a:off x="-439783" y="1480459"/>
            <a:ext cx="10302239" cy="4850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C5F6C9DE-8123-48AC-960F-7AC9F1A23CC8}"/>
              </a:ext>
            </a:extLst>
          </p:cNvPr>
          <p:cNvSpPr txBox="1">
            <a:spLocks/>
          </p:cNvSpPr>
          <p:nvPr/>
        </p:nvSpPr>
        <p:spPr>
          <a:xfrm>
            <a:off x="139336" y="1149940"/>
            <a:ext cx="8760823" cy="505056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u="sng" dirty="0"/>
              <a:t>Queue</a:t>
            </a:r>
            <a:r>
              <a:rPr lang="fr-FR" dirty="0"/>
              <a:t> : </a:t>
            </a:r>
          </a:p>
          <a:p>
            <a:pPr algn="l"/>
            <a:r>
              <a:rPr lang="fr-FR" dirty="0"/>
              <a:t>Une queue est l’endroit où sont stockés les messages. Il existe des options de configuration afin de modifier leurs comportements.</a:t>
            </a:r>
          </a:p>
          <a:p>
            <a:pPr algn="l"/>
            <a:r>
              <a:rPr lang="fr-FR" dirty="0"/>
              <a:t>Voici quelque types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1" u="sng" dirty="0"/>
              <a:t>Durable</a:t>
            </a:r>
            <a:r>
              <a:rPr lang="fr-FR" dirty="0"/>
              <a:t> : (stockée sur disque) la queue survivra au redémarrage du broker. Attention seuls les messages persistants survivront au redémarrage.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1" u="sng" dirty="0"/>
              <a:t>Exclusive</a:t>
            </a:r>
            <a:r>
              <a:rPr lang="fr-FR" dirty="0"/>
              <a:t> : sera utilisable sur une seule connexion et sera supprimée à la clôture de celle-ci.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1" u="sng" dirty="0"/>
              <a:t>Auto-</a:t>
            </a:r>
            <a:r>
              <a:rPr lang="fr-FR" b="1" u="sng" dirty="0" err="1"/>
              <a:t>delete</a:t>
            </a:r>
            <a:r>
              <a:rPr lang="fr-FR" b="1" u="sng" dirty="0"/>
              <a:t> :</a:t>
            </a:r>
            <a:r>
              <a:rPr lang="fr-FR" dirty="0"/>
              <a:t> la queue sera supprimée quand toutes les connections sont fermées (après au moins une connexion).</a:t>
            </a:r>
          </a:p>
        </p:txBody>
      </p:sp>
    </p:spTree>
    <p:extLst>
      <p:ext uri="{BB962C8B-B14F-4D97-AF65-F5344CB8AC3E}">
        <p14:creationId xmlns:p14="http://schemas.microsoft.com/office/powerpoint/2010/main" val="1585370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1FD272B-7321-4616-A1B4-A68BE96CEA3A}"/>
              </a:ext>
            </a:extLst>
          </p:cNvPr>
          <p:cNvSpPr txBox="1">
            <a:spLocks/>
          </p:cNvSpPr>
          <p:nvPr/>
        </p:nvSpPr>
        <p:spPr>
          <a:xfrm>
            <a:off x="139336" y="269966"/>
            <a:ext cx="8665030" cy="8103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Rabbit-MQ avec </a:t>
            </a:r>
            <a:r>
              <a:rPr lang="fr-FR" dirty="0" err="1"/>
              <a:t>Sping</a:t>
            </a:r>
            <a:r>
              <a:rPr lang="fr-FR" dirty="0"/>
              <a:t> boot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542C6EB4-FF9C-449C-96DA-2A70401101DA}"/>
              </a:ext>
            </a:extLst>
          </p:cNvPr>
          <p:cNvSpPr txBox="1">
            <a:spLocks/>
          </p:cNvSpPr>
          <p:nvPr/>
        </p:nvSpPr>
        <p:spPr>
          <a:xfrm>
            <a:off x="-439783" y="1480459"/>
            <a:ext cx="10302239" cy="4850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C5F6C9DE-8123-48AC-960F-7AC9F1A23CC8}"/>
              </a:ext>
            </a:extLst>
          </p:cNvPr>
          <p:cNvSpPr txBox="1">
            <a:spLocks/>
          </p:cNvSpPr>
          <p:nvPr/>
        </p:nvSpPr>
        <p:spPr>
          <a:xfrm>
            <a:off x="191588" y="1080273"/>
            <a:ext cx="8760823" cy="810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Nous allons créer une application </a:t>
            </a:r>
            <a:r>
              <a:rPr lang="fr-FR" dirty="0" err="1"/>
              <a:t>spring</a:t>
            </a:r>
            <a:r>
              <a:rPr lang="fr-FR" dirty="0"/>
              <a:t> boot qui </a:t>
            </a:r>
            <a:r>
              <a:rPr lang="fr-FR" dirty="0" err="1"/>
              <a:t>implément</a:t>
            </a:r>
            <a:r>
              <a:rPr lang="fr-FR" dirty="0"/>
              <a:t> cette architecture :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54C0085-EE5F-4125-B2C5-AB9E6D4DDBB1}"/>
              </a:ext>
            </a:extLst>
          </p:cNvPr>
          <p:cNvSpPr/>
          <p:nvPr/>
        </p:nvSpPr>
        <p:spPr>
          <a:xfrm>
            <a:off x="2347676" y="2664824"/>
            <a:ext cx="4159194" cy="2569028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558D39-41CE-436A-8600-A00372F9A775}"/>
              </a:ext>
            </a:extLst>
          </p:cNvPr>
          <p:cNvSpPr/>
          <p:nvPr/>
        </p:nvSpPr>
        <p:spPr>
          <a:xfrm>
            <a:off x="321531" y="3412193"/>
            <a:ext cx="1197429" cy="810306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Publisher</a:t>
            </a:r>
          </a:p>
          <a:p>
            <a:pPr algn="ctr"/>
            <a:r>
              <a:rPr lang="fr-FR" sz="1400" dirty="0"/>
              <a:t>(</a:t>
            </a:r>
            <a:r>
              <a:rPr lang="fr-FR" sz="1400" dirty="0" err="1"/>
              <a:t>Ws</a:t>
            </a:r>
            <a:r>
              <a:rPr lang="fr-FR" sz="1400" dirty="0"/>
              <a:t>, Client ..)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644117-4DE0-4938-9590-B0F5C4C8B1D2}"/>
              </a:ext>
            </a:extLst>
          </p:cNvPr>
          <p:cNvSpPr/>
          <p:nvPr/>
        </p:nvSpPr>
        <p:spPr>
          <a:xfrm>
            <a:off x="7702153" y="3442674"/>
            <a:ext cx="1162434" cy="810306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Consumer</a:t>
            </a:r>
          </a:p>
          <a:p>
            <a:pPr algn="ctr"/>
            <a:r>
              <a:rPr lang="fr-FR" sz="1400" dirty="0"/>
              <a:t>(ms, server .)</a:t>
            </a:r>
          </a:p>
          <a:p>
            <a:pPr algn="ctr"/>
            <a:endParaRPr lang="fr-FR" dirty="0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CDD975-5087-4AD9-BED5-6A8EB8E7654B}"/>
              </a:ext>
            </a:extLst>
          </p:cNvPr>
          <p:cNvSpPr/>
          <p:nvPr/>
        </p:nvSpPr>
        <p:spPr>
          <a:xfrm>
            <a:off x="1567966" y="3478637"/>
            <a:ext cx="1022180" cy="66226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0B559BD3-A6E6-4891-ADD2-43AD109B20EF}"/>
              </a:ext>
            </a:extLst>
          </p:cNvPr>
          <p:cNvSpPr/>
          <p:nvPr/>
        </p:nvSpPr>
        <p:spPr>
          <a:xfrm>
            <a:off x="6378577" y="3525609"/>
            <a:ext cx="1279071" cy="662259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Consume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F25DF1-CD6B-4954-B7D9-95CC3D464B5D}"/>
              </a:ext>
            </a:extLst>
          </p:cNvPr>
          <p:cNvSpPr/>
          <p:nvPr/>
        </p:nvSpPr>
        <p:spPr>
          <a:xfrm>
            <a:off x="4013873" y="3344907"/>
            <a:ext cx="1476129" cy="94487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routes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590C733-F88C-42A4-B5E4-ED217EDF14D3}"/>
              </a:ext>
            </a:extLst>
          </p:cNvPr>
          <p:cNvSpPr/>
          <p:nvPr/>
        </p:nvSpPr>
        <p:spPr>
          <a:xfrm>
            <a:off x="5534507" y="3251289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503134F-6582-42E8-82A2-C1D57A585842}"/>
              </a:ext>
            </a:extLst>
          </p:cNvPr>
          <p:cNvSpPr/>
          <p:nvPr/>
        </p:nvSpPr>
        <p:spPr>
          <a:xfrm>
            <a:off x="5764475" y="3442674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66C98BD-9061-4064-99FE-DFFE877FD0B9}"/>
              </a:ext>
            </a:extLst>
          </p:cNvPr>
          <p:cNvSpPr/>
          <p:nvPr/>
        </p:nvSpPr>
        <p:spPr>
          <a:xfrm>
            <a:off x="5934290" y="3582419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419BC7-ABEF-4E8C-A564-94F4AAD8B698}"/>
              </a:ext>
            </a:extLst>
          </p:cNvPr>
          <p:cNvSpPr/>
          <p:nvPr/>
        </p:nvSpPr>
        <p:spPr>
          <a:xfrm>
            <a:off x="162868" y="1890579"/>
            <a:ext cx="8818263" cy="46974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7" name="Hexagone 16">
            <a:extLst>
              <a:ext uri="{FF2B5EF4-FFF2-40B4-BE49-F238E27FC236}">
                <a16:creationId xmlns:a16="http://schemas.microsoft.com/office/drawing/2014/main" id="{12CE0F6A-25DC-4E18-8E50-B0F547AA9B8D}"/>
              </a:ext>
            </a:extLst>
          </p:cNvPr>
          <p:cNvSpPr/>
          <p:nvPr/>
        </p:nvSpPr>
        <p:spPr>
          <a:xfrm>
            <a:off x="2651636" y="3437952"/>
            <a:ext cx="1303591" cy="743630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Exchange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CE5EE0-45D2-4B8B-AB17-125CFD9A0B5F}"/>
              </a:ext>
            </a:extLst>
          </p:cNvPr>
          <p:cNvSpPr/>
          <p:nvPr/>
        </p:nvSpPr>
        <p:spPr>
          <a:xfrm>
            <a:off x="2599887" y="5435573"/>
            <a:ext cx="3743927" cy="502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Rabbit-MQ server</a:t>
            </a:r>
          </a:p>
        </p:txBody>
      </p:sp>
    </p:spTree>
    <p:extLst>
      <p:ext uri="{BB962C8B-B14F-4D97-AF65-F5344CB8AC3E}">
        <p14:creationId xmlns:p14="http://schemas.microsoft.com/office/powerpoint/2010/main" val="322158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1FD272B-7321-4616-A1B4-A68BE96CEA3A}"/>
              </a:ext>
            </a:extLst>
          </p:cNvPr>
          <p:cNvSpPr txBox="1">
            <a:spLocks/>
          </p:cNvSpPr>
          <p:nvPr/>
        </p:nvSpPr>
        <p:spPr>
          <a:xfrm>
            <a:off x="191587" y="200297"/>
            <a:ext cx="8760823" cy="810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Comment j’installe </a:t>
            </a:r>
            <a:r>
              <a:rPr lang="fr-FR" dirty="0" err="1"/>
              <a:t>rabbitMQ</a:t>
            </a:r>
            <a:r>
              <a:rPr lang="fr-FR" dirty="0"/>
              <a:t> ?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542C6EB4-FF9C-449C-96DA-2A70401101DA}"/>
              </a:ext>
            </a:extLst>
          </p:cNvPr>
          <p:cNvSpPr txBox="1">
            <a:spLocks/>
          </p:cNvSpPr>
          <p:nvPr/>
        </p:nvSpPr>
        <p:spPr>
          <a:xfrm>
            <a:off x="-439783" y="1480459"/>
            <a:ext cx="10302239" cy="4850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C5F6C9DE-8123-48AC-960F-7AC9F1A23CC8}"/>
              </a:ext>
            </a:extLst>
          </p:cNvPr>
          <p:cNvSpPr txBox="1">
            <a:spLocks/>
          </p:cNvSpPr>
          <p:nvPr/>
        </p:nvSpPr>
        <p:spPr>
          <a:xfrm>
            <a:off x="191588" y="1080272"/>
            <a:ext cx="8760823" cy="55077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Il y 2 options soit je le télécharge, je l’installe, comme n’import quel autre logiciel ou j’utilise la version docker.</a:t>
            </a:r>
          </a:p>
          <a:p>
            <a:pPr algn="l"/>
            <a:r>
              <a:rPr lang="fr-FR" dirty="0"/>
              <a:t>1 – l’installation manuel :</a:t>
            </a:r>
          </a:p>
          <a:p>
            <a:pPr algn="l"/>
            <a:r>
              <a:rPr lang="fr-FR" dirty="0"/>
              <a:t>Ouvrir ce lien et télécharger </a:t>
            </a:r>
            <a:r>
              <a:rPr lang="fr-FR" dirty="0" err="1"/>
              <a:t>rabbitMQ</a:t>
            </a:r>
            <a:r>
              <a:rPr lang="fr-FR" dirty="0"/>
              <a:t> :</a:t>
            </a:r>
          </a:p>
          <a:p>
            <a:pPr algn="l"/>
            <a:r>
              <a:rPr lang="fr-FR" dirty="0">
                <a:hlinkClick r:id="rId2"/>
              </a:rPr>
              <a:t>https://www.rabbitmq.com/install-windows.html#downloads</a:t>
            </a:r>
            <a:endParaRPr lang="fr-FR" dirty="0"/>
          </a:p>
          <a:p>
            <a:pPr algn="l"/>
            <a:r>
              <a:rPr lang="fr-FR" dirty="0"/>
              <a:t>Puis, vous l’installer de la manière classique</a:t>
            </a:r>
          </a:p>
          <a:p>
            <a:pPr algn="l"/>
            <a:r>
              <a:rPr lang="fr-FR" dirty="0"/>
              <a:t>Après vous vous positionnez sur le dossier de l’installation :</a:t>
            </a:r>
          </a:p>
          <a:p>
            <a:pPr algn="l"/>
            <a:r>
              <a:rPr lang="fr-FR" sz="2000" b="1" u="sng" dirty="0"/>
              <a:t>C:\Program Files\</a:t>
            </a:r>
            <a:r>
              <a:rPr lang="fr-FR" sz="2000" b="1" u="sng" dirty="0" err="1"/>
              <a:t>RabbitMQ</a:t>
            </a:r>
            <a:r>
              <a:rPr lang="fr-FR" sz="2000" b="1" u="sng" dirty="0"/>
              <a:t> Server\</a:t>
            </a:r>
            <a:r>
              <a:rPr lang="fr-FR" sz="2000" b="1" u="sng" dirty="0" err="1"/>
              <a:t>rabbitmq_server</a:t>
            </a:r>
            <a:r>
              <a:rPr lang="fr-FR" sz="2000" b="1" u="sng" dirty="0"/>
              <a:t>-xxx\</a:t>
            </a:r>
            <a:r>
              <a:rPr lang="fr-FR" sz="2000" b="1" u="sng" dirty="0" err="1"/>
              <a:t>sbin</a:t>
            </a:r>
            <a:endParaRPr lang="fr-FR" sz="2000" b="1" u="sng" dirty="0"/>
          </a:p>
          <a:p>
            <a:pPr algn="l"/>
            <a:r>
              <a:rPr lang="fr-FR" sz="2000" dirty="0"/>
              <a:t>Vérifier si vous avez le même chemin </a:t>
            </a:r>
            <a:r>
              <a:rPr lang="fr-FR" sz="2000" dirty="0">
                <a:sym typeface="Wingdings" panose="05000000000000000000" pitchFamily="2" charset="2"/>
              </a:rPr>
              <a:t></a:t>
            </a:r>
          </a:p>
          <a:p>
            <a:pPr algn="l"/>
            <a:r>
              <a:rPr lang="fr-FR" sz="2000" dirty="0">
                <a:sym typeface="Wingdings" panose="05000000000000000000" pitchFamily="2" charset="2"/>
              </a:rPr>
              <a:t>Et ouvrir l’invit du commande et </a:t>
            </a:r>
            <a:r>
              <a:rPr lang="fr-FR" sz="2000" dirty="0" err="1">
                <a:sym typeface="Wingdings" panose="05000000000000000000" pitchFamily="2" charset="2"/>
              </a:rPr>
              <a:t>executer</a:t>
            </a:r>
            <a:r>
              <a:rPr lang="fr-FR" sz="2000" dirty="0">
                <a:sym typeface="Wingdings" panose="05000000000000000000" pitchFamily="2" charset="2"/>
              </a:rPr>
              <a:t> :=&gt; </a:t>
            </a:r>
            <a:r>
              <a:rPr lang="fr-FR" sz="2000" b="1" i="1" dirty="0">
                <a:sym typeface="Wingdings" panose="05000000000000000000" pitchFamily="2" charset="2"/>
              </a:rPr>
              <a:t>rabbitmq-server.bat start </a:t>
            </a:r>
            <a:r>
              <a:rPr lang="fr-FR" sz="2000" b="1" dirty="0">
                <a:sym typeface="Wingdings" panose="05000000000000000000" pitchFamily="2" charset="2"/>
              </a:rPr>
              <a:t>afin de démarrer </a:t>
            </a:r>
            <a:r>
              <a:rPr lang="fr-FR" sz="2000" b="1" dirty="0" err="1">
                <a:sym typeface="Wingdings" panose="05000000000000000000" pitchFamily="2" charset="2"/>
              </a:rPr>
              <a:t>rabbit</a:t>
            </a:r>
            <a:r>
              <a:rPr lang="fr-FR" sz="2000" b="1" dirty="0">
                <a:sym typeface="Wingdings" panose="05000000000000000000" pitchFamily="2" charset="2"/>
              </a:rPr>
              <a:t>-</a:t>
            </a:r>
            <a:r>
              <a:rPr lang="fr-FR" sz="2000" b="1" dirty="0" err="1">
                <a:sym typeface="Wingdings" panose="05000000000000000000" pitchFamily="2" charset="2"/>
              </a:rPr>
              <a:t>mq</a:t>
            </a:r>
            <a:r>
              <a:rPr lang="fr-FR" sz="2000" b="1" dirty="0">
                <a:sym typeface="Wingdings" panose="05000000000000000000" pitchFamily="2" charset="2"/>
              </a:rPr>
              <a:t>-server</a:t>
            </a:r>
          </a:p>
          <a:p>
            <a:pPr algn="l"/>
            <a:r>
              <a:rPr lang="fr-FR" sz="2000" dirty="0">
                <a:sym typeface="Wingdings" panose="05000000000000000000" pitchFamily="2" charset="2"/>
              </a:rPr>
              <a:t>Alors vous pouvez maintenant accéder à </a:t>
            </a:r>
            <a:r>
              <a:rPr lang="fr-FR" sz="2000" dirty="0" err="1">
                <a:sym typeface="Wingdings" panose="05000000000000000000" pitchFamily="2" charset="2"/>
              </a:rPr>
              <a:t>rabbit-mq</a:t>
            </a:r>
            <a:r>
              <a:rPr lang="fr-FR" sz="2000" dirty="0">
                <a:sym typeface="Wingdings" panose="05000000000000000000" pitchFamily="2" charset="2"/>
              </a:rPr>
              <a:t> server sur l’adresse :</a:t>
            </a:r>
          </a:p>
          <a:p>
            <a:pPr algn="l"/>
            <a:r>
              <a:rPr lang="fr-FR" sz="2000" b="1" i="1" dirty="0">
                <a:hlinkClick r:id="rId3"/>
              </a:rPr>
              <a:t>http://localhost:15672/</a:t>
            </a:r>
            <a:endParaRPr lang="fr-FR" sz="2000" b="1" i="1" dirty="0"/>
          </a:p>
        </p:txBody>
      </p:sp>
    </p:spTree>
    <p:extLst>
      <p:ext uri="{BB962C8B-B14F-4D97-AF65-F5344CB8AC3E}">
        <p14:creationId xmlns:p14="http://schemas.microsoft.com/office/powerpoint/2010/main" val="3450636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542C6EB4-FF9C-449C-96DA-2A70401101DA}"/>
              </a:ext>
            </a:extLst>
          </p:cNvPr>
          <p:cNvSpPr txBox="1">
            <a:spLocks/>
          </p:cNvSpPr>
          <p:nvPr/>
        </p:nvSpPr>
        <p:spPr>
          <a:xfrm>
            <a:off x="-439783" y="1480459"/>
            <a:ext cx="10302239" cy="4850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C5F6C9DE-8123-48AC-960F-7AC9F1A23CC8}"/>
              </a:ext>
            </a:extLst>
          </p:cNvPr>
          <p:cNvSpPr txBox="1">
            <a:spLocks/>
          </p:cNvSpPr>
          <p:nvPr/>
        </p:nvSpPr>
        <p:spPr>
          <a:xfrm>
            <a:off x="104502" y="287792"/>
            <a:ext cx="8760823" cy="1480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2 – l’installation avec l’image docker ou docker compose :</a:t>
            </a:r>
          </a:p>
          <a:p>
            <a:pPr algn="l"/>
            <a:r>
              <a:rPr lang="fr-FR" sz="2000" dirty="0">
                <a:sym typeface="Wingdings" panose="05000000000000000000" pitchFamily="2" charset="2"/>
              </a:rPr>
              <a:t>Cette page </a:t>
            </a:r>
            <a:r>
              <a:rPr lang="fr-FR" sz="2000" dirty="0" err="1">
                <a:sym typeface="Wingdings" panose="05000000000000000000" pitchFamily="2" charset="2"/>
              </a:rPr>
              <a:t>github</a:t>
            </a:r>
            <a:r>
              <a:rPr lang="fr-FR" sz="2000" dirty="0">
                <a:sym typeface="Wingdings" panose="05000000000000000000" pitchFamily="2" charset="2"/>
              </a:rPr>
              <a:t> vous expliquez comment le faire avec le projet Spring boot</a:t>
            </a:r>
          </a:p>
          <a:p>
            <a:pPr algn="l"/>
            <a:r>
              <a:rPr lang="fr-FR" sz="2000" dirty="0">
                <a:sym typeface="Wingdings" panose="05000000000000000000" pitchFamily="2" charset="2"/>
                <a:hlinkClick r:id="rId2"/>
              </a:rPr>
              <a:t>https://github.com/othman-bouazzaoui/rabbitmq</a:t>
            </a:r>
            <a:endParaRPr lang="fr-F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9894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542C6EB4-FF9C-449C-96DA-2A70401101DA}"/>
              </a:ext>
            </a:extLst>
          </p:cNvPr>
          <p:cNvSpPr txBox="1">
            <a:spLocks/>
          </p:cNvSpPr>
          <p:nvPr/>
        </p:nvSpPr>
        <p:spPr>
          <a:xfrm>
            <a:off x="-439783" y="1480459"/>
            <a:ext cx="10302239" cy="4850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C5F6C9DE-8123-48AC-960F-7AC9F1A23CC8}"/>
              </a:ext>
            </a:extLst>
          </p:cNvPr>
          <p:cNvSpPr txBox="1">
            <a:spLocks/>
          </p:cNvSpPr>
          <p:nvPr/>
        </p:nvSpPr>
        <p:spPr>
          <a:xfrm>
            <a:off x="165465" y="287791"/>
            <a:ext cx="8760823" cy="15410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La création d’un projet </a:t>
            </a:r>
            <a:r>
              <a:rPr lang="fr-FR" dirty="0" err="1"/>
              <a:t>maven</a:t>
            </a:r>
            <a:r>
              <a:rPr lang="fr-FR" dirty="0"/>
              <a:t> avec </a:t>
            </a:r>
            <a:r>
              <a:rPr lang="fr-FR" dirty="0" err="1"/>
              <a:t>spring</a:t>
            </a:r>
            <a:r>
              <a:rPr lang="fr-FR" dirty="0"/>
              <a:t> boot</a:t>
            </a:r>
          </a:p>
          <a:p>
            <a:pPr algn="l"/>
            <a:r>
              <a:rPr lang="fr-FR" sz="2000" dirty="0">
                <a:sym typeface="Wingdings" panose="05000000000000000000" pitchFamily="2" charset="2"/>
              </a:rPr>
              <a:t>Vous pouvez utiliser STS avec éclipse.</a:t>
            </a:r>
          </a:p>
          <a:p>
            <a:pPr algn="l"/>
            <a:r>
              <a:rPr lang="fr-FR" sz="2000" dirty="0">
                <a:sym typeface="Wingdings" panose="05000000000000000000" pitchFamily="2" charset="2"/>
              </a:rPr>
              <a:t>Ou avec </a:t>
            </a:r>
            <a:r>
              <a:rPr lang="fr-FR" sz="2000" dirty="0" err="1">
                <a:sym typeface="Wingdings" panose="05000000000000000000" pitchFamily="2" charset="2"/>
              </a:rPr>
              <a:t>intelliJ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Idea</a:t>
            </a:r>
            <a:endParaRPr lang="fr-FR" sz="2000" dirty="0">
              <a:sym typeface="Wingdings" panose="05000000000000000000" pitchFamily="2" charset="2"/>
            </a:endParaRPr>
          </a:p>
          <a:p>
            <a:pPr algn="l"/>
            <a:r>
              <a:rPr lang="fr-FR" sz="2000" dirty="0">
                <a:sym typeface="Wingdings" panose="05000000000000000000" pitchFamily="2" charset="2"/>
              </a:rPr>
              <a:t>Oui avec </a:t>
            </a:r>
            <a:r>
              <a:rPr lang="fr-FR" sz="2000" dirty="0">
                <a:sym typeface="Wingdings" panose="05000000000000000000" pitchFamily="2" charset="2"/>
                <a:hlinkClick r:id="rId2"/>
              </a:rPr>
              <a:t>https://start.spring.io/</a:t>
            </a:r>
            <a:endParaRPr lang="fr-FR" sz="2000" dirty="0">
              <a:sym typeface="Wingdings" panose="05000000000000000000" pitchFamily="2" charset="2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978514F-6017-47FD-A02D-58D0779FC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79" y="1946994"/>
            <a:ext cx="8630193" cy="40544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3C65B89-F32E-4D81-8396-E0F31357C3AB}"/>
              </a:ext>
            </a:extLst>
          </p:cNvPr>
          <p:cNvSpPr txBox="1"/>
          <p:nvPr/>
        </p:nvSpPr>
        <p:spPr>
          <a:xfrm>
            <a:off x="165465" y="6119672"/>
            <a:ext cx="8695507" cy="36933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Puis, cliquer sur GENERATE et ouvrir le projet sur un IDE comme </a:t>
            </a:r>
            <a:r>
              <a:rPr lang="fr-FR" dirty="0" err="1"/>
              <a:t>intelliJ</a:t>
            </a:r>
            <a:r>
              <a:rPr lang="fr-FR" dirty="0"/>
              <a:t> ou Eclipse</a:t>
            </a:r>
          </a:p>
        </p:txBody>
      </p:sp>
    </p:spTree>
    <p:extLst>
      <p:ext uri="{BB962C8B-B14F-4D97-AF65-F5344CB8AC3E}">
        <p14:creationId xmlns:p14="http://schemas.microsoft.com/office/powerpoint/2010/main" val="2982564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21AF951-8585-4530-B36A-05972D66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1042262"/>
            <a:ext cx="8804366" cy="477820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C74DABFB-22A5-427F-98BC-F824FC5243FD}"/>
              </a:ext>
            </a:extLst>
          </p:cNvPr>
          <p:cNvSpPr txBox="1">
            <a:spLocks/>
          </p:cNvSpPr>
          <p:nvPr/>
        </p:nvSpPr>
        <p:spPr>
          <a:xfrm>
            <a:off x="104502" y="287792"/>
            <a:ext cx="8760823" cy="57435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>
                <a:sym typeface="Wingdings" panose="05000000000000000000" pitchFamily="2" charset="2"/>
              </a:rPr>
              <a:t>La structure de notre projet :</a:t>
            </a:r>
          </a:p>
        </p:txBody>
      </p:sp>
    </p:spTree>
    <p:extLst>
      <p:ext uri="{BB962C8B-B14F-4D97-AF65-F5344CB8AC3E}">
        <p14:creationId xmlns:p14="http://schemas.microsoft.com/office/powerpoint/2010/main" val="405759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E5D6C1-31E0-41D4-9BFA-4C612D16A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" y="687977"/>
            <a:ext cx="8882743" cy="810306"/>
          </a:xfrm>
        </p:spPr>
        <p:txBody>
          <a:bodyPr>
            <a:normAutofit fontScale="90000"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958B3F-1490-456C-9E03-DAA595343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885" y="1697763"/>
            <a:ext cx="8490858" cy="289165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>
              <a:spcBef>
                <a:spcPts val="1800"/>
              </a:spcBef>
            </a:pPr>
            <a:endParaRPr lang="fr-FR" sz="200" dirty="0"/>
          </a:p>
          <a:p>
            <a:pPr algn="l">
              <a:spcBef>
                <a:spcPts val="1800"/>
              </a:spcBef>
            </a:pPr>
            <a:r>
              <a:rPr lang="fr-FR" dirty="0"/>
              <a:t>1 – Présentation de Rabbit-MQ </a:t>
            </a:r>
          </a:p>
          <a:p>
            <a:pPr algn="l">
              <a:spcBef>
                <a:spcPts val="1800"/>
              </a:spcBef>
            </a:pPr>
            <a:r>
              <a:rPr lang="fr-FR" dirty="0"/>
              <a:t>2 – Message &amp; Binding &amp; Exchanges &amp; Queue</a:t>
            </a:r>
          </a:p>
          <a:p>
            <a:pPr algn="l">
              <a:spcBef>
                <a:spcPts val="1800"/>
              </a:spcBef>
            </a:pPr>
            <a:r>
              <a:rPr lang="fr-FR" dirty="0"/>
              <a:t>3 – Rabbit-MQ avec Spring boot</a:t>
            </a:r>
          </a:p>
          <a:p>
            <a:pPr algn="l">
              <a:spcBef>
                <a:spcPts val="1800"/>
              </a:spcBef>
            </a:pPr>
            <a:r>
              <a:rPr lang="fr-FR" dirty="0"/>
              <a:t>4 - Conclusion</a:t>
            </a:r>
          </a:p>
        </p:txBody>
      </p:sp>
    </p:spTree>
    <p:extLst>
      <p:ext uri="{BB962C8B-B14F-4D97-AF65-F5344CB8AC3E}">
        <p14:creationId xmlns:p14="http://schemas.microsoft.com/office/powerpoint/2010/main" val="2044454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FD6C8B1-850C-4C34-88C8-ED2027005B4E}"/>
              </a:ext>
            </a:extLst>
          </p:cNvPr>
          <p:cNvSpPr txBox="1">
            <a:spLocks/>
          </p:cNvSpPr>
          <p:nvPr/>
        </p:nvSpPr>
        <p:spPr>
          <a:xfrm>
            <a:off x="104502" y="287792"/>
            <a:ext cx="8760823" cy="86173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Pour les dépendances, ici j’ai gardé aussi celles pour effectuer des test, mais vous pouvez utilisez que ces 3 :</a:t>
            </a:r>
            <a:endParaRPr lang="fr-FR" sz="2000" dirty="0">
              <a:sym typeface="Wingdings" panose="05000000000000000000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EC6BD2-DC56-4017-8112-7D794C8F2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2" y="1266414"/>
            <a:ext cx="8760823" cy="337525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org.springframework.boot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spring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-boot-starter-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amqp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org.springframework.boot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spring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-boot-starter-web&lt;/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org.projectlombok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lombok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9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FD6C8B1-850C-4C34-88C8-ED2027005B4E}"/>
              </a:ext>
            </a:extLst>
          </p:cNvPr>
          <p:cNvSpPr txBox="1">
            <a:spLocks/>
          </p:cNvSpPr>
          <p:nvPr/>
        </p:nvSpPr>
        <p:spPr>
          <a:xfrm>
            <a:off x="104502" y="287793"/>
            <a:ext cx="8760823" cy="5917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>
                <a:sym typeface="Wingdings" panose="05000000000000000000" pitchFamily="2" charset="2"/>
              </a:rPr>
              <a:t>Créer une classe </a:t>
            </a:r>
            <a:r>
              <a:rPr lang="fr-FR" sz="2000" dirty="0" err="1">
                <a:sym typeface="Wingdings" panose="05000000000000000000" pitchFamily="2" charset="2"/>
              </a:rPr>
              <a:t>Util</a:t>
            </a:r>
            <a:r>
              <a:rPr lang="fr-FR" sz="2000" dirty="0">
                <a:sym typeface="Wingdings" panose="05000000000000000000" pitchFamily="2" charset="2"/>
              </a:rPr>
              <a:t> dans le package : </a:t>
            </a:r>
            <a:r>
              <a:rPr lang="fr-FR" sz="2000" dirty="0" err="1">
                <a:sym typeface="Wingdings" panose="05000000000000000000" pitchFamily="2" charset="2"/>
              </a:rPr>
              <a:t>com.oth.rabbitmq.config</a:t>
            </a:r>
            <a:br>
              <a:rPr lang="fr-FR" sz="2000" dirty="0">
                <a:sym typeface="Wingdings" panose="05000000000000000000" pitchFamily="2" charset="2"/>
              </a:rPr>
            </a:br>
            <a:r>
              <a:rPr lang="fr-FR" sz="2000" b="1" dirty="0" err="1">
                <a:sym typeface="Wingdings" panose="05000000000000000000" pitchFamily="2" charset="2"/>
              </a:rPr>
              <a:t>Util</a:t>
            </a:r>
            <a:endParaRPr lang="fr-FR" sz="2000" b="1" dirty="0">
              <a:sym typeface="Wingdings" panose="05000000000000000000" pitchFamily="2" charset="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6165EF0-455E-411D-8204-165A5345E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1" y="981815"/>
            <a:ext cx="8760823" cy="1785104"/>
          </a:xfrm>
          <a:prstGeom prst="rect">
            <a:avLst/>
          </a:prstGeom>
          <a:ln w="19050"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com.oth.rabbitmq.config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java.util.Arrays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java.util.List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Util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final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asList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"QUEUE1"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"QUEUE2"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"QUEUE3"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"QUEUE4"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"QUEUE5"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final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EXCHANEGES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asList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"TOPIC"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"DELAYED_MESSAGE"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final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ROUTING_KEYS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asList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"key1"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"key2"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52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FD6C8B1-850C-4C34-88C8-ED2027005B4E}"/>
              </a:ext>
            </a:extLst>
          </p:cNvPr>
          <p:cNvSpPr txBox="1">
            <a:spLocks/>
          </p:cNvSpPr>
          <p:nvPr/>
        </p:nvSpPr>
        <p:spPr>
          <a:xfrm>
            <a:off x="104502" y="194235"/>
            <a:ext cx="8952408" cy="65428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>
                <a:sym typeface="Wingdings" panose="05000000000000000000" pitchFamily="2" charset="2"/>
              </a:rPr>
              <a:t>Créer une classe de configuration dans le package : </a:t>
            </a:r>
            <a:r>
              <a:rPr lang="fr-FR" sz="2000" dirty="0" err="1">
                <a:sym typeface="Wingdings" panose="05000000000000000000" pitchFamily="2" charset="2"/>
              </a:rPr>
              <a:t>com.oth.rabbitmq.config</a:t>
            </a:r>
            <a:br>
              <a:rPr lang="fr-FR" sz="2000" dirty="0">
                <a:sym typeface="Wingdings" panose="05000000000000000000" pitchFamily="2" charset="2"/>
              </a:rPr>
            </a:br>
            <a:r>
              <a:rPr lang="fr-FR" sz="2000" b="1" dirty="0" err="1">
                <a:sym typeface="Wingdings" panose="05000000000000000000" pitchFamily="2" charset="2"/>
              </a:rPr>
              <a:t>MessagingConfiguration</a:t>
            </a:r>
            <a:endParaRPr lang="fr-FR" sz="2000" b="1" dirty="0">
              <a:sym typeface="Wingdings" panose="05000000000000000000" pitchFamily="2" charset="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9DC4EC-8955-4B99-8ABE-96B210D20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2" y="1252486"/>
            <a:ext cx="5233850" cy="5478423"/>
          </a:xfrm>
          <a:prstGeom prst="rect">
            <a:avLst/>
          </a:prstGeom>
          <a:ln w="19050"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com.oth.rabbitmq.config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org.springframework.amqp.core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org.springframework.amqp.rabbit.connection.ConnectionFactory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org.springframework.amqp.rabbit.core.RabbitTemplate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org.springframework.amqp.support.converter.Jackson2JsonMessageConverter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org.springframework.amqp.support.converter.MessageConverter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org.springframework.context.annotation.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Bean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org.springframework.context.annotation.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Configuration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java.util.HashMap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java.util.Map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@Configuration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MessagingConfiguration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QUEUES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@Bean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Queue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queue1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Queue(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Util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QUEUES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@Bean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Queue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queue2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Queue(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Util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QUEUES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-- topic exchange exemple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@Bean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TopicExchange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topicExchange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TopicExchange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Util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EXCHANEGES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--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delayed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message exchange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@Bean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CustomExchange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delayedExchange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HashMap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"x-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delayed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-type"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"direct"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CustomExchange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Util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EXCHANEGES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"x-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delayed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-message"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67E84B5-D471-4A90-BDA3-3A1C8CC32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727" y="1252487"/>
            <a:ext cx="3640183" cy="4062651"/>
          </a:xfrm>
          <a:prstGeom prst="rect">
            <a:avLst/>
          </a:prstGeom>
          <a:ln w="19050"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//Binding 2 : between queue1 and x-delayed-message</a:t>
            </a:r>
            <a:b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@Bean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Binding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bindingQueue2AndDelayedMessageExchange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BindingBuilder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bind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(queue2()).to(delayedExchange()).with(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Util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ROUTING_KEYS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)).noargs();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@Bean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MessageConverter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messageConverter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Jackson2JsonMessageConverter();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@Bean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AmqpTemplate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template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ConnectionFactory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connectionFactory){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RabbitTemplate rabbitTemplate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RabbitTemplate(connectionFactory);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rabbitTemplate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.setMessageConverter(messageConverter());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rabbitTemplate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4E482B-A44F-43BA-B096-310B8A1EDA27}"/>
              </a:ext>
            </a:extLst>
          </p:cNvPr>
          <p:cNvSpPr/>
          <p:nvPr/>
        </p:nvSpPr>
        <p:spPr>
          <a:xfrm>
            <a:off x="104502" y="995341"/>
            <a:ext cx="1367245" cy="23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598687-05D0-4786-9621-1FAD7D515FC5}"/>
              </a:ext>
            </a:extLst>
          </p:cNvPr>
          <p:cNvSpPr/>
          <p:nvPr/>
        </p:nvSpPr>
        <p:spPr>
          <a:xfrm>
            <a:off x="5416727" y="980489"/>
            <a:ext cx="1367245" cy="23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3943819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FD6C8B1-850C-4C34-88C8-ED2027005B4E}"/>
              </a:ext>
            </a:extLst>
          </p:cNvPr>
          <p:cNvSpPr txBox="1">
            <a:spLocks/>
          </p:cNvSpPr>
          <p:nvPr/>
        </p:nvSpPr>
        <p:spPr>
          <a:xfrm>
            <a:off x="113211" y="129248"/>
            <a:ext cx="8760823" cy="80948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>
                <a:sym typeface="Wingdings" panose="05000000000000000000" pitchFamily="2" charset="2"/>
              </a:rPr>
              <a:t>Créer 2 classes des entités dans le package : </a:t>
            </a:r>
            <a:r>
              <a:rPr lang="fr-FR" sz="2000" dirty="0" err="1">
                <a:sym typeface="Wingdings" panose="05000000000000000000" pitchFamily="2" charset="2"/>
              </a:rPr>
              <a:t>com.oth.rabbitmq.entity</a:t>
            </a:r>
            <a:br>
              <a:rPr lang="fr-FR" sz="2000" dirty="0">
                <a:sym typeface="Wingdings" panose="05000000000000000000" pitchFamily="2" charset="2"/>
              </a:rPr>
            </a:br>
            <a:r>
              <a:rPr lang="fr-FR" sz="2000" b="1" dirty="0" err="1">
                <a:sym typeface="Wingdings" panose="05000000000000000000" pitchFamily="2" charset="2"/>
              </a:rPr>
              <a:t>Employee</a:t>
            </a:r>
            <a:r>
              <a:rPr lang="fr-FR" sz="2000" b="1" dirty="0">
                <a:sym typeface="Wingdings" panose="05000000000000000000" pitchFamily="2" charset="2"/>
              </a:rPr>
              <a:t> et </a:t>
            </a:r>
            <a:r>
              <a:rPr lang="fr-FR" sz="2000" b="1" dirty="0" err="1">
                <a:sym typeface="Wingdings" panose="05000000000000000000" pitchFamily="2" charset="2"/>
              </a:rPr>
              <a:t>EmployeeStatus</a:t>
            </a:r>
            <a:endParaRPr lang="fr-FR" sz="2000" b="1" dirty="0">
              <a:sym typeface="Wingdings" panose="05000000000000000000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4E482B-A44F-43BA-B096-310B8A1EDA27}"/>
              </a:ext>
            </a:extLst>
          </p:cNvPr>
          <p:cNvSpPr/>
          <p:nvPr/>
        </p:nvSpPr>
        <p:spPr>
          <a:xfrm>
            <a:off x="566057" y="1329248"/>
            <a:ext cx="1672047" cy="31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Employee</a:t>
            </a:r>
            <a:r>
              <a:rPr lang="fr-FR" dirty="0"/>
              <a:t>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598687-05D0-4786-9621-1FAD7D515FC5}"/>
              </a:ext>
            </a:extLst>
          </p:cNvPr>
          <p:cNvSpPr/>
          <p:nvPr/>
        </p:nvSpPr>
        <p:spPr>
          <a:xfrm>
            <a:off x="4567641" y="1329247"/>
            <a:ext cx="1672047" cy="31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EmployeeStatus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55941C-7420-4F05-A7B1-4E11C543C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7" y="1679381"/>
            <a:ext cx="3039292" cy="3447098"/>
          </a:xfrm>
          <a:prstGeom prst="rect">
            <a:avLst/>
          </a:prstGeom>
          <a:ln w="19050"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com.oth.rabbitmq.entity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lombok.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AllArgsConstructor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lombok.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Data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lombok.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NoArgsConstructor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lombok.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java.math.BigDecimal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@Data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@AllArgsConstructor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@NoArgsConstructor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@ToString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firstName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lastName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BigDecimal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salary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D03227D-CADB-4A54-9D98-C92E74D9D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641" y="1679381"/>
            <a:ext cx="3614057" cy="2985433"/>
          </a:xfrm>
          <a:prstGeom prst="rect">
            <a:avLst/>
          </a:prstGeom>
          <a:ln w="19050"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com.oth.rabbitmq.entity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lombok.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AllArgsConstructor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lombok.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Data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lombok.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NoArgsConstructor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lombok.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@Data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@AllArgsConstructor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@NoArgsConstructor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@ToString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EmployeeStatus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employee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status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952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FD6C8B1-850C-4C34-88C8-ED2027005B4E}"/>
              </a:ext>
            </a:extLst>
          </p:cNvPr>
          <p:cNvSpPr txBox="1">
            <a:spLocks/>
          </p:cNvSpPr>
          <p:nvPr/>
        </p:nvSpPr>
        <p:spPr>
          <a:xfrm>
            <a:off x="104503" y="78381"/>
            <a:ext cx="8760823" cy="809488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>
                <a:sym typeface="Wingdings" panose="05000000000000000000" pitchFamily="2" charset="2"/>
              </a:rPr>
              <a:t>Créer une classe du </a:t>
            </a:r>
            <a:r>
              <a:rPr lang="fr-FR" sz="2000" dirty="0" err="1">
                <a:sym typeface="Wingdings" panose="05000000000000000000" pitchFamily="2" charset="2"/>
              </a:rPr>
              <a:t>publisher</a:t>
            </a:r>
            <a:r>
              <a:rPr lang="fr-FR" sz="2000" dirty="0">
                <a:sym typeface="Wingdings" panose="05000000000000000000" pitchFamily="2" charset="2"/>
              </a:rPr>
              <a:t> (Producer) dans le package : </a:t>
            </a:r>
            <a:r>
              <a:rPr lang="fr-FR" sz="2000" dirty="0" err="1">
                <a:sym typeface="Wingdings" panose="05000000000000000000" pitchFamily="2" charset="2"/>
              </a:rPr>
              <a:t>com.oth.rabbitmq.publisher</a:t>
            </a:r>
            <a:br>
              <a:rPr lang="fr-FR" sz="2000" dirty="0">
                <a:sym typeface="Wingdings" panose="05000000000000000000" pitchFamily="2" charset="2"/>
              </a:rPr>
            </a:br>
            <a:r>
              <a:rPr lang="fr-FR" sz="2000" b="1" dirty="0" err="1">
                <a:sym typeface="Wingdings" panose="05000000000000000000" pitchFamily="2" charset="2"/>
              </a:rPr>
              <a:t>EmployeePublisher</a:t>
            </a:r>
            <a:endParaRPr lang="fr-FR" sz="2000" b="1" dirty="0">
              <a:sym typeface="Wingdings" panose="05000000000000000000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4E482B-A44F-43BA-B096-310B8A1EDA27}"/>
              </a:ext>
            </a:extLst>
          </p:cNvPr>
          <p:cNvSpPr/>
          <p:nvPr/>
        </p:nvSpPr>
        <p:spPr>
          <a:xfrm>
            <a:off x="113211" y="938736"/>
            <a:ext cx="2560320" cy="31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 1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27DFBEE-7C42-4CA0-8938-3E8033480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3" y="1301196"/>
            <a:ext cx="4650377" cy="5478423"/>
          </a:xfrm>
          <a:prstGeom prst="rect">
            <a:avLst/>
          </a:prstGeom>
          <a:ln w="19050"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com.oth.rabbitmq.publisher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com.oth.rabbitmq.config.Util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com.oth.rabbitmq.entity.Employee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com.oth.rabbitmq.entity.EmployeeStatus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org.springframework.amqp.AmqpException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org.springframework.amqp.core.Message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org.springframework.amqp.core.MessagePostProcessor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org.springframework.amqp.rabbit.core.RabbitTemplate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org.springframework.beans.factory.annotation.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Autowired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PostMapping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RequestBody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RequestMapping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RestController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java.util.UUID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RestController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RequestMapping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employee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EmployeePublisher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Autowired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RabbitTemplate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rabbitTemplate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PostMapping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publishEmployeeTopicExchange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RequestBody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employee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employee.setId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UUID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randomUUID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EmployeeStatus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employeeStatus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EmployeeStatus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employee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"STARTED"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"start process"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//transfert the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employee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to service layer ...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employeeStatus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.setStatus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"PROGRESS"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employeeStatus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.setMessage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"process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placed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successfully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rabbitTemplate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.convertAndSend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Util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EXCHANEGES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Util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ROUTING_KEYS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employeeStatus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success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with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topicExchange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!!!"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4589BA-BA09-4A9C-8546-E34EA4DA0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509" y="1318614"/>
            <a:ext cx="4153988" cy="3785652"/>
          </a:xfrm>
          <a:prstGeom prst="rect">
            <a:avLst/>
          </a:prstGeom>
          <a:ln w="19050"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@PostMapping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"publish2"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publishEmployeeDelayedMessage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@RequestBody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employee){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employee.setId(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UUID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randomUUID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().toString());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EmployeeStatus employeeStatus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EmployeeStatus(employee,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"STARTED"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"start process"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//transfert the employee to service layer ...</a:t>
            </a:r>
            <a:b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employeeStatus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.setStatus(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"PROGRESS"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employeeStatus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.setMessage(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"process placed successfully"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rabbitTemplate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.convertAndSend(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Util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EXCHANEGES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Util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ROUTING_KEYS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employeeStatus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MessagePostProcessor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postProcessMessage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message)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AmqpException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.println(message.getMessageProperties());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message.getMessageProperties().setHeader(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"x-delay"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10000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message;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"success with DelayedMessageExchange!!!"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8FECB2-DA7A-462D-BE74-274A685E7C18}"/>
              </a:ext>
            </a:extLst>
          </p:cNvPr>
          <p:cNvSpPr/>
          <p:nvPr/>
        </p:nvSpPr>
        <p:spPr>
          <a:xfrm>
            <a:off x="4885509" y="938736"/>
            <a:ext cx="2560320" cy="31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940193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FD6C8B1-850C-4C34-88C8-ED2027005B4E}"/>
              </a:ext>
            </a:extLst>
          </p:cNvPr>
          <p:cNvSpPr txBox="1">
            <a:spLocks/>
          </p:cNvSpPr>
          <p:nvPr/>
        </p:nvSpPr>
        <p:spPr>
          <a:xfrm>
            <a:off x="104501" y="145973"/>
            <a:ext cx="8760823" cy="7622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>
                <a:sym typeface="Wingdings" panose="05000000000000000000" pitchFamily="2" charset="2"/>
              </a:rPr>
              <a:t>Créer une classe du Consumer dans le package : </a:t>
            </a:r>
            <a:r>
              <a:rPr lang="fr-FR" sz="2000" dirty="0" err="1">
                <a:sym typeface="Wingdings" panose="05000000000000000000" pitchFamily="2" charset="2"/>
              </a:rPr>
              <a:t>com.oth.rabbitmq.consumer</a:t>
            </a:r>
            <a:br>
              <a:rPr lang="fr-FR" sz="2000" dirty="0">
                <a:sym typeface="Wingdings" panose="05000000000000000000" pitchFamily="2" charset="2"/>
              </a:rPr>
            </a:br>
            <a:r>
              <a:rPr lang="fr-FR" sz="2000" b="1" dirty="0" err="1">
                <a:sym typeface="Wingdings" panose="05000000000000000000" pitchFamily="2" charset="2"/>
              </a:rPr>
              <a:t>EmployeeConsumer</a:t>
            </a:r>
            <a:endParaRPr lang="fr-FR" sz="2000" b="1" dirty="0">
              <a:sym typeface="Wingdings" panose="05000000000000000000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4E482B-A44F-43BA-B096-310B8A1EDA27}"/>
              </a:ext>
            </a:extLst>
          </p:cNvPr>
          <p:cNvSpPr/>
          <p:nvPr/>
        </p:nvSpPr>
        <p:spPr>
          <a:xfrm>
            <a:off x="217714" y="1097281"/>
            <a:ext cx="2560320" cy="31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EmployeeConsumer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FB367A-206D-4760-8DBC-AC72CFBB0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2" y="1603397"/>
            <a:ext cx="8760822" cy="3016210"/>
          </a:xfrm>
          <a:prstGeom prst="rect">
            <a:avLst/>
          </a:prstGeom>
          <a:ln w="19050"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com.oth.rabbitmq.consumer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com.oth.rabbitmq.entity.EmployeeStatus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org.springframework.amqp.rabbit.annotation.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RabbitListener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org.springframework.stereotype.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Component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@Component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EmployeeConsumer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RabbitListener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(queues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"QUEUE1"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consumerMessageFromQueueWithTopicExchange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EmployeeStatus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employeeStatus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"Message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received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from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queue1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With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TopicExchange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: "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employeeStatus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RabbitListener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(queues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"QUEUE2"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consumerMessageFromQueueWithDelayedMessageExchange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EmployeeStatus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employeeStatus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"Message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received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from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queue2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With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DelayedMessageExchange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: "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employeeStatus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33014CA-88BB-44F4-89D7-350105589BE2}"/>
              </a:ext>
            </a:extLst>
          </p:cNvPr>
          <p:cNvSpPr txBox="1">
            <a:spLocks/>
          </p:cNvSpPr>
          <p:nvPr/>
        </p:nvSpPr>
        <p:spPr>
          <a:xfrm>
            <a:off x="104501" y="4849858"/>
            <a:ext cx="8760823" cy="163802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>
                <a:sym typeface="Wingdings" panose="05000000000000000000" pitchFamily="2" charset="2"/>
              </a:rPr>
              <a:t>Maintenant, vous pouvez tester les 2 en démarrant notre projet :</a:t>
            </a:r>
          </a:p>
          <a:p>
            <a:pPr algn="l"/>
            <a:r>
              <a:rPr lang="fr-FR" sz="2000" b="1" dirty="0">
                <a:sym typeface="Wingdings" panose="05000000000000000000" pitchFamily="2" charset="2"/>
              </a:rPr>
              <a:t>1 - </a:t>
            </a:r>
            <a:r>
              <a:rPr lang="fr-FR" dirty="0">
                <a:hlinkClick r:id="rId2"/>
              </a:rPr>
              <a:t>http://localhost:8080/employee/publish</a:t>
            </a:r>
            <a:r>
              <a:rPr lang="fr-FR" dirty="0"/>
              <a:t> cela va permet de tester exchange de type topic.</a:t>
            </a:r>
          </a:p>
          <a:p>
            <a:pPr algn="l"/>
            <a:r>
              <a:rPr lang="fr-FR" b="1" dirty="0">
                <a:sym typeface="Wingdings" panose="05000000000000000000" pitchFamily="2" charset="2"/>
              </a:rPr>
              <a:t>2 - </a:t>
            </a:r>
            <a:r>
              <a:rPr lang="fr-FR" dirty="0">
                <a:sym typeface="Wingdings" panose="05000000000000000000" pitchFamily="2" charset="2"/>
                <a:hlinkClick r:id="rId3"/>
              </a:rPr>
              <a:t>http://localhost:8080/employee/publish2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sz="2000" dirty="0"/>
              <a:t>cela va permet de tester exchange de type x-</a:t>
            </a:r>
            <a:r>
              <a:rPr lang="fr-FR" sz="2000" dirty="0" err="1"/>
              <a:t>delayed</a:t>
            </a:r>
            <a:r>
              <a:rPr lang="fr-FR" sz="2000" dirty="0"/>
              <a:t>-message.</a:t>
            </a:r>
            <a:endParaRPr lang="fr-FR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89735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FD6C8B1-850C-4C34-88C8-ED2027005B4E}"/>
              </a:ext>
            </a:extLst>
          </p:cNvPr>
          <p:cNvSpPr txBox="1">
            <a:spLocks/>
          </p:cNvSpPr>
          <p:nvPr/>
        </p:nvSpPr>
        <p:spPr>
          <a:xfrm>
            <a:off x="104502" y="287792"/>
            <a:ext cx="8760823" cy="200001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1" dirty="0">
                <a:sym typeface="Wingdings" panose="05000000000000000000" pitchFamily="2" charset="2"/>
              </a:rPr>
              <a:t>Conclusion :</a:t>
            </a:r>
          </a:p>
          <a:p>
            <a:pPr algn="l"/>
            <a:r>
              <a:rPr lang="fr-FR" sz="2000" b="1" dirty="0" err="1">
                <a:sym typeface="Wingdings" panose="05000000000000000000" pitchFamily="2" charset="2"/>
              </a:rPr>
              <a:t>RabbitMQ</a:t>
            </a:r>
            <a:r>
              <a:rPr lang="fr-FR" sz="2000" b="1" dirty="0">
                <a:sym typeface="Wingdings" panose="05000000000000000000" pitchFamily="2" charset="2"/>
              </a:rPr>
              <a:t> est très utile si vous travaillez dans une architecture distribuée (micro-service), cela vous aidera à activera ce qu’on appel file d’attente.</a:t>
            </a:r>
            <a:endParaRPr lang="ar-SA" sz="2000" b="1" dirty="0">
              <a:sym typeface="Wingdings" panose="05000000000000000000" pitchFamily="2" charset="2"/>
            </a:endParaRPr>
          </a:p>
          <a:p>
            <a:pPr algn="l"/>
            <a:r>
              <a:rPr lang="fr-FR" sz="2000" b="1" dirty="0">
                <a:sym typeface="Wingdings" panose="05000000000000000000" pitchFamily="2" charset="2"/>
              </a:rPr>
              <a:t>J’ai mis ce projet à votre disposition sur </a:t>
            </a:r>
            <a:r>
              <a:rPr lang="fr-FR" sz="2000" b="1" dirty="0" err="1">
                <a:sym typeface="Wingdings" panose="05000000000000000000" pitchFamily="2" charset="2"/>
              </a:rPr>
              <a:t>github</a:t>
            </a:r>
            <a:r>
              <a:rPr lang="fr-FR" sz="2000" b="1" dirty="0">
                <a:sym typeface="Wingdings" panose="05000000000000000000" pitchFamily="2" charset="2"/>
              </a:rPr>
              <a:t> si souhaitez le cloner :</a:t>
            </a:r>
          </a:p>
          <a:p>
            <a:pPr algn="l"/>
            <a:r>
              <a:rPr lang="fr-FR" sz="2000" b="1" dirty="0">
                <a:sym typeface="Wingdings" panose="05000000000000000000" pitchFamily="2" charset="2"/>
                <a:hlinkClick r:id="rId2"/>
              </a:rPr>
              <a:t> https://github.com/othman-bouazzaoui/rabbitmq</a:t>
            </a:r>
            <a:endParaRPr lang="fr-FR" sz="2000" b="1" dirty="0">
              <a:sym typeface="Wingdings" panose="05000000000000000000" pitchFamily="2" charset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CCDB83-B69E-4A48-AF07-B7CAFF634CFD}"/>
              </a:ext>
            </a:extLst>
          </p:cNvPr>
          <p:cNvSpPr/>
          <p:nvPr/>
        </p:nvSpPr>
        <p:spPr>
          <a:xfrm>
            <a:off x="117564" y="4896350"/>
            <a:ext cx="8747760" cy="16738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rgbClr val="002060"/>
                </a:solidFill>
              </a:rPr>
              <a:t>Othman BOUAZZAOUI – Chercheur en IT &amp; Spécialiste Java EE/</a:t>
            </a:r>
            <a:r>
              <a:rPr lang="fr-FR" dirty="0" err="1">
                <a:solidFill>
                  <a:srgbClr val="002060"/>
                </a:solidFill>
              </a:rPr>
              <a:t>Angular</a:t>
            </a:r>
            <a:endParaRPr lang="fr-FR" dirty="0">
              <a:solidFill>
                <a:srgbClr val="002060"/>
              </a:solidFill>
            </a:endParaRPr>
          </a:p>
          <a:p>
            <a:r>
              <a:rPr lang="fr-FR" dirty="0">
                <a:solidFill>
                  <a:srgbClr val="002060"/>
                </a:solidFill>
              </a:rPr>
              <a:t>Email       : </a:t>
            </a:r>
            <a:r>
              <a:rPr lang="fr-FR" dirty="0">
                <a:solidFill>
                  <a:srgbClr val="002060"/>
                </a:solidFill>
                <a:hlinkClick r:id="rId3"/>
              </a:rPr>
              <a:t>oth.bouazzaoui@gmail.com</a:t>
            </a:r>
            <a:endParaRPr lang="fr-FR" dirty="0">
              <a:solidFill>
                <a:srgbClr val="002060"/>
              </a:solidFill>
            </a:endParaRPr>
          </a:p>
          <a:p>
            <a:r>
              <a:rPr lang="fr-FR" dirty="0">
                <a:solidFill>
                  <a:srgbClr val="002060"/>
                </a:solidFill>
              </a:rPr>
              <a:t>LinkedIn  : linkedin.com/in/</a:t>
            </a:r>
            <a:r>
              <a:rPr lang="fr-FR" dirty="0" err="1">
                <a:solidFill>
                  <a:srgbClr val="002060"/>
                </a:solidFill>
              </a:rPr>
              <a:t>othmanbouazzaoui</a:t>
            </a:r>
            <a:endParaRPr lang="fr-FR" dirty="0">
              <a:solidFill>
                <a:srgbClr val="002060"/>
              </a:solidFill>
            </a:endParaRPr>
          </a:p>
          <a:p>
            <a:r>
              <a:rPr lang="fr-FR" dirty="0">
                <a:solidFill>
                  <a:srgbClr val="002060"/>
                </a:solidFill>
              </a:rPr>
              <a:t>E-mail      : oth.bouazzaoui@gmail.com</a:t>
            </a:r>
          </a:p>
          <a:p>
            <a:r>
              <a:rPr lang="fr-FR" dirty="0">
                <a:solidFill>
                  <a:srgbClr val="002060"/>
                </a:solidFill>
              </a:rPr>
              <a:t>Mobile     : 0690683880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F5228F-4215-4D9C-9244-481D00C71AE4}"/>
              </a:ext>
            </a:extLst>
          </p:cNvPr>
          <p:cNvSpPr/>
          <p:nvPr/>
        </p:nvSpPr>
        <p:spPr>
          <a:xfrm>
            <a:off x="104501" y="2848973"/>
            <a:ext cx="8760823" cy="1673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Bon courage </a:t>
            </a:r>
            <a:r>
              <a:rPr lang="fr-FR" dirty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ar-SA" dirty="0">
                <a:solidFill>
                  <a:srgbClr val="002060"/>
                </a:solidFill>
              </a:rPr>
              <a:t>و لا تنسونا من صالح الدعاء</a:t>
            </a:r>
          </a:p>
          <a:p>
            <a:pPr algn="ctr"/>
            <a:r>
              <a:rPr lang="fr-FR">
                <a:solidFill>
                  <a:srgbClr val="002060"/>
                </a:solidFill>
              </a:rPr>
              <a:t> </a:t>
            </a:r>
            <a:r>
              <a:rPr lang="fr-FR">
                <a:solidFill>
                  <a:srgbClr val="002060"/>
                </a:solidFill>
                <a:sym typeface="Wingdings" panose="05000000000000000000" pitchFamily="2" charset="2"/>
              </a:rPr>
              <a:t> </a:t>
            </a:r>
            <a:r>
              <a:rPr lang="ar-SA">
                <a:solidFill>
                  <a:srgbClr val="002060"/>
                </a:solidFill>
              </a:rPr>
              <a:t>وفقكم </a:t>
            </a:r>
            <a:r>
              <a:rPr lang="ar-SA" dirty="0">
                <a:solidFill>
                  <a:srgbClr val="002060"/>
                </a:solidFill>
              </a:rPr>
              <a:t>الله</a:t>
            </a:r>
            <a:r>
              <a:rPr lang="fr-FR" dirty="0">
                <a:solidFill>
                  <a:srgbClr val="002060"/>
                </a:solidFill>
              </a:rPr>
              <a:t> </a:t>
            </a:r>
          </a:p>
          <a:p>
            <a:pPr algn="ctr"/>
            <a:r>
              <a:rPr lang="fr-FR" dirty="0">
                <a:solidFill>
                  <a:srgbClr val="002060"/>
                </a:solidFill>
              </a:rPr>
              <a:t>good </a:t>
            </a:r>
            <a:r>
              <a:rPr lang="fr-FR" dirty="0" err="1">
                <a:solidFill>
                  <a:srgbClr val="002060"/>
                </a:solidFill>
              </a:rPr>
              <a:t>luck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7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E5D6C1-31E0-41D4-9BFA-4C612D16A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372" y="162997"/>
            <a:ext cx="8818262" cy="63198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l"/>
            <a:r>
              <a:rPr lang="fr-FR" sz="4400" dirty="0"/>
              <a:t>C’est quoi Rabbit-MQ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958B3F-1490-456C-9E03-DAA595343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371" y="881606"/>
            <a:ext cx="8818263" cy="3140492"/>
          </a:xfrm>
          <a:ln w="28575">
            <a:solidFill>
              <a:srgbClr val="0070C0"/>
            </a:solidFill>
          </a:ln>
        </p:spPr>
        <p:txBody>
          <a:bodyPr anchor="ctr">
            <a:normAutofit fontScale="92500" lnSpcReduction="10000"/>
          </a:bodyPr>
          <a:lstStyle/>
          <a:p>
            <a:pPr algn="l"/>
            <a:r>
              <a:rPr lang="en-US" b="1" dirty="0"/>
              <a:t>RabbitMQ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un </a:t>
            </a:r>
            <a:r>
              <a:rPr lang="en-US" dirty="0" err="1"/>
              <a:t>logiciel</a:t>
            </a:r>
            <a:r>
              <a:rPr lang="en-US" dirty="0"/>
              <a:t> </a:t>
            </a:r>
            <a:r>
              <a:rPr lang="en-US" dirty="0" err="1"/>
              <a:t>d'agent</a:t>
            </a:r>
            <a:r>
              <a:rPr lang="en-US" dirty="0"/>
              <a:t> de messages open source qui </a:t>
            </a:r>
            <a:r>
              <a:rPr lang="en-US" dirty="0" err="1"/>
              <a:t>implémente</a:t>
            </a:r>
            <a:r>
              <a:rPr lang="en-US" dirty="0"/>
              <a:t> le </a:t>
            </a:r>
            <a:r>
              <a:rPr lang="en-US" dirty="0" err="1"/>
              <a:t>protocole</a:t>
            </a:r>
            <a:r>
              <a:rPr lang="en-US" dirty="0"/>
              <a:t> Advanced Message Queuing,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aussi</a:t>
            </a:r>
            <a:r>
              <a:rPr lang="en-US" dirty="0"/>
              <a:t> avec des plugins Streaming Text Oriented Messaging Protocol et Message Queuing Telemetry Transport. </a:t>
            </a:r>
          </a:p>
          <a:p>
            <a:pPr algn="l"/>
            <a:r>
              <a:rPr lang="en-US" dirty="0"/>
              <a:t>Le </a:t>
            </a:r>
            <a:r>
              <a:rPr lang="en-US" dirty="0" err="1"/>
              <a:t>serveur</a:t>
            </a:r>
            <a:r>
              <a:rPr lang="en-US" dirty="0"/>
              <a:t> RabbitMQ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écrit</a:t>
            </a:r>
            <a:r>
              <a:rPr lang="en-US" dirty="0"/>
              <a:t> dans le </a:t>
            </a:r>
            <a:r>
              <a:rPr lang="en-US" dirty="0" err="1"/>
              <a:t>langage</a:t>
            </a:r>
            <a:r>
              <a:rPr lang="en-US" dirty="0"/>
              <a:t> de </a:t>
            </a:r>
            <a:r>
              <a:rPr lang="en-US" dirty="0" err="1"/>
              <a:t>programmation</a:t>
            </a:r>
            <a:r>
              <a:rPr lang="en-US" dirty="0"/>
              <a:t> Erlang.</a:t>
            </a:r>
          </a:p>
          <a:p>
            <a:pPr algn="l"/>
            <a:r>
              <a:rPr lang="fr-FR" dirty="0"/>
              <a:t>Aussi c’est un système de </a:t>
            </a:r>
            <a:r>
              <a:rPr lang="fr-FR" i="1" dirty="0"/>
              <a:t>clustering</a:t>
            </a:r>
            <a:r>
              <a:rPr lang="fr-FR" dirty="0"/>
              <a:t> pour la haute disponibilité et la scalabilité.</a:t>
            </a:r>
          </a:p>
          <a:p>
            <a:pPr algn="l"/>
            <a:r>
              <a:rPr lang="fr-FR" dirty="0"/>
              <a:t>Les </a:t>
            </a:r>
            <a:r>
              <a:rPr lang="fr-FR" dirty="0" err="1"/>
              <a:t>vhost</a:t>
            </a:r>
            <a:r>
              <a:rPr lang="fr-FR" dirty="0"/>
              <a:t>(virtuel host) permettent de cloisonner des environnements (mutualiser le serveur, </a:t>
            </a:r>
            <a:r>
              <a:rPr lang="fr-FR" dirty="0" err="1"/>
              <a:t>env</a:t>
            </a:r>
            <a:r>
              <a:rPr lang="fr-FR" dirty="0"/>
              <a:t> dev/</a:t>
            </a:r>
            <a:r>
              <a:rPr lang="fr-FR" dirty="0" err="1"/>
              <a:t>preprod</a:t>
            </a:r>
            <a:r>
              <a:rPr lang="fr-FR" dirty="0"/>
              <a:t>/prod)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A98BA8C-95B2-4909-804F-4D638FDF94FF}"/>
              </a:ext>
            </a:extLst>
          </p:cNvPr>
          <p:cNvSpPr/>
          <p:nvPr/>
        </p:nvSpPr>
        <p:spPr>
          <a:xfrm>
            <a:off x="2349179" y="4428086"/>
            <a:ext cx="4159194" cy="1892032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0BB855-4ACF-4A1F-8C0C-29841CDBCFB3}"/>
              </a:ext>
            </a:extLst>
          </p:cNvPr>
          <p:cNvSpPr/>
          <p:nvPr/>
        </p:nvSpPr>
        <p:spPr>
          <a:xfrm>
            <a:off x="323034" y="4840399"/>
            <a:ext cx="1197429" cy="810306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Publisher</a:t>
            </a:r>
          </a:p>
          <a:p>
            <a:pPr algn="ctr"/>
            <a:r>
              <a:rPr lang="fr-FR" sz="1400" dirty="0"/>
              <a:t>(</a:t>
            </a:r>
            <a:r>
              <a:rPr lang="fr-FR" sz="1400" dirty="0" err="1"/>
              <a:t>Ws</a:t>
            </a:r>
            <a:r>
              <a:rPr lang="fr-FR" sz="1400" dirty="0"/>
              <a:t>, Client ..)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99FA03-D27A-4061-9BFB-7B608CF75255}"/>
              </a:ext>
            </a:extLst>
          </p:cNvPr>
          <p:cNvSpPr/>
          <p:nvPr/>
        </p:nvSpPr>
        <p:spPr>
          <a:xfrm>
            <a:off x="7703656" y="4870880"/>
            <a:ext cx="1162434" cy="810306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Consumer</a:t>
            </a:r>
          </a:p>
          <a:p>
            <a:pPr algn="ctr"/>
            <a:r>
              <a:rPr lang="fr-FR" sz="1400" dirty="0"/>
              <a:t>(ms, server .)</a:t>
            </a:r>
          </a:p>
          <a:p>
            <a:pPr algn="ctr"/>
            <a:endParaRPr lang="fr-FR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09984688-F771-4B91-9360-B5296404DF44}"/>
              </a:ext>
            </a:extLst>
          </p:cNvPr>
          <p:cNvSpPr/>
          <p:nvPr/>
        </p:nvSpPr>
        <p:spPr>
          <a:xfrm>
            <a:off x="1569469" y="4906843"/>
            <a:ext cx="1022180" cy="66226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E98A8C4E-EBEC-4384-8D8F-2CE221036F58}"/>
              </a:ext>
            </a:extLst>
          </p:cNvPr>
          <p:cNvSpPr/>
          <p:nvPr/>
        </p:nvSpPr>
        <p:spPr>
          <a:xfrm>
            <a:off x="6380080" y="4953815"/>
            <a:ext cx="1279071" cy="662259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Consume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303305D2-F863-4D9F-B8EB-A5B6E0D13F37}"/>
              </a:ext>
            </a:extLst>
          </p:cNvPr>
          <p:cNvSpPr/>
          <p:nvPr/>
        </p:nvSpPr>
        <p:spPr>
          <a:xfrm>
            <a:off x="4015376" y="4773113"/>
            <a:ext cx="1476129" cy="94487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routes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9502DF2E-A6A7-42B9-93FB-647E5FAC06AE}"/>
              </a:ext>
            </a:extLst>
          </p:cNvPr>
          <p:cNvSpPr/>
          <p:nvPr/>
        </p:nvSpPr>
        <p:spPr>
          <a:xfrm>
            <a:off x="5536010" y="4679495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A2F5848-D3FC-48F4-AD35-19C02C0388A2}"/>
              </a:ext>
            </a:extLst>
          </p:cNvPr>
          <p:cNvSpPr/>
          <p:nvPr/>
        </p:nvSpPr>
        <p:spPr>
          <a:xfrm>
            <a:off x="5765978" y="4870880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5C90971-5703-4021-BFC7-8BB27A1A68D2}"/>
              </a:ext>
            </a:extLst>
          </p:cNvPr>
          <p:cNvSpPr/>
          <p:nvPr/>
        </p:nvSpPr>
        <p:spPr>
          <a:xfrm>
            <a:off x="5935793" y="5010625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FCE63D-3C0F-48D3-9F3E-FCD821F30DBE}"/>
              </a:ext>
            </a:extLst>
          </p:cNvPr>
          <p:cNvSpPr/>
          <p:nvPr/>
        </p:nvSpPr>
        <p:spPr>
          <a:xfrm>
            <a:off x="164371" y="4232366"/>
            <a:ext cx="8818263" cy="254290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0" name="Hexagone 19">
            <a:extLst>
              <a:ext uri="{FF2B5EF4-FFF2-40B4-BE49-F238E27FC236}">
                <a16:creationId xmlns:a16="http://schemas.microsoft.com/office/drawing/2014/main" id="{616F647F-0C3C-461B-BB88-10675509723A}"/>
              </a:ext>
            </a:extLst>
          </p:cNvPr>
          <p:cNvSpPr/>
          <p:nvPr/>
        </p:nvSpPr>
        <p:spPr>
          <a:xfrm>
            <a:off x="2653139" y="4866158"/>
            <a:ext cx="1303591" cy="743630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Exchange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8EA32D-A467-4CC3-8284-4D67C3A546E5}"/>
              </a:ext>
            </a:extLst>
          </p:cNvPr>
          <p:cNvSpPr/>
          <p:nvPr/>
        </p:nvSpPr>
        <p:spPr>
          <a:xfrm>
            <a:off x="2556812" y="6376116"/>
            <a:ext cx="3743927" cy="319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Rabbit-MQ server</a:t>
            </a:r>
          </a:p>
        </p:txBody>
      </p:sp>
    </p:spTree>
    <p:extLst>
      <p:ext uri="{BB962C8B-B14F-4D97-AF65-F5344CB8AC3E}">
        <p14:creationId xmlns:p14="http://schemas.microsoft.com/office/powerpoint/2010/main" val="149844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1FD272B-7321-4616-A1B4-A68BE96CEA3A}"/>
              </a:ext>
            </a:extLst>
          </p:cNvPr>
          <p:cNvSpPr txBox="1">
            <a:spLocks/>
          </p:cNvSpPr>
          <p:nvPr/>
        </p:nvSpPr>
        <p:spPr>
          <a:xfrm>
            <a:off x="161108" y="261256"/>
            <a:ext cx="8821784" cy="7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800" dirty="0"/>
              <a:t>Pourquoi </a:t>
            </a:r>
            <a:r>
              <a:rPr lang="fr-FR" sz="4800" dirty="0" err="1"/>
              <a:t>RabbitMQ</a:t>
            </a:r>
            <a:r>
              <a:rPr lang="fr-FR" sz="4800" dirty="0"/>
              <a:t> ?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4199AED9-8757-4BBF-AF80-745C04F8C735}"/>
              </a:ext>
            </a:extLst>
          </p:cNvPr>
          <p:cNvSpPr txBox="1">
            <a:spLocks/>
          </p:cNvSpPr>
          <p:nvPr/>
        </p:nvSpPr>
        <p:spPr>
          <a:xfrm>
            <a:off x="161108" y="1140823"/>
            <a:ext cx="8821784" cy="497259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Puisque </a:t>
            </a:r>
            <a:r>
              <a:rPr lang="fr-FR" dirty="0" err="1"/>
              <a:t>rabbitmq</a:t>
            </a:r>
            <a:r>
              <a:rPr lang="fr-FR" dirty="0"/>
              <a:t> permettant la gestion des files de messages afin de permettre à différents clients de communiquer très simplement.</a:t>
            </a:r>
          </a:p>
          <a:p>
            <a:pPr algn="l"/>
            <a:r>
              <a:rPr lang="fr-FR" dirty="0"/>
              <a:t>Pour que chaque client puisse communiquer avec </a:t>
            </a:r>
            <a:r>
              <a:rPr lang="fr-FR" dirty="0" err="1"/>
              <a:t>RabbitMQ</a:t>
            </a:r>
            <a:r>
              <a:rPr lang="fr-FR" dirty="0"/>
              <a:t>, celui-ci s’appuie sur le protocole AMQP(</a:t>
            </a:r>
            <a:r>
              <a:rPr lang="en-US" dirty="0"/>
              <a:t>Advanced Message Queuing)</a:t>
            </a:r>
            <a:r>
              <a:rPr lang="fr-FR" dirty="0"/>
              <a:t>. </a:t>
            </a:r>
          </a:p>
          <a:p>
            <a:pPr algn="l"/>
            <a:r>
              <a:rPr lang="fr-FR" dirty="0"/>
              <a:t>Ce protocole définit précisément la façon dont vont communiquer les différents clients avec </a:t>
            </a:r>
            <a:r>
              <a:rPr lang="fr-FR" dirty="0" err="1"/>
              <a:t>RabbitMQ</a:t>
            </a:r>
            <a:r>
              <a:rPr lang="fr-FR" dirty="0"/>
              <a:t>. </a:t>
            </a:r>
          </a:p>
          <a:p>
            <a:pPr algn="l"/>
            <a:r>
              <a:rPr lang="fr-FR" dirty="0"/>
              <a:t>AMQP n’étant qu’un protocole et non une implémentation, chaque client est libre d’implémenter le protocole comme il le souhaite, ou de s’appuyer sur une bibliothèque. </a:t>
            </a:r>
          </a:p>
          <a:p>
            <a:pPr algn="l"/>
            <a:r>
              <a:rPr lang="fr-FR" dirty="0"/>
              <a:t>Des bibliothèques existent pour énormément de langages de programmation différents, ce qui permet de faire communiquer facilement des applicatifs utilisant des technologies très différentes.</a:t>
            </a:r>
          </a:p>
        </p:txBody>
      </p:sp>
    </p:spTree>
    <p:extLst>
      <p:ext uri="{BB962C8B-B14F-4D97-AF65-F5344CB8AC3E}">
        <p14:creationId xmlns:p14="http://schemas.microsoft.com/office/powerpoint/2010/main" val="95306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1FD272B-7321-4616-A1B4-A68BE96CEA3A}"/>
              </a:ext>
            </a:extLst>
          </p:cNvPr>
          <p:cNvSpPr txBox="1">
            <a:spLocks/>
          </p:cNvSpPr>
          <p:nvPr/>
        </p:nvSpPr>
        <p:spPr>
          <a:xfrm>
            <a:off x="191588" y="204649"/>
            <a:ext cx="8760822" cy="8103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Message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542C6EB4-FF9C-449C-96DA-2A70401101DA}"/>
              </a:ext>
            </a:extLst>
          </p:cNvPr>
          <p:cNvSpPr txBox="1">
            <a:spLocks/>
          </p:cNvSpPr>
          <p:nvPr/>
        </p:nvSpPr>
        <p:spPr>
          <a:xfrm>
            <a:off x="-439783" y="1480459"/>
            <a:ext cx="10302239" cy="4850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C5F6C9DE-8123-48AC-960F-7AC9F1A23CC8}"/>
              </a:ext>
            </a:extLst>
          </p:cNvPr>
          <p:cNvSpPr txBox="1">
            <a:spLocks/>
          </p:cNvSpPr>
          <p:nvPr/>
        </p:nvSpPr>
        <p:spPr>
          <a:xfrm>
            <a:off x="191588" y="1149943"/>
            <a:ext cx="8760823" cy="534665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u="sng" dirty="0"/>
              <a:t>Message</a:t>
            </a:r>
            <a:r>
              <a:rPr lang="fr-FR" dirty="0"/>
              <a:t> : Tout simplement c’est une requête HTTP, qui contient des attributs ainsi qu’un </a:t>
            </a:r>
            <a:r>
              <a:rPr lang="fr-FR" dirty="0" err="1"/>
              <a:t>payload</a:t>
            </a:r>
            <a:r>
              <a:rPr lang="fr-FR" dirty="0"/>
              <a:t>. </a:t>
            </a:r>
          </a:p>
          <a:p>
            <a:pPr algn="l"/>
            <a:r>
              <a:rPr lang="fr-FR" dirty="0"/>
              <a:t>Saut que parmi les attributs du </a:t>
            </a:r>
            <a:r>
              <a:rPr lang="fr-FR" dirty="0" err="1"/>
              <a:t>protocol</a:t>
            </a:r>
            <a:r>
              <a:rPr lang="fr-FR" dirty="0"/>
              <a:t> vous pouvez y ajouter des headers depuis votre </a:t>
            </a:r>
            <a:r>
              <a:rPr lang="fr-FR" dirty="0" err="1"/>
              <a:t>publisher</a:t>
            </a:r>
            <a:r>
              <a:rPr lang="fr-FR" dirty="0"/>
              <a:t>(client ou un micro-service).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Liste des </a:t>
            </a:r>
            <a:r>
              <a:rPr lang="fr-FR" dirty="0" err="1"/>
              <a:t>properties</a:t>
            </a:r>
            <a:r>
              <a:rPr lang="fr-FR" dirty="0"/>
              <a:t> du </a:t>
            </a:r>
            <a:r>
              <a:rPr lang="fr-FR" dirty="0" err="1"/>
              <a:t>protocol</a:t>
            </a:r>
            <a:r>
              <a:rPr lang="fr-FR" dirty="0"/>
              <a:t> :</a:t>
            </a:r>
          </a:p>
          <a:p>
            <a:pPr algn="l"/>
            <a:r>
              <a:rPr lang="fr-FR" dirty="0" err="1"/>
              <a:t>content_type</a:t>
            </a:r>
            <a:r>
              <a:rPr lang="fr-FR" dirty="0"/>
              <a:t>, </a:t>
            </a:r>
            <a:r>
              <a:rPr lang="fr-FR" dirty="0" err="1"/>
              <a:t>content_encoding</a:t>
            </a:r>
            <a:r>
              <a:rPr lang="fr-FR" dirty="0"/>
              <a:t>, </a:t>
            </a:r>
            <a:r>
              <a:rPr lang="fr-FR" dirty="0" err="1"/>
              <a:t>priority</a:t>
            </a:r>
            <a:r>
              <a:rPr lang="fr-FR" dirty="0"/>
              <a:t>, </a:t>
            </a:r>
            <a:r>
              <a:rPr lang="fr-FR" dirty="0" err="1"/>
              <a:t>correlation_id</a:t>
            </a:r>
            <a:r>
              <a:rPr lang="fr-FR" dirty="0"/>
              <a:t>, </a:t>
            </a:r>
            <a:r>
              <a:rPr lang="fr-FR" dirty="0" err="1"/>
              <a:t>reply_to</a:t>
            </a:r>
            <a:r>
              <a:rPr lang="fr-FR" dirty="0"/>
              <a:t>, expiration, </a:t>
            </a:r>
            <a:r>
              <a:rPr lang="fr-FR" dirty="0" err="1"/>
              <a:t>message_id</a:t>
            </a:r>
            <a:r>
              <a:rPr lang="fr-FR" dirty="0"/>
              <a:t>, timestamp, type, </a:t>
            </a:r>
            <a:r>
              <a:rPr lang="fr-FR" dirty="0" err="1"/>
              <a:t>user_id</a:t>
            </a:r>
            <a:r>
              <a:rPr lang="fr-FR" dirty="0"/>
              <a:t>, </a:t>
            </a:r>
            <a:r>
              <a:rPr lang="fr-FR" dirty="0" err="1"/>
              <a:t>app_id</a:t>
            </a:r>
            <a:r>
              <a:rPr lang="fr-FR" dirty="0"/>
              <a:t>, </a:t>
            </a:r>
            <a:r>
              <a:rPr lang="fr-FR" dirty="0" err="1"/>
              <a:t>cluster_id</a:t>
            </a:r>
            <a:endParaRPr lang="fr-FR" dirty="0"/>
          </a:p>
          <a:p>
            <a:pPr algn="l"/>
            <a:endParaRPr lang="fr-FR" dirty="0"/>
          </a:p>
          <a:p>
            <a:pPr algn="l"/>
            <a:r>
              <a:rPr lang="fr-FR" dirty="0"/>
              <a:t>Les headers seront disponibles dans </a:t>
            </a:r>
            <a:r>
              <a:rPr lang="fr-FR" dirty="0" err="1"/>
              <a:t>attributes</a:t>
            </a:r>
            <a:r>
              <a:rPr lang="fr-FR" dirty="0"/>
              <a:t>[headers].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L’attribut </a:t>
            </a:r>
            <a:r>
              <a:rPr lang="fr-FR" dirty="0" err="1"/>
              <a:t>routing_key</a:t>
            </a:r>
            <a:r>
              <a:rPr lang="fr-FR" dirty="0"/>
              <a:t>, bien qu’optionnel, n’en est pas moins très utile dans le </a:t>
            </a:r>
            <a:r>
              <a:rPr lang="fr-FR" dirty="0" err="1"/>
              <a:t>protocol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5381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1FD272B-7321-4616-A1B4-A68BE96CEA3A}"/>
              </a:ext>
            </a:extLst>
          </p:cNvPr>
          <p:cNvSpPr txBox="1">
            <a:spLocks/>
          </p:cNvSpPr>
          <p:nvPr/>
        </p:nvSpPr>
        <p:spPr>
          <a:xfrm>
            <a:off x="191586" y="269966"/>
            <a:ext cx="8760824" cy="8103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Binding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542C6EB4-FF9C-449C-96DA-2A70401101DA}"/>
              </a:ext>
            </a:extLst>
          </p:cNvPr>
          <p:cNvSpPr txBox="1">
            <a:spLocks/>
          </p:cNvSpPr>
          <p:nvPr/>
        </p:nvSpPr>
        <p:spPr>
          <a:xfrm>
            <a:off x="-439783" y="1480459"/>
            <a:ext cx="10302239" cy="4850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48AF6A04-897F-412A-A5ED-EE8B24DFA6A7}"/>
              </a:ext>
            </a:extLst>
          </p:cNvPr>
          <p:cNvSpPr txBox="1">
            <a:spLocks/>
          </p:cNvSpPr>
          <p:nvPr/>
        </p:nvSpPr>
        <p:spPr>
          <a:xfrm>
            <a:off x="191587" y="1336766"/>
            <a:ext cx="8760823" cy="513805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u="sng" dirty="0"/>
              <a:t>Les bindings </a:t>
            </a:r>
            <a:r>
              <a:rPr lang="fr-FR" dirty="0"/>
              <a:t>: ce sont les règles que les exchanges utilisent pour déterminer à quelle queue il faut délivrer le message. </a:t>
            </a:r>
          </a:p>
          <a:p>
            <a:pPr algn="l"/>
            <a:r>
              <a:rPr lang="fr-FR" dirty="0"/>
              <a:t>Les différentes configurations peuvent utiliser la </a:t>
            </a:r>
            <a:r>
              <a:rPr lang="fr-FR" dirty="0" err="1"/>
              <a:t>routing</a:t>
            </a:r>
            <a:r>
              <a:rPr lang="fr-FR" dirty="0"/>
              <a:t> key (direct/topic exchanges) ainsi que les headers(header exchanges) et </a:t>
            </a:r>
            <a:r>
              <a:rPr lang="fr-FR" dirty="0" err="1"/>
              <a:t>delayed</a:t>
            </a:r>
            <a:r>
              <a:rPr lang="fr-FR" dirty="0"/>
              <a:t> messages. </a:t>
            </a:r>
          </a:p>
          <a:p>
            <a:pPr algn="l"/>
            <a:r>
              <a:rPr lang="fr-FR" dirty="0"/>
              <a:t>Dans le cas des exchanges </a:t>
            </a:r>
            <a:r>
              <a:rPr lang="fr-FR" dirty="0" err="1"/>
              <a:t>fanout</a:t>
            </a:r>
            <a:r>
              <a:rPr lang="fr-FR" dirty="0"/>
              <a:t>, les queues n’ont qu’à être </a:t>
            </a:r>
            <a:r>
              <a:rPr lang="fr-FR" dirty="0" err="1"/>
              <a:t>bindées</a:t>
            </a:r>
            <a:r>
              <a:rPr lang="fr-FR" dirty="0"/>
              <a:t> pour recevoir le message.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75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1FD272B-7321-4616-A1B4-A68BE96CEA3A}"/>
              </a:ext>
            </a:extLst>
          </p:cNvPr>
          <p:cNvSpPr txBox="1">
            <a:spLocks/>
          </p:cNvSpPr>
          <p:nvPr/>
        </p:nvSpPr>
        <p:spPr>
          <a:xfrm>
            <a:off x="187231" y="272350"/>
            <a:ext cx="8712927" cy="8103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Exchanges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542C6EB4-FF9C-449C-96DA-2A70401101DA}"/>
              </a:ext>
            </a:extLst>
          </p:cNvPr>
          <p:cNvSpPr txBox="1">
            <a:spLocks/>
          </p:cNvSpPr>
          <p:nvPr/>
        </p:nvSpPr>
        <p:spPr>
          <a:xfrm>
            <a:off x="-439783" y="1480459"/>
            <a:ext cx="10302239" cy="4850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C5F6C9DE-8123-48AC-960F-7AC9F1A23CC8}"/>
              </a:ext>
            </a:extLst>
          </p:cNvPr>
          <p:cNvSpPr txBox="1">
            <a:spLocks/>
          </p:cNvSpPr>
          <p:nvPr/>
        </p:nvSpPr>
        <p:spPr>
          <a:xfrm>
            <a:off x="139336" y="1215257"/>
            <a:ext cx="8760823" cy="496782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u="sng" dirty="0"/>
              <a:t>Exchange</a:t>
            </a:r>
            <a:r>
              <a:rPr lang="fr-FR" dirty="0"/>
              <a:t> : ce sont des agents de routage des messages, définis par l'hôte virtuel dans </a:t>
            </a:r>
            <a:r>
              <a:rPr lang="fr-FR" dirty="0" err="1"/>
              <a:t>RabbitMQ</a:t>
            </a:r>
            <a:r>
              <a:rPr lang="fr-FR" dirty="0"/>
              <a:t>. </a:t>
            </a:r>
          </a:p>
          <a:p>
            <a:pPr algn="l"/>
            <a:r>
              <a:rPr lang="fr-FR" dirty="0"/>
              <a:t>Un échange est responsable du routage des messages vers différentes files d'attente à l'aide d'attributs d'en-tête, de liaisons et de clés de routage. </a:t>
            </a:r>
          </a:p>
          <a:p>
            <a:pPr algn="l"/>
            <a:r>
              <a:rPr lang="fr-FR" dirty="0"/>
              <a:t>Une liaison est un "lien" que vous configurez pour lier une file d'attente à un échange.</a:t>
            </a:r>
          </a:p>
        </p:txBody>
      </p:sp>
    </p:spTree>
    <p:extLst>
      <p:ext uri="{BB962C8B-B14F-4D97-AF65-F5344CB8AC3E}">
        <p14:creationId xmlns:p14="http://schemas.microsoft.com/office/powerpoint/2010/main" val="325697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1FD272B-7321-4616-A1B4-A68BE96CEA3A}"/>
              </a:ext>
            </a:extLst>
          </p:cNvPr>
          <p:cNvSpPr txBox="1">
            <a:spLocks/>
          </p:cNvSpPr>
          <p:nvPr/>
        </p:nvSpPr>
        <p:spPr>
          <a:xfrm>
            <a:off x="139336" y="269966"/>
            <a:ext cx="8665030" cy="8103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u="sng" dirty="0"/>
              <a:t>Exchanges Types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542C6EB4-FF9C-449C-96DA-2A70401101DA}"/>
              </a:ext>
            </a:extLst>
          </p:cNvPr>
          <p:cNvSpPr txBox="1">
            <a:spLocks/>
          </p:cNvSpPr>
          <p:nvPr/>
        </p:nvSpPr>
        <p:spPr>
          <a:xfrm>
            <a:off x="-439783" y="1480459"/>
            <a:ext cx="10302239" cy="4850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C5F6C9DE-8123-48AC-960F-7AC9F1A23CC8}"/>
              </a:ext>
            </a:extLst>
          </p:cNvPr>
          <p:cNvSpPr txBox="1">
            <a:spLocks/>
          </p:cNvSpPr>
          <p:nvPr/>
        </p:nvSpPr>
        <p:spPr>
          <a:xfrm>
            <a:off x="139337" y="1144023"/>
            <a:ext cx="8665030" cy="810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u="sng" dirty="0"/>
              <a:t>Default exchange</a:t>
            </a:r>
            <a:r>
              <a:rPr lang="fr-FR" dirty="0"/>
              <a:t> : auto </a:t>
            </a:r>
            <a:r>
              <a:rPr lang="fr-FR" dirty="0" err="1"/>
              <a:t>bindé</a:t>
            </a:r>
            <a:r>
              <a:rPr lang="fr-FR" dirty="0"/>
              <a:t> avec toutes les queues avec une </a:t>
            </a:r>
            <a:r>
              <a:rPr lang="fr-FR" dirty="0" err="1"/>
              <a:t>routing</a:t>
            </a:r>
            <a:r>
              <a:rPr lang="fr-FR" dirty="0"/>
              <a:t> key égale au nom de la queue.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E552724-F67F-43D1-BA45-62D352D1DA72}"/>
              </a:ext>
            </a:extLst>
          </p:cNvPr>
          <p:cNvSpPr/>
          <p:nvPr/>
        </p:nvSpPr>
        <p:spPr>
          <a:xfrm>
            <a:off x="905691" y="2447109"/>
            <a:ext cx="6966857" cy="39536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B909F12-B7B0-4F9B-AC18-25FB373D68EC}"/>
              </a:ext>
            </a:extLst>
          </p:cNvPr>
          <p:cNvSpPr/>
          <p:nvPr/>
        </p:nvSpPr>
        <p:spPr>
          <a:xfrm>
            <a:off x="6452182" y="2559575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70F3887-67E6-4202-B920-34D6804ED4EB}"/>
              </a:ext>
            </a:extLst>
          </p:cNvPr>
          <p:cNvSpPr/>
          <p:nvPr/>
        </p:nvSpPr>
        <p:spPr>
          <a:xfrm>
            <a:off x="6452180" y="5048049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QueueX</a:t>
            </a:r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D450C54-02B2-4579-89A0-BECF9D5AF12B}"/>
              </a:ext>
            </a:extLst>
          </p:cNvPr>
          <p:cNvSpPr/>
          <p:nvPr/>
        </p:nvSpPr>
        <p:spPr>
          <a:xfrm>
            <a:off x="6452181" y="3764967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Queue2</a:t>
            </a:r>
          </a:p>
        </p:txBody>
      </p:sp>
      <p:sp>
        <p:nvSpPr>
          <p:cNvPr id="11" name="Hexagone 10">
            <a:extLst>
              <a:ext uri="{FF2B5EF4-FFF2-40B4-BE49-F238E27FC236}">
                <a16:creationId xmlns:a16="http://schemas.microsoft.com/office/drawing/2014/main" id="{5CB6DB7D-D649-4529-8298-CFF825287D3E}"/>
              </a:ext>
            </a:extLst>
          </p:cNvPr>
          <p:cNvSpPr/>
          <p:nvPr/>
        </p:nvSpPr>
        <p:spPr>
          <a:xfrm>
            <a:off x="3312444" y="3764968"/>
            <a:ext cx="1821812" cy="1132113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Exchange</a:t>
            </a:r>
          </a:p>
          <a:p>
            <a:pPr algn="ctr"/>
            <a:r>
              <a:rPr lang="fr-FR" sz="1600" dirty="0" err="1"/>
              <a:t>Amq.default</a:t>
            </a:r>
            <a:endParaRPr lang="fr-FR" sz="1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D9169A-9BDA-412E-8609-E9B4C12FB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9" t="28371" r="29428" b="28462"/>
          <a:stretch/>
        </p:blipFill>
        <p:spPr>
          <a:xfrm>
            <a:off x="1460548" y="3691689"/>
            <a:ext cx="1297040" cy="9056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3FFDB9-CCB7-44FF-BD04-086C68DEAF31}"/>
              </a:ext>
            </a:extLst>
          </p:cNvPr>
          <p:cNvSpPr/>
          <p:nvPr/>
        </p:nvSpPr>
        <p:spPr>
          <a:xfrm>
            <a:off x="1271452" y="4597381"/>
            <a:ext cx="1724297" cy="6538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Routing</a:t>
            </a:r>
            <a:r>
              <a:rPr lang="fr-FR" dirty="0"/>
              <a:t> key : queue1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7F6146A-1131-4294-A3C8-7B2CC1CD82AD}"/>
              </a:ext>
            </a:extLst>
          </p:cNvPr>
          <p:cNvCxnSpPr>
            <a:stCxn id="11" idx="5"/>
            <a:endCxn id="8" idx="1"/>
          </p:cNvCxnSpPr>
          <p:nvPr/>
        </p:nvCxnSpPr>
        <p:spPr>
          <a:xfrm flipV="1">
            <a:off x="4851228" y="3125632"/>
            <a:ext cx="1600954" cy="63933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63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2">
            <a:extLst>
              <a:ext uri="{FF2B5EF4-FFF2-40B4-BE49-F238E27FC236}">
                <a16:creationId xmlns:a16="http://schemas.microsoft.com/office/drawing/2014/main" id="{C5F6C9DE-8123-48AC-960F-7AC9F1A23CC8}"/>
              </a:ext>
            </a:extLst>
          </p:cNvPr>
          <p:cNvSpPr txBox="1">
            <a:spLocks/>
          </p:cNvSpPr>
          <p:nvPr/>
        </p:nvSpPr>
        <p:spPr>
          <a:xfrm>
            <a:off x="252549" y="353721"/>
            <a:ext cx="8560526" cy="12420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u="sng" dirty="0"/>
              <a:t>L’exchange </a:t>
            </a:r>
            <a:r>
              <a:rPr lang="fr-FR" b="1" u="sng" dirty="0" err="1"/>
              <a:t>fanout</a:t>
            </a:r>
            <a:r>
              <a:rPr lang="fr-FR" b="1" u="sng" dirty="0"/>
              <a:t> </a:t>
            </a:r>
            <a:r>
              <a:rPr lang="fr-FR" dirty="0"/>
              <a:t>: il envoie le message à toutes les queues </a:t>
            </a:r>
            <a:r>
              <a:rPr lang="fr-FR" dirty="0" err="1"/>
              <a:t>bindées</a:t>
            </a:r>
            <a:r>
              <a:rPr lang="fr-FR" dirty="0"/>
              <a:t>.</a:t>
            </a:r>
          </a:p>
          <a:p>
            <a:pPr algn="l"/>
            <a:r>
              <a:rPr lang="fr-FR" dirty="0"/>
              <a:t>Dans l’exemple : exchange1 va distribuer les messages au queue1 et 2 seulement.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E552724-F67F-43D1-BA45-62D352D1DA72}"/>
              </a:ext>
            </a:extLst>
          </p:cNvPr>
          <p:cNvSpPr/>
          <p:nvPr/>
        </p:nvSpPr>
        <p:spPr>
          <a:xfrm>
            <a:off x="836023" y="1828804"/>
            <a:ext cx="6966857" cy="39536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B909F12-B7B0-4F9B-AC18-25FB373D68EC}"/>
              </a:ext>
            </a:extLst>
          </p:cNvPr>
          <p:cNvSpPr/>
          <p:nvPr/>
        </p:nvSpPr>
        <p:spPr>
          <a:xfrm>
            <a:off x="6765694" y="1941270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70F3887-67E6-4202-B920-34D6804ED4EB}"/>
              </a:ext>
            </a:extLst>
          </p:cNvPr>
          <p:cNvSpPr/>
          <p:nvPr/>
        </p:nvSpPr>
        <p:spPr>
          <a:xfrm>
            <a:off x="6765692" y="4429744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QueueX</a:t>
            </a:r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D450C54-02B2-4579-89A0-BECF9D5AF12B}"/>
              </a:ext>
            </a:extLst>
          </p:cNvPr>
          <p:cNvSpPr/>
          <p:nvPr/>
        </p:nvSpPr>
        <p:spPr>
          <a:xfrm>
            <a:off x="6765693" y="3146662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Queue2</a:t>
            </a:r>
          </a:p>
        </p:txBody>
      </p:sp>
      <p:sp>
        <p:nvSpPr>
          <p:cNvPr id="11" name="Hexagone 10">
            <a:extLst>
              <a:ext uri="{FF2B5EF4-FFF2-40B4-BE49-F238E27FC236}">
                <a16:creationId xmlns:a16="http://schemas.microsoft.com/office/drawing/2014/main" id="{5CB6DB7D-D649-4529-8298-CFF825287D3E}"/>
              </a:ext>
            </a:extLst>
          </p:cNvPr>
          <p:cNvSpPr/>
          <p:nvPr/>
        </p:nvSpPr>
        <p:spPr>
          <a:xfrm>
            <a:off x="2676095" y="3214726"/>
            <a:ext cx="1821812" cy="1132113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fanout</a:t>
            </a:r>
            <a:endParaRPr lang="fr-FR" sz="1600" dirty="0"/>
          </a:p>
          <a:p>
            <a:pPr algn="ctr"/>
            <a:r>
              <a:rPr lang="fr-FR" sz="1600" dirty="0"/>
              <a:t>exchange1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D9169A-9BDA-412E-8609-E9B4C12FB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9" t="28371" r="29428" b="28462"/>
          <a:stretch/>
        </p:blipFill>
        <p:spPr>
          <a:xfrm>
            <a:off x="1175657" y="3327937"/>
            <a:ext cx="1297040" cy="905692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D48E0859-D7D2-41C6-9EC5-120ACBBCDC87}"/>
              </a:ext>
            </a:extLst>
          </p:cNvPr>
          <p:cNvSpPr/>
          <p:nvPr/>
        </p:nvSpPr>
        <p:spPr>
          <a:xfrm rot="20253196">
            <a:off x="4686138" y="2377362"/>
            <a:ext cx="1946087" cy="664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From</a:t>
            </a:r>
            <a:r>
              <a:rPr lang="fr-FR" dirty="0"/>
              <a:t> exchange1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7D2B608-31FE-446D-B2E0-6BB9F588F408}"/>
              </a:ext>
            </a:extLst>
          </p:cNvPr>
          <p:cNvSpPr/>
          <p:nvPr/>
        </p:nvSpPr>
        <p:spPr>
          <a:xfrm>
            <a:off x="4646095" y="3385565"/>
            <a:ext cx="2052447" cy="664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From</a:t>
            </a:r>
            <a:r>
              <a:rPr lang="fr-FR" dirty="0"/>
              <a:t> exchange1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2870AC-A9D7-4093-8317-1A6B4A488F3B}"/>
              </a:ext>
            </a:extLst>
          </p:cNvPr>
          <p:cNvSpPr/>
          <p:nvPr/>
        </p:nvSpPr>
        <p:spPr>
          <a:xfrm rot="1120748">
            <a:off x="4510051" y="4336939"/>
            <a:ext cx="1726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exchangeX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10458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10258</TotalTime>
  <Words>3019</Words>
  <Application>Microsoft Office PowerPoint</Application>
  <PresentationFormat>Affichage à l'écran (4:3)</PresentationFormat>
  <Paragraphs>208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JetBrains Mono</vt:lpstr>
      <vt:lpstr>Times New Roman</vt:lpstr>
      <vt:lpstr>Wingdings</vt:lpstr>
      <vt:lpstr>Thème Office</vt:lpstr>
      <vt:lpstr>Présentation PowerPoint</vt:lpstr>
      <vt:lpstr>Sommaire</vt:lpstr>
      <vt:lpstr>C’est quoi Rabbit-MQ 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BOUAZZAOUI, Othman</dc:creator>
  <cp:lastModifiedBy>BOUAZZAOUI, Othman</cp:lastModifiedBy>
  <cp:revision>297</cp:revision>
  <dcterms:created xsi:type="dcterms:W3CDTF">2022-04-19T10:56:39Z</dcterms:created>
  <dcterms:modified xsi:type="dcterms:W3CDTF">2022-09-25T22:15:54Z</dcterms:modified>
</cp:coreProperties>
</file>