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83" r:id="rId7"/>
    <p:sldId id="261" r:id="rId8"/>
    <p:sldId id="263" r:id="rId9"/>
    <p:sldId id="264" r:id="rId10"/>
    <p:sldId id="266" r:id="rId11"/>
    <p:sldId id="267" r:id="rId12"/>
    <p:sldId id="268" r:id="rId13"/>
    <p:sldId id="273" r:id="rId14"/>
    <p:sldId id="262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hDZKZMtkB3aMq7Dt/hCqw==" hashData="mXrcrEl1xCAs30XHtM/lsDMzJs5taaqD4fnpbiggFN3bj82pNwJH+rOrcNBiP5YJOwixvqHanh5jG3YMzfe3l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0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3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7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BBB8-9E7D-43E6-A6B6-205170407886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45E7-773B-4F04-842D-73736FF6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th.bouazzaou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abbitmq.com/posts/2015/04/scheduling-messages-with-rabbitmq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672/" TargetMode="External"/><Relationship Id="rId2" Type="http://schemas.openxmlformats.org/officeDocument/2006/relationships/hyperlink" Target="https://www.rabbitmq.com/install-windows.html#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hman-bouazzaoui/rabbitmq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loyee/publish2" TargetMode="External"/><Relationship Id="rId2" Type="http://schemas.openxmlformats.org/officeDocument/2006/relationships/hyperlink" Target="http://localhost:8080/employee/publish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oth.bouazzaoui@gmail.com" TargetMode="External"/><Relationship Id="rId2" Type="http://schemas.openxmlformats.org/officeDocument/2006/relationships/hyperlink" Target="https://github.com/othman-bouazzaoui/rabbitm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030BC-D572-49FE-9941-6B1364B0B8E8}"/>
              </a:ext>
            </a:extLst>
          </p:cNvPr>
          <p:cNvSpPr/>
          <p:nvPr/>
        </p:nvSpPr>
        <p:spPr>
          <a:xfrm>
            <a:off x="383176" y="514712"/>
            <a:ext cx="8334103" cy="136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Rabbit-MQ Broker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A36B-E3CD-49F9-BDAC-F11E48544467}"/>
              </a:ext>
            </a:extLst>
          </p:cNvPr>
          <p:cNvSpPr/>
          <p:nvPr/>
        </p:nvSpPr>
        <p:spPr>
          <a:xfrm>
            <a:off x="896984" y="4976043"/>
            <a:ext cx="7741919" cy="1673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</a:rPr>
              <a:t>Othman BOUAZZAOUI – Chercheur en IT &amp; Spécialiste Java EE/</a:t>
            </a:r>
            <a:r>
              <a:rPr lang="fr-FR" dirty="0" err="1">
                <a:solidFill>
                  <a:srgbClr val="002060"/>
                </a:solidFill>
              </a:rPr>
              <a:t>Angular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Email       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oth.bouazzaoui@gmail.com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LinkedIn  : linkedin.com/in/</a:t>
            </a:r>
            <a:r>
              <a:rPr lang="fr-FR" dirty="0" err="1">
                <a:solidFill>
                  <a:srgbClr val="002060"/>
                </a:solidFill>
              </a:rPr>
              <a:t>othmanbouazzaoui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E-mail      : oth.bouazzaoui@gmail.com</a:t>
            </a:r>
          </a:p>
          <a:p>
            <a:r>
              <a:rPr lang="fr-FR" dirty="0">
                <a:solidFill>
                  <a:srgbClr val="002060"/>
                </a:solidFill>
              </a:rPr>
              <a:t>Mobile     : 0690683880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6A6131-89E3-4308-8D72-65A6A3278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6" b="20599"/>
          <a:stretch/>
        </p:blipFill>
        <p:spPr>
          <a:xfrm>
            <a:off x="1108514" y="2978331"/>
            <a:ext cx="7142857" cy="1673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94C002-2925-4138-8257-DEABED9148AC}"/>
              </a:ext>
            </a:extLst>
          </p:cNvPr>
          <p:cNvSpPr/>
          <p:nvPr/>
        </p:nvSpPr>
        <p:spPr>
          <a:xfrm>
            <a:off x="966651" y="2142309"/>
            <a:ext cx="7358743" cy="64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{{ </a:t>
            </a:r>
            <a:r>
              <a:rPr lang="ar-SA" dirty="0"/>
              <a:t>بسم الله الرحمان الرحيم و الصلاة و السلام على محمد صلى الله عليه و سلم</a:t>
            </a:r>
            <a:r>
              <a:rPr lang="fr-FR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17643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314245"/>
            <a:ext cx="8691155" cy="1849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direct </a:t>
            </a:r>
            <a:r>
              <a:rPr lang="fr-FR" dirty="0"/>
              <a:t>: n’autorise que le binding utilisant strictement la </a:t>
            </a:r>
            <a:r>
              <a:rPr lang="fr-FR" dirty="0" err="1"/>
              <a:t>routing</a:t>
            </a:r>
            <a:r>
              <a:rPr lang="fr-FR" dirty="0"/>
              <a:t> key.</a:t>
            </a:r>
          </a:p>
          <a:p>
            <a:pPr algn="l"/>
            <a:r>
              <a:rPr lang="fr-FR" dirty="0"/>
              <a:t>Si la </a:t>
            </a:r>
            <a:r>
              <a:rPr lang="fr-FR" dirty="0" err="1"/>
              <a:t>routing_key</a:t>
            </a:r>
            <a:r>
              <a:rPr lang="fr-FR" dirty="0"/>
              <a:t> du message est strictement égale à la </a:t>
            </a:r>
            <a:r>
              <a:rPr lang="fr-FR" dirty="0" err="1"/>
              <a:t>routing_key</a:t>
            </a:r>
            <a:r>
              <a:rPr lang="fr-FR" dirty="0"/>
              <a:t> spécifiée dans le binding alors le message sera envoyé à la queue.</a:t>
            </a:r>
          </a:p>
          <a:p>
            <a:pPr algn="l"/>
            <a:r>
              <a:rPr lang="fr-FR" dirty="0" err="1">
                <a:highlight>
                  <a:srgbClr val="C0C0C0"/>
                </a:highlight>
              </a:rPr>
              <a:t>binding.routing_key</a:t>
            </a:r>
            <a:r>
              <a:rPr lang="fr-FR" dirty="0">
                <a:highlight>
                  <a:srgbClr val="C0C0C0"/>
                </a:highlight>
              </a:rPr>
              <a:t> == </a:t>
            </a:r>
            <a:r>
              <a:rPr lang="fr-FR" dirty="0" err="1">
                <a:highlight>
                  <a:srgbClr val="C0C0C0"/>
                </a:highlight>
              </a:rPr>
              <a:t>message.routing_key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447113"/>
            <a:ext cx="8530827" cy="4096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895891" y="255957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895891" y="525258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895891" y="3857901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271665" y="4002723"/>
            <a:ext cx="1570916" cy="898415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direct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339534" y="4096652"/>
            <a:ext cx="1017584" cy="710555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3951823" y="3133337"/>
            <a:ext cx="3747401" cy="664715"/>
          </a:xfrm>
          <a:prstGeom prst="rightArrow">
            <a:avLst>
              <a:gd name="adj1" fmla="val 50000"/>
              <a:gd name="adj2" fmla="val 91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>
            <a:off x="4014206" y="4066732"/>
            <a:ext cx="3681794" cy="664715"/>
          </a:xfrm>
          <a:prstGeom prst="rightArrow">
            <a:avLst>
              <a:gd name="adj1" fmla="val 50000"/>
              <a:gd name="adj2" fmla="val 6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3970878" y="5119357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4851937"/>
            <a:ext cx="15698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routing</a:t>
            </a:r>
            <a:r>
              <a:rPr lang="fr-FR" dirty="0"/>
              <a:t> key :k1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C66C6C5-DD05-40AD-A744-140FDF1BFED0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1357118" y="4451930"/>
            <a:ext cx="914547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Topic </a:t>
            </a:r>
            <a:r>
              <a:rPr lang="fr-FR" dirty="0"/>
              <a:t>: délivre le message si </a:t>
            </a:r>
            <a:r>
              <a:rPr lang="fr-FR" dirty="0" err="1"/>
              <a:t>routing_key</a:t>
            </a:r>
            <a:r>
              <a:rPr lang="fr-FR" dirty="0"/>
              <a:t> du message matche le pattern défini dans le binding.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8630606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998392" y="2862943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998392" y="5285313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998392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356605" y="4330701"/>
            <a:ext cx="1675902" cy="898415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topic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688630" y="4436351"/>
            <a:ext cx="1007133" cy="703257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4053852" y="3394863"/>
            <a:ext cx="4000993" cy="664715"/>
          </a:xfrm>
          <a:prstGeom prst="rightArrow">
            <a:avLst>
              <a:gd name="adj1" fmla="val 50000"/>
              <a:gd name="adj2" fmla="val 82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:mo.*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>
            <a:off x="4152392" y="4336701"/>
            <a:ext cx="3814363" cy="664715"/>
          </a:xfrm>
          <a:prstGeom prst="rightArrow">
            <a:avLst>
              <a:gd name="adj1" fmla="val 50000"/>
              <a:gd name="adj2" fmla="val 8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4148213" y="5415431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</a:t>
            </a:r>
            <a:r>
              <a:rPr lang="fr-FR" dirty="0" err="1"/>
              <a:t>routing</a:t>
            </a:r>
            <a:r>
              <a:rPr lang="fr-FR" dirty="0"/>
              <a:t> key :k2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5121906"/>
            <a:ext cx="19770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routing</a:t>
            </a:r>
            <a:r>
              <a:rPr lang="fr-FR" dirty="0"/>
              <a:t> key : mo.so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Une </a:t>
            </a:r>
            <a:r>
              <a:rPr lang="fr-FR" sz="1600" dirty="0" err="1"/>
              <a:t>routing</a:t>
            </a:r>
            <a:r>
              <a:rPr lang="fr-FR" sz="1600" dirty="0"/>
              <a:t> key est composé de plusieurs segments séparés par des .. Il y a également 2 caractères utilisés dans le </a:t>
            </a:r>
            <a:r>
              <a:rPr lang="fr-FR" sz="1600" dirty="0" err="1"/>
              <a:t>matching</a:t>
            </a:r>
            <a:r>
              <a:rPr lang="fr-FR" sz="1600" dirty="0"/>
              <a:t>.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* : n’importe quelle valeur de segment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# : n’importe quelle valeur de segment une ou plusieurs fois</a:t>
            </a:r>
          </a:p>
          <a:p>
            <a:pPr algn="l">
              <a:spcBef>
                <a:spcPts val="0"/>
              </a:spcBef>
            </a:pPr>
            <a:r>
              <a:rPr lang="fr-FR" sz="1600" dirty="0"/>
              <a:t>Exemple </a:t>
            </a:r>
            <a:r>
              <a:rPr lang="en-US" sz="1600" dirty="0"/>
              <a:t>outing key </a:t>
            </a:r>
            <a:r>
              <a:rPr lang="en-US" sz="1600" dirty="0" err="1"/>
              <a:t>moo.soo.loo</a:t>
            </a:r>
            <a:r>
              <a:rPr lang="en-US" sz="1600" dirty="0"/>
              <a:t> :</a:t>
            </a:r>
          </a:p>
          <a:p>
            <a:pPr algn="l">
              <a:spcBef>
                <a:spcPts val="0"/>
              </a:spcBef>
            </a:pPr>
            <a:r>
              <a:rPr lang="fr-FR" sz="1600" dirty="0" err="1">
                <a:highlight>
                  <a:srgbClr val="C0C0C0"/>
                </a:highlight>
              </a:rPr>
              <a:t>moo</a:t>
            </a:r>
            <a:r>
              <a:rPr lang="fr-FR" sz="1600" dirty="0">
                <a:highlight>
                  <a:srgbClr val="C0C0C0"/>
                </a:highlight>
              </a:rPr>
              <a:t>.#.</a:t>
            </a:r>
            <a:r>
              <a:rPr lang="fr-FR" sz="1600" dirty="0" err="1">
                <a:highlight>
                  <a:srgbClr val="C0C0C0"/>
                </a:highlight>
              </a:rPr>
              <a:t>loo</a:t>
            </a:r>
            <a:r>
              <a:rPr lang="fr-FR" sz="1600" dirty="0">
                <a:highlight>
                  <a:srgbClr val="C0C0C0"/>
                </a:highlight>
              </a:rPr>
              <a:t> =&gt; match</a:t>
            </a:r>
          </a:p>
          <a:p>
            <a:pPr algn="l">
              <a:spcBef>
                <a:spcPts val="0"/>
              </a:spcBef>
            </a:pPr>
            <a:r>
              <a:rPr lang="fr-FR" sz="1600" dirty="0" err="1">
                <a:highlight>
                  <a:srgbClr val="C0C0C0"/>
                </a:highlight>
              </a:rPr>
              <a:t>moo</a:t>
            </a:r>
            <a:r>
              <a:rPr lang="fr-FR" sz="1600" dirty="0">
                <a:highlight>
                  <a:srgbClr val="C0C0C0"/>
                </a:highlight>
              </a:rPr>
              <a:t>.# =&gt; not match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F1A8907-A458-48EE-A1CC-5366B830764D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V="1">
            <a:off x="1695763" y="4779909"/>
            <a:ext cx="660842" cy="80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Headers </a:t>
            </a:r>
            <a:r>
              <a:rPr lang="fr-FR" dirty="0"/>
              <a:t>: délivre le message si les headers du binding matchent les headers du message.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8530827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925240" y="282954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970320" y="531870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933744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495780" y="4103003"/>
            <a:ext cx="167590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headers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566407" y="4297680"/>
            <a:ext cx="1062517" cy="74193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767841">
            <a:off x="4027883" y="3418522"/>
            <a:ext cx="3874360" cy="664715"/>
          </a:xfrm>
          <a:prstGeom prst="rightArrow">
            <a:avLst>
              <a:gd name="adj1" fmla="val 50000"/>
              <a:gd name="adj2" fmla="val 120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677181">
            <a:off x="4203114" y="5337888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260846" y="5121906"/>
            <a:ext cx="225600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Headers: attrName:k1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L’option x-match dans le binding permet de définir si un seul header ou tous doivent matcher.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x-match = </a:t>
            </a:r>
            <a:r>
              <a:rPr lang="fr-FR" sz="1600" b="1" u="sng" dirty="0" err="1"/>
              <a:t>any</a:t>
            </a:r>
            <a:r>
              <a:rPr lang="fr-FR" sz="1600" b="1" u="sng" dirty="0"/>
              <a:t> </a:t>
            </a:r>
            <a:r>
              <a:rPr lang="fr-FR" sz="1600" dirty="0"/>
              <a:t>le message sera délivré si un seul des headers du binding correspond à un header du message.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x-match = all </a:t>
            </a:r>
            <a:r>
              <a:rPr lang="fr-FR" sz="1600" dirty="0"/>
              <a:t>le message sera délivré si tous les headers du binding correspondent aux headers du message.</a:t>
            </a:r>
          </a:p>
          <a:p>
            <a:pPr algn="l">
              <a:spcBef>
                <a:spcPts val="0"/>
              </a:spcBef>
            </a:pPr>
            <a:endParaRPr lang="fr-FR" sz="1600" dirty="0">
              <a:highlight>
                <a:srgbClr val="C0C0C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ADAA3-4050-4B85-8E91-63E6F048C91B}"/>
              </a:ext>
            </a:extLst>
          </p:cNvPr>
          <p:cNvSpPr/>
          <p:nvPr/>
        </p:nvSpPr>
        <p:spPr>
          <a:xfrm>
            <a:off x="4196914" y="4484393"/>
            <a:ext cx="340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 &amp; attrName:k2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3547A6C-F72B-4773-98B8-FA2E4441C8C9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1628924" y="4668645"/>
            <a:ext cx="866856" cy="41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4783"/>
            <a:ext cx="8830081" cy="770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x-</a:t>
            </a:r>
            <a:r>
              <a:rPr lang="fr-FR" b="1" u="sng" dirty="0" err="1"/>
              <a:t>delayed</a:t>
            </a:r>
            <a:r>
              <a:rPr lang="fr-FR" b="1" u="sng" dirty="0"/>
              <a:t>-message </a:t>
            </a:r>
            <a:r>
              <a:rPr lang="fr-FR" dirty="0"/>
              <a:t>: envoie le message avec une planificateur(</a:t>
            </a:r>
            <a:r>
              <a:rPr lang="fr-FR" dirty="0" err="1"/>
              <a:t>scheduler</a:t>
            </a:r>
            <a:r>
              <a:rPr lang="fr-FR" dirty="0"/>
              <a:t>).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8" y="2717082"/>
            <a:ext cx="6035041" cy="395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5753452" y="407412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1870633" y="4093309"/>
            <a:ext cx="1832169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x-</a:t>
            </a:r>
            <a:r>
              <a:rPr lang="fr-FR" sz="1600" dirty="0" err="1"/>
              <a:t>delayed</a:t>
            </a:r>
            <a:r>
              <a:rPr lang="fr-FR" sz="1600" dirty="0"/>
              <a:t>-message</a:t>
            </a:r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319315" y="4293830"/>
            <a:ext cx="1070595" cy="747571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>
            <a:off x="3751216" y="4307827"/>
            <a:ext cx="1962968" cy="6647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62CF4-D7B5-40FA-B23F-153505C296B3}"/>
              </a:ext>
            </a:extLst>
          </p:cNvPr>
          <p:cNvSpPr/>
          <p:nvPr/>
        </p:nvSpPr>
        <p:spPr>
          <a:xfrm>
            <a:off x="319315" y="5048339"/>
            <a:ext cx="113736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1400" dirty="0"/>
              <a:t>Headers: </a:t>
            </a:r>
          </a:p>
          <a:p>
            <a:pPr algn="ctr"/>
            <a:r>
              <a:rPr lang="fr-FR" sz="1400" dirty="0"/>
              <a:t>x-delay:1000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D95F5180-7F56-4501-AED8-F68EF046D26C}"/>
              </a:ext>
            </a:extLst>
          </p:cNvPr>
          <p:cNvSpPr txBox="1">
            <a:spLocks/>
          </p:cNvSpPr>
          <p:nvPr/>
        </p:nvSpPr>
        <p:spPr>
          <a:xfrm>
            <a:off x="191588" y="887762"/>
            <a:ext cx="8830081" cy="1716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1600" dirty="0"/>
              <a:t>Par exemple si je veux que le message publier par le Producer consommer après 10 seconde, je dois utiliser ce type d’exchange.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/>
              <a:t>x-</a:t>
            </a:r>
            <a:r>
              <a:rPr lang="fr-FR" sz="1600" b="1" u="sng" dirty="0" err="1"/>
              <a:t>delay</a:t>
            </a:r>
            <a:r>
              <a:rPr lang="fr-FR" sz="1600" dirty="0"/>
              <a:t> : pour indiquer le temps qu’il faut attendre pour consommer ce message le Producer doit envoyer cette propriété dans le header qui prend un entier en </a:t>
            </a:r>
            <a:r>
              <a:rPr lang="fr-FR" sz="1600" dirty="0" err="1"/>
              <a:t>miliseconde</a:t>
            </a:r>
            <a:r>
              <a:rPr lang="fr-FR" sz="1600" dirty="0"/>
              <a:t> x-</a:t>
            </a:r>
            <a:r>
              <a:rPr lang="fr-FR" sz="1600" dirty="0" err="1"/>
              <a:t>delay</a:t>
            </a:r>
            <a:r>
              <a:rPr lang="fr-FR" sz="1600" dirty="0"/>
              <a:t>=10000 (10 seconde)</a:t>
            </a:r>
          </a:p>
          <a:p>
            <a:pPr algn="l">
              <a:spcBef>
                <a:spcPts val="0"/>
              </a:spcBef>
            </a:pPr>
            <a:endParaRPr lang="fr-FR" sz="1600" dirty="0"/>
          </a:p>
          <a:p>
            <a:pPr algn="l">
              <a:spcBef>
                <a:spcPts val="0"/>
              </a:spcBef>
            </a:pPr>
            <a:r>
              <a:rPr lang="fr-FR" sz="1600" b="1" u="sng" dirty="0" err="1"/>
              <a:t>Réference</a:t>
            </a:r>
            <a:r>
              <a:rPr lang="fr-FR" sz="1600" dirty="0"/>
              <a:t> : </a:t>
            </a:r>
            <a:r>
              <a:rPr lang="fr-FR" sz="1600" b="1" u="sng" dirty="0">
                <a:hlinkClick r:id="rId3"/>
              </a:rPr>
              <a:t>https://blog.rabbitmq.com/posts/2015/04/scheduling-messages-with-rabbitmq</a:t>
            </a:r>
            <a:endParaRPr lang="fr-FR" sz="1600" dirty="0"/>
          </a:p>
          <a:p>
            <a:pPr algn="l">
              <a:spcBef>
                <a:spcPts val="0"/>
              </a:spcBef>
            </a:pPr>
            <a:endParaRPr lang="fr-FR" sz="1600" dirty="0">
              <a:highlight>
                <a:srgbClr val="C0C0C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9EC40-163E-4CD9-9662-5088C4ACBBBF}"/>
              </a:ext>
            </a:extLst>
          </p:cNvPr>
          <p:cNvSpPr/>
          <p:nvPr/>
        </p:nvSpPr>
        <p:spPr>
          <a:xfrm>
            <a:off x="7364807" y="4023114"/>
            <a:ext cx="1617584" cy="1202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Consumer va recevoir le message après 10 Secondes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99012F1-EF1A-4E2E-AB63-1A1CD0408E17}"/>
              </a:ext>
            </a:extLst>
          </p:cNvPr>
          <p:cNvSpPr/>
          <p:nvPr/>
        </p:nvSpPr>
        <p:spPr>
          <a:xfrm>
            <a:off x="6174216" y="4291910"/>
            <a:ext cx="1138822" cy="6647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Consume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E8B7851-6536-4288-8E32-51A28918ABB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V="1">
            <a:off x="1389910" y="4659366"/>
            <a:ext cx="480723" cy="82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1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5" y="269966"/>
            <a:ext cx="8760823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Queue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6" y="1149940"/>
            <a:ext cx="8760823" cy="505056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Queue</a:t>
            </a:r>
            <a:r>
              <a:rPr lang="fr-FR" dirty="0"/>
              <a:t> : </a:t>
            </a:r>
          </a:p>
          <a:p>
            <a:pPr algn="l"/>
            <a:r>
              <a:rPr lang="fr-FR" dirty="0"/>
              <a:t>Une queue est l’endroit où sont stockés les messages. Il existe des options de configuration afin de modifier leurs comportements.</a:t>
            </a:r>
          </a:p>
          <a:p>
            <a:pPr algn="l"/>
            <a:r>
              <a:rPr lang="fr-FR" dirty="0"/>
              <a:t>Voici quelque types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Durable</a:t>
            </a:r>
            <a:r>
              <a:rPr lang="fr-FR" dirty="0"/>
              <a:t> : (stockée sur disque) la queue survivra au redémarrage du broker. Attention seuls les messages persistants survivront au redémarrage.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Exclusive</a:t>
            </a:r>
            <a:r>
              <a:rPr lang="fr-FR" dirty="0"/>
              <a:t> : sera utilisable sur une seule connexion et sera supprimée à la clôture de celle-ci.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u="sng" dirty="0"/>
              <a:t>Auto-</a:t>
            </a:r>
            <a:r>
              <a:rPr lang="fr-FR" b="1" u="sng" dirty="0" err="1"/>
              <a:t>delete</a:t>
            </a:r>
            <a:r>
              <a:rPr lang="fr-FR" b="1" u="sng" dirty="0"/>
              <a:t> :</a:t>
            </a:r>
            <a:r>
              <a:rPr lang="fr-FR" dirty="0"/>
              <a:t> la queue sera supprimée quand toutes les connections sont fermées (après au moins une connexion).</a:t>
            </a:r>
          </a:p>
        </p:txBody>
      </p:sp>
    </p:spTree>
    <p:extLst>
      <p:ext uri="{BB962C8B-B14F-4D97-AF65-F5344CB8AC3E}">
        <p14:creationId xmlns:p14="http://schemas.microsoft.com/office/powerpoint/2010/main" val="158537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6" y="269966"/>
            <a:ext cx="8665030" cy="810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Rabbit-MQ avec </a:t>
            </a:r>
            <a:r>
              <a:rPr lang="fr-FR" dirty="0" err="1"/>
              <a:t>Sping</a:t>
            </a:r>
            <a:r>
              <a:rPr lang="fr-FR" dirty="0"/>
              <a:t> boot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80273"/>
            <a:ext cx="8760823" cy="81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Nous allons créer une application </a:t>
            </a:r>
            <a:r>
              <a:rPr lang="fr-FR" dirty="0" err="1"/>
              <a:t>spring</a:t>
            </a:r>
            <a:r>
              <a:rPr lang="fr-FR" dirty="0"/>
              <a:t> boot qui </a:t>
            </a:r>
            <a:r>
              <a:rPr lang="fr-FR" dirty="0" err="1"/>
              <a:t>implément</a:t>
            </a:r>
            <a:r>
              <a:rPr lang="fr-FR" dirty="0"/>
              <a:t> cette architecture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4C0085-EE5F-4125-B2C5-AB9E6D4DDBB1}"/>
              </a:ext>
            </a:extLst>
          </p:cNvPr>
          <p:cNvSpPr/>
          <p:nvPr/>
        </p:nvSpPr>
        <p:spPr>
          <a:xfrm>
            <a:off x="2347676" y="2664824"/>
            <a:ext cx="4159194" cy="256902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58D39-41CE-436A-8600-A00372F9A775}"/>
              </a:ext>
            </a:extLst>
          </p:cNvPr>
          <p:cNvSpPr/>
          <p:nvPr/>
        </p:nvSpPr>
        <p:spPr>
          <a:xfrm>
            <a:off x="321531" y="3412193"/>
            <a:ext cx="1197429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Publisher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Ws</a:t>
            </a:r>
            <a:r>
              <a:rPr lang="fr-FR" sz="1400" dirty="0"/>
              <a:t>, Client ..)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44117-4DE0-4938-9590-B0F5C4C8B1D2}"/>
              </a:ext>
            </a:extLst>
          </p:cNvPr>
          <p:cNvSpPr/>
          <p:nvPr/>
        </p:nvSpPr>
        <p:spPr>
          <a:xfrm>
            <a:off x="7702153" y="3442674"/>
            <a:ext cx="1162434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Consumer</a:t>
            </a:r>
          </a:p>
          <a:p>
            <a:pPr algn="ctr"/>
            <a:r>
              <a:rPr lang="fr-FR" sz="1400" dirty="0"/>
              <a:t>(ms, server .)</a:t>
            </a:r>
          </a:p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CDD975-5087-4AD9-BED5-6A8EB8E7654B}"/>
              </a:ext>
            </a:extLst>
          </p:cNvPr>
          <p:cNvSpPr/>
          <p:nvPr/>
        </p:nvSpPr>
        <p:spPr>
          <a:xfrm>
            <a:off x="1567966" y="3478637"/>
            <a:ext cx="1022180" cy="66226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B559BD3-A6E6-4891-ADD2-43AD109B20EF}"/>
              </a:ext>
            </a:extLst>
          </p:cNvPr>
          <p:cNvSpPr/>
          <p:nvPr/>
        </p:nvSpPr>
        <p:spPr>
          <a:xfrm>
            <a:off x="6378577" y="3525609"/>
            <a:ext cx="1279071" cy="66225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F25DF1-CD6B-4954-B7D9-95CC3D464B5D}"/>
              </a:ext>
            </a:extLst>
          </p:cNvPr>
          <p:cNvSpPr/>
          <p:nvPr/>
        </p:nvSpPr>
        <p:spPr>
          <a:xfrm>
            <a:off x="4013873" y="3344907"/>
            <a:ext cx="1476129" cy="9448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routes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590C733-F88C-42A4-B5E4-ED217EDF14D3}"/>
              </a:ext>
            </a:extLst>
          </p:cNvPr>
          <p:cNvSpPr/>
          <p:nvPr/>
        </p:nvSpPr>
        <p:spPr>
          <a:xfrm>
            <a:off x="5534507" y="325128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503134F-6582-42E8-82A2-C1D57A585842}"/>
              </a:ext>
            </a:extLst>
          </p:cNvPr>
          <p:cNvSpPr/>
          <p:nvPr/>
        </p:nvSpPr>
        <p:spPr>
          <a:xfrm>
            <a:off x="5764475" y="3442674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66C98BD-9061-4064-99FE-DFFE877FD0B9}"/>
              </a:ext>
            </a:extLst>
          </p:cNvPr>
          <p:cNvSpPr/>
          <p:nvPr/>
        </p:nvSpPr>
        <p:spPr>
          <a:xfrm>
            <a:off x="5934290" y="358241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19BC7-ABEF-4E8C-A564-94F4AAD8B698}"/>
              </a:ext>
            </a:extLst>
          </p:cNvPr>
          <p:cNvSpPr/>
          <p:nvPr/>
        </p:nvSpPr>
        <p:spPr>
          <a:xfrm>
            <a:off x="162868" y="1890579"/>
            <a:ext cx="8818263" cy="46974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Hexagone 16">
            <a:extLst>
              <a:ext uri="{FF2B5EF4-FFF2-40B4-BE49-F238E27FC236}">
                <a16:creationId xmlns:a16="http://schemas.microsoft.com/office/drawing/2014/main" id="{12CE0F6A-25DC-4E18-8E50-B0F547AA9B8D}"/>
              </a:ext>
            </a:extLst>
          </p:cNvPr>
          <p:cNvSpPr/>
          <p:nvPr/>
        </p:nvSpPr>
        <p:spPr>
          <a:xfrm>
            <a:off x="2651636" y="3437952"/>
            <a:ext cx="1303591" cy="74363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E5EE0-45D2-4B8B-AB17-125CFD9A0B5F}"/>
              </a:ext>
            </a:extLst>
          </p:cNvPr>
          <p:cNvSpPr/>
          <p:nvPr/>
        </p:nvSpPr>
        <p:spPr>
          <a:xfrm>
            <a:off x="2599887" y="5435573"/>
            <a:ext cx="3743927" cy="50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Rabbit-MQ server</a:t>
            </a:r>
          </a:p>
        </p:txBody>
      </p:sp>
    </p:spTree>
    <p:extLst>
      <p:ext uri="{BB962C8B-B14F-4D97-AF65-F5344CB8AC3E}">
        <p14:creationId xmlns:p14="http://schemas.microsoft.com/office/powerpoint/2010/main" val="32215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7" y="200297"/>
            <a:ext cx="8760823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Comment j’installe </a:t>
            </a:r>
            <a:r>
              <a:rPr lang="fr-FR" dirty="0" err="1"/>
              <a:t>rabbitMQ</a:t>
            </a:r>
            <a:r>
              <a:rPr lang="fr-FR" dirty="0"/>
              <a:t> ?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080272"/>
            <a:ext cx="8760823" cy="55077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Il y 2 options soit je le télécharge, je l’installe, comme n’import quel autre logiciel ou j’utilise la version docker.</a:t>
            </a:r>
          </a:p>
          <a:p>
            <a:pPr algn="l"/>
            <a:r>
              <a:rPr lang="fr-FR" dirty="0"/>
              <a:t>1 – l’installation manuel :</a:t>
            </a:r>
          </a:p>
          <a:p>
            <a:pPr algn="l"/>
            <a:r>
              <a:rPr lang="fr-FR" dirty="0"/>
              <a:t>Ouvrir ce lien et télécharger </a:t>
            </a:r>
            <a:r>
              <a:rPr lang="fr-FR" dirty="0" err="1"/>
              <a:t>rabbitMQ</a:t>
            </a:r>
            <a:r>
              <a:rPr lang="fr-FR" dirty="0"/>
              <a:t> :</a:t>
            </a:r>
          </a:p>
          <a:p>
            <a:pPr algn="l"/>
            <a:r>
              <a:rPr lang="fr-FR" dirty="0">
                <a:hlinkClick r:id="rId2"/>
              </a:rPr>
              <a:t>https://www.rabbitmq.com/install-windows.html#downloads</a:t>
            </a:r>
            <a:endParaRPr lang="fr-FR" dirty="0"/>
          </a:p>
          <a:p>
            <a:pPr algn="l"/>
            <a:r>
              <a:rPr lang="fr-FR" dirty="0"/>
              <a:t>Puis, vous l’installer de la manière classique</a:t>
            </a:r>
          </a:p>
          <a:p>
            <a:pPr algn="l"/>
            <a:r>
              <a:rPr lang="fr-FR" dirty="0"/>
              <a:t>Après vous vous positionnez sur le dossier de l’installation :</a:t>
            </a:r>
          </a:p>
          <a:p>
            <a:pPr algn="l"/>
            <a:r>
              <a:rPr lang="fr-FR" sz="2000" b="1" u="sng" dirty="0"/>
              <a:t>C:\Program Files\</a:t>
            </a:r>
            <a:r>
              <a:rPr lang="fr-FR" sz="2000" b="1" u="sng" dirty="0" err="1"/>
              <a:t>RabbitMQ</a:t>
            </a:r>
            <a:r>
              <a:rPr lang="fr-FR" sz="2000" b="1" u="sng" dirty="0"/>
              <a:t> Server\</a:t>
            </a:r>
            <a:r>
              <a:rPr lang="fr-FR" sz="2000" b="1" u="sng" dirty="0" err="1"/>
              <a:t>rabbitmq_server</a:t>
            </a:r>
            <a:r>
              <a:rPr lang="fr-FR" sz="2000" b="1" u="sng" dirty="0"/>
              <a:t>-xxx\</a:t>
            </a:r>
            <a:r>
              <a:rPr lang="fr-FR" sz="2000" b="1" u="sng" dirty="0" err="1"/>
              <a:t>sbin</a:t>
            </a:r>
            <a:endParaRPr lang="fr-FR" sz="2000" b="1" u="sng" dirty="0"/>
          </a:p>
          <a:p>
            <a:pPr algn="l"/>
            <a:r>
              <a:rPr lang="fr-FR" sz="2000" dirty="0"/>
              <a:t>Vérifier si vous avez le même chemin </a:t>
            </a:r>
            <a:r>
              <a:rPr lang="fr-FR" sz="2000" dirty="0">
                <a:sym typeface="Wingdings" panose="05000000000000000000" pitchFamily="2" charset="2"/>
              </a:rPr>
              <a:t>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Exécuter ces 2 commandes(en tant qu’admin)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 - </a:t>
            </a:r>
            <a:r>
              <a:rPr lang="fr-FR" sz="2000" b="1" dirty="0" err="1">
                <a:sym typeface="Wingdings" panose="05000000000000000000" pitchFamily="2" charset="2"/>
              </a:rPr>
              <a:t>rabbitmq</a:t>
            </a:r>
            <a:r>
              <a:rPr lang="fr-FR" sz="2000" b="1" dirty="0">
                <a:sym typeface="Wingdings" panose="05000000000000000000" pitchFamily="2" charset="2"/>
              </a:rPr>
              <a:t>-plugins enable </a:t>
            </a:r>
            <a:r>
              <a:rPr lang="fr-FR" sz="2000" b="1" dirty="0" err="1">
                <a:sym typeface="Wingdings" panose="05000000000000000000" pitchFamily="2" charset="2"/>
              </a:rPr>
              <a:t>rabbitmq_management</a:t>
            </a:r>
            <a:r>
              <a:rPr lang="fr-FR" sz="2000" b="1" dirty="0">
                <a:sym typeface="Wingdings" panose="05000000000000000000" pitchFamily="2" charset="2"/>
              </a:rPr>
              <a:t> --offline</a:t>
            </a:r>
          </a:p>
          <a:p>
            <a:pPr algn="l"/>
            <a:r>
              <a:rPr lang="fr-FR" sz="2000" b="1" i="1" dirty="0">
                <a:sym typeface="Wingdings" panose="05000000000000000000" pitchFamily="2" charset="2"/>
              </a:rPr>
              <a:t> - rabbitmq-server.bat start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La première pour accéder depuis votre navigateur et l’autre pour démarrer </a:t>
            </a:r>
            <a:r>
              <a:rPr lang="fr-FR" sz="2000" dirty="0" err="1">
                <a:sym typeface="Wingdings" panose="05000000000000000000" pitchFamily="2" charset="2"/>
              </a:rPr>
              <a:t>rabbit-srv</a:t>
            </a:r>
            <a:endParaRPr lang="fr-FR" sz="2000" dirty="0">
              <a:sym typeface="Wingdings" panose="05000000000000000000" pitchFamily="2" charset="2"/>
            </a:endParaRP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Alors vous pouvez maintenant accéder à </a:t>
            </a:r>
            <a:r>
              <a:rPr lang="fr-FR" sz="2000" dirty="0" err="1">
                <a:sym typeface="Wingdings" panose="05000000000000000000" pitchFamily="2" charset="2"/>
              </a:rPr>
              <a:t>rabbit-mq</a:t>
            </a:r>
            <a:r>
              <a:rPr lang="fr-FR" sz="2000" dirty="0">
                <a:sym typeface="Wingdings" panose="05000000000000000000" pitchFamily="2" charset="2"/>
              </a:rPr>
              <a:t> server sur l’adresse :</a:t>
            </a:r>
          </a:p>
          <a:p>
            <a:pPr algn="l"/>
            <a:r>
              <a:rPr lang="fr-FR" sz="2000" b="1" i="1" dirty="0">
                <a:hlinkClick r:id="rId3"/>
              </a:rPr>
              <a:t>http://localhost:15672/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34506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2171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2 – l’installation avec l’image docker ou docker compose et autres :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Cette page </a:t>
            </a:r>
            <a:r>
              <a:rPr lang="fr-FR" sz="2000" dirty="0" err="1">
                <a:sym typeface="Wingdings" panose="05000000000000000000" pitchFamily="2" charset="2"/>
              </a:rPr>
              <a:t>github</a:t>
            </a:r>
            <a:r>
              <a:rPr lang="fr-FR" sz="2000" dirty="0">
                <a:sym typeface="Wingdings" panose="05000000000000000000" pitchFamily="2" charset="2"/>
              </a:rPr>
              <a:t> vous expliquez comment le faire avec le projet Spring boot</a:t>
            </a:r>
          </a:p>
          <a:p>
            <a:pPr algn="l"/>
            <a:r>
              <a:rPr lang="fr-FR" sz="2000" dirty="0">
                <a:sym typeface="Wingdings" panose="05000000000000000000" pitchFamily="2" charset="2"/>
                <a:hlinkClick r:id="rId2"/>
              </a:rPr>
              <a:t>https://github.com/othman-bouazzaoui/rabbitmq</a:t>
            </a:r>
            <a:endParaRPr lang="fr-FR" sz="2000" dirty="0">
              <a:sym typeface="Wingdings" panose="05000000000000000000" pitchFamily="2" charset="2"/>
            </a:endParaRPr>
          </a:p>
          <a:p>
            <a:pPr algn="l"/>
            <a:r>
              <a:rPr lang="fr-FR" sz="2000" dirty="0">
                <a:sym typeface="Wingdings" panose="05000000000000000000" pitchFamily="2" charset="2"/>
              </a:rPr>
              <a:t>Vous restez sur la branche master, pour avoir le même code, sinon il y a des évolutions sur les autres branches .</a:t>
            </a:r>
          </a:p>
        </p:txBody>
      </p:sp>
      <p:sp>
        <p:nvSpPr>
          <p:cNvPr id="2" name="Émoticône 1">
            <a:extLst>
              <a:ext uri="{FF2B5EF4-FFF2-40B4-BE49-F238E27FC236}">
                <a16:creationId xmlns:a16="http://schemas.microsoft.com/office/drawing/2014/main" id="{12B163A1-6A2A-4110-84F5-EAD375CC198A}"/>
              </a:ext>
            </a:extLst>
          </p:cNvPr>
          <p:cNvSpPr/>
          <p:nvPr/>
        </p:nvSpPr>
        <p:spPr>
          <a:xfrm>
            <a:off x="7525512" y="1088136"/>
            <a:ext cx="45719" cy="457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moticône 2">
            <a:extLst>
              <a:ext uri="{FF2B5EF4-FFF2-40B4-BE49-F238E27FC236}">
                <a16:creationId xmlns:a16="http://schemas.microsoft.com/office/drawing/2014/main" id="{E337779A-0E10-449A-AE6F-9467F0057073}"/>
              </a:ext>
            </a:extLst>
          </p:cNvPr>
          <p:cNvSpPr/>
          <p:nvPr/>
        </p:nvSpPr>
        <p:spPr>
          <a:xfrm>
            <a:off x="3849624" y="1834622"/>
            <a:ext cx="502920" cy="48857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65465" y="164593"/>
            <a:ext cx="8695507" cy="166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fr-FR" b="1" i="1" u="sng" dirty="0"/>
              <a:t>La création d’un projet Maven avec Spring boot</a:t>
            </a:r>
          </a:p>
          <a:p>
            <a:pPr algn="l">
              <a:spcBef>
                <a:spcPts val="600"/>
              </a:spcBef>
            </a:pPr>
            <a:r>
              <a:rPr lang="fr-FR" sz="2000" dirty="0">
                <a:sym typeface="Wingdings" panose="05000000000000000000" pitchFamily="2" charset="2"/>
              </a:rPr>
              <a:t>Vous pouvez utiliser STS avec éclipse.</a:t>
            </a:r>
          </a:p>
          <a:p>
            <a:pPr algn="l">
              <a:spcBef>
                <a:spcPts val="600"/>
              </a:spcBef>
            </a:pPr>
            <a:r>
              <a:rPr lang="fr-FR" sz="2000" dirty="0">
                <a:sym typeface="Wingdings" panose="05000000000000000000" pitchFamily="2" charset="2"/>
              </a:rPr>
              <a:t>Ou avec </a:t>
            </a:r>
            <a:r>
              <a:rPr lang="fr-FR" sz="2000" dirty="0" err="1">
                <a:sym typeface="Wingdings" panose="05000000000000000000" pitchFamily="2" charset="2"/>
              </a:rPr>
              <a:t>intelliJ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Idea</a:t>
            </a:r>
            <a:endParaRPr lang="fr-FR" sz="2000" dirty="0">
              <a:sym typeface="Wingdings" panose="05000000000000000000" pitchFamily="2" charset="2"/>
            </a:endParaRPr>
          </a:p>
          <a:p>
            <a:pPr algn="l">
              <a:spcBef>
                <a:spcPts val="600"/>
              </a:spcBef>
            </a:pPr>
            <a:r>
              <a:rPr lang="fr-FR" sz="2000" dirty="0">
                <a:sym typeface="Wingdings" panose="05000000000000000000" pitchFamily="2" charset="2"/>
              </a:rPr>
              <a:t>Oui avec </a:t>
            </a:r>
            <a:r>
              <a:rPr lang="fr-FR" sz="2000" dirty="0">
                <a:sym typeface="Wingdings" panose="05000000000000000000" pitchFamily="2" charset="2"/>
                <a:hlinkClick r:id="rId2"/>
              </a:rPr>
              <a:t>https://start.spring.io/</a:t>
            </a:r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78514F-6017-47FD-A02D-58D0779F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9" y="1946994"/>
            <a:ext cx="8630193" cy="4054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C65B89-F32E-4D81-8396-E0F31357C3AB}"/>
              </a:ext>
            </a:extLst>
          </p:cNvPr>
          <p:cNvSpPr txBox="1"/>
          <p:nvPr/>
        </p:nvSpPr>
        <p:spPr>
          <a:xfrm>
            <a:off x="165465" y="6119672"/>
            <a:ext cx="8695507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Puis, cliquer sur GENERATE et ouvrir le projet sur un IDE comme </a:t>
            </a:r>
            <a:r>
              <a:rPr lang="fr-FR" dirty="0" err="1"/>
              <a:t>intelliJ</a:t>
            </a:r>
            <a:r>
              <a:rPr lang="fr-FR" dirty="0"/>
              <a:t> ou Eclipse</a:t>
            </a:r>
          </a:p>
        </p:txBody>
      </p:sp>
    </p:spTree>
    <p:extLst>
      <p:ext uri="{BB962C8B-B14F-4D97-AF65-F5344CB8AC3E}">
        <p14:creationId xmlns:p14="http://schemas.microsoft.com/office/powerpoint/2010/main" val="298256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1AF951-8585-4530-B36A-05972D66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042262"/>
            <a:ext cx="8804366" cy="47782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74DABFB-22A5-427F-98BC-F824FC5243FD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5743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La structure de notre projet :</a:t>
            </a:r>
          </a:p>
        </p:txBody>
      </p:sp>
    </p:spTree>
    <p:extLst>
      <p:ext uri="{BB962C8B-B14F-4D97-AF65-F5344CB8AC3E}">
        <p14:creationId xmlns:p14="http://schemas.microsoft.com/office/powerpoint/2010/main" val="40575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D6C1-31E0-41D4-9BFA-4C612D16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" y="687977"/>
            <a:ext cx="8882743" cy="810306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58B3F-1490-456C-9E03-DAA59534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1697763"/>
            <a:ext cx="8490858" cy="289165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endParaRPr lang="fr-FR" sz="200" dirty="0"/>
          </a:p>
          <a:p>
            <a:pPr algn="l">
              <a:spcBef>
                <a:spcPts val="1800"/>
              </a:spcBef>
            </a:pPr>
            <a:r>
              <a:rPr lang="fr-FR" dirty="0"/>
              <a:t>1 – Présentation de Rabbit-MQ 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2 – Message &amp; Binding &amp; Exchanges &amp; Queue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3 – Rabbit-MQ avec Spring boot</a:t>
            </a:r>
          </a:p>
          <a:p>
            <a:pPr algn="l">
              <a:spcBef>
                <a:spcPts val="1800"/>
              </a:spcBef>
            </a:pPr>
            <a:r>
              <a:rPr lang="fr-FR" dirty="0"/>
              <a:t>4 - Conclusion</a:t>
            </a:r>
          </a:p>
        </p:txBody>
      </p:sp>
    </p:spTree>
    <p:extLst>
      <p:ext uri="{BB962C8B-B14F-4D97-AF65-F5344CB8AC3E}">
        <p14:creationId xmlns:p14="http://schemas.microsoft.com/office/powerpoint/2010/main" val="204445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8617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Pour les dépendances, ici j’ai gardé aussi celles pour effectuer des test, mais vous pouvez utilisez que ces 3 :</a:t>
            </a: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EC6BD2-DC56-4017-8112-7D794C8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266414"/>
            <a:ext cx="8760823" cy="33752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-boot-starter-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amqp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-boot-starter-web&lt;/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org.projectlombok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lombok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3"/>
            <a:ext cx="8760823" cy="591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</a:t>
            </a:r>
            <a:r>
              <a:rPr lang="fr-FR" sz="2000" dirty="0" err="1">
                <a:sym typeface="Wingdings" panose="05000000000000000000" pitchFamily="2" charset="2"/>
              </a:rPr>
              <a:t>Util</a:t>
            </a:r>
            <a:r>
              <a:rPr lang="fr-FR" sz="2000" dirty="0">
                <a:sym typeface="Wingdings" panose="05000000000000000000" pitchFamily="2" charset="2"/>
              </a:rPr>
              <a:t>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com.oth.rabbitmq.config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Util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165EF0-455E-411D-8204-165A5345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1" y="981815"/>
            <a:ext cx="8760823" cy="1785104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"QUEUE1"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"QUEUE3"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"QUEUE4"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"QUEUE5"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"TOPIC"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"DELAYED_MESSAGE"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"key1"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194235"/>
            <a:ext cx="8952408" cy="65428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de configuration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com.oth.rabbitmq.config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MessagingConfiguration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9DC4EC-8955-4B99-8ABE-96B210D2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252486"/>
            <a:ext cx="5233850" cy="547842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org.springframework.amqp.rabbit.connection.ConnectionFactory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org.springframework.amqp.rabbit.core.RabbitTemplate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org.springframework.amqp.support.converter.Jackson2JsonMessageConverter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org.springframework.amqp.support.converter.MessageConverter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java.util.HashMap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MessagingConfiguration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QUEUES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queue1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Queue(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queue2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Queue(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-- topic exchange exemple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--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message exchange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delayedExchange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-type"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"direct"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-message"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7E84B5-D471-4A90-BDA3-3A1C8CC3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27" y="1252487"/>
            <a:ext cx="3640183" cy="4062651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//Binding 2 : between queue1 and x-delayed-message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bindingQueue2AndDelayedMessageExchange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BindingBuilder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(queue2()).to(delayedExchange()).with(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)).noargs();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MessageConverter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messageConverter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Jackson2JsonMessageConverter();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AmqpTemplate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ConnectionFactory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 rabbitTemplate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RabbitTemplate(connectionFactory);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.setMessageConverter(messageConverter());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104502" y="995341"/>
            <a:ext cx="1367245" cy="23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98687-05D0-4786-9621-1FAD7D515FC5}"/>
              </a:ext>
            </a:extLst>
          </p:cNvPr>
          <p:cNvSpPr/>
          <p:nvPr/>
        </p:nvSpPr>
        <p:spPr>
          <a:xfrm>
            <a:off x="5416727" y="980489"/>
            <a:ext cx="1367245" cy="23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94381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13211" y="129248"/>
            <a:ext cx="8760823" cy="80948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2 classes des entités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com.oth.rabbitmq.entity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</a:t>
            </a:r>
            <a:r>
              <a:rPr lang="fr-FR" sz="2000" b="1" dirty="0">
                <a:sym typeface="Wingdings" panose="05000000000000000000" pitchFamily="2" charset="2"/>
              </a:rPr>
              <a:t> et </a:t>
            </a:r>
            <a:r>
              <a:rPr lang="fr-FR" sz="2000" b="1" dirty="0" err="1">
                <a:sym typeface="Wingdings" panose="05000000000000000000" pitchFamily="2" charset="2"/>
              </a:rPr>
              <a:t>EmployeeStatus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566057" y="1329248"/>
            <a:ext cx="1672047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</a:t>
            </a:r>
            <a:r>
              <a:rPr lang="fr-FR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98687-05D0-4786-9621-1FAD7D515FC5}"/>
              </a:ext>
            </a:extLst>
          </p:cNvPr>
          <p:cNvSpPr/>
          <p:nvPr/>
        </p:nvSpPr>
        <p:spPr>
          <a:xfrm>
            <a:off x="4567641" y="1329247"/>
            <a:ext cx="1672047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EmployeeStatus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55941C-7420-4F05-A7B1-4E11C543C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679381"/>
            <a:ext cx="3039292" cy="3447098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AllArgsConstructor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Data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java.math.BigDecimal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@Data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@ToString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BigDecimal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salary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03227D-CADB-4A54-9D98-C92E74D9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41" y="1679381"/>
            <a:ext cx="3614057" cy="298543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AllArgsConstructor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Data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NoArgsConstructor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lombok.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@Data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@ToString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5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3" y="78381"/>
            <a:ext cx="8760823" cy="80948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du </a:t>
            </a:r>
            <a:r>
              <a:rPr lang="fr-FR" sz="2000" dirty="0" err="1">
                <a:sym typeface="Wingdings" panose="05000000000000000000" pitchFamily="2" charset="2"/>
              </a:rPr>
              <a:t>publisher</a:t>
            </a:r>
            <a:r>
              <a:rPr lang="fr-FR" sz="2000" dirty="0">
                <a:sym typeface="Wingdings" panose="05000000000000000000" pitchFamily="2" charset="2"/>
              </a:rPr>
              <a:t> (Producer)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com.oth.rabbitmq.publisher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EmployeePublisher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113211" y="938736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7DFBEE-7C42-4CA0-8938-3E803348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1301196"/>
            <a:ext cx="4650377" cy="5478423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com.oth.rabbitmq.publisher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com.oth.rabbitmq.config.Util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org.springframework.amqp.AmqpException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org.springframework.amqp.core.Message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org.springframework.amqp.core.MessagePostProcessor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org.springframework.amqp.rabbit.core.RabbitTemplate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java.util.UUID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EmployeePublisher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publishEmployeeTopicExchange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employee.setId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UUID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randomUUID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"STARTED"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 process"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//transfert the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employee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service layer ...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"PROGRESS"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"process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placed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successfully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.convertAndSend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success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!!!"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4589BA-BA09-4A9C-8546-E34EA4DA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509" y="1318614"/>
            <a:ext cx="4153988" cy="3785652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"publish2"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publishEmployeeDelayedMessage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employee){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employee.setId(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UUID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randomUUID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().toString());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 employeeStatus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EmployeeStatus(employee,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"STARTED"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 process"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//transfert the employee to service layer ...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.setStatus(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"PROGRESS"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"process placed successfully"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rabbitTemplate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.convertAndSend(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EXCHANEGES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Util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ROUTING_KEYS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MessagePostProcessor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postProcessMessage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AmqpException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.println(message.getMessageProperties());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message.getMessageProperties().setHeader(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"x-delay"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"success with DelayedMessageExchange!!!"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FECB2-DA7A-462D-BE74-274A685E7C18}"/>
              </a:ext>
            </a:extLst>
          </p:cNvPr>
          <p:cNvSpPr/>
          <p:nvPr/>
        </p:nvSpPr>
        <p:spPr>
          <a:xfrm>
            <a:off x="4885509" y="938736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9401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1" y="145973"/>
            <a:ext cx="8760823" cy="762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Créer une classe du Consumer dans le package : </a:t>
            </a:r>
            <a:r>
              <a:rPr lang="fr-FR" sz="2000" dirty="0" err="1">
                <a:sym typeface="Wingdings" panose="05000000000000000000" pitchFamily="2" charset="2"/>
              </a:rPr>
              <a:t>com.oth.rabbitmq.consumer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b="1" dirty="0" err="1">
                <a:sym typeface="Wingdings" panose="05000000000000000000" pitchFamily="2" charset="2"/>
              </a:rPr>
              <a:t>EmployeeConsumer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482B-A44F-43BA-B096-310B8A1EDA27}"/>
              </a:ext>
            </a:extLst>
          </p:cNvPr>
          <p:cNvSpPr/>
          <p:nvPr/>
        </p:nvSpPr>
        <p:spPr>
          <a:xfrm>
            <a:off x="217714" y="1097281"/>
            <a:ext cx="2560320" cy="31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EmployeeConsumer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B367A-206D-4760-8DBC-AC72CFBB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1603397"/>
            <a:ext cx="8760822" cy="3016210"/>
          </a:xfrm>
          <a:prstGeom prst="rect">
            <a:avLst/>
          </a:prstGeom>
          <a:ln w="19050"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com.oth.rabbitmq.entity.EmployeeStatus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org.springframework.amqp.rabbit.annotation.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org.springframework.stereotype.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@Component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"QUEUE1"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consumerMessageFromQueueWithTopicExchange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queue1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RabbitListener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(queues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"QUEUE2"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consumerMessageFromQueueWithDelayedMessageExchange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queue2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DelayedMessageExchange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33014CA-88BB-44F4-89D7-350105589BE2}"/>
              </a:ext>
            </a:extLst>
          </p:cNvPr>
          <p:cNvSpPr txBox="1">
            <a:spLocks/>
          </p:cNvSpPr>
          <p:nvPr/>
        </p:nvSpPr>
        <p:spPr>
          <a:xfrm>
            <a:off x="104501" y="4849858"/>
            <a:ext cx="8760823" cy="163802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ym typeface="Wingdings" panose="05000000000000000000" pitchFamily="2" charset="2"/>
              </a:rPr>
              <a:t>Maintenant, vous pouvez tester les 2 en démarrant notre projet :</a:t>
            </a:r>
          </a:p>
          <a:p>
            <a:pPr algn="l"/>
            <a:r>
              <a:rPr lang="fr-FR" sz="2000" b="1" dirty="0">
                <a:sym typeface="Wingdings" panose="05000000000000000000" pitchFamily="2" charset="2"/>
              </a:rPr>
              <a:t>1 - </a:t>
            </a:r>
            <a:r>
              <a:rPr lang="fr-FR" dirty="0">
                <a:hlinkClick r:id="rId2"/>
              </a:rPr>
              <a:t>http://localhost:8080/employee/publish</a:t>
            </a:r>
            <a:r>
              <a:rPr lang="fr-FR" dirty="0"/>
              <a:t> cela va permet de tester exchange de type topic.</a:t>
            </a:r>
          </a:p>
          <a:p>
            <a:pPr algn="l"/>
            <a:r>
              <a:rPr lang="fr-FR" b="1" dirty="0">
                <a:sym typeface="Wingdings" panose="05000000000000000000" pitchFamily="2" charset="2"/>
              </a:rPr>
              <a:t>2 -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http://localhost:8080/employee/publish2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sz="2000" dirty="0"/>
              <a:t>cela va permet de tester exchange de type x-</a:t>
            </a:r>
            <a:r>
              <a:rPr lang="fr-FR" sz="2000" dirty="0" err="1"/>
              <a:t>delayed</a:t>
            </a:r>
            <a:r>
              <a:rPr lang="fr-FR" sz="2000" dirty="0"/>
              <a:t>-message.</a:t>
            </a: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973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FD6C8B1-850C-4C34-88C8-ED2027005B4E}"/>
              </a:ext>
            </a:extLst>
          </p:cNvPr>
          <p:cNvSpPr txBox="1">
            <a:spLocks/>
          </p:cNvSpPr>
          <p:nvPr/>
        </p:nvSpPr>
        <p:spPr>
          <a:xfrm>
            <a:off x="104502" y="287792"/>
            <a:ext cx="8760823" cy="200001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ym typeface="Wingdings" panose="05000000000000000000" pitchFamily="2" charset="2"/>
              </a:rPr>
              <a:t>Conclusion :</a:t>
            </a:r>
          </a:p>
          <a:p>
            <a:pPr algn="l"/>
            <a:r>
              <a:rPr lang="fr-FR" sz="2000" b="1" dirty="0" err="1">
                <a:sym typeface="Wingdings" panose="05000000000000000000" pitchFamily="2" charset="2"/>
              </a:rPr>
              <a:t>RabbitMQ</a:t>
            </a:r>
            <a:r>
              <a:rPr lang="fr-FR" sz="2000" b="1" dirty="0">
                <a:sym typeface="Wingdings" panose="05000000000000000000" pitchFamily="2" charset="2"/>
              </a:rPr>
              <a:t> est très utile si vous travaillez dans une architecture distribuée (micro-service), cela vous aidera à activera la communication asynchrone.</a:t>
            </a:r>
            <a:endParaRPr lang="ar-SA" sz="2000" b="1" dirty="0">
              <a:sym typeface="Wingdings" panose="05000000000000000000" pitchFamily="2" charset="2"/>
            </a:endParaRPr>
          </a:p>
          <a:p>
            <a:pPr algn="l"/>
            <a:r>
              <a:rPr lang="fr-FR" sz="2000" b="1" dirty="0">
                <a:sym typeface="Wingdings" panose="05000000000000000000" pitchFamily="2" charset="2"/>
              </a:rPr>
              <a:t>J’ai mis ce projet à votre disposition sur </a:t>
            </a:r>
            <a:r>
              <a:rPr lang="fr-FR" sz="2000" b="1" dirty="0" err="1">
                <a:sym typeface="Wingdings" panose="05000000000000000000" pitchFamily="2" charset="2"/>
              </a:rPr>
              <a:t>github</a:t>
            </a:r>
            <a:r>
              <a:rPr lang="fr-FR" sz="2000" b="1" dirty="0">
                <a:sym typeface="Wingdings" panose="05000000000000000000" pitchFamily="2" charset="2"/>
              </a:rPr>
              <a:t> si souhaitez le cloner :</a:t>
            </a:r>
          </a:p>
          <a:p>
            <a:pPr algn="l"/>
            <a:r>
              <a:rPr lang="fr-FR" sz="2000" b="1" dirty="0">
                <a:sym typeface="Wingdings" panose="05000000000000000000" pitchFamily="2" charset="2"/>
                <a:hlinkClick r:id="rId2"/>
              </a:rPr>
              <a:t> https://github.com/othman-bouazzaoui/rabbitmq</a:t>
            </a:r>
            <a:endParaRPr lang="fr-FR" sz="2000" b="1" dirty="0"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CDB83-B69E-4A48-AF07-B7CAFF634CFD}"/>
              </a:ext>
            </a:extLst>
          </p:cNvPr>
          <p:cNvSpPr/>
          <p:nvPr/>
        </p:nvSpPr>
        <p:spPr>
          <a:xfrm>
            <a:off x="117564" y="4896350"/>
            <a:ext cx="8747760" cy="16738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</a:rPr>
              <a:t>Othman BOUAZZAOUI – Chercheur en IT &amp; Spécialiste Java EE/</a:t>
            </a:r>
            <a:r>
              <a:rPr lang="fr-FR" dirty="0" err="1">
                <a:solidFill>
                  <a:srgbClr val="002060"/>
                </a:solidFill>
              </a:rPr>
              <a:t>Angular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Email       : </a:t>
            </a:r>
            <a:r>
              <a:rPr lang="fr-FR" dirty="0">
                <a:solidFill>
                  <a:srgbClr val="002060"/>
                </a:solidFill>
                <a:hlinkClick r:id="rId3"/>
              </a:rPr>
              <a:t>oth.bouazzaoui@gmail.com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LinkedIn  : linkedin.com/in/</a:t>
            </a:r>
            <a:r>
              <a:rPr lang="fr-FR" dirty="0" err="1">
                <a:solidFill>
                  <a:srgbClr val="002060"/>
                </a:solidFill>
              </a:rPr>
              <a:t>othmanbouazzaoui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E-mail      : oth.bouazzaoui@gmail.com</a:t>
            </a:r>
          </a:p>
          <a:p>
            <a:r>
              <a:rPr lang="fr-FR" dirty="0">
                <a:solidFill>
                  <a:srgbClr val="002060"/>
                </a:solidFill>
              </a:rPr>
              <a:t>Mobile     : 0690683880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5228F-4215-4D9C-9244-481D00C71AE4}"/>
              </a:ext>
            </a:extLst>
          </p:cNvPr>
          <p:cNvSpPr/>
          <p:nvPr/>
        </p:nvSpPr>
        <p:spPr>
          <a:xfrm>
            <a:off x="104501" y="2848973"/>
            <a:ext cx="8760823" cy="1673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Bon courage 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ar-SA" dirty="0">
                <a:solidFill>
                  <a:srgbClr val="002060"/>
                </a:solidFill>
              </a:rPr>
              <a:t>و لا تنسونا من صالح الدعاء</a:t>
            </a:r>
          </a:p>
          <a:p>
            <a:pPr algn="ctr"/>
            <a:r>
              <a:rPr lang="fr-FR">
                <a:solidFill>
                  <a:srgbClr val="002060"/>
                </a:solidFill>
              </a:rPr>
              <a:t> </a:t>
            </a:r>
            <a:r>
              <a:rPr lang="fr-FR">
                <a:solidFill>
                  <a:srgbClr val="002060"/>
                </a:solidFill>
                <a:sym typeface="Wingdings" panose="05000000000000000000" pitchFamily="2" charset="2"/>
              </a:rPr>
              <a:t> </a:t>
            </a:r>
            <a:r>
              <a:rPr lang="ar-SA">
                <a:solidFill>
                  <a:srgbClr val="002060"/>
                </a:solidFill>
              </a:rPr>
              <a:t>وفقكم </a:t>
            </a:r>
            <a:r>
              <a:rPr lang="ar-SA" dirty="0">
                <a:solidFill>
                  <a:srgbClr val="002060"/>
                </a:solidFill>
              </a:rPr>
              <a:t>الله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good </a:t>
            </a:r>
            <a:r>
              <a:rPr lang="fr-FR" dirty="0" err="1">
                <a:solidFill>
                  <a:srgbClr val="002060"/>
                </a:solidFill>
              </a:rPr>
              <a:t>luck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D6C1-31E0-41D4-9BFA-4C612D16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72" y="162997"/>
            <a:ext cx="8818262" cy="6319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fr-FR" sz="4400" dirty="0"/>
              <a:t>C’est quoi Rabbit-MQ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58B3F-1490-456C-9E03-DAA59534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71" y="881606"/>
            <a:ext cx="8818263" cy="3140492"/>
          </a:xfrm>
          <a:ln w="28575">
            <a:solidFill>
              <a:srgbClr val="0070C0"/>
            </a:solidFill>
          </a:ln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b="1" dirty="0"/>
              <a:t>RabbitMQ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d'agent</a:t>
            </a:r>
            <a:r>
              <a:rPr lang="en-US" dirty="0"/>
              <a:t> de messages open source qui </a:t>
            </a:r>
            <a:r>
              <a:rPr lang="en-US" dirty="0" err="1"/>
              <a:t>implémente</a:t>
            </a:r>
            <a:r>
              <a:rPr lang="en-US" dirty="0"/>
              <a:t> le </a:t>
            </a:r>
            <a:r>
              <a:rPr lang="en-US" dirty="0" err="1"/>
              <a:t>protocole</a:t>
            </a:r>
            <a:r>
              <a:rPr lang="en-US" dirty="0"/>
              <a:t> Advanced Message Queuing,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avec des plugins Streaming Text Oriented Messaging Protocol et Message Queuing Telemetry Transport. </a:t>
            </a:r>
          </a:p>
          <a:p>
            <a:pPr algn="l"/>
            <a:r>
              <a:rPr lang="en-US" dirty="0"/>
              <a:t>Le </a:t>
            </a:r>
            <a:r>
              <a:rPr lang="en-US" dirty="0" err="1"/>
              <a:t>serveur</a:t>
            </a:r>
            <a:r>
              <a:rPr lang="en-US" dirty="0"/>
              <a:t> RabbitMQ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 dans le </a:t>
            </a:r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r>
              <a:rPr lang="en-US" dirty="0"/>
              <a:t> Erlang.</a:t>
            </a:r>
          </a:p>
          <a:p>
            <a:pPr algn="l"/>
            <a:r>
              <a:rPr lang="fr-FR" dirty="0"/>
              <a:t>Aussi c’est un système de </a:t>
            </a:r>
            <a:r>
              <a:rPr lang="fr-FR" i="1" dirty="0"/>
              <a:t>clustering</a:t>
            </a:r>
            <a:r>
              <a:rPr lang="fr-FR" dirty="0"/>
              <a:t> pour la haute disponibilité et la scalabilité.</a:t>
            </a:r>
          </a:p>
          <a:p>
            <a:pPr algn="l"/>
            <a:r>
              <a:rPr lang="fr-FR" dirty="0"/>
              <a:t>Les </a:t>
            </a:r>
            <a:r>
              <a:rPr lang="fr-FR" dirty="0" err="1"/>
              <a:t>vhost</a:t>
            </a:r>
            <a:r>
              <a:rPr lang="fr-FR" dirty="0"/>
              <a:t>(virtuel host) permettent de cloisonner des environnements (mutualiser le serveur, </a:t>
            </a:r>
            <a:r>
              <a:rPr lang="fr-FR" dirty="0" err="1"/>
              <a:t>env</a:t>
            </a:r>
            <a:r>
              <a:rPr lang="fr-FR" dirty="0"/>
              <a:t> dev/</a:t>
            </a:r>
            <a:r>
              <a:rPr lang="fr-FR" dirty="0" err="1"/>
              <a:t>preprod</a:t>
            </a:r>
            <a:r>
              <a:rPr lang="fr-FR" dirty="0"/>
              <a:t>/prod)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A98BA8C-95B2-4909-804F-4D638FDF94FF}"/>
              </a:ext>
            </a:extLst>
          </p:cNvPr>
          <p:cNvSpPr/>
          <p:nvPr/>
        </p:nvSpPr>
        <p:spPr>
          <a:xfrm>
            <a:off x="2349179" y="4428086"/>
            <a:ext cx="4159194" cy="189203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BB855-4ACF-4A1F-8C0C-29841CDBCFB3}"/>
              </a:ext>
            </a:extLst>
          </p:cNvPr>
          <p:cNvSpPr/>
          <p:nvPr/>
        </p:nvSpPr>
        <p:spPr>
          <a:xfrm>
            <a:off x="323034" y="4840399"/>
            <a:ext cx="1197429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Publisher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Ws</a:t>
            </a:r>
            <a:r>
              <a:rPr lang="fr-FR" sz="1400" dirty="0"/>
              <a:t>, Client 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9FA03-D27A-4061-9BFB-7B608CF75255}"/>
              </a:ext>
            </a:extLst>
          </p:cNvPr>
          <p:cNvSpPr/>
          <p:nvPr/>
        </p:nvSpPr>
        <p:spPr>
          <a:xfrm>
            <a:off x="7703656" y="4870880"/>
            <a:ext cx="1162434" cy="81030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Consumer</a:t>
            </a:r>
          </a:p>
          <a:p>
            <a:pPr algn="ctr"/>
            <a:r>
              <a:rPr lang="fr-FR" sz="1400" dirty="0"/>
              <a:t>(ms, server .)</a:t>
            </a:r>
          </a:p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9984688-F771-4B91-9360-B5296404DF44}"/>
              </a:ext>
            </a:extLst>
          </p:cNvPr>
          <p:cNvSpPr/>
          <p:nvPr/>
        </p:nvSpPr>
        <p:spPr>
          <a:xfrm>
            <a:off x="1569469" y="4906843"/>
            <a:ext cx="1022180" cy="66226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98A8C4E-EBEC-4384-8D8F-2CE221036F58}"/>
              </a:ext>
            </a:extLst>
          </p:cNvPr>
          <p:cNvSpPr/>
          <p:nvPr/>
        </p:nvSpPr>
        <p:spPr>
          <a:xfrm>
            <a:off x="6380080" y="4953815"/>
            <a:ext cx="1279071" cy="66225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Consume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03305D2-F863-4D9F-B8EB-A5B6E0D13F37}"/>
              </a:ext>
            </a:extLst>
          </p:cNvPr>
          <p:cNvSpPr/>
          <p:nvPr/>
        </p:nvSpPr>
        <p:spPr>
          <a:xfrm>
            <a:off x="4015376" y="4773113"/>
            <a:ext cx="1476129" cy="9448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routes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502DF2E-A6A7-42B9-93FB-647E5FAC06AE}"/>
              </a:ext>
            </a:extLst>
          </p:cNvPr>
          <p:cNvSpPr/>
          <p:nvPr/>
        </p:nvSpPr>
        <p:spPr>
          <a:xfrm>
            <a:off x="5536010" y="467949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A2F5848-D3FC-48F4-AD35-19C02C0388A2}"/>
              </a:ext>
            </a:extLst>
          </p:cNvPr>
          <p:cNvSpPr/>
          <p:nvPr/>
        </p:nvSpPr>
        <p:spPr>
          <a:xfrm>
            <a:off x="5765978" y="4870880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5C90971-5703-4021-BFC7-8BB27A1A68D2}"/>
              </a:ext>
            </a:extLst>
          </p:cNvPr>
          <p:cNvSpPr/>
          <p:nvPr/>
        </p:nvSpPr>
        <p:spPr>
          <a:xfrm>
            <a:off x="5935793" y="5010625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FCE63D-3C0F-48D3-9F3E-FCD821F30DBE}"/>
              </a:ext>
            </a:extLst>
          </p:cNvPr>
          <p:cNvSpPr/>
          <p:nvPr/>
        </p:nvSpPr>
        <p:spPr>
          <a:xfrm>
            <a:off x="164371" y="4232366"/>
            <a:ext cx="8818263" cy="25429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Hexagone 19">
            <a:extLst>
              <a:ext uri="{FF2B5EF4-FFF2-40B4-BE49-F238E27FC236}">
                <a16:creationId xmlns:a16="http://schemas.microsoft.com/office/drawing/2014/main" id="{616F647F-0C3C-461B-BB88-10675509723A}"/>
              </a:ext>
            </a:extLst>
          </p:cNvPr>
          <p:cNvSpPr/>
          <p:nvPr/>
        </p:nvSpPr>
        <p:spPr>
          <a:xfrm>
            <a:off x="2653139" y="4866158"/>
            <a:ext cx="1303591" cy="74363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EA32D-A467-4CC3-8284-4D67C3A546E5}"/>
              </a:ext>
            </a:extLst>
          </p:cNvPr>
          <p:cNvSpPr/>
          <p:nvPr/>
        </p:nvSpPr>
        <p:spPr>
          <a:xfrm>
            <a:off x="2556812" y="6376116"/>
            <a:ext cx="3743927" cy="31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Rabbit-MQ server</a:t>
            </a:r>
          </a:p>
        </p:txBody>
      </p:sp>
    </p:spTree>
    <p:extLst>
      <p:ext uri="{BB962C8B-B14F-4D97-AF65-F5344CB8AC3E}">
        <p14:creationId xmlns:p14="http://schemas.microsoft.com/office/powerpoint/2010/main" val="14984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61108" y="261256"/>
            <a:ext cx="8821784" cy="7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/>
              <a:t>Pourquoi </a:t>
            </a:r>
            <a:r>
              <a:rPr lang="fr-FR" sz="4800" dirty="0" err="1"/>
              <a:t>RabbitMQ</a:t>
            </a:r>
            <a:r>
              <a:rPr lang="fr-FR" sz="4800" dirty="0"/>
              <a:t> ?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199AED9-8757-4BBF-AF80-745C04F8C735}"/>
              </a:ext>
            </a:extLst>
          </p:cNvPr>
          <p:cNvSpPr txBox="1">
            <a:spLocks/>
          </p:cNvSpPr>
          <p:nvPr/>
        </p:nvSpPr>
        <p:spPr>
          <a:xfrm>
            <a:off x="161108" y="1140822"/>
            <a:ext cx="8821784" cy="523254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Puisque </a:t>
            </a:r>
            <a:r>
              <a:rPr lang="fr-FR" dirty="0" err="1"/>
              <a:t>rabbitmq</a:t>
            </a:r>
            <a:r>
              <a:rPr lang="fr-FR" dirty="0"/>
              <a:t> permettant la gestion des files de messages afin de permettre à différents clients de communiquer très simplement.</a:t>
            </a:r>
          </a:p>
          <a:p>
            <a:pPr algn="l"/>
            <a:r>
              <a:rPr lang="fr-FR" dirty="0"/>
              <a:t>Pour que chaque client puisse communiquer avec </a:t>
            </a:r>
            <a:r>
              <a:rPr lang="fr-FR" dirty="0" err="1"/>
              <a:t>RabbitMQ</a:t>
            </a:r>
            <a:r>
              <a:rPr lang="fr-FR" dirty="0"/>
              <a:t>, celui-ci s’appuie sur le protocole AMQP(</a:t>
            </a:r>
            <a:r>
              <a:rPr lang="en-US" dirty="0"/>
              <a:t>Advanced Message Queuing)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Ce protocole définit précisément la façon dont vont communiquer les différents clients avec </a:t>
            </a:r>
            <a:r>
              <a:rPr lang="fr-FR" dirty="0" err="1"/>
              <a:t>RabbitMQ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AMQP n’étant qu’un protocole et non une implémentation, chaque client est libre d’implémenter le protocole comme il le souhaite, ou de s’appuyer sur une bibliothèque. </a:t>
            </a:r>
          </a:p>
          <a:p>
            <a:pPr algn="l"/>
            <a:r>
              <a:rPr lang="fr-FR" dirty="0"/>
              <a:t>Des bibliothèques existent pour énormément de langages de programmation différents (Java, </a:t>
            </a:r>
            <a:r>
              <a:rPr lang="fr-FR" dirty="0" err="1"/>
              <a:t>php</a:t>
            </a:r>
            <a:r>
              <a:rPr lang="fr-FR" dirty="0"/>
              <a:t>, Spring </a:t>
            </a:r>
            <a:r>
              <a:rPr lang="fr-FR" dirty="0" err="1"/>
              <a:t>amq</a:t>
            </a:r>
            <a:r>
              <a:rPr lang="fr-FR" dirty="0"/>
              <a:t> …), ce qui permet de faire communiquer facilement des applicatifs utilisant des technologies très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95306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8" y="204649"/>
            <a:ext cx="8760822" cy="810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Message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91588" y="1149943"/>
            <a:ext cx="8760823" cy="534665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fr-FR" b="1" u="sng" dirty="0"/>
              <a:t>Message</a:t>
            </a:r>
            <a:r>
              <a:rPr lang="fr-FR" dirty="0"/>
              <a:t> : Tout simplement c’est comme une requête  HTTP mais là on parle du protocole AMQP, qui contient des attributs ainsi qu’un </a:t>
            </a:r>
            <a:r>
              <a:rPr lang="fr-FR" dirty="0" err="1"/>
              <a:t>payload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Sauf que parmi les attributs du </a:t>
            </a:r>
            <a:r>
              <a:rPr lang="fr-FR" dirty="0" err="1"/>
              <a:t>protocol</a:t>
            </a:r>
            <a:r>
              <a:rPr lang="fr-FR" dirty="0"/>
              <a:t> vous pouvez y ajouter des headers depuis votre </a:t>
            </a:r>
            <a:r>
              <a:rPr lang="fr-FR" dirty="0" err="1"/>
              <a:t>publisher</a:t>
            </a:r>
            <a:r>
              <a:rPr lang="fr-FR" dirty="0"/>
              <a:t>(client ou un micro-service).</a:t>
            </a:r>
          </a:p>
          <a:p>
            <a:pPr algn="l"/>
            <a:r>
              <a:rPr lang="fr-FR" dirty="0"/>
              <a:t>En plus AMQP plus rapide en terme de transfert des données que http (4 fois),</a:t>
            </a:r>
          </a:p>
          <a:p>
            <a:pPr algn="l"/>
            <a:r>
              <a:rPr lang="fr-FR" dirty="0"/>
              <a:t>Ainsi AMQP est asynchrone et http synchrone.</a:t>
            </a:r>
          </a:p>
          <a:p>
            <a:pPr algn="l"/>
            <a:endParaRPr lang="fr-FR" sz="1800" dirty="0"/>
          </a:p>
          <a:p>
            <a:pPr algn="l"/>
            <a:r>
              <a:rPr lang="fr-FR" dirty="0"/>
              <a:t>Liste des </a:t>
            </a:r>
            <a:r>
              <a:rPr lang="fr-FR" dirty="0" err="1"/>
              <a:t>properties</a:t>
            </a:r>
            <a:r>
              <a:rPr lang="fr-FR" dirty="0"/>
              <a:t> du </a:t>
            </a:r>
            <a:r>
              <a:rPr lang="fr-FR" dirty="0" err="1"/>
              <a:t>protocol</a:t>
            </a:r>
            <a:r>
              <a:rPr lang="fr-FR" dirty="0"/>
              <a:t> :</a:t>
            </a:r>
          </a:p>
          <a:p>
            <a:pPr algn="l"/>
            <a:r>
              <a:rPr lang="fr-FR" dirty="0" err="1"/>
              <a:t>content_type</a:t>
            </a:r>
            <a:r>
              <a:rPr lang="fr-FR" dirty="0"/>
              <a:t>, </a:t>
            </a:r>
            <a:r>
              <a:rPr lang="fr-FR" dirty="0" err="1"/>
              <a:t>content_encoding</a:t>
            </a:r>
            <a:r>
              <a:rPr lang="fr-FR" dirty="0"/>
              <a:t>, </a:t>
            </a:r>
            <a:r>
              <a:rPr lang="fr-FR" dirty="0" err="1"/>
              <a:t>priority</a:t>
            </a:r>
            <a:r>
              <a:rPr lang="fr-FR" dirty="0"/>
              <a:t>, </a:t>
            </a:r>
            <a:r>
              <a:rPr lang="fr-FR" dirty="0" err="1"/>
              <a:t>correlation_id</a:t>
            </a:r>
            <a:r>
              <a:rPr lang="fr-FR" dirty="0"/>
              <a:t>, </a:t>
            </a:r>
            <a:r>
              <a:rPr lang="fr-FR" dirty="0" err="1"/>
              <a:t>reply_to</a:t>
            </a:r>
            <a:r>
              <a:rPr lang="fr-FR" dirty="0"/>
              <a:t>, expiration, </a:t>
            </a:r>
            <a:r>
              <a:rPr lang="fr-FR" dirty="0" err="1"/>
              <a:t>message_id</a:t>
            </a:r>
            <a:r>
              <a:rPr lang="fr-FR" dirty="0"/>
              <a:t>, timestamp, type, </a:t>
            </a:r>
            <a:r>
              <a:rPr lang="fr-FR" dirty="0" err="1"/>
              <a:t>user_id</a:t>
            </a:r>
            <a:r>
              <a:rPr lang="fr-FR" dirty="0"/>
              <a:t>, </a:t>
            </a:r>
            <a:r>
              <a:rPr lang="fr-FR" dirty="0" err="1"/>
              <a:t>app_id</a:t>
            </a:r>
            <a:r>
              <a:rPr lang="fr-FR" dirty="0"/>
              <a:t>, </a:t>
            </a:r>
            <a:r>
              <a:rPr lang="fr-FR" dirty="0" err="1"/>
              <a:t>cluster_id</a:t>
            </a:r>
            <a:endParaRPr lang="fr-FR" dirty="0"/>
          </a:p>
          <a:p>
            <a:pPr algn="l"/>
            <a:endParaRPr lang="fr-FR" sz="1800" dirty="0"/>
          </a:p>
          <a:p>
            <a:pPr algn="l"/>
            <a:r>
              <a:rPr lang="fr-FR" dirty="0"/>
              <a:t>Les headers seront disponibles dans </a:t>
            </a:r>
            <a:r>
              <a:rPr lang="fr-FR" dirty="0" err="1"/>
              <a:t>attributes</a:t>
            </a:r>
            <a:r>
              <a:rPr lang="fr-FR" dirty="0"/>
              <a:t>[headers].</a:t>
            </a:r>
          </a:p>
          <a:p>
            <a:pPr algn="l"/>
            <a:endParaRPr lang="fr-FR" sz="1800" dirty="0"/>
          </a:p>
          <a:p>
            <a:pPr algn="l"/>
            <a:r>
              <a:rPr lang="fr-FR" dirty="0"/>
              <a:t>L’attribut </a:t>
            </a:r>
            <a:r>
              <a:rPr lang="fr-FR" dirty="0" err="1"/>
              <a:t>routing_key</a:t>
            </a:r>
            <a:r>
              <a:rPr lang="fr-FR" dirty="0"/>
              <a:t>, bien qu’optionnel, n’en est pas moins très utile dans le </a:t>
            </a:r>
            <a:r>
              <a:rPr lang="fr-FR" dirty="0" err="1"/>
              <a:t>protocol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38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91586" y="269966"/>
            <a:ext cx="8760824" cy="8103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Binding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8AF6A04-897F-412A-A5ED-EE8B24DFA6A7}"/>
              </a:ext>
            </a:extLst>
          </p:cNvPr>
          <p:cNvSpPr txBox="1">
            <a:spLocks/>
          </p:cNvSpPr>
          <p:nvPr/>
        </p:nvSpPr>
        <p:spPr>
          <a:xfrm>
            <a:off x="191587" y="1336766"/>
            <a:ext cx="8760823" cy="51380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Les bindings </a:t>
            </a:r>
            <a:r>
              <a:rPr lang="fr-FR" dirty="0"/>
              <a:t>: ce sont les règles que les exchanges utilisent pour déterminer à quelle queue il faut délivrer le message. </a:t>
            </a:r>
          </a:p>
          <a:p>
            <a:pPr algn="l"/>
            <a:r>
              <a:rPr lang="fr-FR" dirty="0"/>
              <a:t>Les différentes configurations peuvent utiliser la </a:t>
            </a:r>
            <a:r>
              <a:rPr lang="fr-FR" dirty="0" err="1"/>
              <a:t>routing</a:t>
            </a:r>
            <a:r>
              <a:rPr lang="fr-FR" dirty="0"/>
              <a:t> key (direct/topic exchanges) ainsi que les headers(header exchanges) et </a:t>
            </a:r>
            <a:r>
              <a:rPr lang="fr-FR" dirty="0" err="1"/>
              <a:t>delayed</a:t>
            </a:r>
            <a:r>
              <a:rPr lang="fr-FR" dirty="0"/>
              <a:t> messages. </a:t>
            </a:r>
          </a:p>
          <a:p>
            <a:pPr algn="l"/>
            <a:r>
              <a:rPr lang="fr-FR" dirty="0"/>
              <a:t>Dans le cas des exchanges </a:t>
            </a:r>
            <a:r>
              <a:rPr lang="fr-FR" dirty="0" err="1"/>
              <a:t>fanout</a:t>
            </a:r>
            <a:r>
              <a:rPr lang="fr-FR" dirty="0"/>
              <a:t>, les queues n’ont qu’à être </a:t>
            </a:r>
            <a:r>
              <a:rPr lang="fr-FR" dirty="0" err="1"/>
              <a:t>bindées</a:t>
            </a:r>
            <a:r>
              <a:rPr lang="fr-FR" dirty="0"/>
              <a:t> pour recevoir le message.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7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87231" y="272350"/>
            <a:ext cx="8712927" cy="8103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Exchanges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2C6EB4-FF9C-449C-96DA-2A70401101DA}"/>
              </a:ext>
            </a:extLst>
          </p:cNvPr>
          <p:cNvSpPr txBox="1">
            <a:spLocks/>
          </p:cNvSpPr>
          <p:nvPr/>
        </p:nvSpPr>
        <p:spPr>
          <a:xfrm>
            <a:off x="-439783" y="1480459"/>
            <a:ext cx="10302239" cy="485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6" y="1215257"/>
            <a:ext cx="8760823" cy="49678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Exchange</a:t>
            </a:r>
            <a:r>
              <a:rPr lang="fr-FR" dirty="0"/>
              <a:t> : ce sont des agents de routage des messages, définis par l'hôte virtuel dans </a:t>
            </a:r>
            <a:r>
              <a:rPr lang="fr-FR" dirty="0" err="1"/>
              <a:t>RabbitMQ</a:t>
            </a:r>
            <a:r>
              <a:rPr lang="fr-FR" dirty="0"/>
              <a:t>. </a:t>
            </a:r>
          </a:p>
          <a:p>
            <a:pPr algn="l"/>
            <a:r>
              <a:rPr lang="fr-FR" dirty="0"/>
              <a:t>Un échange est responsable du routage des messages vers différentes files d'attente à l'aide d'attributs d'en-tête, de liaisons et de clés de routage. </a:t>
            </a:r>
          </a:p>
          <a:p>
            <a:pPr algn="l"/>
            <a:r>
              <a:rPr lang="fr-FR" dirty="0"/>
              <a:t>Une liaison est un "lien" que vous configurez pour lier une file d'attente à un échange.</a:t>
            </a:r>
          </a:p>
        </p:txBody>
      </p:sp>
    </p:spTree>
    <p:extLst>
      <p:ext uri="{BB962C8B-B14F-4D97-AF65-F5344CB8AC3E}">
        <p14:creationId xmlns:p14="http://schemas.microsoft.com/office/powerpoint/2010/main" val="32569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1FD272B-7321-4616-A1B4-A68BE96CEA3A}"/>
              </a:ext>
            </a:extLst>
          </p:cNvPr>
          <p:cNvSpPr txBox="1">
            <a:spLocks/>
          </p:cNvSpPr>
          <p:nvPr/>
        </p:nvSpPr>
        <p:spPr>
          <a:xfrm>
            <a:off x="139336" y="269966"/>
            <a:ext cx="8665030" cy="81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u="sng" dirty="0"/>
              <a:t>Exchanges Types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139337" y="1144023"/>
            <a:ext cx="8665030" cy="81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Default exchange</a:t>
            </a:r>
            <a:r>
              <a:rPr lang="fr-FR" dirty="0"/>
              <a:t> : auto </a:t>
            </a:r>
            <a:r>
              <a:rPr lang="fr-FR" dirty="0" err="1"/>
              <a:t>bindé</a:t>
            </a:r>
            <a:r>
              <a:rPr lang="fr-FR" dirty="0"/>
              <a:t> avec toutes les queues avec une </a:t>
            </a:r>
            <a:r>
              <a:rPr lang="fr-FR" dirty="0" err="1"/>
              <a:t>routing</a:t>
            </a:r>
            <a:r>
              <a:rPr lang="fr-FR" dirty="0"/>
              <a:t> key égale au nom de la queue.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301753" y="2121408"/>
            <a:ext cx="8375904" cy="4370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284286" y="244455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284285" y="5135879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284286" y="376496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3312444" y="3764968"/>
            <a:ext cx="1821812" cy="1132113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Exchange</a:t>
            </a:r>
          </a:p>
          <a:p>
            <a:pPr algn="ctr"/>
            <a:r>
              <a:rPr lang="fr-FR" sz="1600" dirty="0" err="1"/>
              <a:t>Amq.default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982641" y="4005014"/>
            <a:ext cx="936432" cy="653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3FFDB9-CCB7-44FF-BD04-086C68DEAF31}"/>
              </a:ext>
            </a:extLst>
          </p:cNvPr>
          <p:cNvSpPr/>
          <p:nvPr/>
        </p:nvSpPr>
        <p:spPr>
          <a:xfrm>
            <a:off x="739267" y="4658902"/>
            <a:ext cx="1423180" cy="567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Routing</a:t>
            </a:r>
            <a:r>
              <a:rPr lang="fr-FR" dirty="0"/>
              <a:t> key : queue1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F6146A-1131-4294-A3C8-7B2CC1CD82AD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flipV="1">
            <a:off x="5134256" y="3010616"/>
            <a:ext cx="2150030" cy="132040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27BD90-0931-4CD4-8F41-834C1D41AD6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V="1">
            <a:off x="1919073" y="4331025"/>
            <a:ext cx="1393371" cy="9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3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C5F6C9DE-8123-48AC-960F-7AC9F1A23CC8}"/>
              </a:ext>
            </a:extLst>
          </p:cNvPr>
          <p:cNvSpPr txBox="1">
            <a:spLocks/>
          </p:cNvSpPr>
          <p:nvPr/>
        </p:nvSpPr>
        <p:spPr>
          <a:xfrm>
            <a:off x="252549" y="353721"/>
            <a:ext cx="8560526" cy="1242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/>
              <a:t>L’exchange </a:t>
            </a:r>
            <a:r>
              <a:rPr lang="fr-FR" b="1" u="sng" dirty="0" err="1"/>
              <a:t>fanout</a:t>
            </a:r>
            <a:r>
              <a:rPr lang="fr-FR" b="1" u="sng" dirty="0"/>
              <a:t> </a:t>
            </a:r>
            <a:r>
              <a:rPr lang="fr-FR" dirty="0"/>
              <a:t>: il envoie le message à toutes les queues </a:t>
            </a:r>
            <a:r>
              <a:rPr lang="fr-FR" dirty="0" err="1"/>
              <a:t>bindées</a:t>
            </a:r>
            <a:r>
              <a:rPr lang="fr-FR" dirty="0"/>
              <a:t>.</a:t>
            </a:r>
          </a:p>
          <a:p>
            <a:pPr algn="l"/>
            <a:r>
              <a:rPr lang="fr-FR" dirty="0"/>
              <a:t>Dans l’exemple : exchange1 va distribuer les messages au queue1 et 2 seulement.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E552724-F67F-43D1-BA45-62D352D1DA72}"/>
              </a:ext>
            </a:extLst>
          </p:cNvPr>
          <p:cNvSpPr/>
          <p:nvPr/>
        </p:nvSpPr>
        <p:spPr>
          <a:xfrm>
            <a:off x="252549" y="1828804"/>
            <a:ext cx="8560526" cy="475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909F12-B7B0-4F9B-AC18-25FB373D68EC}"/>
              </a:ext>
            </a:extLst>
          </p:cNvPr>
          <p:cNvSpPr/>
          <p:nvPr/>
        </p:nvSpPr>
        <p:spPr>
          <a:xfrm>
            <a:off x="7589492" y="201454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0F3887-67E6-4202-B920-34D6804ED4EB}"/>
              </a:ext>
            </a:extLst>
          </p:cNvPr>
          <p:cNvSpPr/>
          <p:nvPr/>
        </p:nvSpPr>
        <p:spPr>
          <a:xfrm>
            <a:off x="7589492" y="5132067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QueueX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50C54-02B2-4579-89A0-BECF9D5AF12B}"/>
              </a:ext>
            </a:extLst>
          </p:cNvPr>
          <p:cNvSpPr/>
          <p:nvPr/>
        </p:nvSpPr>
        <p:spPr>
          <a:xfrm>
            <a:off x="7589491" y="3560008"/>
            <a:ext cx="399783" cy="11321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Queue2</a:t>
            </a:r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5CB6DB7D-D649-4529-8298-CFF825287D3E}"/>
              </a:ext>
            </a:extLst>
          </p:cNvPr>
          <p:cNvSpPr/>
          <p:nvPr/>
        </p:nvSpPr>
        <p:spPr>
          <a:xfrm>
            <a:off x="2670047" y="3757660"/>
            <a:ext cx="1625243" cy="1018902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fanout</a:t>
            </a:r>
            <a:endParaRPr lang="fr-FR" sz="1600" dirty="0"/>
          </a:p>
          <a:p>
            <a:pPr algn="ctr"/>
            <a:r>
              <a:rPr lang="fr-FR" sz="1600" dirty="0"/>
              <a:t>exchange1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D9169A-9BDA-412E-8609-E9B4C12F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9" t="28371" r="29428" b="28462"/>
          <a:stretch/>
        </p:blipFill>
        <p:spPr>
          <a:xfrm>
            <a:off x="408548" y="3838440"/>
            <a:ext cx="1227797" cy="857341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48E0859-D7D2-41C6-9EC5-120ACBBCDC87}"/>
              </a:ext>
            </a:extLst>
          </p:cNvPr>
          <p:cNvSpPr/>
          <p:nvPr/>
        </p:nvSpPr>
        <p:spPr>
          <a:xfrm rot="20607099">
            <a:off x="4025545" y="2789805"/>
            <a:ext cx="3338961" cy="664715"/>
          </a:xfrm>
          <a:prstGeom prst="rightArrow">
            <a:avLst>
              <a:gd name="adj1" fmla="val 50000"/>
              <a:gd name="adj2" fmla="val 151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7D2B608-31FE-446D-B2E0-6BB9F588F408}"/>
              </a:ext>
            </a:extLst>
          </p:cNvPr>
          <p:cNvSpPr/>
          <p:nvPr/>
        </p:nvSpPr>
        <p:spPr>
          <a:xfrm rot="21399967">
            <a:off x="4295290" y="3838440"/>
            <a:ext cx="3094728" cy="664715"/>
          </a:xfrm>
          <a:prstGeom prst="rightArrow">
            <a:avLst>
              <a:gd name="adj1" fmla="val 50000"/>
              <a:gd name="adj2" fmla="val 11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exchange1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870AC-A9D7-4093-8317-1A6B4A488F3B}"/>
              </a:ext>
            </a:extLst>
          </p:cNvPr>
          <p:cNvSpPr/>
          <p:nvPr/>
        </p:nvSpPr>
        <p:spPr>
          <a:xfrm rot="1120748">
            <a:off x="4442061" y="5101745"/>
            <a:ext cx="2618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exchangeX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561C2AB-E6EA-4AEA-9278-779879726916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1636345" y="4267111"/>
            <a:ext cx="103370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45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10359</TotalTime>
  <Words>3103</Words>
  <Application>Microsoft Office PowerPoint</Application>
  <PresentationFormat>Affichage à l'écran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Times New Roman</vt:lpstr>
      <vt:lpstr>Wingdings</vt:lpstr>
      <vt:lpstr>Thème Office</vt:lpstr>
      <vt:lpstr>Présentation PowerPoint</vt:lpstr>
      <vt:lpstr>Sommaire</vt:lpstr>
      <vt:lpstr>C’est quoi Rabbit-MQ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BOUAZZAOUI, Othman</dc:creator>
  <cp:lastModifiedBy>BOUAZZAOUI, Othman</cp:lastModifiedBy>
  <cp:revision>317</cp:revision>
  <dcterms:created xsi:type="dcterms:W3CDTF">2022-04-19T10:56:39Z</dcterms:created>
  <dcterms:modified xsi:type="dcterms:W3CDTF">2022-10-09T13:38:15Z</dcterms:modified>
</cp:coreProperties>
</file>