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17365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17365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17365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604" y="889762"/>
            <a:ext cx="551119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17365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8090" y="1566353"/>
            <a:ext cx="5516219" cy="440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889762"/>
            <a:ext cx="426847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EDA</a:t>
            </a:r>
            <a:r>
              <a:rPr dirty="0" spc="25"/>
              <a:t> </a:t>
            </a:r>
            <a:r>
              <a:rPr dirty="0" spc="10"/>
              <a:t>and</a:t>
            </a:r>
            <a:r>
              <a:rPr dirty="0" spc="30"/>
              <a:t> </a:t>
            </a:r>
            <a:r>
              <a:rPr dirty="0" spc="15"/>
              <a:t>Diagnostic</a:t>
            </a:r>
            <a:r>
              <a:rPr dirty="0" spc="30"/>
              <a:t> </a:t>
            </a:r>
            <a:r>
              <a:rPr dirty="0" spc="15"/>
              <a:t>Chatbot 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1125016" y="1306322"/>
            <a:ext cx="5523865" cy="12700"/>
          </a:xfrm>
          <a:custGeom>
            <a:avLst/>
            <a:gdLst/>
            <a:ahLst/>
            <a:cxnLst/>
            <a:rect l="l" t="t" r="r" b="b"/>
            <a:pathLst>
              <a:path w="5523865" h="12700">
                <a:moveTo>
                  <a:pt x="5523865" y="0"/>
                </a:moveTo>
                <a:lnTo>
                  <a:pt x="0" y="0"/>
                </a:lnTo>
                <a:lnTo>
                  <a:pt x="0" y="12192"/>
                </a:lnTo>
                <a:lnTo>
                  <a:pt x="5523865" y="12192"/>
                </a:lnTo>
                <a:lnTo>
                  <a:pt x="552386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0604" y="1566353"/>
            <a:ext cx="5513705" cy="440499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100" spc="-5" b="1">
                <a:solidFill>
                  <a:srgbClr val="365F91"/>
                </a:solidFill>
                <a:latin typeface="Calibri"/>
                <a:cs typeface="Calibri"/>
              </a:rPr>
              <a:t>Introduction</a:t>
            </a:r>
            <a:endParaRPr sz="1100">
              <a:latin typeface="Calibri"/>
              <a:cs typeface="Calibri"/>
            </a:endParaRPr>
          </a:p>
          <a:p>
            <a:pPr algn="just" marL="12700" marR="5715">
              <a:lnSpc>
                <a:spcPct val="112200"/>
              </a:lnSpc>
              <a:spcBef>
                <a:spcPts val="105"/>
              </a:spcBef>
            </a:pP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following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analysis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delves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into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>
                <a:latin typeface="Cambria"/>
                <a:cs typeface="Cambria"/>
              </a:rPr>
              <a:t> data-driven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aspects</a:t>
            </a:r>
            <a:r>
              <a:rPr dirty="0" sz="900">
                <a:latin typeface="Cambria"/>
                <a:cs typeface="Cambria"/>
              </a:rPr>
              <a:t> of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a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hospital</a:t>
            </a:r>
            <a:r>
              <a:rPr dirty="0" sz="900" spc="18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chatbot</a:t>
            </a:r>
            <a:r>
              <a:rPr dirty="0" sz="900" spc="19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designed</a:t>
            </a:r>
            <a:r>
              <a:rPr dirty="0" sz="900" spc="18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for</a:t>
            </a:r>
            <a:r>
              <a:rPr dirty="0" sz="900" spc="2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diagnostic 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purposes. The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chatbot was trained using </a:t>
            </a:r>
            <a:r>
              <a:rPr dirty="0" sz="900">
                <a:latin typeface="Cambria"/>
                <a:cs typeface="Cambria"/>
              </a:rPr>
              <a:t>a </a:t>
            </a:r>
            <a:r>
              <a:rPr dirty="0" sz="900" spc="-5">
                <a:latin typeface="Cambria"/>
                <a:cs typeface="Cambria"/>
              </a:rPr>
              <a:t>dataset tailored </a:t>
            </a:r>
            <a:r>
              <a:rPr dirty="0" sz="900" spc="-10">
                <a:latin typeface="Cambria"/>
                <a:cs typeface="Cambria"/>
              </a:rPr>
              <a:t>to</a:t>
            </a:r>
            <a:r>
              <a:rPr dirty="0" sz="900" spc="17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 spc="19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medical domain,</a:t>
            </a:r>
            <a:r>
              <a:rPr dirty="0" sz="900" spc="18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encompassing symptoms, 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their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descriptions,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associated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precautions,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and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severity.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dataset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was</a:t>
            </a:r>
            <a:r>
              <a:rPr dirty="0" sz="900">
                <a:latin typeface="Cambria"/>
                <a:cs typeface="Cambria"/>
              </a:rPr>
              <a:t> pivotal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in</a:t>
            </a:r>
            <a:r>
              <a:rPr dirty="0" sz="900" spc="19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constructing</a:t>
            </a:r>
            <a:r>
              <a:rPr dirty="0" sz="900" spc="190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a</a:t>
            </a:r>
            <a:r>
              <a:rPr dirty="0" sz="900" spc="19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chatbot 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capable</a:t>
            </a:r>
            <a:r>
              <a:rPr dirty="0" sz="900" spc="6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of</a:t>
            </a:r>
            <a:r>
              <a:rPr dirty="0" sz="900" spc="6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parsing</a:t>
            </a:r>
            <a:r>
              <a:rPr dirty="0" sz="900" spc="7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user</a:t>
            </a:r>
            <a:r>
              <a:rPr dirty="0" sz="900" spc="6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queries</a:t>
            </a:r>
            <a:r>
              <a:rPr dirty="0" sz="900" spc="5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to</a:t>
            </a:r>
            <a:r>
              <a:rPr dirty="0" sz="900" spc="7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deliver</a:t>
            </a:r>
            <a:r>
              <a:rPr dirty="0" sz="900" spc="6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insights</a:t>
            </a:r>
            <a:r>
              <a:rPr dirty="0" sz="900" spc="7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into</a:t>
            </a:r>
            <a:r>
              <a:rPr dirty="0" sz="900" spc="7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possible</a:t>
            </a:r>
            <a:r>
              <a:rPr dirty="0" sz="900" spc="8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ailments</a:t>
            </a:r>
            <a:r>
              <a:rPr dirty="0" sz="900" spc="6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and</a:t>
            </a:r>
            <a:r>
              <a:rPr dirty="0" sz="900" spc="8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suggesting</a:t>
            </a:r>
            <a:r>
              <a:rPr dirty="0" sz="900" spc="7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preemptive</a:t>
            </a:r>
            <a:r>
              <a:rPr dirty="0" sz="900" spc="7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measures.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mbria"/>
              <a:cs typeface="Cambria"/>
            </a:endParaRPr>
          </a:p>
          <a:p>
            <a:pPr algn="just" marL="12700" marR="8255">
              <a:lnSpc>
                <a:spcPct val="112300"/>
              </a:lnSpc>
            </a:pP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diagnostic chatbot's </a:t>
            </a:r>
            <a:r>
              <a:rPr dirty="0" sz="900">
                <a:latin typeface="Cambria"/>
                <a:cs typeface="Cambria"/>
              </a:rPr>
              <a:t>core </a:t>
            </a:r>
            <a:r>
              <a:rPr dirty="0" sz="900" spc="-5">
                <a:latin typeface="Cambria"/>
                <a:cs typeface="Cambria"/>
              </a:rPr>
              <a:t>functionality </a:t>
            </a:r>
            <a:r>
              <a:rPr dirty="0" sz="900">
                <a:latin typeface="Cambria"/>
                <a:cs typeface="Cambria"/>
              </a:rPr>
              <a:t>is </a:t>
            </a:r>
            <a:r>
              <a:rPr dirty="0" sz="900" spc="-5">
                <a:latin typeface="Cambria"/>
                <a:cs typeface="Cambria"/>
              </a:rPr>
              <a:t>derived</a:t>
            </a:r>
            <a:r>
              <a:rPr dirty="0" sz="900">
                <a:latin typeface="Cambria"/>
                <a:cs typeface="Cambria"/>
              </a:rPr>
              <a:t> from a </a:t>
            </a:r>
            <a:r>
              <a:rPr dirty="0" sz="900" spc="-5">
                <a:latin typeface="Cambria"/>
                <a:cs typeface="Cambria"/>
              </a:rPr>
              <a:t>machine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learning model built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using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 spc="18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Decision 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Tree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algorithm</a:t>
            </a:r>
            <a:r>
              <a:rPr dirty="0" sz="900">
                <a:latin typeface="Cambria"/>
                <a:cs typeface="Cambria"/>
              </a:rPr>
              <a:t> from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scikit-learn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library,</a:t>
            </a:r>
            <a:r>
              <a:rPr dirty="0" sz="900">
                <a:latin typeface="Cambria"/>
                <a:cs typeface="Cambria"/>
              </a:rPr>
              <a:t> a </a:t>
            </a:r>
            <a:r>
              <a:rPr dirty="0" sz="900" spc="-5">
                <a:latin typeface="Cambria"/>
                <a:cs typeface="Cambria"/>
              </a:rPr>
              <a:t>versatile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tool </a:t>
            </a:r>
            <a:r>
              <a:rPr dirty="0" sz="900">
                <a:latin typeface="Cambria"/>
                <a:cs typeface="Cambria"/>
              </a:rPr>
              <a:t>in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Python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ecosystem</a:t>
            </a:r>
            <a:r>
              <a:rPr dirty="0" sz="900">
                <a:latin typeface="Cambria"/>
                <a:cs typeface="Cambria"/>
              </a:rPr>
              <a:t> for </a:t>
            </a:r>
            <a:r>
              <a:rPr dirty="0" sz="900" spc="-5">
                <a:latin typeface="Cambria"/>
                <a:cs typeface="Cambria"/>
              </a:rPr>
              <a:t>data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science.</a:t>
            </a:r>
            <a:r>
              <a:rPr dirty="0" sz="900" spc="18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 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datasets provided, including </a:t>
            </a:r>
            <a:r>
              <a:rPr dirty="0" sz="900" spc="-5" b="1">
                <a:latin typeface="Cambria"/>
                <a:cs typeface="Cambria"/>
              </a:rPr>
              <a:t>Training.csv </a:t>
            </a:r>
            <a:r>
              <a:rPr dirty="0" sz="900" spc="-5">
                <a:latin typeface="Cambria"/>
                <a:cs typeface="Cambria"/>
              </a:rPr>
              <a:t>and </a:t>
            </a:r>
            <a:r>
              <a:rPr dirty="0" sz="900" spc="-5" b="1">
                <a:latin typeface="Cambria"/>
                <a:cs typeface="Cambria"/>
              </a:rPr>
              <a:t>Testing.csv</a:t>
            </a:r>
            <a:r>
              <a:rPr dirty="0" sz="900" spc="-5">
                <a:latin typeface="Cambria"/>
                <a:cs typeface="Cambria"/>
              </a:rPr>
              <a:t>, play </a:t>
            </a:r>
            <a:r>
              <a:rPr dirty="0" sz="900">
                <a:latin typeface="Cambria"/>
                <a:cs typeface="Cambria"/>
              </a:rPr>
              <a:t>a </a:t>
            </a:r>
            <a:r>
              <a:rPr dirty="0" sz="900" spc="-5">
                <a:latin typeface="Cambria"/>
                <a:cs typeface="Cambria"/>
              </a:rPr>
              <a:t>pivotal </a:t>
            </a:r>
            <a:r>
              <a:rPr dirty="0" sz="900">
                <a:latin typeface="Cambria"/>
                <a:cs typeface="Cambria"/>
              </a:rPr>
              <a:t>role in </a:t>
            </a:r>
            <a:r>
              <a:rPr dirty="0" sz="900" spc="-5">
                <a:latin typeface="Cambria"/>
                <a:cs typeface="Cambria"/>
              </a:rPr>
              <a:t>the model's development and 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validation.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ambria"/>
              <a:cs typeface="Cambria"/>
            </a:endParaRPr>
          </a:p>
          <a:p>
            <a:pPr algn="just" marL="12700" marR="7620">
              <a:lnSpc>
                <a:spcPct val="112500"/>
              </a:lnSpc>
              <a:spcBef>
                <a:spcPts val="5"/>
              </a:spcBef>
            </a:pP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 b="1">
                <a:latin typeface="Cambria"/>
                <a:cs typeface="Cambria"/>
              </a:rPr>
              <a:t>Training.csv</a:t>
            </a:r>
            <a:r>
              <a:rPr dirty="0" sz="900" b="1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dataset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consists</a:t>
            </a:r>
            <a:r>
              <a:rPr dirty="0" sz="900">
                <a:latin typeface="Cambria"/>
                <a:cs typeface="Cambria"/>
              </a:rPr>
              <a:t> of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rows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representing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symptom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occurrences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related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to</a:t>
            </a:r>
            <a:r>
              <a:rPr dirty="0" sz="900">
                <a:latin typeface="Cambria"/>
                <a:cs typeface="Cambria"/>
              </a:rPr>
              <a:t> various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diseases, 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encoded </a:t>
            </a:r>
            <a:r>
              <a:rPr dirty="0" sz="900">
                <a:latin typeface="Cambria"/>
                <a:cs typeface="Cambria"/>
              </a:rPr>
              <a:t>in a </a:t>
            </a:r>
            <a:r>
              <a:rPr dirty="0" sz="900" spc="-5">
                <a:latin typeface="Cambria"/>
                <a:cs typeface="Cambria"/>
              </a:rPr>
              <a:t>binary format. Each symptom </a:t>
            </a:r>
            <a:r>
              <a:rPr dirty="0" sz="900">
                <a:latin typeface="Cambria"/>
                <a:cs typeface="Cambria"/>
              </a:rPr>
              <a:t>is a </a:t>
            </a:r>
            <a:r>
              <a:rPr dirty="0" sz="900" spc="-5">
                <a:latin typeface="Cambria"/>
                <a:cs typeface="Cambria"/>
              </a:rPr>
              <a:t>feature, and each disease </a:t>
            </a:r>
            <a:r>
              <a:rPr dirty="0" sz="900">
                <a:latin typeface="Cambria"/>
                <a:cs typeface="Cambria"/>
              </a:rPr>
              <a:t>is a </a:t>
            </a:r>
            <a:r>
              <a:rPr dirty="0" sz="900" spc="-5">
                <a:latin typeface="Cambria"/>
                <a:cs typeface="Cambria"/>
              </a:rPr>
              <a:t>label that the decision tree model 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learns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to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predict.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decision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tree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algorithm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creates</a:t>
            </a:r>
            <a:r>
              <a:rPr dirty="0" sz="900">
                <a:latin typeface="Cambria"/>
                <a:cs typeface="Cambria"/>
              </a:rPr>
              <a:t> a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tree-like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model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of </a:t>
            </a:r>
            <a:r>
              <a:rPr dirty="0" sz="900" spc="-5">
                <a:latin typeface="Cambria"/>
                <a:cs typeface="Cambria"/>
              </a:rPr>
              <a:t>decisions,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making</a:t>
            </a:r>
            <a:r>
              <a:rPr dirty="0" sz="900">
                <a:latin typeface="Cambria"/>
                <a:cs typeface="Cambria"/>
              </a:rPr>
              <a:t> it</a:t>
            </a:r>
            <a:r>
              <a:rPr dirty="0" sz="900" spc="19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particularly 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suitable</a:t>
            </a:r>
            <a:r>
              <a:rPr dirty="0" sz="900">
                <a:latin typeface="Cambria"/>
                <a:cs typeface="Cambria"/>
              </a:rPr>
              <a:t> for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such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categorical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symptom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data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because</a:t>
            </a:r>
            <a:r>
              <a:rPr dirty="0" sz="900">
                <a:latin typeface="Cambria"/>
                <a:cs typeface="Cambria"/>
              </a:rPr>
              <a:t> of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its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interpretability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and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clear</a:t>
            </a:r>
            <a:r>
              <a:rPr dirty="0" sz="900" spc="18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decision</a:t>
            </a:r>
            <a:r>
              <a:rPr dirty="0" sz="900" spc="2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paths</a:t>
            </a:r>
            <a:r>
              <a:rPr dirty="0" sz="900" spc="18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it 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provides.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ambria"/>
              <a:cs typeface="Cambria"/>
            </a:endParaRPr>
          </a:p>
          <a:p>
            <a:pPr algn="just" marL="12700" marR="6350">
              <a:lnSpc>
                <a:spcPct val="112200"/>
              </a:lnSpc>
              <a:spcBef>
                <a:spcPts val="5"/>
              </a:spcBef>
            </a:pPr>
            <a:r>
              <a:rPr dirty="0" sz="900" spc="-5">
                <a:latin typeface="Cambria"/>
                <a:cs typeface="Cambria"/>
              </a:rPr>
              <a:t>In training the model, the algorithm analyzes the binary symptom data, identifying patterns and making splits </a:t>
            </a:r>
            <a:r>
              <a:rPr dirty="0" sz="900">
                <a:latin typeface="Cambria"/>
                <a:cs typeface="Cambria"/>
              </a:rPr>
              <a:t>at 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nodes that correspond to the most significant features</a:t>
            </a:r>
            <a:r>
              <a:rPr dirty="0" sz="900">
                <a:latin typeface="Cambria"/>
                <a:cs typeface="Cambria"/>
              </a:rPr>
              <a:t> – in </a:t>
            </a:r>
            <a:r>
              <a:rPr dirty="0" sz="900" spc="-5">
                <a:latin typeface="Cambria"/>
                <a:cs typeface="Cambria"/>
              </a:rPr>
              <a:t>this case, symptoms that contribute most to the 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accuracy </a:t>
            </a:r>
            <a:r>
              <a:rPr dirty="0" sz="900">
                <a:latin typeface="Cambria"/>
                <a:cs typeface="Cambria"/>
              </a:rPr>
              <a:t>of a </a:t>
            </a:r>
            <a:r>
              <a:rPr dirty="0" sz="900" spc="-5">
                <a:latin typeface="Cambria"/>
                <a:cs typeface="Cambria"/>
              </a:rPr>
              <a:t>diagnosis. The model's depth, branching factor, and other hyperparameters are tuned to optimize 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performance and prevent overfitting, which could reduce </a:t>
            </a:r>
            <a:r>
              <a:rPr dirty="0" sz="900">
                <a:latin typeface="Cambria"/>
                <a:cs typeface="Cambria"/>
              </a:rPr>
              <a:t>its </a:t>
            </a:r>
            <a:r>
              <a:rPr dirty="0" sz="900" spc="-5">
                <a:latin typeface="Cambria"/>
                <a:cs typeface="Cambria"/>
              </a:rPr>
              <a:t>effectiveness </a:t>
            </a:r>
            <a:r>
              <a:rPr dirty="0" sz="900">
                <a:latin typeface="Cambria"/>
                <a:cs typeface="Cambria"/>
              </a:rPr>
              <a:t>on </a:t>
            </a:r>
            <a:r>
              <a:rPr dirty="0" sz="900" spc="-5">
                <a:latin typeface="Cambria"/>
                <a:cs typeface="Cambria"/>
              </a:rPr>
              <a:t>new, unseen cases contained </a:t>
            </a:r>
            <a:r>
              <a:rPr dirty="0" sz="900">
                <a:latin typeface="Cambria"/>
                <a:cs typeface="Cambria"/>
              </a:rPr>
              <a:t>in </a:t>
            </a:r>
            <a:r>
              <a:rPr dirty="0" sz="900" spc="-10">
                <a:latin typeface="Cambria"/>
                <a:cs typeface="Cambria"/>
              </a:rPr>
              <a:t>the </a:t>
            </a:r>
            <a:r>
              <a:rPr dirty="0" sz="900" spc="-5">
                <a:latin typeface="Cambria"/>
                <a:cs typeface="Cambria"/>
              </a:rPr>
              <a:t> </a:t>
            </a:r>
            <a:r>
              <a:rPr dirty="0" sz="900" spc="-5" b="1">
                <a:latin typeface="Cambria"/>
                <a:cs typeface="Cambria"/>
              </a:rPr>
              <a:t>Testing.csv</a:t>
            </a:r>
            <a:r>
              <a:rPr dirty="0" sz="900" spc="5" b="1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file.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mbria"/>
              <a:cs typeface="Cambria"/>
            </a:endParaRPr>
          </a:p>
          <a:p>
            <a:pPr algn="just" marL="12700" marR="5080">
              <a:lnSpc>
                <a:spcPct val="112200"/>
              </a:lnSpc>
            </a:pP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auxiliary</a:t>
            </a:r>
            <a:r>
              <a:rPr dirty="0" sz="900">
                <a:latin typeface="Cambria"/>
                <a:cs typeface="Cambria"/>
              </a:rPr>
              <a:t> files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–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spc="-5" b="1">
                <a:latin typeface="Cambria"/>
                <a:cs typeface="Cambria"/>
              </a:rPr>
              <a:t>symptom_Description.csv</a:t>
            </a:r>
            <a:r>
              <a:rPr dirty="0" sz="900" spc="-5">
                <a:latin typeface="Cambria"/>
                <a:cs typeface="Cambria"/>
              </a:rPr>
              <a:t>,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 b="1">
                <a:latin typeface="Cambria"/>
                <a:cs typeface="Cambria"/>
              </a:rPr>
              <a:t>symptom_precaution.csv</a:t>
            </a:r>
            <a:r>
              <a:rPr dirty="0" sz="900" spc="-5">
                <a:latin typeface="Cambria"/>
                <a:cs typeface="Cambria"/>
              </a:rPr>
              <a:t>,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and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 b="1">
                <a:latin typeface="Cambria"/>
                <a:cs typeface="Cambria"/>
              </a:rPr>
              <a:t>Symptom_severity.csv</a:t>
            </a:r>
            <a:r>
              <a:rPr dirty="0" sz="900" b="1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– 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enhance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bot's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interactive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capabilities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beyond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diagnosis.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After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>
                <a:latin typeface="Cambria"/>
                <a:cs typeface="Cambria"/>
              </a:rPr>
              <a:t> decision</a:t>
            </a:r>
            <a:r>
              <a:rPr dirty="0" sz="900" spc="19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tree</a:t>
            </a:r>
            <a:r>
              <a:rPr dirty="0" sz="900" spc="19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determines</a:t>
            </a:r>
            <a:r>
              <a:rPr dirty="0" sz="900" spc="18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 spc="19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most 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probable disease based on symptoms, </a:t>
            </a:r>
            <a:r>
              <a:rPr dirty="0" sz="900">
                <a:latin typeface="Cambria"/>
                <a:cs typeface="Cambria"/>
              </a:rPr>
              <a:t>it can </a:t>
            </a:r>
            <a:r>
              <a:rPr dirty="0" sz="900" spc="-5">
                <a:latin typeface="Cambria"/>
                <a:cs typeface="Cambria"/>
              </a:rPr>
              <a:t>pull relevant descriptions and precautions to inform and advise the 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user. The severity ratings help </a:t>
            </a:r>
            <a:r>
              <a:rPr dirty="0" sz="900" spc="-10">
                <a:latin typeface="Cambria"/>
                <a:cs typeface="Cambria"/>
              </a:rPr>
              <a:t>to </a:t>
            </a:r>
            <a:r>
              <a:rPr dirty="0" sz="900" spc="-5">
                <a:latin typeface="Cambria"/>
                <a:cs typeface="Cambria"/>
              </a:rPr>
              <a:t>escalate advice appropriately; more severe symptoms </a:t>
            </a:r>
            <a:r>
              <a:rPr dirty="0" sz="900">
                <a:latin typeface="Cambria"/>
                <a:cs typeface="Cambria"/>
              </a:rPr>
              <a:t>can </a:t>
            </a:r>
            <a:r>
              <a:rPr dirty="0" sz="900" spc="-5">
                <a:latin typeface="Cambria"/>
                <a:cs typeface="Cambria"/>
              </a:rPr>
              <a:t>prompt more urgent 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recommendations.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6870572"/>
            <a:ext cx="5514340" cy="1412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0160">
              <a:lnSpc>
                <a:spcPct val="112300"/>
              </a:lnSpc>
              <a:spcBef>
                <a:spcPts val="100"/>
              </a:spcBef>
            </a:pPr>
            <a:r>
              <a:rPr dirty="0" sz="900" spc="-5">
                <a:latin typeface="Cambria"/>
                <a:cs typeface="Cambria"/>
              </a:rPr>
              <a:t>This </a:t>
            </a:r>
            <a:r>
              <a:rPr dirty="0" sz="900">
                <a:latin typeface="Cambria"/>
                <a:cs typeface="Cambria"/>
              </a:rPr>
              <a:t>decision </a:t>
            </a:r>
            <a:r>
              <a:rPr dirty="0" sz="900" spc="-5">
                <a:latin typeface="Cambria"/>
                <a:cs typeface="Cambria"/>
              </a:rPr>
              <a:t>tree model's integration with natural language processing allows users to describe their symptoms </a:t>
            </a:r>
            <a:r>
              <a:rPr dirty="0" sz="900">
                <a:latin typeface="Cambria"/>
                <a:cs typeface="Cambria"/>
              </a:rPr>
              <a:t> in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conversational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language,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which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system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interprets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and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matches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to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structured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symptom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data.</a:t>
            </a:r>
            <a:r>
              <a:rPr dirty="0" sz="900" spc="185">
                <a:latin typeface="Cambria"/>
                <a:cs typeface="Cambria"/>
              </a:rPr>
              <a:t> </a:t>
            </a:r>
            <a:r>
              <a:rPr dirty="0" sz="900" spc="-10">
                <a:latin typeface="Cambria"/>
                <a:cs typeface="Cambria"/>
              </a:rPr>
              <a:t>The </a:t>
            </a:r>
            <a:r>
              <a:rPr dirty="0" sz="900" spc="-18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chatbot</a:t>
            </a:r>
            <a:r>
              <a:rPr dirty="0" sz="900">
                <a:latin typeface="Cambria"/>
                <a:cs typeface="Cambria"/>
              </a:rPr>
              <a:t> can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then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effectively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10">
                <a:latin typeface="Cambria"/>
                <a:cs typeface="Cambria"/>
              </a:rPr>
              <a:t>use</a:t>
            </a:r>
            <a:r>
              <a:rPr dirty="0" sz="900" spc="-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its </a:t>
            </a:r>
            <a:r>
              <a:rPr dirty="0" sz="900" spc="-5">
                <a:latin typeface="Cambria"/>
                <a:cs typeface="Cambria"/>
              </a:rPr>
              <a:t>trained</a:t>
            </a:r>
            <a:r>
              <a:rPr dirty="0" sz="900">
                <a:latin typeface="Cambria"/>
                <a:cs typeface="Cambria"/>
              </a:rPr>
              <a:t> model </a:t>
            </a:r>
            <a:r>
              <a:rPr dirty="0" sz="900" spc="-5">
                <a:latin typeface="Cambria"/>
                <a:cs typeface="Cambria"/>
              </a:rPr>
              <a:t>to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predict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and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relay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diagnosis,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supplemented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by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 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additional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contextual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data </a:t>
            </a:r>
            <a:r>
              <a:rPr dirty="0" sz="900">
                <a:latin typeface="Cambria"/>
                <a:cs typeface="Cambria"/>
              </a:rPr>
              <a:t>from</a:t>
            </a:r>
            <a:r>
              <a:rPr dirty="0" sz="900" spc="-1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 spc="1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descriptive and precautionary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datasets.</a:t>
            </a:r>
            <a:endParaRPr sz="90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  <a:spcBef>
                <a:spcPts val="130"/>
              </a:spcBef>
            </a:pPr>
            <a:r>
              <a:rPr dirty="0" sz="900" spc="-5">
                <a:latin typeface="Cambria"/>
                <a:cs typeface="Cambria"/>
              </a:rPr>
              <a:t>The</a:t>
            </a:r>
            <a:r>
              <a:rPr dirty="0" sz="900" spc="3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architecture</a:t>
            </a:r>
            <a:r>
              <a:rPr dirty="0" sz="900" spc="3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of</a:t>
            </a:r>
            <a:r>
              <a:rPr dirty="0" sz="900" spc="3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this</a:t>
            </a:r>
            <a:r>
              <a:rPr dirty="0" sz="900" spc="3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chatbot</a:t>
            </a:r>
            <a:r>
              <a:rPr dirty="0" sz="900" spc="4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represents</a:t>
            </a:r>
            <a:r>
              <a:rPr dirty="0" sz="900" spc="2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a</a:t>
            </a:r>
            <a:r>
              <a:rPr dirty="0" sz="900" spc="3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sophisticated</a:t>
            </a:r>
            <a:r>
              <a:rPr dirty="0" sz="900" spc="3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blend</a:t>
            </a:r>
            <a:r>
              <a:rPr dirty="0" sz="900" spc="3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of</a:t>
            </a:r>
            <a:r>
              <a:rPr dirty="0" sz="900" spc="4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NLP</a:t>
            </a:r>
            <a:r>
              <a:rPr dirty="0" sz="900" spc="2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for</a:t>
            </a:r>
            <a:r>
              <a:rPr dirty="0" sz="900" spc="35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understanding</a:t>
            </a:r>
            <a:r>
              <a:rPr dirty="0" sz="900" spc="3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user</a:t>
            </a:r>
            <a:r>
              <a:rPr dirty="0" sz="900" spc="3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inputs,</a:t>
            </a:r>
            <a:r>
              <a:rPr dirty="0" sz="900" spc="2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decision</a:t>
            </a:r>
            <a:endParaRPr sz="900">
              <a:latin typeface="Cambria"/>
              <a:cs typeface="Cambria"/>
            </a:endParaRPr>
          </a:p>
          <a:p>
            <a:pPr algn="just" marL="12700" marR="5080">
              <a:lnSpc>
                <a:spcPct val="112200"/>
              </a:lnSpc>
              <a:spcBef>
                <a:spcPts val="10"/>
              </a:spcBef>
            </a:pPr>
            <a:r>
              <a:rPr dirty="0" sz="900" spc="-5">
                <a:latin typeface="Cambria"/>
                <a:cs typeface="Cambria"/>
              </a:rPr>
              <a:t>trees for predictive modeling, and data science best practices </a:t>
            </a:r>
            <a:r>
              <a:rPr dirty="0" sz="900">
                <a:latin typeface="Cambria"/>
                <a:cs typeface="Cambria"/>
              </a:rPr>
              <a:t>for </a:t>
            </a:r>
            <a:r>
              <a:rPr dirty="0" sz="900" spc="-5">
                <a:latin typeface="Cambria"/>
                <a:cs typeface="Cambria"/>
              </a:rPr>
              <a:t>handling and interpreting medical data. By 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leveraging scikit-learn's robust decision tree functionality, the chatbot becomes </a:t>
            </a:r>
            <a:r>
              <a:rPr dirty="0" sz="900">
                <a:latin typeface="Cambria"/>
                <a:cs typeface="Cambria"/>
              </a:rPr>
              <a:t>a </a:t>
            </a:r>
            <a:r>
              <a:rPr dirty="0" sz="900" spc="-5">
                <a:latin typeface="Cambria"/>
                <a:cs typeface="Cambria"/>
              </a:rPr>
              <a:t>reliable tool </a:t>
            </a:r>
            <a:r>
              <a:rPr dirty="0" sz="900">
                <a:latin typeface="Cambria"/>
                <a:cs typeface="Cambria"/>
              </a:rPr>
              <a:t>for </a:t>
            </a:r>
            <a:r>
              <a:rPr dirty="0" sz="900" spc="-5">
                <a:latin typeface="Cambria"/>
                <a:cs typeface="Cambria"/>
              </a:rPr>
              <a:t>preliminary 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medical diagnosis, capable </a:t>
            </a:r>
            <a:r>
              <a:rPr dirty="0" sz="900">
                <a:latin typeface="Cambria"/>
                <a:cs typeface="Cambria"/>
              </a:rPr>
              <a:t>of </a:t>
            </a:r>
            <a:r>
              <a:rPr dirty="0" sz="900" spc="-5">
                <a:latin typeface="Cambria"/>
                <a:cs typeface="Cambria"/>
              </a:rPr>
              <a:t>assisting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users</a:t>
            </a:r>
            <a:r>
              <a:rPr dirty="0" sz="900">
                <a:latin typeface="Cambria"/>
                <a:cs typeface="Cambria"/>
              </a:rPr>
              <a:t> in </a:t>
            </a:r>
            <a:r>
              <a:rPr dirty="0" sz="900" spc="-5">
                <a:latin typeface="Cambria"/>
                <a:cs typeface="Cambria"/>
              </a:rPr>
              <a:t>navigating their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health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concerns with</a:t>
            </a:r>
            <a:r>
              <a:rPr dirty="0" sz="900">
                <a:latin typeface="Cambria"/>
                <a:cs typeface="Cambria"/>
              </a:rPr>
              <a:t> </a:t>
            </a:r>
            <a:r>
              <a:rPr dirty="0" sz="900" spc="-5">
                <a:latin typeface="Cambria"/>
                <a:cs typeface="Cambria"/>
              </a:rPr>
              <a:t>informed, </a:t>
            </a:r>
            <a:r>
              <a:rPr dirty="0" sz="900">
                <a:latin typeface="Cambria"/>
                <a:cs typeface="Cambria"/>
              </a:rPr>
              <a:t>data-driven </a:t>
            </a:r>
            <a:r>
              <a:rPr dirty="0" sz="900" spc="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advice.</a:t>
            </a:r>
            <a:endParaRPr sz="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233169"/>
            <a:ext cx="5486400" cy="35128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5638800"/>
            <a:ext cx="548640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2017522"/>
            <a:ext cx="5513705" cy="2456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Conclusion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12300"/>
              </a:lnSpc>
              <a:spcBef>
                <a:spcPts val="915"/>
              </a:spcBef>
            </a:pP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-5">
                <a:latin typeface="Cambria"/>
                <a:cs typeface="Cambria"/>
              </a:rPr>
              <a:t>HealthCare ChatBot, as demonstrated by the provided use cases, exhibits </a:t>
            </a:r>
            <a:r>
              <a:rPr dirty="0" sz="1100">
                <a:latin typeface="Cambria"/>
                <a:cs typeface="Cambria"/>
              </a:rPr>
              <a:t>a high </a:t>
            </a:r>
            <a:r>
              <a:rPr dirty="0" sz="1100" spc="-5">
                <a:latin typeface="Cambria"/>
                <a:cs typeface="Cambria"/>
              </a:rPr>
              <a:t>level </a:t>
            </a:r>
            <a:r>
              <a:rPr dirty="0" sz="1100">
                <a:latin typeface="Cambria"/>
                <a:cs typeface="Cambria"/>
              </a:rPr>
              <a:t>of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efficiency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functionality</a:t>
            </a:r>
            <a:r>
              <a:rPr dirty="0" sz="1100">
                <a:latin typeface="Cambria"/>
                <a:cs typeface="Cambria"/>
              </a:rPr>
              <a:t> in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diagnosing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various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health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conditions.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intuitive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interface,</a:t>
            </a:r>
            <a:r>
              <a:rPr dirty="0" sz="1100">
                <a:latin typeface="Cambria"/>
                <a:cs typeface="Cambria"/>
              </a:rPr>
              <a:t> it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successfully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guides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users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through</a:t>
            </a:r>
            <a:r>
              <a:rPr dirty="0" sz="1100">
                <a:latin typeface="Cambria"/>
                <a:cs typeface="Cambria"/>
              </a:rPr>
              <a:t> a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symptom-check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process,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efficiently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narrowing</a:t>
            </a:r>
            <a:r>
              <a:rPr dirty="0" sz="1100">
                <a:latin typeface="Cambria"/>
                <a:cs typeface="Cambria"/>
              </a:rPr>
              <a:t> down </a:t>
            </a:r>
            <a:r>
              <a:rPr dirty="0" sz="1100" spc="-5">
                <a:latin typeface="Cambria"/>
                <a:cs typeface="Cambria"/>
              </a:rPr>
              <a:t>symptoms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potential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conditions,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such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as</a:t>
            </a:r>
            <a:r>
              <a:rPr dirty="0" sz="1100" spc="-5">
                <a:latin typeface="Cambria"/>
                <a:cs typeface="Cambria"/>
              </a:rPr>
              <a:t> Dengue,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Alcoholic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hepatitis,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Malaria,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Arthritis,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Cervical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spondylosis.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bot's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ability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 spc="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offer</a:t>
            </a:r>
            <a:r>
              <a:rPr dirty="0" sz="1100" spc="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precautionary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measures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advice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when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>
                <a:latin typeface="Cambria"/>
                <a:cs typeface="Cambria"/>
              </a:rPr>
              <a:t> seek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professional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medical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consultation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adds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its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informative nature. The high decision tree cross-validation scores and perfect </a:t>
            </a:r>
            <a:r>
              <a:rPr dirty="0" sz="1100">
                <a:latin typeface="Cambria"/>
                <a:cs typeface="Cambria"/>
              </a:rPr>
              <a:t>SVM </a:t>
            </a:r>
            <a:r>
              <a:rPr dirty="0" sz="1100" spc="-5">
                <a:latin typeface="Cambria"/>
                <a:cs typeface="Cambria"/>
              </a:rPr>
              <a:t>classifier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score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further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attest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its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robust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diagnostic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capabilities,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making</a:t>
            </a:r>
            <a:r>
              <a:rPr dirty="0" sz="1100">
                <a:latin typeface="Cambria"/>
                <a:cs typeface="Cambria"/>
              </a:rPr>
              <a:t> it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reliable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tool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preliminary health assessment and </a:t>
            </a:r>
            <a:r>
              <a:rPr dirty="0" sz="1100">
                <a:latin typeface="Cambria"/>
                <a:cs typeface="Cambria"/>
              </a:rPr>
              <a:t>enhancing </a:t>
            </a:r>
            <a:r>
              <a:rPr dirty="0" sz="1100" spc="-5">
                <a:latin typeface="Cambria"/>
                <a:cs typeface="Cambria"/>
              </a:rPr>
              <a:t>user awareness about their symptoms and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possible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health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issues.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810"/>
            <a:ext cx="2882265" cy="825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Calibri"/>
                <a:cs typeface="Calibri"/>
              </a:rPr>
              <a:t>PART 1:</a:t>
            </a:r>
            <a:r>
              <a:rPr dirty="0" u="heavy" sz="1600" spc="-10" b="1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Calibri"/>
                <a:cs typeface="Calibri"/>
              </a:rPr>
              <a:t>Exploratory</a:t>
            </a:r>
            <a:r>
              <a:rPr dirty="0" u="heavy" sz="1600" spc="-10" b="1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Calibri"/>
                <a:cs typeface="Calibri"/>
              </a:rPr>
              <a:t> Data </a:t>
            </a:r>
            <a:r>
              <a:rPr dirty="0" u="heavy" sz="1600" spc="-5" b="1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Calibri"/>
                <a:cs typeface="Calibri"/>
              </a:rPr>
              <a:t>Analysis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Response</a:t>
            </a:r>
            <a:r>
              <a:rPr dirty="0" sz="1300" spc="-1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Lengths Distribution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708019"/>
            <a:ext cx="19634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Pattern</a:t>
            </a:r>
            <a:r>
              <a:rPr dirty="0" sz="1300" spc="-1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Lengths</a:t>
            </a: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Distribution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7254087"/>
            <a:ext cx="5436235" cy="589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2300"/>
              </a:lnSpc>
              <a:spcBef>
                <a:spcPts val="90"/>
              </a:spcBef>
            </a:pPr>
            <a:r>
              <a:rPr dirty="0" sz="1100" spc="-5">
                <a:latin typeface="Cambria"/>
                <a:cs typeface="Cambria"/>
              </a:rPr>
              <a:t>This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histogram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portrays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distribution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pattern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lengths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dataset,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clear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peak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suggesting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common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length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most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patterns,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which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could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indicate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consistency</a:t>
            </a:r>
            <a:r>
              <a:rPr dirty="0" sz="1100">
                <a:latin typeface="Cambria"/>
                <a:cs typeface="Cambria"/>
              </a:rPr>
              <a:t> in the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way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was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collected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or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entered.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8721" y="1885746"/>
            <a:ext cx="4429353" cy="16459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4469" y="4223609"/>
            <a:ext cx="4421776" cy="24390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253238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Patterns and</a:t>
            </a:r>
            <a:r>
              <a:rPr dirty="0" sz="1300" spc="-1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Responses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for</a:t>
            </a: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Each</a:t>
            </a: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Tag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6990054"/>
            <a:ext cx="5463540" cy="5899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90"/>
              </a:spcBef>
            </a:pPr>
            <a:r>
              <a:rPr dirty="0" sz="1100" spc="-5">
                <a:latin typeface="Cambria"/>
                <a:cs typeface="Cambria"/>
              </a:rPr>
              <a:t>This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bar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chart </a:t>
            </a:r>
            <a:r>
              <a:rPr dirty="0" sz="1100" spc="-5">
                <a:latin typeface="Cambria"/>
                <a:cs typeface="Cambria"/>
              </a:rPr>
              <a:t>provides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count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comparison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between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number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patterns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responses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for </a:t>
            </a:r>
            <a:r>
              <a:rPr dirty="0" sz="1100" spc="-5">
                <a:latin typeface="Cambria"/>
                <a:cs typeface="Cambria"/>
              </a:rPr>
              <a:t>each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dataset,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indicating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balance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or </a:t>
            </a:r>
            <a:r>
              <a:rPr dirty="0" sz="1100" spc="-5">
                <a:latin typeface="Cambria"/>
                <a:cs typeface="Cambria"/>
              </a:rPr>
              <a:t>imbalance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 </a:t>
            </a:r>
            <a:r>
              <a:rPr dirty="0" sz="1100" spc="-5">
                <a:latin typeface="Cambria"/>
                <a:cs typeface="Cambria"/>
              </a:rPr>
              <a:t>conversational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elements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for</a:t>
            </a:r>
            <a:r>
              <a:rPr dirty="0" sz="1100" spc="-5">
                <a:latin typeface="Cambria"/>
                <a:cs typeface="Cambria"/>
              </a:rPr>
              <a:t> 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chatbot's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training.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146175"/>
            <a:ext cx="5486400" cy="5728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283273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Combined Pattern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and Response</a:t>
            </a:r>
            <a:r>
              <a:rPr dirty="0" sz="1300" spc="-1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Lengths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222083"/>
            <a:ext cx="5446395" cy="40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100"/>
              </a:spcBef>
            </a:pP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-5">
                <a:latin typeface="Cambria"/>
                <a:cs typeface="Cambria"/>
              </a:rPr>
              <a:t>bar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chart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shows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variation</a:t>
            </a:r>
            <a:r>
              <a:rPr dirty="0" sz="1100">
                <a:latin typeface="Cambria"/>
                <a:cs typeface="Cambria"/>
              </a:rPr>
              <a:t> in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number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patterns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responses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across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different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tags,</a:t>
            </a:r>
            <a:r>
              <a:rPr dirty="0" sz="1100">
                <a:latin typeface="Cambria"/>
                <a:cs typeface="Cambria"/>
              </a:rPr>
              <a:t> which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could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indicative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chatbot's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breadth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5">
                <a:latin typeface="Cambria"/>
                <a:cs typeface="Cambria"/>
              </a:rPr>
              <a:t> handling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various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topics.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146175"/>
            <a:ext cx="5486400" cy="5728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308800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Pattern</a:t>
            </a: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Counts:</a:t>
            </a: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Original</a:t>
            </a:r>
            <a:r>
              <a:rPr dirty="0" sz="13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vs Modified Dataset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128357"/>
            <a:ext cx="5394960" cy="781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5"/>
              </a:spcBef>
            </a:pP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-5">
                <a:latin typeface="Cambria"/>
                <a:cs typeface="Cambria"/>
              </a:rPr>
              <a:t>histogram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that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contrasts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length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patterns 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responses,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potentially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revealing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complexity and variability </a:t>
            </a:r>
            <a:r>
              <a:rPr dirty="0" sz="1100">
                <a:latin typeface="Cambria"/>
                <a:cs typeface="Cambria"/>
              </a:rPr>
              <a:t>of the </a:t>
            </a:r>
            <a:r>
              <a:rPr dirty="0" sz="1100" spc="-5">
                <a:latin typeface="Cambria"/>
                <a:cs typeface="Cambria"/>
              </a:rPr>
              <a:t>chatbot's language processing capabilities.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 bar graph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showcases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count </a:t>
            </a:r>
            <a:r>
              <a:rPr dirty="0" sz="1100" spc="-5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patterns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for </a:t>
            </a:r>
            <a:r>
              <a:rPr dirty="0" sz="1100" spc="-10">
                <a:latin typeface="Cambria"/>
                <a:cs typeface="Cambria"/>
              </a:rPr>
              <a:t>each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tag </a:t>
            </a:r>
            <a:r>
              <a:rPr dirty="0" sz="1100">
                <a:latin typeface="Cambria"/>
                <a:cs typeface="Cambria"/>
              </a:rPr>
              <a:t>in a </a:t>
            </a:r>
            <a:r>
              <a:rPr dirty="0" sz="1100" spc="-5">
                <a:latin typeface="Cambria"/>
                <a:cs typeface="Cambria"/>
              </a:rPr>
              <a:t>modified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dataset,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giving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insight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into</a:t>
            </a:r>
            <a:r>
              <a:rPr dirty="0" sz="1100">
                <a:latin typeface="Cambria"/>
                <a:cs typeface="Cambria"/>
              </a:rPr>
              <a:t> the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chatbot's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potential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areas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focus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after an update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or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refinement of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dataset.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1580" y="1214755"/>
            <a:ext cx="5358384" cy="26060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1580" y="4341860"/>
            <a:ext cx="5358384" cy="26054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810"/>
            <a:ext cx="2931795" cy="797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Calibri"/>
                <a:cs typeface="Calibri"/>
              </a:rPr>
              <a:t>PART</a:t>
            </a:r>
            <a:r>
              <a:rPr dirty="0" u="heavy" sz="1600" spc="-10" b="1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Calibri"/>
                <a:cs typeface="Calibri"/>
              </a:rPr>
              <a:t>2:</a:t>
            </a:r>
            <a:r>
              <a:rPr dirty="0" u="heavy" sz="1600" spc="-10" b="1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Calibri"/>
                <a:cs typeface="Calibri"/>
              </a:rPr>
              <a:t> CHATBOT</a:t>
            </a:r>
            <a:r>
              <a:rPr dirty="0" u="heavy" sz="1600" spc="5" b="1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Calibri"/>
                <a:cs typeface="Calibri"/>
              </a:rPr>
              <a:t>MODELS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Cambria"/>
                <a:cs typeface="Cambria"/>
              </a:rPr>
              <a:t>SVM_ConfusionMatrix_WithoutNormalization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248125"/>
            <a:ext cx="5514340" cy="1489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12300"/>
              </a:lnSpc>
              <a:spcBef>
                <a:spcPts val="105"/>
              </a:spcBef>
            </a:pP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-5">
                <a:latin typeface="Cambria"/>
                <a:cs typeface="Cambria"/>
              </a:rPr>
              <a:t>confusion matrix </a:t>
            </a:r>
            <a:r>
              <a:rPr dirty="0" sz="1100">
                <a:latin typeface="Cambria"/>
                <a:cs typeface="Cambria"/>
              </a:rPr>
              <a:t>for SVM </a:t>
            </a:r>
            <a:r>
              <a:rPr dirty="0" sz="1100" spc="-5">
                <a:latin typeface="Cambria"/>
                <a:cs typeface="Cambria"/>
              </a:rPr>
              <a:t>without normalization shows the distribution </a:t>
            </a:r>
            <a:r>
              <a:rPr dirty="0" sz="1100">
                <a:latin typeface="Cambria"/>
                <a:cs typeface="Cambria"/>
              </a:rPr>
              <a:t>of </a:t>
            </a:r>
            <a:r>
              <a:rPr dirty="0" sz="1100" spc="-5">
                <a:latin typeface="Cambria"/>
                <a:cs typeface="Cambria"/>
              </a:rPr>
              <a:t>predictions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where the concentration </a:t>
            </a:r>
            <a:r>
              <a:rPr dirty="0" sz="1100">
                <a:latin typeface="Cambria"/>
                <a:cs typeface="Cambria"/>
              </a:rPr>
              <a:t>of correct </a:t>
            </a:r>
            <a:r>
              <a:rPr dirty="0" sz="1100" spc="-5">
                <a:latin typeface="Cambria"/>
                <a:cs typeface="Cambria"/>
              </a:rPr>
              <a:t>predictions (true positives) </a:t>
            </a:r>
            <a:r>
              <a:rPr dirty="0" sz="1100">
                <a:latin typeface="Cambria"/>
                <a:cs typeface="Cambria"/>
              </a:rPr>
              <a:t>is </a:t>
            </a:r>
            <a:r>
              <a:rPr dirty="0" sz="1100" spc="-5">
                <a:latin typeface="Cambria"/>
                <a:cs typeface="Cambria"/>
              </a:rPr>
              <a:t>indicated by the </a:t>
            </a:r>
            <a:r>
              <a:rPr dirty="0" sz="1100">
                <a:latin typeface="Cambria"/>
                <a:cs typeface="Cambria"/>
              </a:rPr>
              <a:t>darker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cells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along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diagonal,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suggesting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high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accuracy</a:t>
            </a:r>
            <a:r>
              <a:rPr dirty="0" sz="1100">
                <a:latin typeface="Cambria"/>
                <a:cs typeface="Cambria"/>
              </a:rPr>
              <a:t> in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classification</a:t>
            </a:r>
            <a:r>
              <a:rPr dirty="0" sz="1200" spc="-5">
                <a:latin typeface="Cambria"/>
                <a:cs typeface="Cambria"/>
              </a:rPr>
              <a:t>.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non-normalized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confusion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matrix</a:t>
            </a:r>
            <a:r>
              <a:rPr dirty="0" sz="1100">
                <a:latin typeface="Cambria"/>
                <a:cs typeface="Cambria"/>
              </a:rPr>
              <a:t> for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Decision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Tree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illustrates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predominantly</a:t>
            </a:r>
            <a:r>
              <a:rPr dirty="0" sz="1100" spc="2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correct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classifications along the diagonal, with </a:t>
            </a:r>
            <a:r>
              <a:rPr dirty="0" sz="1100">
                <a:latin typeface="Cambria"/>
                <a:cs typeface="Cambria"/>
              </a:rPr>
              <a:t>very few </a:t>
            </a:r>
            <a:r>
              <a:rPr dirty="0" sz="1100" spc="-5">
                <a:latin typeface="Cambria"/>
                <a:cs typeface="Cambria"/>
              </a:rPr>
              <a:t>instances </a:t>
            </a:r>
            <a:r>
              <a:rPr dirty="0" sz="1100">
                <a:latin typeface="Cambria"/>
                <a:cs typeface="Cambria"/>
              </a:rPr>
              <a:t>of </a:t>
            </a:r>
            <a:r>
              <a:rPr dirty="0" sz="1100" spc="-5">
                <a:latin typeface="Cambria"/>
                <a:cs typeface="Cambria"/>
              </a:rPr>
              <a:t>misclassification, highlighting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model's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effectiveness.</a:t>
            </a:r>
            <a:endParaRPr sz="110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  <a:spcBef>
                <a:spcPts val="1160"/>
              </a:spcBef>
            </a:pPr>
            <a:r>
              <a:rPr dirty="0" sz="1100" spc="-5" b="1">
                <a:latin typeface="Cambria"/>
                <a:cs typeface="Cambria"/>
              </a:rPr>
              <a:t>DecisionTree_ConfusionMatrix_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WithoutNormalization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2673" y="6811589"/>
            <a:ext cx="2809160" cy="22934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4139" y="1717039"/>
            <a:ext cx="4934585" cy="25755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5858"/>
            <a:ext cx="13284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mbria"/>
                <a:cs typeface="Cambria"/>
              </a:rPr>
              <a:t>Feature_Importance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976852"/>
            <a:ext cx="5508625" cy="589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2300"/>
              </a:lnSpc>
              <a:spcBef>
                <a:spcPts val="90"/>
              </a:spcBef>
            </a:pPr>
            <a:r>
              <a:rPr dirty="0" sz="1100">
                <a:latin typeface="Cambria"/>
                <a:cs typeface="Cambria"/>
              </a:rPr>
              <a:t>This </a:t>
            </a:r>
            <a:r>
              <a:rPr dirty="0" sz="1100" spc="-5">
                <a:latin typeface="Cambria"/>
                <a:cs typeface="Cambria"/>
              </a:rPr>
              <a:t>plot emphasizes the relative importance </a:t>
            </a:r>
            <a:r>
              <a:rPr dirty="0" sz="1100">
                <a:latin typeface="Cambria"/>
                <a:cs typeface="Cambria"/>
              </a:rPr>
              <a:t>of </a:t>
            </a:r>
            <a:r>
              <a:rPr dirty="0" sz="1100" spc="-5">
                <a:latin typeface="Cambria"/>
                <a:cs typeface="Cambria"/>
              </a:rPr>
              <a:t>each feature </a:t>
            </a:r>
            <a:r>
              <a:rPr dirty="0" sz="1100">
                <a:latin typeface="Cambria"/>
                <a:cs typeface="Cambria"/>
              </a:rPr>
              <a:t>in </a:t>
            </a:r>
            <a:r>
              <a:rPr dirty="0" sz="1100" spc="-5">
                <a:latin typeface="Cambria"/>
                <a:cs typeface="Cambria"/>
              </a:rPr>
              <a:t>the Decision </a:t>
            </a:r>
            <a:r>
              <a:rPr dirty="0" sz="1100">
                <a:latin typeface="Cambria"/>
                <a:cs typeface="Cambria"/>
              </a:rPr>
              <a:t>Tree </a:t>
            </a:r>
            <a:r>
              <a:rPr dirty="0" sz="1100" spc="-5">
                <a:latin typeface="Cambria"/>
                <a:cs typeface="Cambria"/>
              </a:rPr>
              <a:t>model's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predictions, with the length </a:t>
            </a:r>
            <a:r>
              <a:rPr dirty="0" sz="1100">
                <a:latin typeface="Cambria"/>
                <a:cs typeface="Cambria"/>
              </a:rPr>
              <a:t>of </a:t>
            </a:r>
            <a:r>
              <a:rPr dirty="0" sz="1100" spc="-5">
                <a:latin typeface="Cambria"/>
                <a:cs typeface="Cambria"/>
              </a:rPr>
              <a:t>the bars indicating how much </a:t>
            </a:r>
            <a:r>
              <a:rPr dirty="0" sz="1100" spc="-10">
                <a:latin typeface="Cambria"/>
                <a:cs typeface="Cambria"/>
              </a:rPr>
              <a:t>each </a:t>
            </a:r>
            <a:r>
              <a:rPr dirty="0" sz="1100" spc="-5">
                <a:latin typeface="Cambria"/>
                <a:cs typeface="Cambria"/>
              </a:rPr>
              <a:t>feature contributes </a:t>
            </a:r>
            <a:r>
              <a:rPr dirty="0" sz="1100" spc="-10">
                <a:latin typeface="Cambria"/>
                <a:cs typeface="Cambria"/>
              </a:rPr>
              <a:t>to </a:t>
            </a:r>
            <a:r>
              <a:rPr dirty="0" sz="1100" spc="-5">
                <a:latin typeface="Cambria"/>
                <a:cs typeface="Cambria"/>
              </a:rPr>
              <a:t>the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decision-making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process.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5003419"/>
            <a:ext cx="28067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Cambria"/>
                <a:cs typeface="Cambria"/>
              </a:rPr>
              <a:t>Normalized_DecisionTree_ConfusionMatrix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502052"/>
            <a:ext cx="4907428" cy="23471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6399" y="5609263"/>
            <a:ext cx="3175248" cy="2591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211325"/>
            <a:ext cx="22288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mbria"/>
                <a:cs typeface="Cambria"/>
              </a:rPr>
              <a:t>Normalized_SVM_ConfusionMatrix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412714"/>
            <a:ext cx="5513705" cy="967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12300"/>
              </a:lnSpc>
              <a:spcBef>
                <a:spcPts val="105"/>
              </a:spcBef>
            </a:pP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normalized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confusion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matrix</a:t>
            </a:r>
            <a:r>
              <a:rPr dirty="0" sz="1100">
                <a:latin typeface="Cambria"/>
                <a:cs typeface="Cambria"/>
              </a:rPr>
              <a:t> for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Decision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Tree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classifier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presents</a:t>
            </a:r>
            <a:r>
              <a:rPr dirty="0" sz="1100">
                <a:latin typeface="Cambria"/>
                <a:cs typeface="Cambria"/>
              </a:rPr>
              <a:t> a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per-class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accuracy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assessment,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with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darker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shades</a:t>
            </a:r>
            <a:r>
              <a:rPr dirty="0" sz="1100">
                <a:latin typeface="Cambria"/>
                <a:cs typeface="Cambria"/>
              </a:rPr>
              <a:t> 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diagonal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showing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strong</a:t>
            </a:r>
            <a:r>
              <a:rPr dirty="0" sz="1100" spc="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performance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across most classes. Similar to the </a:t>
            </a:r>
            <a:r>
              <a:rPr dirty="0" sz="1100">
                <a:latin typeface="Cambria"/>
                <a:cs typeface="Cambria"/>
              </a:rPr>
              <a:t>Decision </a:t>
            </a:r>
            <a:r>
              <a:rPr dirty="0" sz="1100" spc="-5">
                <a:latin typeface="Cambria"/>
                <a:cs typeface="Cambria"/>
              </a:rPr>
              <a:t>Tree's normalized matrix, </a:t>
            </a:r>
            <a:r>
              <a:rPr dirty="0" sz="1100" spc="-10">
                <a:latin typeface="Cambria"/>
                <a:cs typeface="Cambria"/>
              </a:rPr>
              <a:t>this </a:t>
            </a:r>
            <a:r>
              <a:rPr dirty="0" sz="1100" spc="-5">
                <a:latin typeface="Cambria"/>
                <a:cs typeface="Cambria"/>
              </a:rPr>
              <a:t>visualization for </a:t>
            </a:r>
            <a:r>
              <a:rPr dirty="0" sz="1100">
                <a:latin typeface="Cambria"/>
                <a:cs typeface="Cambria"/>
              </a:rPr>
              <a:t> SVM </a:t>
            </a:r>
            <a:r>
              <a:rPr dirty="0" sz="1100" spc="-5">
                <a:latin typeface="Cambria"/>
                <a:cs typeface="Cambria"/>
              </a:rPr>
              <a:t>shows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-5">
                <a:latin typeface="Cambria"/>
                <a:cs typeface="Cambria"/>
              </a:rPr>
              <a:t>proportional </a:t>
            </a:r>
            <a:r>
              <a:rPr dirty="0" sz="1100">
                <a:latin typeface="Cambria"/>
                <a:cs typeface="Cambria"/>
              </a:rPr>
              <a:t>view of </a:t>
            </a:r>
            <a:r>
              <a:rPr dirty="0" sz="1100" spc="-5">
                <a:latin typeface="Cambria"/>
                <a:cs typeface="Cambria"/>
              </a:rPr>
              <a:t>the correct predictions, allowing </a:t>
            </a:r>
            <a:r>
              <a:rPr dirty="0" sz="1100">
                <a:latin typeface="Cambria"/>
                <a:cs typeface="Cambria"/>
              </a:rPr>
              <a:t>for </a:t>
            </a:r>
            <a:r>
              <a:rPr dirty="0" sz="1100" spc="-5">
                <a:latin typeface="Cambria"/>
                <a:cs typeface="Cambria"/>
              </a:rPr>
              <a:t>easier comparison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across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classes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different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sizes.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1312" y="1579336"/>
            <a:ext cx="3134467" cy="2559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755617"/>
            <a:ext cx="5414645" cy="1766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95"/>
              </a:spcBef>
            </a:pPr>
            <a:r>
              <a:rPr dirty="0" sz="1100" b="1">
                <a:latin typeface="Cambria"/>
                <a:cs typeface="Cambria"/>
              </a:rPr>
              <a:t>Chatbot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Diagnostic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Performance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chatbot's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diagnostic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ability was harnessed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through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 </a:t>
            </a:r>
            <a:r>
              <a:rPr dirty="0" sz="1100" spc="-5">
                <a:latin typeface="Cambria"/>
                <a:cs typeface="Cambria"/>
              </a:rPr>
              <a:t>Decision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Tree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Classifier—a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model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chosen</a:t>
            </a:r>
            <a:r>
              <a:rPr dirty="0" sz="1100">
                <a:latin typeface="Cambria"/>
                <a:cs typeface="Cambria"/>
              </a:rPr>
              <a:t> for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its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simplicity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interpretability.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Cross-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validation scores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indicated</a:t>
            </a:r>
            <a:r>
              <a:rPr dirty="0" sz="1100">
                <a:latin typeface="Cambria"/>
                <a:cs typeface="Cambria"/>
              </a:rPr>
              <a:t> high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performance,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 Decision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Tree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achieving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 97.2%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score,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signifying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robust predictive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power</a:t>
            </a:r>
            <a:r>
              <a:rPr dirty="0" sz="1100">
                <a:latin typeface="Cambria"/>
                <a:cs typeface="Cambria"/>
              </a:rPr>
              <a:t> for</a:t>
            </a:r>
            <a:r>
              <a:rPr dirty="0" sz="1100" spc="-5">
                <a:latin typeface="Cambria"/>
                <a:cs typeface="Cambria"/>
              </a:rPr>
              <a:t> 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intents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it </a:t>
            </a:r>
            <a:r>
              <a:rPr dirty="0" sz="1100" spc="-5">
                <a:latin typeface="Cambria"/>
                <a:cs typeface="Cambria"/>
              </a:rPr>
              <a:t>was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trained </a:t>
            </a:r>
            <a:r>
              <a:rPr dirty="0" sz="1100">
                <a:latin typeface="Cambria"/>
                <a:cs typeface="Cambria"/>
              </a:rPr>
              <a:t>on.</a:t>
            </a:r>
            <a:endParaRPr sz="1100">
              <a:latin typeface="Cambria"/>
              <a:cs typeface="Cambria"/>
            </a:endParaRPr>
          </a:p>
          <a:p>
            <a:pPr marL="12700" marR="152400">
              <a:lnSpc>
                <a:spcPct val="112500"/>
              </a:lnSpc>
              <a:spcBef>
                <a:spcPts val="695"/>
              </a:spcBef>
            </a:pPr>
            <a:r>
              <a:rPr dirty="0" sz="1100" spc="-5" b="1">
                <a:latin typeface="Cambria"/>
                <a:cs typeface="Cambria"/>
              </a:rPr>
              <a:t>Support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Vector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Machine (SVM)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Classifier </a:t>
            </a:r>
            <a:r>
              <a:rPr dirty="0" sz="1100" spc="-5">
                <a:latin typeface="Cambria"/>
                <a:cs typeface="Cambria"/>
              </a:rPr>
              <a:t>In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contrast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>
                <a:latin typeface="Cambria"/>
                <a:cs typeface="Cambria"/>
              </a:rPr>
              <a:t> 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Decision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Tree,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SVM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classifier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achieved</a:t>
            </a:r>
            <a:r>
              <a:rPr dirty="0" sz="1100">
                <a:latin typeface="Cambria"/>
                <a:cs typeface="Cambria"/>
              </a:rPr>
              <a:t> a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perfect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score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100%.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While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could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indicative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excellent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performance,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it </a:t>
            </a:r>
            <a:r>
              <a:rPr dirty="0" sz="1100" spc="-5">
                <a:latin typeface="Cambria"/>
                <a:cs typeface="Cambria"/>
              </a:rPr>
              <a:t>also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raises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concerns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about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potential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overfitting.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Ensuring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that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model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generalizes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well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unseen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paramount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avoid</a:t>
            </a:r>
            <a:r>
              <a:rPr dirty="0" sz="1100">
                <a:latin typeface="Cambria"/>
                <a:cs typeface="Cambria"/>
              </a:rPr>
              <a:t> overly </a:t>
            </a:r>
            <a:r>
              <a:rPr dirty="0" sz="1100" spc="-5">
                <a:latin typeface="Cambria"/>
                <a:cs typeface="Cambria"/>
              </a:rPr>
              <a:t>optimistic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performance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metrics.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350" y="6677025"/>
            <a:ext cx="5361305" cy="29711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1233805"/>
            <a:ext cx="5486400" cy="3253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python-docx</dc:creator>
  <dcterms:created xsi:type="dcterms:W3CDTF">2024-01-09T22:11:39Z</dcterms:created>
  <dcterms:modified xsi:type="dcterms:W3CDTF">2024-01-09T22:11:39Z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2024-01-09T00:00:00Z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2024-01-09T00:00:00Z</vt:filetime>
  </property>
</Properties>
</file>