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y="5143500" cx="9144000"/>
  <p:notesSz cx="6858000" cy="9144000"/>
  <p:embeddedFontLst>
    <p:embeddedFont>
      <p:font typeface="Hanken Grotesk"/>
      <p:regular r:id="rId31"/>
      <p:bold r:id="rId32"/>
      <p:italic r:id="rId33"/>
      <p:boldItalic r:id="rId34"/>
    </p:embeddedFont>
    <p:embeddedFont>
      <p:font typeface="Inter SemiBold"/>
      <p:regular r:id="rId35"/>
      <p:bold r:id="rId36"/>
    </p:embeddedFont>
    <p:embeddedFont>
      <p:font typeface="Hanken Grotesk SemiBold"/>
      <p:regular r:id="rId37"/>
      <p:bold r:id="rId38"/>
      <p:italic r:id="rId39"/>
      <p:boldItalic r:id="rId40"/>
    </p:embeddedFont>
    <p:embeddedFont>
      <p:font typeface="Inter"/>
      <p:regular r:id="rId41"/>
      <p:bold r:id="rId42"/>
    </p:embeddedFont>
    <p:embeddedFont>
      <p:font typeface="Inter Medium"/>
      <p:regular r:id="rId43"/>
      <p:bold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1E22551-BD32-4415-9D5A-C11CC0F6FEC4}">
  <a:tblStyle styleId="{61E22551-BD32-4415-9D5A-C11CC0F6FEC4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HankenGroteskSemiBold-boldItalic.fntdata"/><Relationship Id="rId20" Type="http://schemas.openxmlformats.org/officeDocument/2006/relationships/slide" Target="slides/slide14.xml"/><Relationship Id="rId42" Type="http://schemas.openxmlformats.org/officeDocument/2006/relationships/font" Target="fonts/Inter-bold.fntdata"/><Relationship Id="rId41" Type="http://schemas.openxmlformats.org/officeDocument/2006/relationships/font" Target="fonts/Inter-regular.fntdata"/><Relationship Id="rId22" Type="http://schemas.openxmlformats.org/officeDocument/2006/relationships/slide" Target="slides/slide16.xml"/><Relationship Id="rId44" Type="http://schemas.openxmlformats.org/officeDocument/2006/relationships/font" Target="fonts/InterMedium-bold.fntdata"/><Relationship Id="rId21" Type="http://schemas.openxmlformats.org/officeDocument/2006/relationships/slide" Target="slides/slide15.xml"/><Relationship Id="rId43" Type="http://schemas.openxmlformats.org/officeDocument/2006/relationships/font" Target="fonts/InterMedium-regular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HankenGrotesk-regular.fntdata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HankenGrotesk-italic.fntdata"/><Relationship Id="rId10" Type="http://schemas.openxmlformats.org/officeDocument/2006/relationships/slide" Target="slides/slide4.xml"/><Relationship Id="rId32" Type="http://schemas.openxmlformats.org/officeDocument/2006/relationships/font" Target="fonts/HankenGrotesk-bold.fntdata"/><Relationship Id="rId13" Type="http://schemas.openxmlformats.org/officeDocument/2006/relationships/slide" Target="slides/slide7.xml"/><Relationship Id="rId35" Type="http://schemas.openxmlformats.org/officeDocument/2006/relationships/font" Target="fonts/InterSemiBold-regular.fntdata"/><Relationship Id="rId12" Type="http://schemas.openxmlformats.org/officeDocument/2006/relationships/slide" Target="slides/slide6.xml"/><Relationship Id="rId34" Type="http://schemas.openxmlformats.org/officeDocument/2006/relationships/font" Target="fonts/HankenGrotesk-boldItalic.fntdata"/><Relationship Id="rId15" Type="http://schemas.openxmlformats.org/officeDocument/2006/relationships/slide" Target="slides/slide9.xml"/><Relationship Id="rId37" Type="http://schemas.openxmlformats.org/officeDocument/2006/relationships/font" Target="fonts/HankenGroteskSemiBold-regular.fntdata"/><Relationship Id="rId14" Type="http://schemas.openxmlformats.org/officeDocument/2006/relationships/slide" Target="slides/slide8.xml"/><Relationship Id="rId36" Type="http://schemas.openxmlformats.org/officeDocument/2006/relationships/font" Target="fonts/InterSemiBold-bold.fntdata"/><Relationship Id="rId17" Type="http://schemas.openxmlformats.org/officeDocument/2006/relationships/slide" Target="slides/slide11.xml"/><Relationship Id="rId39" Type="http://schemas.openxmlformats.org/officeDocument/2006/relationships/font" Target="fonts/HankenGroteskSemiBold-italic.fntdata"/><Relationship Id="rId16" Type="http://schemas.openxmlformats.org/officeDocument/2006/relationships/slide" Target="slides/slide10.xml"/><Relationship Id="rId38" Type="http://schemas.openxmlformats.org/officeDocument/2006/relationships/font" Target="fonts/HankenGroteskSemiBold-bold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SLIDES_API51493520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SLIDES_API51493520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SLIDES_API514935203_18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SLIDES_API514935203_18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SLIDES_API514935203_20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SLIDES_API514935203_20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5ceb6fdbf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5ceb6fdbf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SLIDES_API514935203_2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SLIDES_API514935203_2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SLIDES_API514935203_9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SLIDES_API514935203_9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5ceb6fdbf1_0_10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5ceb6fdbf1_0_10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5ceb6fdbf1_0_1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5ceb6fdbf1_0_1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5ceb6fdbf1_0_1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25ceb6fdbf1_0_1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5ceb6fdbf1_0_1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25ceb6fdbf1_0_1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5ceb6fdbf1_0_1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25ceb6fdbf1_0_1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SLIDES_API514935203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SLIDES_API514935203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SLIDES_API514935203_23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SLIDES_API514935203_23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SLIDES_API514935203_25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SLIDES_API514935203_25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SLIDES_API514935203_26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SLIDES_API514935203_26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SLIDES_API514935203_30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SLIDES_API514935203_30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SLIDES_API514935203_28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SLIDES_API514935203_28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SLIDES_API514935203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SLIDES_API514935203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SLIDES_API514935203_4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SLIDES_API514935203_4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SLIDES_API514935203_7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SLIDES_API514935203_7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SLIDES_API514935203_10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SLIDES_API514935203_10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SLIDES_API514935203_1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SLIDES_API514935203_1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SLIDES_API514935203_14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SLIDES_API514935203_14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SLIDES_API514935203_16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SLIDES_API514935203_16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e de titre 1">
  <p:cSld name="TITLE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ctrTitle"/>
          </p:nvPr>
        </p:nvSpPr>
        <p:spPr>
          <a:xfrm>
            <a:off x="1029150" y="1563750"/>
            <a:ext cx="5715000" cy="201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b="1" sz="40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b="1" sz="4000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b="1" sz="4000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b="1" sz="4000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b="1" sz="4000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b="1" sz="4000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b="1" sz="4000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b="1" sz="4000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b="1" sz="4000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432">
          <p15:clr>
            <a:srgbClr val="E46962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CUSTOM_2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55" name="Google Shape;55;p14"/>
          <p:cNvSpPr txBox="1"/>
          <p:nvPr>
            <p:ph idx="1" type="body"/>
          </p:nvPr>
        </p:nvSpPr>
        <p:spPr>
          <a:xfrm>
            <a:off x="457200" y="1140000"/>
            <a:ext cx="4114800" cy="34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1pPr>
            <a:lvl2pPr indent="-330200" lvl="1" marL="9144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2pPr>
            <a:lvl3pPr indent="-330200" lvl="2" marL="13716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3pPr>
            <a:lvl4pPr indent="-330200" lvl="3" marL="18288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>
                <a:solidFill>
                  <a:schemeClr val="dk1"/>
                </a:solidFill>
              </a:defRPr>
            </a:lvl4pPr>
            <a:lvl5pPr indent="-330200" lvl="4" marL="22860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5pPr>
            <a:lvl6pPr indent="-330200" lvl="5" marL="27432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6pPr>
            <a:lvl7pPr indent="-330200" lvl="6" marL="32004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>
                <a:solidFill>
                  <a:schemeClr val="dk1"/>
                </a:solidFill>
              </a:defRPr>
            </a:lvl7pPr>
            <a:lvl8pPr indent="-330200" lvl="7" marL="36576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8pPr>
            <a:lvl9pPr indent="-330200" lvl="8" marL="4114800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bullet-3">
  <p:cSld name="CUSTOM_3_2_2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/>
          <p:nvPr>
            <p:ph idx="1" type="body"/>
          </p:nvPr>
        </p:nvSpPr>
        <p:spPr>
          <a:xfrm>
            <a:off x="1373975" y="2361292"/>
            <a:ext cx="59457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8" name="Google Shape;58;p15"/>
          <p:cNvSpPr txBox="1"/>
          <p:nvPr>
            <p:ph idx="2" type="body"/>
          </p:nvPr>
        </p:nvSpPr>
        <p:spPr>
          <a:xfrm>
            <a:off x="1373975" y="3582596"/>
            <a:ext cx="59457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9" name="Google Shape;59;p15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60" name="Google Shape;60;p15"/>
          <p:cNvSpPr txBox="1"/>
          <p:nvPr>
            <p:ph idx="3" type="body"/>
          </p:nvPr>
        </p:nvSpPr>
        <p:spPr>
          <a:xfrm>
            <a:off x="1373975" y="1140000"/>
            <a:ext cx="59457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1" name="Google Shape;61;p15"/>
          <p:cNvSpPr/>
          <p:nvPr/>
        </p:nvSpPr>
        <p:spPr>
          <a:xfrm>
            <a:off x="734713" y="1452100"/>
            <a:ext cx="361800" cy="3618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chemeClr val="accen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1</a:t>
            </a:r>
            <a:endParaRPr b="1" sz="1800">
              <a:solidFill>
                <a:schemeClr val="accen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62" name="Google Shape;62;p15"/>
          <p:cNvSpPr/>
          <p:nvPr/>
        </p:nvSpPr>
        <p:spPr>
          <a:xfrm>
            <a:off x="734700" y="2673413"/>
            <a:ext cx="361800" cy="3618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chemeClr val="accen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2</a:t>
            </a:r>
            <a:endParaRPr b="1" sz="1800">
              <a:solidFill>
                <a:schemeClr val="accen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63" name="Google Shape;63;p15"/>
          <p:cNvSpPr/>
          <p:nvPr/>
        </p:nvSpPr>
        <p:spPr>
          <a:xfrm>
            <a:off x="734725" y="3894738"/>
            <a:ext cx="361800" cy="3618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chemeClr val="accen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3</a:t>
            </a:r>
            <a:endParaRPr b="1" sz="1800">
              <a:solidFill>
                <a:schemeClr val="accen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section-2">
  <p:cSld name="CUSTOM_3_2_1_1_1_1_1">
    <p:bg>
      <p:bgPr>
        <a:solidFill>
          <a:schemeClr val="lt1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 txBox="1"/>
          <p:nvPr>
            <p:ph idx="1" type="body"/>
          </p:nvPr>
        </p:nvSpPr>
        <p:spPr>
          <a:xfrm>
            <a:off x="457200" y="2132925"/>
            <a:ext cx="2606100" cy="24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6" name="Google Shape;66;p16"/>
          <p:cNvSpPr txBox="1"/>
          <p:nvPr>
            <p:ph idx="2" type="subTitle"/>
          </p:nvPr>
        </p:nvSpPr>
        <p:spPr>
          <a:xfrm>
            <a:off x="457200" y="1477250"/>
            <a:ext cx="2606100" cy="531300"/>
          </a:xfrm>
          <a:prstGeom prst="rect">
            <a:avLst/>
          </a:prstGeom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68" name="Google Shape;68;p16"/>
          <p:cNvSpPr txBox="1"/>
          <p:nvPr>
            <p:ph idx="3" type="body"/>
          </p:nvPr>
        </p:nvSpPr>
        <p:spPr>
          <a:xfrm>
            <a:off x="3268950" y="2132925"/>
            <a:ext cx="2606100" cy="24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9" name="Google Shape;69;p16"/>
          <p:cNvSpPr txBox="1"/>
          <p:nvPr>
            <p:ph idx="4" type="subTitle"/>
          </p:nvPr>
        </p:nvSpPr>
        <p:spPr>
          <a:xfrm>
            <a:off x="3268950" y="1477250"/>
            <a:ext cx="2606100" cy="531300"/>
          </a:xfrm>
          <a:prstGeom prst="rect">
            <a:avLst/>
          </a:prstGeom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5" type="body"/>
          </p:nvPr>
        </p:nvSpPr>
        <p:spPr>
          <a:xfrm>
            <a:off x="6080700" y="2132925"/>
            <a:ext cx="2606100" cy="24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1" name="Google Shape;71;p16"/>
          <p:cNvSpPr txBox="1"/>
          <p:nvPr>
            <p:ph idx="6" type="subTitle"/>
          </p:nvPr>
        </p:nvSpPr>
        <p:spPr>
          <a:xfrm>
            <a:off x="6080700" y="1477250"/>
            <a:ext cx="2606100" cy="531300"/>
          </a:xfrm>
          <a:prstGeom prst="rect">
            <a:avLst/>
          </a:prstGeom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3 1">
  <p:cSld name="CUSTOM_4_1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/>
          <p:nvPr/>
        </p:nvSpPr>
        <p:spPr>
          <a:xfrm>
            <a:off x="431725" y="445025"/>
            <a:ext cx="5994600" cy="424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7"/>
          <p:cNvSpPr txBox="1"/>
          <p:nvPr>
            <p:ph type="title"/>
          </p:nvPr>
        </p:nvSpPr>
        <p:spPr>
          <a:xfrm>
            <a:off x="639600" y="443850"/>
            <a:ext cx="5711400" cy="92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75" name="Google Shape;75;p17"/>
          <p:cNvSpPr txBox="1"/>
          <p:nvPr>
            <p:ph idx="1" type="body"/>
          </p:nvPr>
        </p:nvSpPr>
        <p:spPr>
          <a:xfrm>
            <a:off x="639675" y="2072075"/>
            <a:ext cx="5538900" cy="225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>
                <a:solidFill>
                  <a:schemeClr val="dk1"/>
                </a:solidFill>
              </a:defRPr>
            </a:lvl1pPr>
            <a:lvl2pPr indent="-298450" lvl="1" marL="9144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2pPr>
            <a:lvl3pPr indent="-298450" lvl="2" marL="13716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3pPr>
            <a:lvl4pPr indent="-298450" lvl="3" marL="18288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4pPr>
            <a:lvl5pPr indent="-298450" lvl="4" marL="22860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5pPr>
            <a:lvl6pPr indent="-298450" lvl="5" marL="27432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6pPr>
            <a:lvl7pPr indent="-298450" lvl="6" marL="32004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7pPr>
            <a:lvl8pPr indent="-298450" lvl="7" marL="36576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8pPr>
            <a:lvl9pPr indent="-298450" lvl="8" marL="4114800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6" name="Google Shape;76;p17"/>
          <p:cNvSpPr txBox="1"/>
          <p:nvPr>
            <p:ph idx="2" type="subTitle"/>
          </p:nvPr>
        </p:nvSpPr>
        <p:spPr>
          <a:xfrm>
            <a:off x="639600" y="1311975"/>
            <a:ext cx="5538900" cy="4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lus Light">
  <p:cSld name="CUSTOM_2_1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8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79" name="Google Shape;79;p18"/>
          <p:cNvSpPr txBox="1"/>
          <p:nvPr>
            <p:ph idx="1" type="subTitle"/>
          </p:nvPr>
        </p:nvSpPr>
        <p:spPr>
          <a:xfrm>
            <a:off x="457200" y="1142050"/>
            <a:ext cx="5519400" cy="44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">
  <p:cSld name="CUSTOM_3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9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82" name="Google Shape;82;p19"/>
          <p:cNvSpPr txBox="1"/>
          <p:nvPr>
            <p:ph idx="1" type="body"/>
          </p:nvPr>
        </p:nvSpPr>
        <p:spPr>
          <a:xfrm>
            <a:off x="457200" y="1140000"/>
            <a:ext cx="8229600" cy="34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1pPr>
            <a:lvl2pPr indent="-330200" lvl="1" marL="9144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2pPr>
            <a:lvl3pPr indent="-330200" lvl="2" marL="13716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3pPr>
            <a:lvl4pPr indent="-330200" lvl="3" marL="18288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>
                <a:solidFill>
                  <a:schemeClr val="dk1"/>
                </a:solidFill>
              </a:defRPr>
            </a:lvl4pPr>
            <a:lvl5pPr indent="-330200" lvl="4" marL="22860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5pPr>
            <a:lvl6pPr indent="-330200" lvl="5" marL="27432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6pPr>
            <a:lvl7pPr indent="-330200" lvl="6" marL="32004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>
                <a:solidFill>
                  <a:schemeClr val="dk1"/>
                </a:solidFill>
              </a:defRPr>
            </a:lvl7pPr>
            <a:lvl8pPr indent="-330200" lvl="7" marL="36576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8pPr>
            <a:lvl9pPr indent="-330200" lvl="8" marL="4114800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lus Light 1">
  <p:cSld name="CUSTOM_2_1_1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0"/>
          <p:cNvSpPr txBox="1"/>
          <p:nvPr>
            <p:ph type="title"/>
          </p:nvPr>
        </p:nvSpPr>
        <p:spPr>
          <a:xfrm>
            <a:off x="693575" y="440975"/>
            <a:ext cx="5703300" cy="92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85" name="Google Shape;85;p20"/>
          <p:cNvSpPr txBox="1"/>
          <p:nvPr>
            <p:ph idx="1" type="subTitle"/>
          </p:nvPr>
        </p:nvSpPr>
        <p:spPr>
          <a:xfrm>
            <a:off x="457200" y="1142050"/>
            <a:ext cx="5519400" cy="44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/>
        </p:txBody>
      </p:sp>
      <p:sp>
        <p:nvSpPr>
          <p:cNvPr id="86" name="Google Shape;86;p20"/>
          <p:cNvSpPr/>
          <p:nvPr>
            <p:ph idx="2" type="pic"/>
          </p:nvPr>
        </p:nvSpPr>
        <p:spPr>
          <a:xfrm>
            <a:off x="5071100" y="1185325"/>
            <a:ext cx="3615600" cy="32976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3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1"/>
          <p:cNvSpPr txBox="1"/>
          <p:nvPr>
            <p:ph type="ctrTitle"/>
          </p:nvPr>
        </p:nvSpPr>
        <p:spPr>
          <a:xfrm>
            <a:off x="1100550" y="1563750"/>
            <a:ext cx="5715000" cy="201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Stock Market Analysis: S&amp;P500 case study with a statistical paradigm</a:t>
            </a:r>
            <a:endParaRPr/>
          </a:p>
        </p:txBody>
      </p:sp>
      <p:sp>
        <p:nvSpPr>
          <p:cNvPr id="92" name="Google Shape;92;p21"/>
          <p:cNvSpPr txBox="1"/>
          <p:nvPr/>
        </p:nvSpPr>
        <p:spPr>
          <a:xfrm>
            <a:off x="1100550" y="4092775"/>
            <a:ext cx="4659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latin typeface="Inter"/>
                <a:ea typeface="Inter"/>
                <a:cs typeface="Inter"/>
                <a:sym typeface="Inter"/>
              </a:rPr>
              <a:t>Othman Mandour</a:t>
            </a:r>
            <a:endParaRPr sz="2000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0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2520"/>
              <a:t>Stock Trends: Apple</a:t>
            </a:r>
            <a:endParaRPr sz="2520"/>
          </a:p>
        </p:txBody>
      </p:sp>
      <p:sp>
        <p:nvSpPr>
          <p:cNvPr id="171" name="Google Shape;171;p30"/>
          <p:cNvSpPr txBox="1"/>
          <p:nvPr>
            <p:ph idx="1" type="subTitle"/>
          </p:nvPr>
        </p:nvSpPr>
        <p:spPr>
          <a:xfrm>
            <a:off x="457200" y="973325"/>
            <a:ext cx="50304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200"/>
              <a:t>Stock Trends: Apple</a:t>
            </a:r>
            <a:endParaRPr sz="1200"/>
          </a:p>
        </p:txBody>
      </p:sp>
      <p:sp>
        <p:nvSpPr>
          <p:cNvPr id="172" name="Google Shape;172;p30"/>
          <p:cNvSpPr txBox="1"/>
          <p:nvPr>
            <p:ph idx="4294967295" type="body"/>
          </p:nvPr>
        </p:nvSpPr>
        <p:spPr>
          <a:xfrm>
            <a:off x="6005275" y="1626225"/>
            <a:ext cx="27714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413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nter SemiBold"/>
              <a:buChar char="•"/>
            </a:pPr>
            <a:r>
              <a:rPr lang="fr" sz="1100">
                <a:solidFill>
                  <a:schemeClr val="dk1"/>
                </a:solidFill>
              </a:rPr>
              <a:t>Apple demonstrated consistent growth until an early 2020 decline.</a:t>
            </a:r>
            <a:endParaRPr sz="1100">
              <a:solidFill>
                <a:schemeClr val="dk1"/>
              </a:solidFill>
            </a:endParaRPr>
          </a:p>
          <a:p>
            <a:pPr indent="-241300" lvl="0" marL="3429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nter SemiBold"/>
              <a:buChar char="•"/>
            </a:pPr>
            <a:r>
              <a:rPr lang="fr" sz="1100">
                <a:solidFill>
                  <a:schemeClr val="dk1"/>
                </a:solidFill>
              </a:rPr>
              <a:t>It then resumed its upward trajectory.</a:t>
            </a:r>
            <a:endParaRPr sz="1100">
              <a:solidFill>
                <a:schemeClr val="dk1"/>
              </a:solidFill>
            </a:endParaRPr>
          </a:p>
          <a:p>
            <a:pPr indent="-241300" lvl="0" marL="3429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Inter SemiBold"/>
              <a:buChar char="•"/>
            </a:pPr>
            <a:r>
              <a:rPr lang="fr" sz="1100">
                <a:solidFill>
                  <a:schemeClr val="dk1"/>
                </a:solidFill>
              </a:rPr>
              <a:t>Suitable for risk-averse investors.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73" name="Google Shape;173;p30"/>
          <p:cNvSpPr txBox="1"/>
          <p:nvPr>
            <p:ph idx="1" type="subTitle"/>
          </p:nvPr>
        </p:nvSpPr>
        <p:spPr>
          <a:xfrm>
            <a:off x="5915500" y="973325"/>
            <a:ext cx="27714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200"/>
              <a:t>Key Points</a:t>
            </a:r>
            <a:endParaRPr sz="1200"/>
          </a:p>
        </p:txBody>
      </p:sp>
      <p:cxnSp>
        <p:nvCxnSpPr>
          <p:cNvPr id="174" name="Google Shape;174;p30"/>
          <p:cNvCxnSpPr/>
          <p:nvPr/>
        </p:nvCxnSpPr>
        <p:spPr>
          <a:xfrm>
            <a:off x="490425" y="1586125"/>
            <a:ext cx="49854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5" name="Google Shape;175;p30"/>
          <p:cNvCxnSpPr/>
          <p:nvPr/>
        </p:nvCxnSpPr>
        <p:spPr>
          <a:xfrm>
            <a:off x="6005263" y="1586125"/>
            <a:ext cx="2680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76" name="Google Shape;176;p30" title="Graphiqu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050" y="1925600"/>
            <a:ext cx="5642701" cy="21408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2520"/>
              <a:t>Stock Trends: Microsoft</a:t>
            </a:r>
            <a:endParaRPr sz="2520"/>
          </a:p>
        </p:txBody>
      </p:sp>
      <p:sp>
        <p:nvSpPr>
          <p:cNvPr id="182" name="Google Shape;182;p31"/>
          <p:cNvSpPr txBox="1"/>
          <p:nvPr>
            <p:ph idx="1" type="subTitle"/>
          </p:nvPr>
        </p:nvSpPr>
        <p:spPr>
          <a:xfrm>
            <a:off x="3638850" y="1017725"/>
            <a:ext cx="50304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200"/>
              <a:t>Stock Trends: Microsoft</a:t>
            </a:r>
            <a:endParaRPr sz="1200"/>
          </a:p>
        </p:txBody>
      </p:sp>
      <p:sp>
        <p:nvSpPr>
          <p:cNvPr id="183" name="Google Shape;183;p31"/>
          <p:cNvSpPr txBox="1"/>
          <p:nvPr>
            <p:ph idx="1" type="subTitle"/>
          </p:nvPr>
        </p:nvSpPr>
        <p:spPr>
          <a:xfrm>
            <a:off x="457200" y="1017725"/>
            <a:ext cx="27714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200">
                <a:solidFill>
                  <a:schemeClr val="accent1"/>
                </a:solidFill>
              </a:rPr>
              <a:t>Key Points:</a:t>
            </a:r>
            <a:endParaRPr sz="1200">
              <a:solidFill>
                <a:schemeClr val="accent1"/>
              </a:solidFill>
            </a:endParaRPr>
          </a:p>
        </p:txBody>
      </p:sp>
      <p:cxnSp>
        <p:nvCxnSpPr>
          <p:cNvPr id="184" name="Google Shape;184;p31"/>
          <p:cNvCxnSpPr/>
          <p:nvPr/>
        </p:nvCxnSpPr>
        <p:spPr>
          <a:xfrm>
            <a:off x="571450" y="1721150"/>
            <a:ext cx="0" cy="2850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85" name="Google Shape;185;p31"/>
          <p:cNvSpPr txBox="1"/>
          <p:nvPr>
            <p:ph idx="4294967295" type="body"/>
          </p:nvPr>
        </p:nvSpPr>
        <p:spPr>
          <a:xfrm>
            <a:off x="457200" y="1677025"/>
            <a:ext cx="27393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fr" sz="1100">
                <a:solidFill>
                  <a:schemeClr val="dk1"/>
                </a:solidFill>
              </a:rPr>
              <a:t>Microsoft's stock demonstrated consistent growth with marginally higher risk and returns compared to Apple.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186" name="Google Shape;18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2137" y="1641665"/>
            <a:ext cx="5343826" cy="2784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2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2520"/>
              <a:t>Stock Trends: Microsoft</a:t>
            </a:r>
            <a:endParaRPr sz="2520"/>
          </a:p>
        </p:txBody>
      </p:sp>
      <p:sp>
        <p:nvSpPr>
          <p:cNvPr id="192" name="Google Shape;192;p32"/>
          <p:cNvSpPr txBox="1"/>
          <p:nvPr>
            <p:ph idx="1" type="subTitle"/>
          </p:nvPr>
        </p:nvSpPr>
        <p:spPr>
          <a:xfrm>
            <a:off x="3638850" y="1017725"/>
            <a:ext cx="50304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200"/>
              <a:t>Stock Trends: Microsoft</a:t>
            </a:r>
            <a:endParaRPr sz="1200"/>
          </a:p>
        </p:txBody>
      </p:sp>
      <p:sp>
        <p:nvSpPr>
          <p:cNvPr id="193" name="Google Shape;193;p32"/>
          <p:cNvSpPr txBox="1"/>
          <p:nvPr>
            <p:ph idx="1" type="subTitle"/>
          </p:nvPr>
        </p:nvSpPr>
        <p:spPr>
          <a:xfrm>
            <a:off x="457200" y="1017725"/>
            <a:ext cx="27714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200">
                <a:solidFill>
                  <a:schemeClr val="accent1"/>
                </a:solidFill>
              </a:rPr>
              <a:t>Key Points:</a:t>
            </a:r>
            <a:endParaRPr sz="1200">
              <a:solidFill>
                <a:schemeClr val="accent1"/>
              </a:solidFill>
            </a:endParaRPr>
          </a:p>
        </p:txBody>
      </p:sp>
      <p:cxnSp>
        <p:nvCxnSpPr>
          <p:cNvPr id="194" name="Google Shape;194;p32"/>
          <p:cNvCxnSpPr/>
          <p:nvPr/>
        </p:nvCxnSpPr>
        <p:spPr>
          <a:xfrm>
            <a:off x="571450" y="1721150"/>
            <a:ext cx="0" cy="2850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95" name="Google Shape;195;p32"/>
          <p:cNvSpPr txBox="1"/>
          <p:nvPr>
            <p:ph idx="4294967295" type="body"/>
          </p:nvPr>
        </p:nvSpPr>
        <p:spPr>
          <a:xfrm>
            <a:off x="457200" y="1677025"/>
            <a:ext cx="27393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-241300" lvl="0" marL="22860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Inter SemiBold"/>
              <a:buChar char="•"/>
            </a:pPr>
            <a:r>
              <a:rPr lang="fr" sz="1100">
                <a:solidFill>
                  <a:schemeClr val="dk1"/>
                </a:solidFill>
              </a:rPr>
              <a:t>Ideal for balancing risk</a:t>
            </a:r>
            <a:endParaRPr sz="1100">
              <a:solidFill>
                <a:schemeClr val="dk1"/>
              </a:solidFill>
            </a:endParaRPr>
          </a:p>
          <a:p>
            <a:pPr indent="-241300" lvl="0" marL="228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nter SemiBold"/>
              <a:buChar char="•"/>
            </a:pPr>
            <a:r>
              <a:rPr lang="fr" sz="1100">
                <a:solidFill>
                  <a:schemeClr val="dk1"/>
                </a:solidFill>
              </a:rPr>
              <a:t>medium risk for investors </a:t>
            </a:r>
            <a:endParaRPr sz="1100">
              <a:solidFill>
                <a:schemeClr val="dk1"/>
              </a:solidFill>
            </a:endParaRPr>
          </a:p>
          <a:p>
            <a:pPr indent="-241300" lvl="0" marL="228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nter SemiBold"/>
              <a:buChar char="•"/>
            </a:pPr>
            <a:r>
              <a:rPr lang="fr" sz="1100">
                <a:solidFill>
                  <a:schemeClr val="dk1"/>
                </a:solidFill>
              </a:rPr>
              <a:t>Volume of daily transactions plotted here: 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196" name="Google Shape;196;p32" title="Graphiqu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8900" y="1742825"/>
            <a:ext cx="5642699" cy="25422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3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2520"/>
              <a:t>Stock Trends: Tesla</a:t>
            </a:r>
            <a:endParaRPr sz="2520"/>
          </a:p>
        </p:txBody>
      </p:sp>
      <p:sp>
        <p:nvSpPr>
          <p:cNvPr id="202" name="Google Shape;202;p33"/>
          <p:cNvSpPr txBox="1"/>
          <p:nvPr>
            <p:ph idx="1" type="subTitle"/>
          </p:nvPr>
        </p:nvSpPr>
        <p:spPr>
          <a:xfrm>
            <a:off x="457200" y="973325"/>
            <a:ext cx="50304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200"/>
              <a:t>Tesla Stock Trends</a:t>
            </a:r>
            <a:endParaRPr sz="1200"/>
          </a:p>
        </p:txBody>
      </p:sp>
      <p:sp>
        <p:nvSpPr>
          <p:cNvPr id="203" name="Google Shape;203;p33"/>
          <p:cNvSpPr txBox="1"/>
          <p:nvPr>
            <p:ph idx="4294967295" type="body"/>
          </p:nvPr>
        </p:nvSpPr>
        <p:spPr>
          <a:xfrm>
            <a:off x="5915500" y="1632625"/>
            <a:ext cx="27714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413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nter SemiBold"/>
              <a:buChar char="•"/>
            </a:pPr>
            <a:r>
              <a:rPr lang="fr" sz="1100">
                <a:solidFill>
                  <a:schemeClr val="dk1"/>
                </a:solidFill>
              </a:rPr>
              <a:t>Tesla has exhibited significant volatility in its stock price.</a:t>
            </a:r>
            <a:endParaRPr sz="1100">
              <a:solidFill>
                <a:schemeClr val="dk1"/>
              </a:solidFill>
            </a:endParaRPr>
          </a:p>
          <a:p>
            <a:pPr indent="-241300" lvl="0" marL="3429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nter SemiBold"/>
              <a:buChar char="•"/>
            </a:pPr>
            <a:r>
              <a:rPr lang="fr" sz="1100">
                <a:solidFill>
                  <a:schemeClr val="dk1"/>
                </a:solidFill>
              </a:rPr>
              <a:t>The stock demonstrated consistent growth until an early 2020 decline, followed by a resumption of its upward trajectory.</a:t>
            </a:r>
            <a:endParaRPr sz="1100">
              <a:solidFill>
                <a:schemeClr val="dk1"/>
              </a:solidFill>
            </a:endParaRPr>
          </a:p>
          <a:p>
            <a:pPr indent="-241300" lvl="0" marL="3429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Inter SemiBold"/>
              <a:buChar char="•"/>
            </a:pPr>
            <a:r>
              <a:rPr lang="fr" sz="1100">
                <a:solidFill>
                  <a:schemeClr val="dk1"/>
                </a:solidFill>
              </a:rPr>
              <a:t>Tesla is suitable for high-risk investors seeking substantial returns.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04" name="Google Shape;204;p33"/>
          <p:cNvSpPr txBox="1"/>
          <p:nvPr>
            <p:ph idx="1" type="subTitle"/>
          </p:nvPr>
        </p:nvSpPr>
        <p:spPr>
          <a:xfrm>
            <a:off x="5915500" y="973325"/>
            <a:ext cx="27714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200"/>
              <a:t>Key Observations:</a:t>
            </a:r>
            <a:endParaRPr sz="1200"/>
          </a:p>
        </p:txBody>
      </p:sp>
      <p:cxnSp>
        <p:nvCxnSpPr>
          <p:cNvPr id="205" name="Google Shape;205;p33"/>
          <p:cNvCxnSpPr/>
          <p:nvPr/>
        </p:nvCxnSpPr>
        <p:spPr>
          <a:xfrm>
            <a:off x="490425" y="1586125"/>
            <a:ext cx="49854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6" name="Google Shape;206;p33"/>
          <p:cNvCxnSpPr/>
          <p:nvPr/>
        </p:nvCxnSpPr>
        <p:spPr>
          <a:xfrm>
            <a:off x="6005263" y="1586125"/>
            <a:ext cx="2680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07" name="Google Shape;207;p33" title="Graphiqu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98425"/>
            <a:ext cx="5610700" cy="30652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4"/>
          <p:cNvSpPr txBox="1"/>
          <p:nvPr>
            <p:ph type="title"/>
          </p:nvPr>
        </p:nvSpPr>
        <p:spPr>
          <a:xfrm>
            <a:off x="457200" y="227700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2520"/>
              <a:t>Regression Analysis: Microsoft </a:t>
            </a:r>
            <a:endParaRPr sz="2520"/>
          </a:p>
        </p:txBody>
      </p:sp>
      <p:cxnSp>
        <p:nvCxnSpPr>
          <p:cNvPr id="213" name="Google Shape;213;p34"/>
          <p:cNvCxnSpPr/>
          <p:nvPr/>
        </p:nvCxnSpPr>
        <p:spPr>
          <a:xfrm>
            <a:off x="490425" y="1586125"/>
            <a:ext cx="49854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14" name="Google Shape;21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5799157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03957" y="1170125"/>
            <a:ext cx="2887643" cy="2520607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34"/>
          <p:cNvSpPr txBox="1"/>
          <p:nvPr>
            <p:ph idx="1" type="subTitle"/>
          </p:nvPr>
        </p:nvSpPr>
        <p:spPr>
          <a:xfrm>
            <a:off x="457200" y="800400"/>
            <a:ext cx="5519400" cy="44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Msft</a:t>
            </a:r>
            <a:r>
              <a:rPr lang="fr"/>
              <a:t>%Chng Vs SP500%Chng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5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fr" sz="2520"/>
              <a:t>Regression Analysis: Apple</a:t>
            </a:r>
            <a:endParaRPr/>
          </a:p>
        </p:txBody>
      </p:sp>
      <p:sp>
        <p:nvSpPr>
          <p:cNvPr id="222" name="Google Shape;222;p35"/>
          <p:cNvSpPr txBox="1"/>
          <p:nvPr>
            <p:ph idx="1" type="subTitle"/>
          </p:nvPr>
        </p:nvSpPr>
        <p:spPr>
          <a:xfrm>
            <a:off x="457200" y="1142050"/>
            <a:ext cx="5519400" cy="44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App%Chng Vs SP500%Chng</a:t>
            </a:r>
            <a:endParaRPr/>
          </a:p>
        </p:txBody>
      </p:sp>
      <p:pic>
        <p:nvPicPr>
          <p:cNvPr id="223" name="Google Shape;22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36050"/>
            <a:ext cx="8839201" cy="21372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6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2520"/>
              <a:t>Statistical Analysis for Apple</a:t>
            </a:r>
            <a:endParaRPr sz="2520"/>
          </a:p>
        </p:txBody>
      </p:sp>
      <p:sp>
        <p:nvSpPr>
          <p:cNvPr id="229" name="Google Shape;229;p36"/>
          <p:cNvSpPr txBox="1"/>
          <p:nvPr/>
        </p:nvSpPr>
        <p:spPr>
          <a:xfrm>
            <a:off x="457300" y="1660975"/>
            <a:ext cx="2609700" cy="9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fr" sz="33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0.801856</a:t>
            </a:r>
            <a:endParaRPr sz="3300">
              <a:solidFill>
                <a:schemeClr val="accent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230" name="Google Shape;230;p36"/>
          <p:cNvSpPr txBox="1"/>
          <p:nvPr/>
        </p:nvSpPr>
        <p:spPr>
          <a:xfrm>
            <a:off x="624680" y="2690231"/>
            <a:ext cx="2297100" cy="9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fr" sz="16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Multiple R</a:t>
            </a:r>
            <a:endParaRPr sz="16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31" name="Google Shape;231;p36"/>
          <p:cNvSpPr txBox="1"/>
          <p:nvPr/>
        </p:nvSpPr>
        <p:spPr>
          <a:xfrm>
            <a:off x="3267200" y="1660975"/>
            <a:ext cx="2609700" cy="9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33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0.642973</a:t>
            </a:r>
            <a:endParaRPr sz="3300">
              <a:solidFill>
                <a:schemeClr val="accent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232" name="Google Shape;232;p36"/>
          <p:cNvSpPr txBox="1"/>
          <p:nvPr/>
        </p:nvSpPr>
        <p:spPr>
          <a:xfrm>
            <a:off x="3434580" y="2690231"/>
            <a:ext cx="2297100" cy="9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fr" sz="16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Adjusted R Square</a:t>
            </a:r>
            <a:endParaRPr sz="16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33" name="Google Shape;233;p36"/>
          <p:cNvSpPr txBox="1"/>
          <p:nvPr/>
        </p:nvSpPr>
        <p:spPr>
          <a:xfrm>
            <a:off x="6077100" y="1660975"/>
            <a:ext cx="2609700" cy="9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33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2E-287</a:t>
            </a:r>
            <a:endParaRPr sz="3300">
              <a:solidFill>
                <a:schemeClr val="accent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234" name="Google Shape;234;p36"/>
          <p:cNvSpPr txBox="1"/>
          <p:nvPr/>
        </p:nvSpPr>
        <p:spPr>
          <a:xfrm>
            <a:off x="6244480" y="2690231"/>
            <a:ext cx="2297100" cy="9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fr" sz="16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Significance F</a:t>
            </a:r>
            <a:endParaRPr sz="16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7"/>
          <p:cNvSpPr/>
          <p:nvPr/>
        </p:nvSpPr>
        <p:spPr>
          <a:xfrm>
            <a:off x="457275" y="1372075"/>
            <a:ext cx="1837200" cy="18372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37"/>
          <p:cNvSpPr/>
          <p:nvPr/>
        </p:nvSpPr>
        <p:spPr>
          <a:xfrm>
            <a:off x="2588038" y="1406575"/>
            <a:ext cx="1837200" cy="18372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37"/>
          <p:cNvSpPr/>
          <p:nvPr/>
        </p:nvSpPr>
        <p:spPr>
          <a:xfrm>
            <a:off x="4718800" y="1406575"/>
            <a:ext cx="1837200" cy="18372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37"/>
          <p:cNvSpPr/>
          <p:nvPr/>
        </p:nvSpPr>
        <p:spPr>
          <a:xfrm>
            <a:off x="6849563" y="1406575"/>
            <a:ext cx="1837200" cy="18372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37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2520"/>
              <a:t>Regression Analysis for Apple</a:t>
            </a:r>
            <a:endParaRPr sz="2520"/>
          </a:p>
        </p:txBody>
      </p:sp>
      <p:sp>
        <p:nvSpPr>
          <p:cNvPr id="244" name="Google Shape;244;p37"/>
          <p:cNvSpPr txBox="1"/>
          <p:nvPr/>
        </p:nvSpPr>
        <p:spPr>
          <a:xfrm>
            <a:off x="457225" y="1835575"/>
            <a:ext cx="1837200" cy="9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fr" sz="30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0.8019</a:t>
            </a:r>
            <a:endParaRPr sz="3000">
              <a:solidFill>
                <a:schemeClr val="accent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245" name="Google Shape;245;p37"/>
          <p:cNvSpPr txBox="1"/>
          <p:nvPr/>
        </p:nvSpPr>
        <p:spPr>
          <a:xfrm>
            <a:off x="582050" y="3356525"/>
            <a:ext cx="1712400" cy="1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fr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Multiple R</a:t>
            </a:r>
            <a:endParaRPr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46" name="Google Shape;246;p37"/>
          <p:cNvSpPr txBox="1"/>
          <p:nvPr/>
        </p:nvSpPr>
        <p:spPr>
          <a:xfrm>
            <a:off x="2588050" y="1835575"/>
            <a:ext cx="1837200" cy="9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30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0.6430</a:t>
            </a:r>
            <a:endParaRPr sz="3000">
              <a:solidFill>
                <a:schemeClr val="accent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247" name="Google Shape;247;p37"/>
          <p:cNvSpPr txBox="1"/>
          <p:nvPr/>
        </p:nvSpPr>
        <p:spPr>
          <a:xfrm>
            <a:off x="2676717" y="3356525"/>
            <a:ext cx="1712400" cy="1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fr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R Square</a:t>
            </a:r>
            <a:endParaRPr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48" name="Google Shape;248;p37"/>
          <p:cNvSpPr txBox="1"/>
          <p:nvPr/>
        </p:nvSpPr>
        <p:spPr>
          <a:xfrm>
            <a:off x="4718800" y="1835575"/>
            <a:ext cx="1837200" cy="9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30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0.6427</a:t>
            </a:r>
            <a:endParaRPr sz="3000">
              <a:solidFill>
                <a:schemeClr val="accent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249" name="Google Shape;249;p37"/>
          <p:cNvSpPr txBox="1"/>
          <p:nvPr/>
        </p:nvSpPr>
        <p:spPr>
          <a:xfrm>
            <a:off x="4771383" y="3356525"/>
            <a:ext cx="1712400" cy="1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fr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Adjusted R Square</a:t>
            </a:r>
            <a:endParaRPr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50" name="Google Shape;250;p37"/>
          <p:cNvSpPr txBox="1"/>
          <p:nvPr/>
        </p:nvSpPr>
        <p:spPr>
          <a:xfrm>
            <a:off x="6849525" y="1835575"/>
            <a:ext cx="1837200" cy="9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30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2E-287‘</a:t>
            </a:r>
            <a:endParaRPr sz="3000">
              <a:solidFill>
                <a:schemeClr val="accent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251" name="Google Shape;251;p37"/>
          <p:cNvSpPr txBox="1"/>
          <p:nvPr/>
        </p:nvSpPr>
        <p:spPr>
          <a:xfrm>
            <a:off x="6866050" y="3356525"/>
            <a:ext cx="1712400" cy="1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fr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P value</a:t>
            </a:r>
            <a:endParaRPr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8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2520"/>
              <a:t>Statistical Analysis for Microsoft</a:t>
            </a:r>
            <a:endParaRPr sz="2520"/>
          </a:p>
        </p:txBody>
      </p:sp>
      <p:sp>
        <p:nvSpPr>
          <p:cNvPr id="257" name="Google Shape;257;p38"/>
          <p:cNvSpPr txBox="1"/>
          <p:nvPr/>
        </p:nvSpPr>
        <p:spPr>
          <a:xfrm>
            <a:off x="457300" y="1660975"/>
            <a:ext cx="2609700" cy="9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fr" sz="33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0.478</a:t>
            </a:r>
            <a:endParaRPr sz="3300">
              <a:solidFill>
                <a:schemeClr val="accent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258" name="Google Shape;258;p38"/>
          <p:cNvSpPr txBox="1"/>
          <p:nvPr/>
        </p:nvSpPr>
        <p:spPr>
          <a:xfrm>
            <a:off x="624680" y="2690231"/>
            <a:ext cx="2297100" cy="9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fr" sz="16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Multiple R</a:t>
            </a:r>
            <a:endParaRPr sz="16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59" name="Google Shape;259;p38"/>
          <p:cNvSpPr txBox="1"/>
          <p:nvPr/>
        </p:nvSpPr>
        <p:spPr>
          <a:xfrm>
            <a:off x="3267200" y="1660975"/>
            <a:ext cx="2609700" cy="9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30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0.6427</a:t>
            </a:r>
            <a:endParaRPr sz="3300">
              <a:solidFill>
                <a:schemeClr val="accent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260" name="Google Shape;260;p38"/>
          <p:cNvSpPr txBox="1"/>
          <p:nvPr/>
        </p:nvSpPr>
        <p:spPr>
          <a:xfrm>
            <a:off x="3434580" y="2690231"/>
            <a:ext cx="2297100" cy="9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fr" sz="16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Adjusted R Square</a:t>
            </a:r>
            <a:endParaRPr sz="16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61" name="Google Shape;261;p38"/>
          <p:cNvSpPr txBox="1"/>
          <p:nvPr/>
        </p:nvSpPr>
        <p:spPr>
          <a:xfrm>
            <a:off x="6077100" y="1660975"/>
            <a:ext cx="2609700" cy="9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33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6.09742E-74</a:t>
            </a:r>
            <a:endParaRPr sz="3300">
              <a:solidFill>
                <a:schemeClr val="accent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262" name="Google Shape;262;p38"/>
          <p:cNvSpPr txBox="1"/>
          <p:nvPr/>
        </p:nvSpPr>
        <p:spPr>
          <a:xfrm>
            <a:off x="6244480" y="2690231"/>
            <a:ext cx="2297100" cy="9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fr" sz="16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Significance F</a:t>
            </a:r>
            <a:endParaRPr sz="16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9"/>
          <p:cNvSpPr/>
          <p:nvPr/>
        </p:nvSpPr>
        <p:spPr>
          <a:xfrm>
            <a:off x="457275" y="1372075"/>
            <a:ext cx="1837200" cy="18372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39"/>
          <p:cNvSpPr/>
          <p:nvPr/>
        </p:nvSpPr>
        <p:spPr>
          <a:xfrm>
            <a:off x="2588038" y="1406575"/>
            <a:ext cx="1837200" cy="18372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39"/>
          <p:cNvSpPr/>
          <p:nvPr/>
        </p:nvSpPr>
        <p:spPr>
          <a:xfrm>
            <a:off x="4718800" y="1406575"/>
            <a:ext cx="1837200" cy="18372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39"/>
          <p:cNvSpPr/>
          <p:nvPr/>
        </p:nvSpPr>
        <p:spPr>
          <a:xfrm>
            <a:off x="6849563" y="1406575"/>
            <a:ext cx="1837200" cy="18372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39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2520"/>
              <a:t>Regression Analysis for Microsoft</a:t>
            </a:r>
            <a:endParaRPr sz="2520"/>
          </a:p>
        </p:txBody>
      </p:sp>
      <p:sp>
        <p:nvSpPr>
          <p:cNvPr id="272" name="Google Shape;272;p39"/>
          <p:cNvSpPr txBox="1"/>
          <p:nvPr/>
        </p:nvSpPr>
        <p:spPr>
          <a:xfrm>
            <a:off x="457225" y="1835575"/>
            <a:ext cx="1837200" cy="9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fr" sz="30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0.8019</a:t>
            </a:r>
            <a:endParaRPr sz="3000">
              <a:solidFill>
                <a:schemeClr val="accent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273" name="Google Shape;273;p39"/>
          <p:cNvSpPr txBox="1"/>
          <p:nvPr/>
        </p:nvSpPr>
        <p:spPr>
          <a:xfrm>
            <a:off x="582050" y="3356525"/>
            <a:ext cx="1712400" cy="1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fr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Multiple R</a:t>
            </a:r>
            <a:endParaRPr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74" name="Google Shape;274;p39"/>
          <p:cNvSpPr txBox="1"/>
          <p:nvPr/>
        </p:nvSpPr>
        <p:spPr>
          <a:xfrm>
            <a:off x="2588050" y="1835575"/>
            <a:ext cx="1837200" cy="9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30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0.6430</a:t>
            </a:r>
            <a:endParaRPr sz="3000">
              <a:solidFill>
                <a:schemeClr val="accent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275" name="Google Shape;275;p39"/>
          <p:cNvSpPr txBox="1"/>
          <p:nvPr/>
        </p:nvSpPr>
        <p:spPr>
          <a:xfrm>
            <a:off x="2676717" y="3356525"/>
            <a:ext cx="1712400" cy="1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fr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R Square</a:t>
            </a:r>
            <a:endParaRPr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76" name="Google Shape;276;p39"/>
          <p:cNvSpPr txBox="1"/>
          <p:nvPr/>
        </p:nvSpPr>
        <p:spPr>
          <a:xfrm>
            <a:off x="4718800" y="1835575"/>
            <a:ext cx="1837200" cy="9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30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0.6427</a:t>
            </a:r>
            <a:endParaRPr sz="3000">
              <a:solidFill>
                <a:schemeClr val="accent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277" name="Google Shape;277;p39"/>
          <p:cNvSpPr txBox="1"/>
          <p:nvPr/>
        </p:nvSpPr>
        <p:spPr>
          <a:xfrm>
            <a:off x="4771383" y="3356525"/>
            <a:ext cx="1712400" cy="1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fr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Adjusted R Square</a:t>
            </a:r>
            <a:endParaRPr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78" name="Google Shape;278;p39"/>
          <p:cNvSpPr txBox="1"/>
          <p:nvPr/>
        </p:nvSpPr>
        <p:spPr>
          <a:xfrm>
            <a:off x="6849525" y="1835575"/>
            <a:ext cx="1837200" cy="9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30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1.9569E-287</a:t>
            </a:r>
            <a:endParaRPr sz="3000">
              <a:solidFill>
                <a:schemeClr val="accent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279" name="Google Shape;279;p39"/>
          <p:cNvSpPr txBox="1"/>
          <p:nvPr/>
        </p:nvSpPr>
        <p:spPr>
          <a:xfrm>
            <a:off x="6974400" y="3356525"/>
            <a:ext cx="1712400" cy="1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fr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P value</a:t>
            </a:r>
            <a:endParaRPr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2"/>
          <p:cNvSpPr txBox="1"/>
          <p:nvPr>
            <p:ph idx="1" type="body"/>
          </p:nvPr>
        </p:nvSpPr>
        <p:spPr>
          <a:xfrm>
            <a:off x="457200" y="1017725"/>
            <a:ext cx="4271100" cy="355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</a:pPr>
            <a:r>
              <a:rPr lang="fr" sz="1400"/>
              <a:t>Overview of Data and Approach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</a:pPr>
            <a:r>
              <a:rPr lang="fr" sz="1400"/>
              <a:t>Market Analysis: Overview Metrics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</a:pPr>
            <a:r>
              <a:rPr lang="fr" sz="1400"/>
              <a:t>Visualization Tools Used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</a:pPr>
            <a:r>
              <a:rPr lang="fr" sz="1400"/>
              <a:t>Regression Analysis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</a:pPr>
            <a:r>
              <a:rPr lang="fr" sz="1400"/>
              <a:t>Central Tendency Analysis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</a:pPr>
            <a:r>
              <a:rPr lang="fr" sz="1400"/>
              <a:t>Standard Deviation Analysis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</a:pPr>
            <a:r>
              <a:rPr lang="fr" sz="1400"/>
              <a:t>Sample Variance Analysis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accent1"/>
              </a:buClr>
              <a:buSzPts val="1400"/>
              <a:buChar char="•"/>
            </a:pPr>
            <a:r>
              <a:rPr lang="fr" sz="1400"/>
              <a:t>Range Analysis</a:t>
            </a:r>
            <a:endParaRPr sz="1400"/>
          </a:p>
        </p:txBody>
      </p:sp>
      <p:sp>
        <p:nvSpPr>
          <p:cNvPr id="98" name="Google Shape;98;p22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2520"/>
              <a:t>Agenda</a:t>
            </a:r>
            <a:endParaRPr sz="2520"/>
          </a:p>
        </p:txBody>
      </p:sp>
      <p:sp>
        <p:nvSpPr>
          <p:cNvPr id="99" name="Google Shape;99;p22"/>
          <p:cNvSpPr txBox="1"/>
          <p:nvPr>
            <p:ph idx="1" type="body"/>
          </p:nvPr>
        </p:nvSpPr>
        <p:spPr>
          <a:xfrm>
            <a:off x="4728400" y="1017600"/>
            <a:ext cx="4114800" cy="355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</a:pPr>
            <a:r>
              <a:rPr lang="fr" sz="1400"/>
              <a:t>Stock Trends: Apple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</a:pPr>
            <a:r>
              <a:rPr lang="fr" sz="1400"/>
              <a:t>Stock Trends: Microsoft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</a:pPr>
            <a:r>
              <a:rPr lang="fr" sz="1400"/>
              <a:t>Stock Trends: Tesla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</a:pPr>
            <a:r>
              <a:rPr lang="fr" sz="1400"/>
              <a:t>Statistical Analysis for Apple, Msft, Tesla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</a:pPr>
            <a:r>
              <a:rPr lang="fr" sz="1400"/>
              <a:t>Regression Analysis for Apple, Msft, Tesla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accent1"/>
              </a:buClr>
              <a:buSzPts val="1400"/>
              <a:buChar char="•"/>
            </a:pPr>
            <a:r>
              <a:rPr lang="fr" sz="1400"/>
              <a:t>Conclusion: </a:t>
            </a:r>
            <a:endParaRPr sz="1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0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2520"/>
              <a:t>Statistical Analysis for Tesla</a:t>
            </a:r>
            <a:endParaRPr sz="2520"/>
          </a:p>
        </p:txBody>
      </p:sp>
      <p:sp>
        <p:nvSpPr>
          <p:cNvPr id="285" name="Google Shape;285;p40"/>
          <p:cNvSpPr txBox="1"/>
          <p:nvPr/>
        </p:nvSpPr>
        <p:spPr>
          <a:xfrm>
            <a:off x="457300" y="1660975"/>
            <a:ext cx="2609700" cy="9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fr" sz="33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0.478</a:t>
            </a:r>
            <a:endParaRPr sz="3300">
              <a:solidFill>
                <a:schemeClr val="accent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286" name="Google Shape;286;p40"/>
          <p:cNvSpPr txBox="1"/>
          <p:nvPr/>
        </p:nvSpPr>
        <p:spPr>
          <a:xfrm>
            <a:off x="624680" y="2690231"/>
            <a:ext cx="2297100" cy="9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fr" sz="16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Multiple R</a:t>
            </a:r>
            <a:endParaRPr sz="16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87" name="Google Shape;287;p40"/>
          <p:cNvSpPr txBox="1"/>
          <p:nvPr/>
        </p:nvSpPr>
        <p:spPr>
          <a:xfrm>
            <a:off x="3267200" y="1660975"/>
            <a:ext cx="2609700" cy="9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33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0.228</a:t>
            </a:r>
            <a:endParaRPr sz="3300">
              <a:solidFill>
                <a:schemeClr val="accent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288" name="Google Shape;288;p40"/>
          <p:cNvSpPr txBox="1"/>
          <p:nvPr/>
        </p:nvSpPr>
        <p:spPr>
          <a:xfrm>
            <a:off x="3434580" y="2690231"/>
            <a:ext cx="2297100" cy="9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fr" sz="16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Adjusted R Square</a:t>
            </a:r>
            <a:endParaRPr sz="16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89" name="Google Shape;289;p40"/>
          <p:cNvSpPr txBox="1"/>
          <p:nvPr/>
        </p:nvSpPr>
        <p:spPr>
          <a:xfrm>
            <a:off x="6077100" y="1660975"/>
            <a:ext cx="2609700" cy="9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33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6.09742E-74</a:t>
            </a:r>
            <a:endParaRPr sz="3300">
              <a:solidFill>
                <a:schemeClr val="accent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290" name="Google Shape;290;p40"/>
          <p:cNvSpPr txBox="1"/>
          <p:nvPr/>
        </p:nvSpPr>
        <p:spPr>
          <a:xfrm>
            <a:off x="6244480" y="2690231"/>
            <a:ext cx="2297100" cy="9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fr" sz="16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Significance F</a:t>
            </a:r>
            <a:endParaRPr sz="16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1"/>
          <p:cNvSpPr/>
          <p:nvPr/>
        </p:nvSpPr>
        <p:spPr>
          <a:xfrm>
            <a:off x="457275" y="1372075"/>
            <a:ext cx="1837200" cy="18372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41"/>
          <p:cNvSpPr/>
          <p:nvPr/>
        </p:nvSpPr>
        <p:spPr>
          <a:xfrm>
            <a:off x="2588038" y="1406575"/>
            <a:ext cx="1837200" cy="18372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41"/>
          <p:cNvSpPr/>
          <p:nvPr/>
        </p:nvSpPr>
        <p:spPr>
          <a:xfrm>
            <a:off x="4718800" y="1406575"/>
            <a:ext cx="1837200" cy="18372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41"/>
          <p:cNvSpPr/>
          <p:nvPr/>
        </p:nvSpPr>
        <p:spPr>
          <a:xfrm>
            <a:off x="6849563" y="1406575"/>
            <a:ext cx="1837200" cy="18372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41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2520"/>
              <a:t>Regression Analysis for Tesla </a:t>
            </a:r>
            <a:endParaRPr sz="2520"/>
          </a:p>
        </p:txBody>
      </p:sp>
      <p:sp>
        <p:nvSpPr>
          <p:cNvPr id="300" name="Google Shape;300;p41"/>
          <p:cNvSpPr txBox="1"/>
          <p:nvPr/>
        </p:nvSpPr>
        <p:spPr>
          <a:xfrm>
            <a:off x="457225" y="1835575"/>
            <a:ext cx="1837200" cy="9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fr" sz="30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0.478</a:t>
            </a:r>
            <a:endParaRPr sz="3000">
              <a:solidFill>
                <a:schemeClr val="accent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301" name="Google Shape;301;p41"/>
          <p:cNvSpPr txBox="1"/>
          <p:nvPr/>
        </p:nvSpPr>
        <p:spPr>
          <a:xfrm>
            <a:off x="582050" y="3356525"/>
            <a:ext cx="1712400" cy="1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fr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Multiple R</a:t>
            </a:r>
            <a:endParaRPr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02" name="Google Shape;302;p41"/>
          <p:cNvSpPr txBox="1"/>
          <p:nvPr/>
        </p:nvSpPr>
        <p:spPr>
          <a:xfrm>
            <a:off x="2588050" y="1835575"/>
            <a:ext cx="1837200" cy="9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30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0.228</a:t>
            </a:r>
            <a:endParaRPr sz="3000">
              <a:solidFill>
                <a:schemeClr val="accent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303" name="Google Shape;303;p41"/>
          <p:cNvSpPr txBox="1"/>
          <p:nvPr/>
        </p:nvSpPr>
        <p:spPr>
          <a:xfrm>
            <a:off x="2676717" y="3356525"/>
            <a:ext cx="1712400" cy="1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fr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R Square</a:t>
            </a:r>
            <a:endParaRPr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04" name="Google Shape;304;p41"/>
          <p:cNvSpPr txBox="1"/>
          <p:nvPr/>
        </p:nvSpPr>
        <p:spPr>
          <a:xfrm>
            <a:off x="4718800" y="1835575"/>
            <a:ext cx="1837200" cy="9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30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0.228</a:t>
            </a:r>
            <a:endParaRPr sz="3000">
              <a:solidFill>
                <a:schemeClr val="accent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305" name="Google Shape;305;p41"/>
          <p:cNvSpPr txBox="1"/>
          <p:nvPr/>
        </p:nvSpPr>
        <p:spPr>
          <a:xfrm>
            <a:off x="4771383" y="3356525"/>
            <a:ext cx="1712400" cy="1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fr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Adjusted R Square</a:t>
            </a:r>
            <a:endParaRPr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06" name="Google Shape;306;p41"/>
          <p:cNvSpPr txBox="1"/>
          <p:nvPr/>
        </p:nvSpPr>
        <p:spPr>
          <a:xfrm>
            <a:off x="6849525" y="1835575"/>
            <a:ext cx="1837200" cy="9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30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6.09742E-74</a:t>
            </a:r>
            <a:endParaRPr sz="3000">
              <a:solidFill>
                <a:schemeClr val="accent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307" name="Google Shape;307;p41"/>
          <p:cNvSpPr txBox="1"/>
          <p:nvPr/>
        </p:nvSpPr>
        <p:spPr>
          <a:xfrm>
            <a:off x="6866050" y="3356525"/>
            <a:ext cx="1712400" cy="1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fr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P value</a:t>
            </a:r>
            <a:endParaRPr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2"/>
          <p:cNvSpPr txBox="1"/>
          <p:nvPr>
            <p:ph type="title"/>
          </p:nvPr>
        </p:nvSpPr>
        <p:spPr>
          <a:xfrm>
            <a:off x="457200" y="440975"/>
            <a:ext cx="8229600" cy="57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2520"/>
              <a:t>Conclusion: Tesla</a:t>
            </a:r>
            <a:endParaRPr sz="2520"/>
          </a:p>
        </p:txBody>
      </p:sp>
      <p:sp>
        <p:nvSpPr>
          <p:cNvPr id="313" name="Google Shape;313;p42"/>
          <p:cNvSpPr txBox="1"/>
          <p:nvPr>
            <p:ph idx="1" type="subTitle"/>
          </p:nvPr>
        </p:nvSpPr>
        <p:spPr>
          <a:xfrm>
            <a:off x="457200" y="1017725"/>
            <a:ext cx="1828800" cy="9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200"/>
              <a:t>Key Takeaways</a:t>
            </a:r>
            <a:endParaRPr sz="1200"/>
          </a:p>
        </p:txBody>
      </p:sp>
      <p:pic>
        <p:nvPicPr>
          <p:cNvPr id="314" name="Google Shape;314;p42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21629" l="0" r="0" t="21629"/>
          <a:stretch/>
        </p:blipFill>
        <p:spPr>
          <a:xfrm>
            <a:off x="457200" y="2175175"/>
            <a:ext cx="8229601" cy="2574101"/>
          </a:xfrm>
          <a:prstGeom prst="rect">
            <a:avLst/>
          </a:prstGeom>
        </p:spPr>
      </p:pic>
      <p:sp>
        <p:nvSpPr>
          <p:cNvPr id="315" name="Google Shape;315;p42"/>
          <p:cNvSpPr txBox="1"/>
          <p:nvPr>
            <p:ph idx="4294967295" type="body"/>
          </p:nvPr>
        </p:nvSpPr>
        <p:spPr>
          <a:xfrm>
            <a:off x="2286000" y="1056575"/>
            <a:ext cx="6400800" cy="14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2250" lvl="0" marL="4000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 SemiBold"/>
              <a:buChar char="●"/>
            </a:pPr>
            <a:r>
              <a:rPr lang="fr" sz="800">
                <a:solidFill>
                  <a:schemeClr val="dk1"/>
                </a:solidFill>
              </a:rPr>
              <a:t>Tesla exhibits significant volatility, making it suitable for high-risk investors seeking substantial returns.</a:t>
            </a:r>
            <a:endParaRPr sz="800">
              <a:solidFill>
                <a:schemeClr val="dk1"/>
              </a:solidFill>
            </a:endParaRPr>
          </a:p>
          <a:p>
            <a:pPr indent="-222250" lvl="0" marL="40005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 SemiBold"/>
              <a:buChar char="●"/>
            </a:pPr>
            <a:r>
              <a:rPr lang="fr" sz="800">
                <a:solidFill>
                  <a:schemeClr val="dk1"/>
                </a:solidFill>
              </a:rPr>
              <a:t>The correlation coefficient of 0.478 indicates a direct linear association between Tesla's stock and the S&amp;P 500.</a:t>
            </a:r>
            <a:endParaRPr sz="800">
              <a:solidFill>
                <a:schemeClr val="dk1"/>
              </a:solidFill>
            </a:endParaRPr>
          </a:p>
          <a:p>
            <a:pPr indent="-222250" lvl="0" marL="40005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 SemiBold"/>
              <a:buChar char="●"/>
            </a:pPr>
            <a:r>
              <a:rPr lang="fr" sz="800">
                <a:solidFill>
                  <a:schemeClr val="dk1"/>
                </a:solidFill>
              </a:rPr>
              <a:t>Around 22.9% of the S&amp;P 500's variance is attributable to Tesla stock fluctuations.</a:t>
            </a:r>
            <a:endParaRPr sz="800">
              <a:solidFill>
                <a:schemeClr val="dk1"/>
              </a:solidFill>
            </a:endParaRPr>
          </a:p>
          <a:p>
            <a:pPr indent="-222250" lvl="0" marL="400050" rtl="0" algn="l">
              <a:lnSpc>
                <a:spcPct val="150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800"/>
              <a:buFont typeface="Inter SemiBold"/>
              <a:buChar char="●"/>
            </a:pPr>
            <a:r>
              <a:rPr lang="fr" sz="800">
                <a:solidFill>
                  <a:schemeClr val="dk1"/>
                </a:solidFill>
              </a:rPr>
              <a:t>The regression model shows a robust fit with a virtually zero significance F value.</a:t>
            </a:r>
            <a:endParaRPr sz="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3"/>
          <p:cNvSpPr txBox="1"/>
          <p:nvPr>
            <p:ph type="title"/>
          </p:nvPr>
        </p:nvSpPr>
        <p:spPr>
          <a:xfrm>
            <a:off x="457200" y="440975"/>
            <a:ext cx="4574700" cy="92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2520"/>
              <a:t>Conclusion: Apple</a:t>
            </a:r>
            <a:endParaRPr sz="2520"/>
          </a:p>
        </p:txBody>
      </p:sp>
      <p:sp>
        <p:nvSpPr>
          <p:cNvPr id="321" name="Google Shape;321;p43"/>
          <p:cNvSpPr txBox="1"/>
          <p:nvPr>
            <p:ph idx="4294967295" type="body"/>
          </p:nvPr>
        </p:nvSpPr>
        <p:spPr>
          <a:xfrm>
            <a:off x="457200" y="1929875"/>
            <a:ext cx="4574700" cy="26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41300" lvl="0" marL="4000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Inter SemiBold"/>
              <a:buChar char="●"/>
            </a:pPr>
            <a:r>
              <a:rPr lang="fr" sz="1100">
                <a:solidFill>
                  <a:schemeClr val="dk1"/>
                </a:solidFill>
              </a:rPr>
              <a:t>Apple demonstrated consistent growth until an early 2020 decline and then resumed its upward trajectory.</a:t>
            </a:r>
            <a:endParaRPr sz="1100">
              <a:solidFill>
                <a:schemeClr val="dk1"/>
              </a:solidFill>
            </a:endParaRPr>
          </a:p>
          <a:p>
            <a:pPr indent="-241300" lvl="0" marL="40005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Inter SemiBold"/>
              <a:buChar char="●"/>
            </a:pPr>
            <a:r>
              <a:rPr lang="fr" sz="1100">
                <a:solidFill>
                  <a:schemeClr val="dk1"/>
                </a:solidFill>
              </a:rPr>
              <a:t>It is suitable for risk-averse investors.</a:t>
            </a:r>
            <a:endParaRPr sz="1100">
              <a:solidFill>
                <a:schemeClr val="dk1"/>
              </a:solidFill>
            </a:endParaRPr>
          </a:p>
          <a:p>
            <a:pPr indent="-241300" lvl="0" marL="40005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Inter SemiBold"/>
              <a:buChar char="●"/>
            </a:pPr>
            <a:r>
              <a:rPr lang="fr" sz="1100">
                <a:solidFill>
                  <a:schemeClr val="dk1"/>
                </a:solidFill>
              </a:rPr>
              <a:t>Apple offers the smallest price movement range among the three stocks analyzed.</a:t>
            </a:r>
            <a:endParaRPr sz="1100">
              <a:solidFill>
                <a:schemeClr val="dk1"/>
              </a:solidFill>
            </a:endParaRPr>
          </a:p>
          <a:p>
            <a:pPr indent="-241300" lvl="0" marL="40005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SzPts val="1100"/>
              <a:buFont typeface="Inter SemiBold"/>
              <a:buChar char="●"/>
            </a:pPr>
            <a:r>
              <a:rPr lang="fr" sz="1100">
                <a:solidFill>
                  <a:schemeClr val="dk1"/>
                </a:solidFill>
              </a:rPr>
              <a:t>Apple's strong brand and loyal customer base contribute to its long-term success.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322" name="Google Shape;322;p43"/>
          <p:cNvSpPr txBox="1"/>
          <p:nvPr>
            <p:ph idx="1" type="subTitle"/>
          </p:nvPr>
        </p:nvSpPr>
        <p:spPr>
          <a:xfrm>
            <a:off x="457200" y="1251678"/>
            <a:ext cx="50247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400"/>
              <a:t>Key Points</a:t>
            </a:r>
            <a:endParaRPr sz="1400"/>
          </a:p>
        </p:txBody>
      </p:sp>
      <p:pic>
        <p:nvPicPr>
          <p:cNvPr id="323" name="Google Shape;323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7450" y="1795463"/>
            <a:ext cx="2952750" cy="155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4"/>
          <p:cNvSpPr/>
          <p:nvPr/>
        </p:nvSpPr>
        <p:spPr>
          <a:xfrm>
            <a:off x="431725" y="445025"/>
            <a:ext cx="5994600" cy="424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44"/>
          <p:cNvSpPr txBox="1"/>
          <p:nvPr>
            <p:ph type="title"/>
          </p:nvPr>
        </p:nvSpPr>
        <p:spPr>
          <a:xfrm>
            <a:off x="639600" y="443850"/>
            <a:ext cx="5711400" cy="92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Conclusion: Microsoft</a:t>
            </a:r>
            <a:endParaRPr/>
          </a:p>
        </p:txBody>
      </p:sp>
      <p:sp>
        <p:nvSpPr>
          <p:cNvPr id="330" name="Google Shape;330;p44"/>
          <p:cNvSpPr txBox="1"/>
          <p:nvPr>
            <p:ph idx="1" type="body"/>
          </p:nvPr>
        </p:nvSpPr>
        <p:spPr>
          <a:xfrm>
            <a:off x="639675" y="1775475"/>
            <a:ext cx="5538900" cy="254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fr"/>
              <a:t>Microsoft stock has demonstrated a similar trend to Apple, but with slightly higher risk and returns.</a:t>
            </a:r>
            <a:endParaRPr/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fr"/>
              <a:t>It is an ideal investment opportunity for moderate-risk investors looking for a balance between risk and returns.</a:t>
            </a:r>
            <a:endParaRPr/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fr"/>
              <a:t>Based on the statistical analysis, Microsoft stock has a significant influence on the S&amp;P 500.</a:t>
            </a:r>
            <a:endParaRPr/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fr"/>
              <a:t>Investors can consider including Microsoft stock in their portfolio for potential growth and stability.</a:t>
            </a:r>
            <a:endParaRPr/>
          </a:p>
        </p:txBody>
      </p:sp>
      <p:sp>
        <p:nvSpPr>
          <p:cNvPr id="331" name="Google Shape;331;p44"/>
          <p:cNvSpPr txBox="1"/>
          <p:nvPr>
            <p:ph idx="2" type="subTitle"/>
          </p:nvPr>
        </p:nvSpPr>
        <p:spPr>
          <a:xfrm>
            <a:off x="639600" y="1311975"/>
            <a:ext cx="5538900" cy="4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fr"/>
              <a:t>Conclusion and Recommendation</a:t>
            </a:r>
            <a:endParaRPr sz="1400"/>
          </a:p>
        </p:txBody>
      </p:sp>
      <p:pic>
        <p:nvPicPr>
          <p:cNvPr id="332" name="Google Shape;332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26325" y="1842688"/>
            <a:ext cx="2412875" cy="241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3"/>
          <p:cNvSpPr txBox="1"/>
          <p:nvPr>
            <p:ph idx="1" type="body"/>
          </p:nvPr>
        </p:nvSpPr>
        <p:spPr>
          <a:xfrm>
            <a:off x="1373975" y="2361292"/>
            <a:ext cx="59457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fr"/>
              <a:t>Summary of Data</a:t>
            </a:r>
            <a:endParaRPr/>
          </a:p>
        </p:txBody>
      </p:sp>
      <p:sp>
        <p:nvSpPr>
          <p:cNvPr id="105" name="Google Shape;105;p23"/>
          <p:cNvSpPr txBox="1"/>
          <p:nvPr>
            <p:ph idx="2" type="body"/>
          </p:nvPr>
        </p:nvSpPr>
        <p:spPr>
          <a:xfrm>
            <a:off x="1373975" y="3582596"/>
            <a:ext cx="59457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fr"/>
              <a:t>Approach: Market analysis, visualization tools, regression analysis</a:t>
            </a:r>
            <a:endParaRPr/>
          </a:p>
        </p:txBody>
      </p:sp>
      <p:sp>
        <p:nvSpPr>
          <p:cNvPr id="106" name="Google Shape;106;p23"/>
          <p:cNvSpPr txBox="1"/>
          <p:nvPr>
            <p:ph idx="3" type="body"/>
          </p:nvPr>
        </p:nvSpPr>
        <p:spPr>
          <a:xfrm>
            <a:off x="1373975" y="1140000"/>
            <a:ext cx="59457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SzPts val="1018"/>
              <a:buNone/>
            </a:pPr>
            <a:r>
              <a:rPr lang="fr"/>
              <a:t>Data Parameters: Date, Open, High, Low, Close, Adjusted Close, Volume, Percentage Change</a:t>
            </a:r>
            <a:endParaRPr/>
          </a:p>
        </p:txBody>
      </p:sp>
      <p:sp>
        <p:nvSpPr>
          <p:cNvPr id="107" name="Google Shape;107;p23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2520"/>
              <a:t>Overview of Data and Approach</a:t>
            </a:r>
            <a:endParaRPr sz="2520"/>
          </a:p>
        </p:txBody>
      </p:sp>
      <p:sp>
        <p:nvSpPr>
          <p:cNvPr id="108" name="Google Shape;108;p23"/>
          <p:cNvSpPr/>
          <p:nvPr/>
        </p:nvSpPr>
        <p:spPr>
          <a:xfrm>
            <a:off x="734713" y="1452100"/>
            <a:ext cx="361800" cy="3618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chemeClr val="accen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1</a:t>
            </a:r>
            <a:endParaRPr b="1" sz="1800">
              <a:solidFill>
                <a:schemeClr val="accen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109" name="Google Shape;109;p23"/>
          <p:cNvSpPr/>
          <p:nvPr/>
        </p:nvSpPr>
        <p:spPr>
          <a:xfrm>
            <a:off x="734700" y="2673413"/>
            <a:ext cx="361800" cy="3618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chemeClr val="accen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2</a:t>
            </a:r>
            <a:endParaRPr b="1" sz="1800">
              <a:solidFill>
                <a:schemeClr val="accen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110" name="Google Shape;110;p23"/>
          <p:cNvSpPr/>
          <p:nvPr/>
        </p:nvSpPr>
        <p:spPr>
          <a:xfrm>
            <a:off x="734725" y="3894738"/>
            <a:ext cx="361800" cy="3618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chemeClr val="accen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3</a:t>
            </a:r>
            <a:endParaRPr b="1" sz="1800">
              <a:solidFill>
                <a:schemeClr val="accen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4"/>
          <p:cNvSpPr txBox="1"/>
          <p:nvPr>
            <p:ph idx="1" type="body"/>
          </p:nvPr>
        </p:nvSpPr>
        <p:spPr>
          <a:xfrm>
            <a:off x="457200" y="2132925"/>
            <a:ext cx="2606100" cy="24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fr"/>
              <a:t>When the stock data was recorded.</a:t>
            </a:r>
            <a:endParaRPr/>
          </a:p>
        </p:txBody>
      </p:sp>
      <p:sp>
        <p:nvSpPr>
          <p:cNvPr id="116" name="Google Shape;116;p24"/>
          <p:cNvSpPr txBox="1"/>
          <p:nvPr>
            <p:ph idx="3" type="body"/>
          </p:nvPr>
        </p:nvSpPr>
        <p:spPr>
          <a:xfrm>
            <a:off x="3268950" y="2132925"/>
            <a:ext cx="2606100" cy="24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fr"/>
              <a:t>Initial stock price on the specified date.</a:t>
            </a:r>
            <a:endParaRPr/>
          </a:p>
        </p:txBody>
      </p:sp>
      <p:sp>
        <p:nvSpPr>
          <p:cNvPr id="117" name="Google Shape;117;p24"/>
          <p:cNvSpPr txBox="1"/>
          <p:nvPr>
            <p:ph idx="5" type="body"/>
          </p:nvPr>
        </p:nvSpPr>
        <p:spPr>
          <a:xfrm>
            <a:off x="6080700" y="2132925"/>
            <a:ext cx="2606100" cy="24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fr"/>
              <a:t>Peak stock price during the trading session.</a:t>
            </a:r>
            <a:endParaRPr/>
          </a:p>
        </p:txBody>
      </p:sp>
      <p:sp>
        <p:nvSpPr>
          <p:cNvPr id="118" name="Google Shape;118;p24"/>
          <p:cNvSpPr txBox="1"/>
          <p:nvPr>
            <p:ph idx="2" type="subTitle"/>
          </p:nvPr>
        </p:nvSpPr>
        <p:spPr>
          <a:xfrm>
            <a:off x="457200" y="1477250"/>
            <a:ext cx="2606100" cy="5313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fr"/>
              <a:t>Date</a:t>
            </a:r>
            <a:endParaRPr/>
          </a:p>
        </p:txBody>
      </p:sp>
      <p:sp>
        <p:nvSpPr>
          <p:cNvPr id="119" name="Google Shape;119;p24"/>
          <p:cNvSpPr txBox="1"/>
          <p:nvPr>
            <p:ph idx="4" type="subTitle"/>
          </p:nvPr>
        </p:nvSpPr>
        <p:spPr>
          <a:xfrm>
            <a:off x="3268950" y="1477250"/>
            <a:ext cx="2606100" cy="5313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Open</a:t>
            </a:r>
            <a:endParaRPr/>
          </a:p>
        </p:txBody>
      </p:sp>
      <p:sp>
        <p:nvSpPr>
          <p:cNvPr id="120" name="Google Shape;120;p24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2520"/>
              <a:t>Summary of Data Parameters</a:t>
            </a:r>
            <a:endParaRPr sz="2520"/>
          </a:p>
        </p:txBody>
      </p:sp>
      <p:sp>
        <p:nvSpPr>
          <p:cNvPr id="121" name="Google Shape;121;p24"/>
          <p:cNvSpPr txBox="1"/>
          <p:nvPr>
            <p:ph idx="6" type="subTitle"/>
          </p:nvPr>
        </p:nvSpPr>
        <p:spPr>
          <a:xfrm>
            <a:off x="6080700" y="1477250"/>
            <a:ext cx="2606100" cy="5313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fr"/>
              <a:t>High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5"/>
          <p:cNvPicPr preferRelativeResize="0"/>
          <p:nvPr/>
        </p:nvPicPr>
        <p:blipFill rotWithShape="1">
          <a:blip r:embed="rId3">
            <a:alphaModFix/>
          </a:blip>
          <a:srcRect b="3271" l="0" r="0" t="3271"/>
          <a:stretch/>
        </p:blipFill>
        <p:spPr>
          <a:xfrm>
            <a:off x="1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5"/>
          <p:cNvSpPr/>
          <p:nvPr/>
        </p:nvSpPr>
        <p:spPr>
          <a:xfrm>
            <a:off x="431725" y="445025"/>
            <a:ext cx="5994600" cy="424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5"/>
          <p:cNvSpPr txBox="1"/>
          <p:nvPr>
            <p:ph type="title"/>
          </p:nvPr>
        </p:nvSpPr>
        <p:spPr>
          <a:xfrm>
            <a:off x="639600" y="443850"/>
            <a:ext cx="5711400" cy="92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Visualization Tools Used</a:t>
            </a:r>
            <a:endParaRPr/>
          </a:p>
        </p:txBody>
      </p:sp>
      <p:sp>
        <p:nvSpPr>
          <p:cNvPr id="129" name="Google Shape;129;p25"/>
          <p:cNvSpPr txBox="1"/>
          <p:nvPr>
            <p:ph idx="1" type="body"/>
          </p:nvPr>
        </p:nvSpPr>
        <p:spPr>
          <a:xfrm>
            <a:off x="639600" y="1692675"/>
            <a:ext cx="5538900" cy="254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fr"/>
              <a:t>Histograms: Used to visualize the distribution of stock prices and identify any patterns or outliers.</a:t>
            </a:r>
            <a:endParaRPr/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fr"/>
              <a:t>Diagrams: Employed to illustrate the relationships between different variables and their impact on the stock market.</a:t>
            </a:r>
            <a:endParaRPr/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fr"/>
              <a:t>Plots: Utilized to visualize the trends and changes in stock prices over time.</a:t>
            </a:r>
            <a:endParaRPr/>
          </a:p>
        </p:txBody>
      </p:sp>
      <p:sp>
        <p:nvSpPr>
          <p:cNvPr id="130" name="Google Shape;130;p25"/>
          <p:cNvSpPr txBox="1"/>
          <p:nvPr>
            <p:ph idx="2" type="subTitle"/>
          </p:nvPr>
        </p:nvSpPr>
        <p:spPr>
          <a:xfrm>
            <a:off x="639600" y="1311975"/>
            <a:ext cx="5538900" cy="4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fr"/>
              <a:t>Visualization Tools</a:t>
            </a: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2520"/>
              <a:t>Central Tendency Analysis</a:t>
            </a:r>
            <a:endParaRPr sz="2520"/>
          </a:p>
        </p:txBody>
      </p:sp>
      <p:sp>
        <p:nvSpPr>
          <p:cNvPr id="136" name="Google Shape;136;p26"/>
          <p:cNvSpPr/>
          <p:nvPr/>
        </p:nvSpPr>
        <p:spPr>
          <a:xfrm>
            <a:off x="5103950" y="3077825"/>
            <a:ext cx="3239400" cy="1573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2640000" dist="38100">
              <a:srgbClr val="000000">
                <a:alpha val="50000"/>
              </a:srgbClr>
            </a:outerShdw>
          </a:effectLst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The median is the preferred central measure due to data skewness.</a:t>
            </a:r>
            <a:endParaRPr sz="11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Skewness is a risk metric when looking at stock market. This metric can help measure the overall trajectory of the data, i.e., bearish or bullish. </a:t>
            </a:r>
            <a:endParaRPr sz="11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7" name="Google Shape;137;p26"/>
          <p:cNvSpPr txBox="1"/>
          <p:nvPr>
            <p:ph idx="1" type="subTitle"/>
          </p:nvPr>
        </p:nvSpPr>
        <p:spPr>
          <a:xfrm>
            <a:off x="457200" y="1109800"/>
            <a:ext cx="6105300" cy="44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400"/>
              <a:t>Central Tendency Analysis</a:t>
            </a:r>
            <a:endParaRPr sz="1400"/>
          </a:p>
        </p:txBody>
      </p:sp>
      <p:pic>
        <p:nvPicPr>
          <p:cNvPr id="138" name="Google Shape;13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03800"/>
            <a:ext cx="4799150" cy="2704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2520"/>
              <a:t>Standard Deviation Analysis</a:t>
            </a:r>
            <a:endParaRPr sz="2520"/>
          </a:p>
        </p:txBody>
      </p:sp>
      <p:sp>
        <p:nvSpPr>
          <p:cNvPr id="144" name="Google Shape;144;p27"/>
          <p:cNvSpPr/>
          <p:nvPr/>
        </p:nvSpPr>
        <p:spPr>
          <a:xfrm>
            <a:off x="457200" y="1724500"/>
            <a:ext cx="2551500" cy="1076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2640000" dist="38100">
              <a:srgbClr val="000000">
                <a:alpha val="50000"/>
              </a:srgbClr>
            </a:outerShdw>
          </a:effectLst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Tesla has the highest standard deviation at 116.979, followed by Microsoft at 75.18836, and Apple at </a:t>
            </a:r>
            <a:r>
              <a:rPr lang="fr" sz="1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46,19110109.</a:t>
            </a:r>
            <a:endParaRPr sz="11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45" name="Google Shape;145;p27"/>
          <p:cNvSpPr txBox="1"/>
          <p:nvPr>
            <p:ph idx="1" type="subTitle"/>
          </p:nvPr>
        </p:nvSpPr>
        <p:spPr>
          <a:xfrm>
            <a:off x="457200" y="1109800"/>
            <a:ext cx="6105300" cy="44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400"/>
              <a:t>Standard Deviation of Stock Prices</a:t>
            </a:r>
            <a:endParaRPr sz="1400"/>
          </a:p>
        </p:txBody>
      </p:sp>
      <p:pic>
        <p:nvPicPr>
          <p:cNvPr id="146" name="Google Shape;14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4444" y="1551400"/>
            <a:ext cx="4642355" cy="261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2520"/>
              <a:t>Sample Variance Analysis</a:t>
            </a:r>
            <a:endParaRPr sz="2520"/>
          </a:p>
        </p:txBody>
      </p:sp>
      <p:sp>
        <p:nvSpPr>
          <p:cNvPr id="152" name="Google Shape;152;p28"/>
          <p:cNvSpPr txBox="1"/>
          <p:nvPr>
            <p:ph idx="1" type="subTitle"/>
          </p:nvPr>
        </p:nvSpPr>
        <p:spPr>
          <a:xfrm>
            <a:off x="457200" y="1369275"/>
            <a:ext cx="2739300" cy="79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400">
                <a:solidFill>
                  <a:schemeClr val="accent1"/>
                </a:solidFill>
              </a:rPr>
              <a:t>Sample Variance</a:t>
            </a:r>
            <a:endParaRPr sz="1400">
              <a:solidFill>
                <a:schemeClr val="accent1"/>
              </a:solidFill>
            </a:endParaRPr>
          </a:p>
        </p:txBody>
      </p:sp>
      <p:sp>
        <p:nvSpPr>
          <p:cNvPr id="153" name="Google Shape;153;p28"/>
          <p:cNvSpPr/>
          <p:nvPr/>
        </p:nvSpPr>
        <p:spPr>
          <a:xfrm>
            <a:off x="457200" y="2237200"/>
            <a:ext cx="2739300" cy="15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Tesla's stock variation is notably higher than Microsoft and Apple. </a:t>
            </a:r>
            <a:endParaRPr sz="11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fr" sz="1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Tesla's stock exhibits greater volatility compared to Microsoft and Apple. This means that the price of Tesla's stock experiences more frequent and larger fluctuations over a given period.</a:t>
            </a:r>
            <a:endParaRPr sz="11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aphicFrame>
        <p:nvGraphicFramePr>
          <p:cNvPr id="154" name="Google Shape;154;p28"/>
          <p:cNvGraphicFramePr/>
          <p:nvPr/>
        </p:nvGraphicFramePr>
        <p:xfrm>
          <a:off x="6893675" y="1416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{61E22551-BD32-4415-9D5A-C11CC0F6FEC4}</a:tableStyleId>
              </a:tblPr>
              <a:tblGrid>
                <a:gridCol w="1081400"/>
                <a:gridCol w="1080375"/>
              </a:tblGrid>
              <a:tr h="235050"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f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Apple Prices: </a:t>
                      </a:r>
                      <a:r>
                        <a:rPr i="1" lang="f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Close</a:t>
                      </a:r>
                      <a:endParaRPr i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249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6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Mean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98,64651602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5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Standard Error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1,292090365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5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Median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95,6150015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5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145,860001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4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Standard Deviation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46,19110109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5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Sample Variance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2133,61782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5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Kurtosis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-1,579983416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5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Skewness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0,1217838541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5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Range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146,462494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5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Minimum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35,547501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5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Maximum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182,009995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5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Sum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126070,2475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50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Count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1278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55" name="Google Shape;155;p28"/>
          <p:cNvGraphicFramePr/>
          <p:nvPr/>
        </p:nvGraphicFramePr>
        <p:xfrm>
          <a:off x="4572000" y="1416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{61E22551-BD32-4415-9D5A-C11CC0F6FEC4}</a:tableStyleId>
              </a:tblPr>
              <a:tblGrid>
                <a:gridCol w="743950"/>
                <a:gridCol w="1207725"/>
              </a:tblGrid>
              <a:tr h="333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i="1" lang="fr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Tesla Prices:</a:t>
                      </a:r>
                      <a:endParaRPr/>
                    </a:p>
                  </a:txBody>
                  <a:tcPr marT="91425" marB="91425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f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Close</a:t>
                      </a:r>
                      <a:endParaRPr i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3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3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Mean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131,7902812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36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Standard Error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3,272219195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3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Median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97,6400035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3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23,620667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36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Standard Deviation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116,9789759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36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Sample Variance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13684,08079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3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Kurtosis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-1,260371058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3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Skewness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0,4687922976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3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Range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398,038668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3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Minimum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11,931333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3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Maximum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409,970001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3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Sum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168427,9793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3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Count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1278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2520"/>
              <a:t>Range Analysis</a:t>
            </a:r>
            <a:endParaRPr sz="2520"/>
          </a:p>
        </p:txBody>
      </p:sp>
      <p:sp>
        <p:nvSpPr>
          <p:cNvPr id="161" name="Google Shape;161;p29"/>
          <p:cNvSpPr txBox="1"/>
          <p:nvPr>
            <p:ph idx="1" type="subTitle"/>
          </p:nvPr>
        </p:nvSpPr>
        <p:spPr>
          <a:xfrm>
            <a:off x="457200" y="1382525"/>
            <a:ext cx="2739300" cy="79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400"/>
              <a:t>Stock Price Range</a:t>
            </a:r>
            <a:endParaRPr sz="1400"/>
          </a:p>
        </p:txBody>
      </p:sp>
      <p:sp>
        <p:nvSpPr>
          <p:cNvPr id="162" name="Google Shape;162;p29"/>
          <p:cNvSpPr/>
          <p:nvPr/>
        </p:nvSpPr>
        <p:spPr>
          <a:xfrm>
            <a:off x="457200" y="2358425"/>
            <a:ext cx="2739300" cy="14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fr" sz="1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Apple has the smallest price movement range, followed by Microsoft and Tesla.</a:t>
            </a:r>
            <a:endParaRPr sz="11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163" name="Google Shape;163;p29"/>
          <p:cNvCxnSpPr/>
          <p:nvPr/>
        </p:nvCxnSpPr>
        <p:spPr>
          <a:xfrm>
            <a:off x="478475" y="1375575"/>
            <a:ext cx="27180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" name="Google Shape;164;p29"/>
          <p:cNvCxnSpPr/>
          <p:nvPr/>
        </p:nvCxnSpPr>
        <p:spPr>
          <a:xfrm>
            <a:off x="478475" y="2173025"/>
            <a:ext cx="27180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65" name="Google Shape;165;p29" title="Graphiqu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8282" y="3020727"/>
            <a:ext cx="7292918" cy="224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