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Default Extension="jpg" ContentType="image/jpg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Default Extension="png" ContentType="image/png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x="7772400" cy="100584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 u="heavy">
                <a:solidFill>
                  <a:srgbClr val="17365D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 u="heavy">
                <a:solidFill>
                  <a:srgbClr val="17365D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 u="heavy">
                <a:solidFill>
                  <a:srgbClr val="17365D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30604" y="885189"/>
            <a:ext cx="5511190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 u="heavy">
                <a:solidFill>
                  <a:srgbClr val="17365D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30604" y="1553792"/>
            <a:ext cx="5511190" cy="4838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596128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jp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jp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jpg"/><Relationship Id="rId3" Type="http://schemas.openxmlformats.org/officeDocument/2006/relationships/image" Target="../media/image10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jpg"/></Relationships>
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
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jpg"/></Relationships>
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0604" y="885189"/>
            <a:ext cx="4872355" cy="4222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00" spc="10"/>
              <a:t>Project</a:t>
            </a:r>
            <a:r>
              <a:rPr dirty="0" sz="2600" spc="40"/>
              <a:t> </a:t>
            </a:r>
            <a:r>
              <a:rPr dirty="0" sz="2600" spc="10"/>
              <a:t>3:</a:t>
            </a:r>
            <a:r>
              <a:rPr dirty="0" sz="2600" spc="35"/>
              <a:t> </a:t>
            </a:r>
            <a:r>
              <a:rPr dirty="0" sz="2600" spc="10"/>
              <a:t>Exploratory</a:t>
            </a:r>
            <a:r>
              <a:rPr dirty="0" sz="2600" spc="35"/>
              <a:t> </a:t>
            </a:r>
            <a:r>
              <a:rPr dirty="0" sz="2600" spc="5"/>
              <a:t>Data</a:t>
            </a:r>
            <a:r>
              <a:rPr dirty="0" sz="2600" spc="30"/>
              <a:t> </a:t>
            </a:r>
            <a:r>
              <a:rPr dirty="0" sz="2600" spc="10"/>
              <a:t>Analysis</a:t>
            </a:r>
            <a:endParaRPr sz="2600"/>
          </a:p>
        </p:txBody>
      </p:sp>
      <p:sp>
        <p:nvSpPr>
          <p:cNvPr id="3" name="object 3"/>
          <p:cNvSpPr txBox="1"/>
          <p:nvPr/>
        </p:nvSpPr>
        <p:spPr>
          <a:xfrm>
            <a:off x="1130604" y="1553792"/>
            <a:ext cx="5494020" cy="4838700"/>
          </a:xfrm>
          <a:prstGeom prst="rect">
            <a:avLst/>
          </a:prstGeom>
        </p:spPr>
        <p:txBody>
          <a:bodyPr wrap="square" lIns="0" tIns="60960" rIns="0" bIns="0" rtlCol="0" vert="horz">
            <a:spAutoFit/>
          </a:bodyPr>
          <a:lstStyle/>
          <a:p>
            <a:pPr marL="189230" indent="-177165">
              <a:lnSpc>
                <a:spcPct val="100000"/>
              </a:lnSpc>
              <a:spcBef>
                <a:spcPts val="480"/>
              </a:spcBef>
              <a:buAutoNum type="arabicPeriod"/>
              <a:tabLst>
                <a:tab pos="189865" algn="l"/>
              </a:tabLst>
            </a:pPr>
            <a:r>
              <a:rPr dirty="0" sz="1400" b="1">
                <a:solidFill>
                  <a:srgbClr val="365F91"/>
                </a:solidFill>
                <a:latin typeface="Calibri"/>
                <a:cs typeface="Calibri"/>
              </a:rPr>
              <a:t>Summary</a:t>
            </a:r>
            <a:r>
              <a:rPr dirty="0" sz="1400" spc="-10" b="1">
                <a:solidFill>
                  <a:srgbClr val="365F91"/>
                </a:solidFill>
                <a:latin typeface="Calibri"/>
                <a:cs typeface="Calibri"/>
              </a:rPr>
              <a:t> </a:t>
            </a:r>
            <a:r>
              <a:rPr dirty="0" sz="1400" spc="-5" b="1">
                <a:solidFill>
                  <a:srgbClr val="365F91"/>
                </a:solidFill>
                <a:latin typeface="Calibri"/>
                <a:cs typeface="Calibri"/>
              </a:rPr>
              <a:t>Statistics</a:t>
            </a:r>
            <a:r>
              <a:rPr dirty="0" sz="1400" b="1">
                <a:solidFill>
                  <a:srgbClr val="365F91"/>
                </a:solidFill>
                <a:latin typeface="Calibri"/>
                <a:cs typeface="Calibri"/>
              </a:rPr>
              <a:t> and</a:t>
            </a:r>
            <a:r>
              <a:rPr dirty="0" sz="1400" spc="-5" b="1">
                <a:solidFill>
                  <a:srgbClr val="365F91"/>
                </a:solidFill>
                <a:latin typeface="Calibri"/>
                <a:cs typeface="Calibri"/>
              </a:rPr>
              <a:t> Information</a:t>
            </a:r>
            <a:endParaRPr sz="1400">
              <a:latin typeface="Calibri"/>
              <a:cs typeface="Calibri"/>
            </a:endParaRPr>
          </a:p>
          <a:p>
            <a:pPr marL="12700" marR="132715">
              <a:lnSpc>
                <a:spcPct val="112500"/>
              </a:lnSpc>
              <a:spcBef>
                <a:spcPts val="135"/>
              </a:spcBef>
            </a:pPr>
            <a:r>
              <a:rPr dirty="0" sz="1100">
                <a:latin typeface="Cambria"/>
                <a:cs typeface="Cambria"/>
              </a:rPr>
              <a:t>The </a:t>
            </a:r>
            <a:r>
              <a:rPr dirty="0" sz="1100" spc="-5">
                <a:latin typeface="Cambria"/>
                <a:cs typeface="Cambria"/>
              </a:rPr>
              <a:t>bank</a:t>
            </a:r>
            <a:r>
              <a:rPr dirty="0" sz="1100" spc="-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marketing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dataset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contains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41,188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entries and</a:t>
            </a:r>
            <a:r>
              <a:rPr dirty="0" sz="1100">
                <a:latin typeface="Cambria"/>
                <a:cs typeface="Cambria"/>
              </a:rPr>
              <a:t> 21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features,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including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numerical, </a:t>
            </a:r>
            <a:r>
              <a:rPr dirty="0" sz="1100" spc="-22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categorical,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and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binary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(yes/no)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data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types.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The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features include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various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aspects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such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10">
                <a:latin typeface="Cambria"/>
                <a:cs typeface="Cambria"/>
              </a:rPr>
              <a:t>as </a:t>
            </a:r>
            <a:r>
              <a:rPr dirty="0" sz="1100" spc="-5">
                <a:latin typeface="Cambria"/>
                <a:cs typeface="Cambria"/>
              </a:rPr>
              <a:t> demographics,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last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contact</a:t>
            </a:r>
            <a:r>
              <a:rPr dirty="0" sz="1100">
                <a:latin typeface="Cambria"/>
                <a:cs typeface="Cambria"/>
              </a:rPr>
              <a:t> of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the current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campaign, campaign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attributes,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social </a:t>
            </a:r>
            <a:r>
              <a:rPr dirty="0" sz="1100" spc="-5">
                <a:latin typeface="Cambria"/>
                <a:cs typeface="Cambria"/>
              </a:rPr>
              <a:t>and 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economic context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attributes,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and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the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target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variable 'y'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indicating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whether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the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client </a:t>
            </a:r>
            <a:r>
              <a:rPr dirty="0" sz="1100" spc="-10">
                <a:latin typeface="Cambria"/>
                <a:cs typeface="Cambria"/>
              </a:rPr>
              <a:t>has </a:t>
            </a:r>
            <a:r>
              <a:rPr dirty="0" sz="1100" spc="-5">
                <a:latin typeface="Cambria"/>
                <a:cs typeface="Cambria"/>
              </a:rPr>
              <a:t> subscribed to</a:t>
            </a:r>
            <a:r>
              <a:rPr dirty="0" sz="1100">
                <a:latin typeface="Cambria"/>
                <a:cs typeface="Cambria"/>
              </a:rPr>
              <a:t> a </a:t>
            </a:r>
            <a:r>
              <a:rPr dirty="0" sz="1100" spc="-5">
                <a:latin typeface="Cambria"/>
                <a:cs typeface="Cambria"/>
              </a:rPr>
              <a:t>term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deposit </a:t>
            </a:r>
            <a:r>
              <a:rPr dirty="0" sz="1100">
                <a:latin typeface="Cambria"/>
                <a:cs typeface="Cambria"/>
              </a:rPr>
              <a:t>or </a:t>
            </a:r>
            <a:r>
              <a:rPr dirty="0" sz="1100" spc="-5">
                <a:latin typeface="Cambria"/>
                <a:cs typeface="Cambria"/>
              </a:rPr>
              <a:t>not.</a:t>
            </a:r>
            <a:endParaRPr sz="11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160"/>
              </a:spcBef>
            </a:pPr>
            <a:r>
              <a:rPr dirty="0" sz="1100">
                <a:latin typeface="Cambria"/>
                <a:cs typeface="Cambria"/>
              </a:rPr>
              <a:t>The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extracted</a:t>
            </a:r>
            <a:r>
              <a:rPr dirty="0" sz="1100" spc="-15">
                <a:latin typeface="Cambria"/>
                <a:cs typeface="Cambria"/>
              </a:rPr>
              <a:t> </a:t>
            </a:r>
            <a:r>
              <a:rPr dirty="0" sz="1100" spc="-10">
                <a:latin typeface="Cambria"/>
                <a:cs typeface="Cambria"/>
              </a:rPr>
              <a:t>files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include:</a:t>
            </a:r>
            <a:endParaRPr sz="1100">
              <a:latin typeface="Cambria"/>
              <a:cs typeface="Cambria"/>
            </a:endParaRPr>
          </a:p>
          <a:p>
            <a:pPr lvl="1" marL="469265" indent="-229235">
              <a:lnSpc>
                <a:spcPct val="100000"/>
              </a:lnSpc>
              <a:spcBef>
                <a:spcPts val="1155"/>
              </a:spcBef>
              <a:buSzPct val="90909"/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100">
                <a:latin typeface="Cambria"/>
                <a:cs typeface="Cambria"/>
              </a:rPr>
              <a:t>From</a:t>
            </a:r>
            <a:r>
              <a:rPr dirty="0" sz="1100" spc="-3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'bank.zip':</a:t>
            </a:r>
            <a:endParaRPr sz="1100">
              <a:latin typeface="Cambria"/>
              <a:cs typeface="Cambria"/>
            </a:endParaRPr>
          </a:p>
          <a:p>
            <a:pPr lvl="2" marL="926465" indent="-229235">
              <a:lnSpc>
                <a:spcPct val="100000"/>
              </a:lnSpc>
              <a:spcBef>
                <a:spcPts val="1165"/>
              </a:spcBef>
              <a:buSzPct val="90909"/>
              <a:buFont typeface="Symbol"/>
              <a:buChar char=""/>
              <a:tabLst>
                <a:tab pos="926465" algn="l"/>
                <a:tab pos="927100" algn="l"/>
              </a:tabLst>
            </a:pPr>
            <a:r>
              <a:rPr dirty="0" sz="1100" spc="-5" b="1">
                <a:latin typeface="Cambria"/>
                <a:cs typeface="Cambria"/>
              </a:rPr>
              <a:t>bank-full.csv</a:t>
            </a:r>
            <a:endParaRPr sz="1100">
              <a:latin typeface="Cambria"/>
              <a:cs typeface="Cambria"/>
            </a:endParaRPr>
          </a:p>
          <a:p>
            <a:pPr lvl="2" marL="926465" indent="-229235">
              <a:lnSpc>
                <a:spcPct val="100000"/>
              </a:lnSpc>
              <a:spcBef>
                <a:spcPts val="1165"/>
              </a:spcBef>
              <a:buSzPct val="90909"/>
              <a:buFont typeface="Symbol"/>
              <a:buChar char=""/>
              <a:tabLst>
                <a:tab pos="926465" algn="l"/>
                <a:tab pos="927100" algn="l"/>
              </a:tabLst>
            </a:pPr>
            <a:r>
              <a:rPr dirty="0" sz="1100" spc="-5" b="1">
                <a:latin typeface="Cambria"/>
                <a:cs typeface="Cambria"/>
              </a:rPr>
              <a:t>bank.csv</a:t>
            </a:r>
            <a:endParaRPr sz="1100">
              <a:latin typeface="Cambria"/>
              <a:cs typeface="Cambria"/>
            </a:endParaRPr>
          </a:p>
          <a:p>
            <a:pPr lvl="2" marL="926465" indent="-229235">
              <a:lnSpc>
                <a:spcPct val="100000"/>
              </a:lnSpc>
              <a:spcBef>
                <a:spcPts val="1165"/>
              </a:spcBef>
              <a:buSzPct val="90909"/>
              <a:buFont typeface="Symbol"/>
              <a:buChar char=""/>
              <a:tabLst>
                <a:tab pos="926465" algn="l"/>
                <a:tab pos="927100" algn="l"/>
              </a:tabLst>
            </a:pPr>
            <a:r>
              <a:rPr dirty="0" sz="1100" spc="-5" b="1">
                <a:latin typeface="Cambria"/>
                <a:cs typeface="Cambria"/>
              </a:rPr>
              <a:t>bank-names.txt</a:t>
            </a:r>
            <a:r>
              <a:rPr dirty="0" sz="1100" b="1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(likely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contains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descriptions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of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the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variables)</a:t>
            </a:r>
            <a:endParaRPr sz="1100">
              <a:latin typeface="Cambria"/>
              <a:cs typeface="Cambria"/>
            </a:endParaRPr>
          </a:p>
          <a:p>
            <a:pPr lvl="1" marL="469265" indent="-229235">
              <a:lnSpc>
                <a:spcPct val="100000"/>
              </a:lnSpc>
              <a:spcBef>
                <a:spcPts val="1165"/>
              </a:spcBef>
              <a:buSzPct val="90909"/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100">
                <a:latin typeface="Cambria"/>
                <a:cs typeface="Cambria"/>
              </a:rPr>
              <a:t>From</a:t>
            </a:r>
            <a:r>
              <a:rPr dirty="0" sz="1100" spc="-2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'bank-additional.zip':</a:t>
            </a:r>
            <a:endParaRPr sz="1100">
              <a:latin typeface="Cambria"/>
              <a:cs typeface="Cambria"/>
            </a:endParaRPr>
          </a:p>
          <a:p>
            <a:pPr lvl="2" marL="926465" marR="130810" indent="-228600">
              <a:lnSpc>
                <a:spcPct val="112700"/>
              </a:lnSpc>
              <a:spcBef>
                <a:spcPts val="994"/>
              </a:spcBef>
              <a:buSzPct val="90909"/>
              <a:buFont typeface="Symbol"/>
              <a:buChar char=""/>
              <a:tabLst>
                <a:tab pos="926465" algn="l"/>
                <a:tab pos="927100" algn="l"/>
              </a:tabLst>
            </a:pPr>
            <a:r>
              <a:rPr dirty="0" sz="1100">
                <a:latin typeface="Cambria"/>
                <a:cs typeface="Cambria"/>
              </a:rPr>
              <a:t>A </a:t>
            </a:r>
            <a:r>
              <a:rPr dirty="0" sz="1100" spc="-5">
                <a:latin typeface="Cambria"/>
                <a:cs typeface="Cambria"/>
              </a:rPr>
              <a:t>directory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named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'bank-additional',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which</a:t>
            </a:r>
            <a:r>
              <a:rPr dirty="0" sz="1100" spc="-5">
                <a:latin typeface="Cambria"/>
                <a:cs typeface="Cambria"/>
              </a:rPr>
              <a:t> contains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the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other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datasets</a:t>
            </a:r>
            <a:r>
              <a:rPr dirty="0" sz="1100" spc="1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for </a:t>
            </a:r>
            <a:r>
              <a:rPr dirty="0" sz="1100" spc="-22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Project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4.</a:t>
            </a:r>
            <a:endParaRPr sz="1100">
              <a:latin typeface="Cambria"/>
              <a:cs typeface="Cambria"/>
            </a:endParaRPr>
          </a:p>
          <a:p>
            <a:pPr marL="12700" marR="5080">
              <a:lnSpc>
                <a:spcPct val="112100"/>
              </a:lnSpc>
              <a:spcBef>
                <a:spcPts val="1005"/>
              </a:spcBef>
            </a:pPr>
            <a:r>
              <a:rPr dirty="0" sz="1100">
                <a:latin typeface="Cambria"/>
                <a:cs typeface="Cambria"/>
              </a:rPr>
              <a:t>For </a:t>
            </a:r>
            <a:r>
              <a:rPr dirty="0" sz="1100" spc="-5">
                <a:latin typeface="Cambria"/>
                <a:cs typeface="Cambria"/>
              </a:rPr>
              <a:t>computational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reasons,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I'll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use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 b="1">
                <a:latin typeface="Cambria"/>
                <a:cs typeface="Cambria"/>
              </a:rPr>
              <a:t>bank-additional-full.csv</a:t>
            </a:r>
            <a:r>
              <a:rPr dirty="0" sz="1100" spc="-5">
                <a:latin typeface="Cambria"/>
                <a:cs typeface="Cambria"/>
              </a:rPr>
              <a:t>,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which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includes all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examples 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and</a:t>
            </a:r>
            <a:r>
              <a:rPr dirty="0" sz="1100">
                <a:latin typeface="Cambria"/>
                <a:cs typeface="Cambria"/>
              </a:rPr>
              <a:t> 20 </a:t>
            </a:r>
            <a:r>
              <a:rPr dirty="0" sz="1100" spc="-5">
                <a:latin typeface="Cambria"/>
                <a:cs typeface="Cambria"/>
              </a:rPr>
              <a:t>inputs.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I'll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start </a:t>
            </a:r>
            <a:r>
              <a:rPr dirty="0" sz="1100" spc="-10">
                <a:latin typeface="Cambria"/>
                <a:cs typeface="Cambria"/>
              </a:rPr>
              <a:t>with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Project</a:t>
            </a:r>
            <a:r>
              <a:rPr dirty="0" sz="1100">
                <a:latin typeface="Cambria"/>
                <a:cs typeface="Cambria"/>
              </a:rPr>
              <a:t> 3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by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loading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this</a:t>
            </a:r>
            <a:r>
              <a:rPr dirty="0" sz="1100" spc="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dataset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and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performing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an Exploratory </a:t>
            </a:r>
            <a:r>
              <a:rPr dirty="0" sz="1100">
                <a:latin typeface="Cambria"/>
                <a:cs typeface="Cambria"/>
              </a:rPr>
              <a:t> Data </a:t>
            </a:r>
            <a:r>
              <a:rPr dirty="0" sz="1100" spc="-5">
                <a:latin typeface="Cambria"/>
                <a:cs typeface="Cambria"/>
              </a:rPr>
              <a:t>Analysis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(EDA).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After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that,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I'll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proceed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with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Project</a:t>
            </a:r>
            <a:r>
              <a:rPr dirty="0" sz="1100">
                <a:latin typeface="Cambria"/>
                <a:cs typeface="Cambria"/>
              </a:rPr>
              <a:t> 4,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where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I'll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apply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six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machine 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learning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models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to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predict whether</a:t>
            </a:r>
            <a:r>
              <a:rPr dirty="0" sz="1100">
                <a:latin typeface="Cambria"/>
                <a:cs typeface="Cambria"/>
              </a:rPr>
              <a:t> a</a:t>
            </a:r>
            <a:r>
              <a:rPr dirty="0" sz="1100" spc="-1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client</a:t>
            </a:r>
            <a:r>
              <a:rPr dirty="0" sz="1100" spc="-5">
                <a:latin typeface="Cambria"/>
                <a:cs typeface="Cambria"/>
              </a:rPr>
              <a:t> will subscribe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to </a:t>
            </a:r>
            <a:r>
              <a:rPr dirty="0" sz="1100">
                <a:latin typeface="Cambria"/>
                <a:cs typeface="Cambria"/>
              </a:rPr>
              <a:t>a </a:t>
            </a:r>
            <a:r>
              <a:rPr dirty="0" sz="1100" spc="-5">
                <a:latin typeface="Cambria"/>
                <a:cs typeface="Cambria"/>
              </a:rPr>
              <a:t>term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deposit.</a:t>
            </a:r>
            <a:endParaRPr sz="11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165"/>
              </a:spcBef>
            </a:pPr>
            <a:r>
              <a:rPr dirty="0" sz="1100">
                <a:latin typeface="Cambria"/>
                <a:cs typeface="Cambria"/>
              </a:rPr>
              <a:t>Let's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begin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with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loading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and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exploring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the</a:t>
            </a:r>
            <a:r>
              <a:rPr dirty="0" sz="1100" spc="15">
                <a:latin typeface="Cambria"/>
                <a:cs typeface="Cambria"/>
              </a:rPr>
              <a:t> </a:t>
            </a:r>
            <a:r>
              <a:rPr dirty="0" sz="1100" spc="-5" b="1">
                <a:latin typeface="Cambria"/>
                <a:cs typeface="Cambria"/>
              </a:rPr>
              <a:t>bank-additional-full.csv</a:t>
            </a:r>
            <a:r>
              <a:rPr dirty="0" sz="1100" spc="-5">
                <a:latin typeface="Cambria"/>
                <a:cs typeface="Cambria"/>
              </a:rPr>
              <a:t>.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30604" y="6808698"/>
            <a:ext cx="5453380" cy="165988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81280">
              <a:lnSpc>
                <a:spcPct val="112400"/>
              </a:lnSpc>
              <a:spcBef>
                <a:spcPts val="100"/>
              </a:spcBef>
            </a:pPr>
            <a:r>
              <a:rPr dirty="0" sz="1100">
                <a:latin typeface="Cambria"/>
                <a:cs typeface="Cambria"/>
              </a:rPr>
              <a:t>The </a:t>
            </a:r>
            <a:r>
              <a:rPr dirty="0" sz="1100" spc="-5" b="1">
                <a:latin typeface="Cambria"/>
                <a:cs typeface="Cambria"/>
              </a:rPr>
              <a:t>bank-additional-full.csv </a:t>
            </a:r>
            <a:r>
              <a:rPr dirty="0" sz="1100">
                <a:latin typeface="Cambria"/>
                <a:cs typeface="Cambria"/>
              </a:rPr>
              <a:t>dataset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has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been successfully loaded.</a:t>
            </a:r>
            <a:r>
              <a:rPr dirty="0" sz="1100" spc="-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It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contains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21 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attributes,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including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various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features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related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to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the</a:t>
            </a:r>
            <a:r>
              <a:rPr dirty="0" sz="1100" spc="-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client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(like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age,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job,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marital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status, 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education),</a:t>
            </a:r>
            <a:r>
              <a:rPr dirty="0" sz="1100" spc="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details</a:t>
            </a:r>
            <a:r>
              <a:rPr dirty="0" sz="1100" spc="20">
                <a:latin typeface="Cambria"/>
                <a:cs typeface="Cambria"/>
              </a:rPr>
              <a:t> </a:t>
            </a:r>
            <a:r>
              <a:rPr dirty="0" sz="1100" spc="-10">
                <a:latin typeface="Cambria"/>
                <a:cs typeface="Cambria"/>
              </a:rPr>
              <a:t>of</a:t>
            </a:r>
            <a:r>
              <a:rPr dirty="0" sz="1100" spc="2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the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contact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(month,</a:t>
            </a:r>
            <a:r>
              <a:rPr dirty="0" sz="1100" spc="2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day_of_week,</a:t>
            </a:r>
            <a:r>
              <a:rPr dirty="0" sz="1100" spc="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contact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type), campaign</a:t>
            </a:r>
            <a:r>
              <a:rPr dirty="0" sz="1100" spc="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attributes 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(campaign,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pdays,</a:t>
            </a:r>
            <a:r>
              <a:rPr dirty="0" sz="1100" spc="2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previous,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poutcome),</a:t>
            </a:r>
            <a:r>
              <a:rPr dirty="0" sz="1100" spc="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economic</a:t>
            </a:r>
            <a:r>
              <a:rPr dirty="0" sz="1100" spc="2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indicators</a:t>
            </a:r>
            <a:r>
              <a:rPr dirty="0" sz="1100" spc="2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(emp.var.rate, cons.price.idx, </a:t>
            </a:r>
            <a:r>
              <a:rPr dirty="0" sz="1100" spc="-22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cons.conf.idx,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euribor3m, nr.employed),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and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the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target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variable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'y'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indicating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whether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the 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client </a:t>
            </a:r>
            <a:r>
              <a:rPr dirty="0" sz="1100">
                <a:latin typeface="Cambria"/>
                <a:cs typeface="Cambria"/>
              </a:rPr>
              <a:t>has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subscribed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to</a:t>
            </a:r>
            <a:r>
              <a:rPr dirty="0" sz="1100">
                <a:latin typeface="Cambria"/>
                <a:cs typeface="Cambria"/>
              </a:rPr>
              <a:t> a</a:t>
            </a:r>
            <a:r>
              <a:rPr dirty="0" sz="1100" spc="-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term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deposit.</a:t>
            </a:r>
            <a:endParaRPr sz="1100">
              <a:latin typeface="Cambria"/>
              <a:cs typeface="Cambria"/>
            </a:endParaRPr>
          </a:p>
          <a:p>
            <a:pPr marL="12700" marR="5080">
              <a:lnSpc>
                <a:spcPct val="111800"/>
              </a:lnSpc>
              <a:spcBef>
                <a:spcPts val="1010"/>
              </a:spcBef>
            </a:pPr>
            <a:r>
              <a:rPr dirty="0" sz="1100">
                <a:latin typeface="Cambria"/>
                <a:cs typeface="Cambria"/>
              </a:rPr>
              <a:t>I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will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perform</a:t>
            </a:r>
            <a:r>
              <a:rPr dirty="0" sz="1100" spc="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an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EDA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to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understand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the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distributions,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relationships,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and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trends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in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the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10">
                <a:latin typeface="Cambria"/>
                <a:cs typeface="Cambria"/>
              </a:rPr>
              <a:t>data, </a:t>
            </a:r>
            <a:r>
              <a:rPr dirty="0" sz="1100" spc="-22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which include: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59153" y="8905443"/>
            <a:ext cx="348234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ambria"/>
                <a:cs typeface="Cambria"/>
              </a:rPr>
              <a:t>1.    </a:t>
            </a:r>
            <a:r>
              <a:rPr dirty="0" sz="1100" spc="-5">
                <a:latin typeface="Cambria"/>
                <a:cs typeface="Cambria"/>
              </a:rPr>
              <a:t>Summary statistics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and information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about the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dataset.</a:t>
            </a:r>
            <a:endParaRPr sz="11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604" y="843194"/>
            <a:ext cx="5318125" cy="873125"/>
          </a:xfrm>
          <a:prstGeom prst="rect">
            <a:avLst/>
          </a:prstGeom>
        </p:spPr>
        <p:txBody>
          <a:bodyPr wrap="square" lIns="0" tIns="628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dirty="0" sz="1400" b="1">
                <a:solidFill>
                  <a:srgbClr val="365F91"/>
                </a:solidFill>
                <a:latin typeface="Calibri"/>
                <a:cs typeface="Calibri"/>
              </a:rPr>
              <a:t>4.</a:t>
            </a:r>
            <a:r>
              <a:rPr dirty="0" sz="1400" spc="-20" b="1">
                <a:solidFill>
                  <a:srgbClr val="365F91"/>
                </a:solidFill>
                <a:latin typeface="Calibri"/>
                <a:cs typeface="Calibri"/>
              </a:rPr>
              <a:t> </a:t>
            </a:r>
            <a:r>
              <a:rPr dirty="0" sz="1400" spc="-5" b="1">
                <a:solidFill>
                  <a:srgbClr val="365F91"/>
                </a:solidFill>
                <a:latin typeface="Calibri"/>
                <a:cs typeface="Calibri"/>
              </a:rPr>
              <a:t>Categorical</a:t>
            </a:r>
            <a:r>
              <a:rPr dirty="0" sz="1400" b="1">
                <a:solidFill>
                  <a:srgbClr val="365F91"/>
                </a:solidFill>
                <a:latin typeface="Calibri"/>
                <a:cs typeface="Calibri"/>
              </a:rPr>
              <a:t> </a:t>
            </a:r>
            <a:r>
              <a:rPr dirty="0" sz="1400" spc="-5" b="1">
                <a:solidFill>
                  <a:srgbClr val="365F91"/>
                </a:solidFill>
                <a:latin typeface="Calibri"/>
                <a:cs typeface="Calibri"/>
              </a:rPr>
              <a:t>Variables</a:t>
            </a:r>
            <a:r>
              <a:rPr dirty="0" sz="1400" spc="5" b="1">
                <a:solidFill>
                  <a:srgbClr val="365F91"/>
                </a:solidFill>
                <a:latin typeface="Calibri"/>
                <a:cs typeface="Calibri"/>
              </a:rPr>
              <a:t> </a:t>
            </a:r>
            <a:r>
              <a:rPr dirty="0" sz="1400" spc="-5" b="1">
                <a:solidFill>
                  <a:srgbClr val="365F91"/>
                </a:solidFill>
                <a:latin typeface="Calibri"/>
                <a:cs typeface="Calibri"/>
              </a:rPr>
              <a:t>Analysis</a:t>
            </a:r>
            <a:endParaRPr sz="1400">
              <a:latin typeface="Calibri"/>
              <a:cs typeface="Calibri"/>
            </a:endParaRPr>
          </a:p>
          <a:p>
            <a:pPr marL="12700" marR="5080">
              <a:lnSpc>
                <a:spcPct val="112300"/>
              </a:lnSpc>
              <a:spcBef>
                <a:spcPts val="150"/>
              </a:spcBef>
            </a:pPr>
            <a:r>
              <a:rPr dirty="0" sz="1100" spc="-5">
                <a:latin typeface="Cambria"/>
                <a:cs typeface="Cambria"/>
              </a:rPr>
              <a:t>Categorical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variables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such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as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job,</a:t>
            </a:r>
            <a:r>
              <a:rPr dirty="0" sz="1100" spc="-5">
                <a:latin typeface="Cambria"/>
                <a:cs typeface="Cambria"/>
              </a:rPr>
              <a:t> education,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marital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status,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housing,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and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loan</a:t>
            </a:r>
            <a:r>
              <a:rPr dirty="0" sz="1100" spc="-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status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were 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analyzed.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The </a:t>
            </a:r>
            <a:r>
              <a:rPr dirty="0" sz="1100" spc="-5">
                <a:latin typeface="Cambria"/>
                <a:cs typeface="Cambria"/>
              </a:rPr>
              <a:t>analysis </a:t>
            </a:r>
            <a:r>
              <a:rPr dirty="0" sz="1100">
                <a:latin typeface="Cambria"/>
                <a:cs typeface="Cambria"/>
              </a:rPr>
              <a:t>showed </a:t>
            </a:r>
            <a:r>
              <a:rPr dirty="0" sz="1100" spc="-5">
                <a:latin typeface="Cambria"/>
                <a:cs typeface="Cambria"/>
              </a:rPr>
              <a:t>varying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subscription rates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across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different categories, 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suggesting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potential predictors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for</a:t>
            </a:r>
            <a:r>
              <a:rPr dirty="0" sz="1100" spc="-5">
                <a:latin typeface="Cambria"/>
                <a:cs typeface="Cambria"/>
              </a:rPr>
              <a:t> the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target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variable.</a:t>
            </a:r>
            <a:endParaRPr sz="1100">
              <a:latin typeface="Cambria"/>
              <a:cs typeface="Cambri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2351" y="2002589"/>
            <a:ext cx="6952456" cy="695245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604" y="875131"/>
            <a:ext cx="5499100" cy="32981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335280">
              <a:lnSpc>
                <a:spcPct val="112700"/>
              </a:lnSpc>
              <a:spcBef>
                <a:spcPts val="100"/>
              </a:spcBef>
            </a:pPr>
            <a:r>
              <a:rPr dirty="0" sz="1100" spc="-5">
                <a:latin typeface="Cambria"/>
                <a:cs typeface="Cambria"/>
              </a:rPr>
              <a:t>Subscription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to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Term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Deposit </a:t>
            </a:r>
            <a:r>
              <a:rPr dirty="0" sz="1100" spc="-5">
                <a:latin typeface="Cambria"/>
                <a:cs typeface="Cambria"/>
              </a:rPr>
              <a:t>('y'):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The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majority </a:t>
            </a:r>
            <a:r>
              <a:rPr dirty="0" sz="1100">
                <a:latin typeface="Cambria"/>
                <a:cs typeface="Cambria"/>
              </a:rPr>
              <a:t>of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clients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did</a:t>
            </a:r>
            <a:r>
              <a:rPr dirty="0" sz="1100">
                <a:latin typeface="Cambria"/>
                <a:cs typeface="Cambria"/>
              </a:rPr>
              <a:t> not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subscribe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10">
                <a:latin typeface="Cambria"/>
                <a:cs typeface="Cambria"/>
              </a:rPr>
              <a:t>to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a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term 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deposit, indicating</a:t>
            </a:r>
            <a:r>
              <a:rPr dirty="0" sz="1100" spc="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an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imbalanced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class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distribution</a:t>
            </a:r>
            <a:r>
              <a:rPr dirty="0" sz="1100" spc="-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which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is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common</a:t>
            </a:r>
            <a:r>
              <a:rPr dirty="0" sz="1100" spc="-1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in </a:t>
            </a:r>
            <a:r>
              <a:rPr dirty="0" sz="1100" spc="-5">
                <a:latin typeface="Cambria"/>
                <a:cs typeface="Cambria"/>
              </a:rPr>
              <a:t>such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datasets.</a:t>
            </a:r>
            <a:endParaRPr sz="1100">
              <a:latin typeface="Cambria"/>
              <a:cs typeface="Cambria"/>
            </a:endParaRPr>
          </a:p>
          <a:p>
            <a:pPr marL="12700" marR="92075">
              <a:lnSpc>
                <a:spcPct val="112300"/>
              </a:lnSpc>
              <a:spcBef>
                <a:spcPts val="1000"/>
              </a:spcBef>
            </a:pPr>
            <a:r>
              <a:rPr dirty="0" sz="1100">
                <a:latin typeface="Cambria"/>
                <a:cs typeface="Cambria"/>
              </a:rPr>
              <a:t>Job </a:t>
            </a:r>
            <a:r>
              <a:rPr dirty="0" sz="1100" spc="-5">
                <a:latin typeface="Cambria"/>
                <a:cs typeface="Cambria"/>
              </a:rPr>
              <a:t>vs.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Subscription: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Different</a:t>
            </a:r>
            <a:r>
              <a:rPr dirty="0" sz="1100">
                <a:latin typeface="Cambria"/>
                <a:cs typeface="Cambria"/>
              </a:rPr>
              <a:t> job </a:t>
            </a:r>
            <a:r>
              <a:rPr dirty="0" sz="1100" spc="-5">
                <a:latin typeface="Cambria"/>
                <a:cs typeface="Cambria"/>
              </a:rPr>
              <a:t>categories </a:t>
            </a:r>
            <a:r>
              <a:rPr dirty="0" sz="1100">
                <a:latin typeface="Cambria"/>
                <a:cs typeface="Cambria"/>
              </a:rPr>
              <a:t>show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varying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subscription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rates,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with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some </a:t>
            </a:r>
            <a:r>
              <a:rPr dirty="0" sz="1100">
                <a:latin typeface="Cambria"/>
                <a:cs typeface="Cambria"/>
              </a:rPr>
              <a:t> jobs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like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'admin.'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and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'technician'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having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higher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numbers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of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subscribers.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This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suggests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that </a:t>
            </a:r>
            <a:r>
              <a:rPr dirty="0" sz="1100" spc="-22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job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role</a:t>
            </a:r>
            <a:r>
              <a:rPr dirty="0" sz="1100" spc="-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might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be</a:t>
            </a:r>
            <a:r>
              <a:rPr dirty="0" sz="1100">
                <a:latin typeface="Cambria"/>
                <a:cs typeface="Cambria"/>
              </a:rPr>
              <a:t> a </a:t>
            </a:r>
            <a:r>
              <a:rPr dirty="0" sz="1100" spc="-5">
                <a:latin typeface="Cambria"/>
                <a:cs typeface="Cambria"/>
              </a:rPr>
              <a:t>significant predictor.</a:t>
            </a:r>
            <a:endParaRPr sz="1100">
              <a:latin typeface="Cambria"/>
              <a:cs typeface="Cambria"/>
            </a:endParaRPr>
          </a:p>
          <a:p>
            <a:pPr marL="12700" marR="62865">
              <a:lnSpc>
                <a:spcPct val="112300"/>
              </a:lnSpc>
              <a:spcBef>
                <a:spcPts val="1000"/>
              </a:spcBef>
            </a:pPr>
            <a:r>
              <a:rPr dirty="0" sz="1100" spc="-5">
                <a:latin typeface="Cambria"/>
                <a:cs typeface="Cambria"/>
              </a:rPr>
              <a:t>Education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10">
                <a:latin typeface="Cambria"/>
                <a:cs typeface="Cambria"/>
              </a:rPr>
              <a:t>vs.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Subscription: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Clients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with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different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educational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backgrounds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show</a:t>
            </a:r>
            <a:r>
              <a:rPr dirty="0" sz="1100">
                <a:latin typeface="Cambria"/>
                <a:cs typeface="Cambria"/>
              </a:rPr>
              <a:t> different 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subscription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behaviors. Those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with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a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'university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degree'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seem</a:t>
            </a:r>
            <a:r>
              <a:rPr dirty="0" sz="1100" spc="2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to subscribe more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compared 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to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other</a:t>
            </a:r>
            <a:r>
              <a:rPr dirty="0" sz="1100" spc="-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categories.</a:t>
            </a:r>
            <a:endParaRPr sz="1100">
              <a:latin typeface="Cambria"/>
              <a:cs typeface="Cambria"/>
            </a:endParaRPr>
          </a:p>
          <a:p>
            <a:pPr marL="12700" marR="643890">
              <a:lnSpc>
                <a:spcPct val="112000"/>
              </a:lnSpc>
              <a:spcBef>
                <a:spcPts val="1005"/>
              </a:spcBef>
            </a:pPr>
            <a:r>
              <a:rPr dirty="0" sz="1100" spc="-5">
                <a:latin typeface="Cambria"/>
                <a:cs typeface="Cambria"/>
              </a:rPr>
              <a:t>Marital</a:t>
            </a:r>
            <a:r>
              <a:rPr dirty="0" sz="1100" spc="-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Status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vs.</a:t>
            </a:r>
            <a:r>
              <a:rPr dirty="0" sz="1100" spc="-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Subscription: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Marital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status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categories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show some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variation</a:t>
            </a:r>
            <a:r>
              <a:rPr dirty="0" sz="1100">
                <a:latin typeface="Cambria"/>
                <a:cs typeface="Cambria"/>
              </a:rPr>
              <a:t> in 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subscription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rates,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with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'married'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clients</a:t>
            </a:r>
            <a:r>
              <a:rPr dirty="0" sz="1100" spc="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being</a:t>
            </a:r>
            <a:r>
              <a:rPr dirty="0" sz="1100" spc="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the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most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numerous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in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the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dataset.</a:t>
            </a:r>
            <a:endParaRPr sz="1100">
              <a:latin typeface="Cambria"/>
              <a:cs typeface="Cambria"/>
            </a:endParaRPr>
          </a:p>
          <a:p>
            <a:pPr marL="12700" marR="530225">
              <a:lnSpc>
                <a:spcPct val="112700"/>
              </a:lnSpc>
              <a:spcBef>
                <a:spcPts val="1000"/>
              </a:spcBef>
            </a:pPr>
            <a:r>
              <a:rPr dirty="0" sz="1100">
                <a:latin typeface="Cambria"/>
                <a:cs typeface="Cambria"/>
              </a:rPr>
              <a:t>Housing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Loan vs.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Subscription: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Clients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with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and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without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housing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10">
                <a:latin typeface="Cambria"/>
                <a:cs typeface="Cambria"/>
              </a:rPr>
              <a:t>loans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have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similar </a:t>
            </a:r>
            <a:r>
              <a:rPr dirty="0" sz="1100" spc="-22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subscription rates,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suggesting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it</a:t>
            </a:r>
            <a:r>
              <a:rPr dirty="0" sz="1100" spc="-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might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not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be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a </a:t>
            </a:r>
            <a:r>
              <a:rPr dirty="0" sz="1100" spc="-5">
                <a:latin typeface="Cambria"/>
                <a:cs typeface="Cambria"/>
              </a:rPr>
              <a:t>strong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predictor.</a:t>
            </a:r>
            <a:endParaRPr sz="1100">
              <a:latin typeface="Cambria"/>
              <a:cs typeface="Cambria"/>
            </a:endParaRPr>
          </a:p>
          <a:p>
            <a:pPr marL="12700" marR="5080">
              <a:lnSpc>
                <a:spcPct val="111800"/>
              </a:lnSpc>
              <a:spcBef>
                <a:spcPts val="1005"/>
              </a:spcBef>
            </a:pPr>
            <a:r>
              <a:rPr dirty="0" sz="1100">
                <a:latin typeface="Cambria"/>
                <a:cs typeface="Cambria"/>
              </a:rPr>
              <a:t>Personal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Loan vs.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Subscription: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Similarly,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having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a </a:t>
            </a:r>
            <a:r>
              <a:rPr dirty="0" sz="1100" spc="-5">
                <a:latin typeface="Cambria"/>
                <a:cs typeface="Cambria"/>
              </a:rPr>
              <a:t>personal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loan does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not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show</a:t>
            </a:r>
            <a:r>
              <a:rPr dirty="0" sz="1100">
                <a:latin typeface="Cambria"/>
                <a:cs typeface="Cambria"/>
              </a:rPr>
              <a:t> a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significant </a:t>
            </a:r>
            <a:r>
              <a:rPr dirty="0" sz="1100" spc="-229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difference </a:t>
            </a:r>
            <a:r>
              <a:rPr dirty="0" sz="1100">
                <a:latin typeface="Cambria"/>
                <a:cs typeface="Cambria"/>
              </a:rPr>
              <a:t>in</a:t>
            </a:r>
            <a:r>
              <a:rPr dirty="0" sz="1100" spc="-5">
                <a:latin typeface="Cambria"/>
                <a:cs typeface="Cambria"/>
              </a:rPr>
              <a:t> subscription</a:t>
            </a:r>
            <a:r>
              <a:rPr dirty="0" sz="1100" spc="-20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rates.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0604" y="4735871"/>
            <a:ext cx="5311775" cy="873125"/>
          </a:xfrm>
          <a:prstGeom prst="rect">
            <a:avLst/>
          </a:prstGeom>
        </p:spPr>
        <p:txBody>
          <a:bodyPr wrap="square" lIns="0" tIns="628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dirty="0" sz="1400" b="1">
                <a:solidFill>
                  <a:srgbClr val="365F91"/>
                </a:solidFill>
                <a:latin typeface="Calibri"/>
                <a:cs typeface="Calibri"/>
              </a:rPr>
              <a:t>5.</a:t>
            </a:r>
            <a:r>
              <a:rPr dirty="0" sz="1400" spc="-30" b="1">
                <a:solidFill>
                  <a:srgbClr val="365F91"/>
                </a:solidFill>
                <a:latin typeface="Calibri"/>
                <a:cs typeface="Calibri"/>
              </a:rPr>
              <a:t> </a:t>
            </a:r>
            <a:r>
              <a:rPr dirty="0" sz="1400" spc="-5" b="1">
                <a:solidFill>
                  <a:srgbClr val="365F91"/>
                </a:solidFill>
                <a:latin typeface="Calibri"/>
                <a:cs typeface="Calibri"/>
              </a:rPr>
              <a:t>Correlation</a:t>
            </a:r>
            <a:r>
              <a:rPr dirty="0" sz="1400" spc="-10" b="1">
                <a:solidFill>
                  <a:srgbClr val="365F91"/>
                </a:solidFill>
                <a:latin typeface="Calibri"/>
                <a:cs typeface="Calibri"/>
              </a:rPr>
              <a:t> </a:t>
            </a:r>
            <a:r>
              <a:rPr dirty="0" sz="1400" spc="-5" b="1">
                <a:solidFill>
                  <a:srgbClr val="365F91"/>
                </a:solidFill>
                <a:latin typeface="Calibri"/>
                <a:cs typeface="Calibri"/>
              </a:rPr>
              <a:t>Analysis</a:t>
            </a:r>
            <a:endParaRPr sz="1400">
              <a:latin typeface="Calibri"/>
              <a:cs typeface="Calibri"/>
            </a:endParaRPr>
          </a:p>
          <a:p>
            <a:pPr marL="12700" marR="5080">
              <a:lnSpc>
                <a:spcPct val="112300"/>
              </a:lnSpc>
              <a:spcBef>
                <a:spcPts val="150"/>
              </a:spcBef>
            </a:pPr>
            <a:r>
              <a:rPr dirty="0" sz="1100">
                <a:latin typeface="Cambria"/>
                <a:cs typeface="Cambria"/>
              </a:rPr>
              <a:t>The</a:t>
            </a:r>
            <a:r>
              <a:rPr dirty="0" sz="1100" spc="-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correlation</a:t>
            </a:r>
            <a:r>
              <a:rPr dirty="0" sz="1100">
                <a:latin typeface="Cambria"/>
                <a:cs typeface="Cambria"/>
              </a:rPr>
              <a:t> between</a:t>
            </a:r>
            <a:r>
              <a:rPr dirty="0" sz="1100" spc="-20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different </a:t>
            </a:r>
            <a:r>
              <a:rPr dirty="0" sz="1100" spc="-5">
                <a:latin typeface="Cambria"/>
                <a:cs typeface="Cambria"/>
              </a:rPr>
              <a:t>numerical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variables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was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analyzed, including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their </a:t>
            </a:r>
            <a:r>
              <a:rPr dirty="0" sz="1100">
                <a:latin typeface="Cambria"/>
                <a:cs typeface="Cambria"/>
              </a:rPr>
              <a:t> relationship </a:t>
            </a:r>
            <a:r>
              <a:rPr dirty="0" sz="1100" spc="-5">
                <a:latin typeface="Cambria"/>
                <a:cs typeface="Cambria"/>
              </a:rPr>
              <a:t>with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the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target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variable. Notable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correlations</a:t>
            </a:r>
            <a:r>
              <a:rPr dirty="0" sz="1100" spc="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were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observed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among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some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of </a:t>
            </a:r>
            <a:r>
              <a:rPr dirty="0" sz="1100" spc="-229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the economic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indicators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and </a:t>
            </a:r>
            <a:r>
              <a:rPr dirty="0" sz="1100">
                <a:latin typeface="Cambria"/>
                <a:cs typeface="Cambria"/>
              </a:rPr>
              <a:t>between</a:t>
            </a:r>
            <a:r>
              <a:rPr dirty="0" sz="1100" spc="-5">
                <a:latin typeface="Cambria"/>
                <a:cs typeface="Cambria"/>
              </a:rPr>
              <a:t> certain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features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and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the target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variable.</a:t>
            </a:r>
            <a:endParaRPr sz="1100"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88760" y="5789680"/>
            <a:ext cx="4205400" cy="325662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604" y="1338906"/>
            <a:ext cx="5473700" cy="871219"/>
          </a:xfrm>
          <a:prstGeom prst="rect">
            <a:avLst/>
          </a:prstGeom>
        </p:spPr>
        <p:txBody>
          <a:bodyPr wrap="square" lIns="0" tIns="609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1400" b="1">
                <a:solidFill>
                  <a:srgbClr val="365F91"/>
                </a:solidFill>
                <a:latin typeface="Calibri"/>
                <a:cs typeface="Calibri"/>
              </a:rPr>
              <a:t>Next </a:t>
            </a:r>
            <a:r>
              <a:rPr dirty="0" sz="1400" spc="-5" b="1">
                <a:solidFill>
                  <a:srgbClr val="365F91"/>
                </a:solidFill>
                <a:latin typeface="Calibri"/>
                <a:cs typeface="Calibri"/>
              </a:rPr>
              <a:t>Steps</a:t>
            </a:r>
            <a:r>
              <a:rPr dirty="0" sz="1400" b="1">
                <a:solidFill>
                  <a:srgbClr val="365F91"/>
                </a:solidFill>
                <a:latin typeface="Calibri"/>
                <a:cs typeface="Calibri"/>
              </a:rPr>
              <a:t> -</a:t>
            </a:r>
            <a:r>
              <a:rPr dirty="0" sz="1400" spc="-5" b="1">
                <a:solidFill>
                  <a:srgbClr val="365F91"/>
                </a:solidFill>
                <a:latin typeface="Calibri"/>
                <a:cs typeface="Calibri"/>
              </a:rPr>
              <a:t> Project</a:t>
            </a:r>
            <a:r>
              <a:rPr dirty="0" sz="1400" spc="-15" b="1">
                <a:solidFill>
                  <a:srgbClr val="365F91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365F91"/>
                </a:solidFill>
                <a:latin typeface="Calibri"/>
                <a:cs typeface="Calibri"/>
              </a:rPr>
              <a:t>4:</a:t>
            </a:r>
            <a:r>
              <a:rPr dirty="0" sz="1400" spc="-15" b="1">
                <a:solidFill>
                  <a:srgbClr val="365F91"/>
                </a:solidFill>
                <a:latin typeface="Calibri"/>
                <a:cs typeface="Calibri"/>
              </a:rPr>
              <a:t> </a:t>
            </a:r>
            <a:r>
              <a:rPr dirty="0" sz="1400" spc="-5" b="1">
                <a:solidFill>
                  <a:srgbClr val="365F91"/>
                </a:solidFill>
                <a:latin typeface="Calibri"/>
                <a:cs typeface="Calibri"/>
              </a:rPr>
              <a:t>Predictive Modeling</a:t>
            </a:r>
            <a:endParaRPr sz="1400">
              <a:latin typeface="Calibri"/>
              <a:cs typeface="Calibri"/>
            </a:endParaRPr>
          </a:p>
          <a:p>
            <a:pPr marL="12700" marR="5080">
              <a:lnSpc>
                <a:spcPct val="112700"/>
              </a:lnSpc>
              <a:spcBef>
                <a:spcPts val="130"/>
              </a:spcBef>
            </a:pPr>
            <a:r>
              <a:rPr dirty="0" sz="1100">
                <a:latin typeface="Cambria"/>
                <a:cs typeface="Cambria"/>
              </a:rPr>
              <a:t>For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Project</a:t>
            </a:r>
            <a:r>
              <a:rPr dirty="0" sz="1100">
                <a:latin typeface="Cambria"/>
                <a:cs typeface="Cambria"/>
              </a:rPr>
              <a:t> 4,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six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machine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learning models</a:t>
            </a:r>
            <a:r>
              <a:rPr dirty="0" sz="1100" spc="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will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be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deployed </a:t>
            </a:r>
            <a:r>
              <a:rPr dirty="0" sz="1100" spc="-5">
                <a:latin typeface="Cambria"/>
                <a:cs typeface="Cambria"/>
              </a:rPr>
              <a:t>to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predict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whether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a </a:t>
            </a:r>
            <a:r>
              <a:rPr dirty="0" sz="1100" spc="-5">
                <a:latin typeface="Cambria"/>
                <a:cs typeface="Cambria"/>
              </a:rPr>
              <a:t>client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will 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subscribe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to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a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term</a:t>
            </a:r>
            <a:r>
              <a:rPr dirty="0" sz="1100" spc="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deposit.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These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models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will include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a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mix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10">
                <a:latin typeface="Cambria"/>
                <a:cs typeface="Cambria"/>
              </a:rPr>
              <a:t>of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regression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and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classification </a:t>
            </a:r>
            <a:r>
              <a:rPr dirty="0" sz="1100" spc="-229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techniques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and will be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evaluated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based</a:t>
            </a:r>
            <a:r>
              <a:rPr dirty="0" sz="1100">
                <a:latin typeface="Cambria"/>
                <a:cs typeface="Cambria"/>
              </a:rPr>
              <a:t> on</a:t>
            </a:r>
            <a:r>
              <a:rPr dirty="0" sz="1100" spc="-5">
                <a:latin typeface="Cambria"/>
                <a:cs typeface="Cambria"/>
              </a:rPr>
              <a:t> appropriate</a:t>
            </a:r>
            <a:r>
              <a:rPr dirty="0" sz="1100" spc="-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metrics.</a:t>
            </a:r>
            <a:endParaRPr sz="11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0604" y="885189"/>
            <a:ext cx="468376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PROJECT</a:t>
            </a:r>
            <a:r>
              <a:rPr dirty="0" spc="40"/>
              <a:t> </a:t>
            </a:r>
            <a:r>
              <a:rPr dirty="0" spc="10"/>
              <a:t>4:</a:t>
            </a:r>
            <a:r>
              <a:rPr dirty="0" spc="35"/>
              <a:t> </a:t>
            </a:r>
            <a:r>
              <a:rPr dirty="0" spc="10"/>
              <a:t>Predictive</a:t>
            </a:r>
            <a:r>
              <a:rPr dirty="0" spc="45"/>
              <a:t> </a:t>
            </a:r>
            <a:r>
              <a:rPr dirty="0" spc="15"/>
              <a:t>Modeling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30604" y="1520698"/>
            <a:ext cx="4967605" cy="6965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697865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ambria"/>
                <a:cs typeface="Cambria"/>
              </a:rPr>
              <a:t>1.</a:t>
            </a:r>
            <a:r>
              <a:rPr dirty="0" sz="1100" spc="44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Description</a:t>
            </a:r>
            <a:endParaRPr sz="1100">
              <a:latin typeface="Cambria"/>
              <a:cs typeface="Cambria"/>
            </a:endParaRPr>
          </a:p>
          <a:p>
            <a:pPr marL="12700" marR="5080">
              <a:lnSpc>
                <a:spcPct val="111800"/>
              </a:lnSpc>
              <a:spcBef>
                <a:spcPts val="1010"/>
              </a:spcBef>
            </a:pPr>
            <a:r>
              <a:rPr dirty="0" sz="1100">
                <a:latin typeface="Cambria"/>
                <a:cs typeface="Cambria"/>
              </a:rPr>
              <a:t>The </a:t>
            </a:r>
            <a:r>
              <a:rPr dirty="0" sz="1100" spc="-5">
                <a:latin typeface="Cambria"/>
                <a:cs typeface="Cambria"/>
              </a:rPr>
              <a:t>dataset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has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4,119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entries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and</a:t>
            </a:r>
            <a:r>
              <a:rPr dirty="0" sz="1100">
                <a:latin typeface="Cambria"/>
                <a:cs typeface="Cambria"/>
              </a:rPr>
              <a:t> 21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columns,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with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various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types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10">
                <a:latin typeface="Cambria"/>
                <a:cs typeface="Cambria"/>
              </a:rPr>
              <a:t>of</a:t>
            </a:r>
            <a:r>
              <a:rPr dirty="0" sz="1100">
                <a:latin typeface="Cambria"/>
                <a:cs typeface="Cambria"/>
              </a:rPr>
              <a:t> data,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including </a:t>
            </a:r>
            <a:r>
              <a:rPr dirty="0" sz="1100" spc="-22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numerical,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categorical,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10">
                <a:latin typeface="Cambria"/>
                <a:cs typeface="Cambria"/>
              </a:rPr>
              <a:t>and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binary.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Here's</a:t>
            </a:r>
            <a:r>
              <a:rPr dirty="0" sz="1100" spc="1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a </a:t>
            </a:r>
            <a:r>
              <a:rPr dirty="0" sz="1100" spc="-5">
                <a:latin typeface="Cambria"/>
                <a:cs typeface="Cambria"/>
              </a:rPr>
              <a:t>brief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overview</a:t>
            </a:r>
            <a:r>
              <a:rPr dirty="0" sz="1100">
                <a:latin typeface="Cambria"/>
                <a:cs typeface="Cambria"/>
              </a:rPr>
              <a:t> of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the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first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few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entries: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59153" y="5658992"/>
            <a:ext cx="3630929" cy="334772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SzPct val="90909"/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dirty="0" sz="1100" spc="-5" b="1">
                <a:latin typeface="Cambria"/>
                <a:cs typeface="Cambria"/>
              </a:rPr>
              <a:t>age</a:t>
            </a:r>
            <a:r>
              <a:rPr dirty="0" sz="1100" spc="-5">
                <a:latin typeface="Cambria"/>
                <a:cs typeface="Cambria"/>
              </a:rPr>
              <a:t>:</a:t>
            </a:r>
            <a:r>
              <a:rPr dirty="0" sz="1100" spc="-1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Age</a:t>
            </a:r>
            <a:r>
              <a:rPr dirty="0" sz="1100" spc="-5">
                <a:latin typeface="Cambria"/>
                <a:cs typeface="Cambria"/>
              </a:rPr>
              <a:t> </a:t>
            </a:r>
            <a:r>
              <a:rPr dirty="0" sz="1100" spc="-10">
                <a:latin typeface="Cambria"/>
                <a:cs typeface="Cambria"/>
              </a:rPr>
              <a:t>of </a:t>
            </a:r>
            <a:r>
              <a:rPr dirty="0" sz="1100" spc="-5">
                <a:latin typeface="Cambria"/>
                <a:cs typeface="Cambria"/>
              </a:rPr>
              <a:t>the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client.</a:t>
            </a:r>
            <a:endParaRPr sz="1100">
              <a:latin typeface="Cambria"/>
              <a:cs typeface="Cambria"/>
            </a:endParaRPr>
          </a:p>
          <a:p>
            <a:pPr marL="241300" indent="-228600">
              <a:lnSpc>
                <a:spcPct val="100000"/>
              </a:lnSpc>
              <a:spcBef>
                <a:spcPts val="1150"/>
              </a:spcBef>
              <a:buSzPct val="90909"/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dirty="0" sz="1100" spc="-5" b="1">
                <a:latin typeface="Cambria"/>
                <a:cs typeface="Cambria"/>
              </a:rPr>
              <a:t>job</a:t>
            </a:r>
            <a:r>
              <a:rPr dirty="0" sz="1100" spc="-5">
                <a:latin typeface="Cambria"/>
                <a:cs typeface="Cambria"/>
              </a:rPr>
              <a:t>:</a:t>
            </a:r>
            <a:r>
              <a:rPr dirty="0" sz="1100" spc="-20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Type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of</a:t>
            </a:r>
            <a:r>
              <a:rPr dirty="0" sz="1100" spc="-1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job</a:t>
            </a:r>
            <a:r>
              <a:rPr dirty="0" sz="1100" spc="-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(categorical).</a:t>
            </a:r>
            <a:endParaRPr sz="1100">
              <a:latin typeface="Cambria"/>
              <a:cs typeface="Cambria"/>
            </a:endParaRPr>
          </a:p>
          <a:p>
            <a:pPr marL="241300" indent="-228600">
              <a:lnSpc>
                <a:spcPct val="100000"/>
              </a:lnSpc>
              <a:spcBef>
                <a:spcPts val="1165"/>
              </a:spcBef>
              <a:buSzPct val="90909"/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dirty="0" sz="1100" spc="-5" b="1">
                <a:latin typeface="Cambria"/>
                <a:cs typeface="Cambria"/>
              </a:rPr>
              <a:t>marital</a:t>
            </a:r>
            <a:r>
              <a:rPr dirty="0" sz="1100" spc="-5">
                <a:latin typeface="Cambria"/>
                <a:cs typeface="Cambria"/>
              </a:rPr>
              <a:t>:</a:t>
            </a:r>
            <a:r>
              <a:rPr dirty="0" sz="1100" spc="-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Marital</a:t>
            </a:r>
            <a:r>
              <a:rPr dirty="0" sz="1100" spc="-2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status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(categorical).</a:t>
            </a:r>
            <a:endParaRPr sz="1100">
              <a:latin typeface="Cambria"/>
              <a:cs typeface="Cambria"/>
            </a:endParaRPr>
          </a:p>
          <a:p>
            <a:pPr marL="241300" indent="-228600">
              <a:lnSpc>
                <a:spcPct val="100000"/>
              </a:lnSpc>
              <a:spcBef>
                <a:spcPts val="1160"/>
              </a:spcBef>
              <a:buSzPct val="90909"/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dirty="0" sz="1100" spc="-5" b="1">
                <a:latin typeface="Cambria"/>
                <a:cs typeface="Cambria"/>
              </a:rPr>
              <a:t>education</a:t>
            </a:r>
            <a:r>
              <a:rPr dirty="0" sz="1100" spc="-5">
                <a:latin typeface="Cambria"/>
                <a:cs typeface="Cambria"/>
              </a:rPr>
              <a:t>: Education level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(categorical).</a:t>
            </a:r>
            <a:endParaRPr sz="1100">
              <a:latin typeface="Cambria"/>
              <a:cs typeface="Cambria"/>
            </a:endParaRPr>
          </a:p>
          <a:p>
            <a:pPr marL="241300" indent="-228600">
              <a:lnSpc>
                <a:spcPct val="100000"/>
              </a:lnSpc>
              <a:spcBef>
                <a:spcPts val="1165"/>
              </a:spcBef>
              <a:buSzPct val="90909"/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dirty="0" sz="1100" spc="-5" b="1">
                <a:latin typeface="Cambria"/>
                <a:cs typeface="Cambria"/>
              </a:rPr>
              <a:t>default</a:t>
            </a:r>
            <a:r>
              <a:rPr dirty="0" sz="1100" spc="-5">
                <a:latin typeface="Cambria"/>
                <a:cs typeface="Cambria"/>
              </a:rPr>
              <a:t>: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Has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credit</a:t>
            </a:r>
            <a:r>
              <a:rPr dirty="0" sz="1100" spc="-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in</a:t>
            </a:r>
            <a:r>
              <a:rPr dirty="0" sz="1100" spc="-5">
                <a:latin typeface="Cambria"/>
                <a:cs typeface="Cambria"/>
              </a:rPr>
              <a:t> default?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(binary: 'yes',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'no').</a:t>
            </a:r>
            <a:endParaRPr sz="11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Symbol"/>
              <a:buChar char=""/>
            </a:pPr>
            <a:endParaRPr sz="950">
              <a:latin typeface="Cambria"/>
              <a:cs typeface="Cambria"/>
            </a:endParaRPr>
          </a:p>
          <a:p>
            <a:pPr marL="241300" indent="-228600">
              <a:lnSpc>
                <a:spcPct val="100000"/>
              </a:lnSpc>
              <a:buSzPct val="90909"/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dirty="0" sz="1100" b="1">
                <a:latin typeface="Cambria"/>
                <a:cs typeface="Cambria"/>
              </a:rPr>
              <a:t>housing</a:t>
            </a:r>
            <a:r>
              <a:rPr dirty="0" sz="1100">
                <a:latin typeface="Cambria"/>
                <a:cs typeface="Cambria"/>
              </a:rPr>
              <a:t>: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Has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housing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loan?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(binary: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'yes',</a:t>
            </a:r>
            <a:r>
              <a:rPr dirty="0" sz="1100" spc="-5">
                <a:latin typeface="Cambria"/>
                <a:cs typeface="Cambria"/>
              </a:rPr>
              <a:t> 'no').</a:t>
            </a:r>
            <a:endParaRPr sz="1100">
              <a:latin typeface="Cambria"/>
              <a:cs typeface="Cambria"/>
            </a:endParaRPr>
          </a:p>
          <a:p>
            <a:pPr marL="241300" indent="-228600">
              <a:lnSpc>
                <a:spcPct val="100000"/>
              </a:lnSpc>
              <a:spcBef>
                <a:spcPts val="1165"/>
              </a:spcBef>
              <a:buSzPct val="90909"/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dirty="0" sz="1100" spc="-5" b="1">
                <a:latin typeface="Cambria"/>
                <a:cs typeface="Cambria"/>
              </a:rPr>
              <a:t>loan</a:t>
            </a:r>
            <a:r>
              <a:rPr dirty="0" sz="1100" spc="-5">
                <a:latin typeface="Cambria"/>
                <a:cs typeface="Cambria"/>
              </a:rPr>
              <a:t>: Has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personal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loan?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(binary: </a:t>
            </a:r>
            <a:r>
              <a:rPr dirty="0" sz="1100">
                <a:latin typeface="Cambria"/>
                <a:cs typeface="Cambria"/>
              </a:rPr>
              <a:t>'yes',</a:t>
            </a:r>
            <a:r>
              <a:rPr dirty="0" sz="1100" spc="-1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'no').</a:t>
            </a:r>
            <a:endParaRPr sz="1100">
              <a:latin typeface="Cambria"/>
              <a:cs typeface="Cambria"/>
            </a:endParaRPr>
          </a:p>
          <a:p>
            <a:pPr marL="241300" indent="-228600">
              <a:lnSpc>
                <a:spcPct val="100000"/>
              </a:lnSpc>
              <a:spcBef>
                <a:spcPts val="1165"/>
              </a:spcBef>
              <a:buSzPct val="90909"/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dirty="0" sz="1100" spc="-5" b="1">
                <a:latin typeface="Cambria"/>
                <a:cs typeface="Cambria"/>
              </a:rPr>
              <a:t>contact</a:t>
            </a:r>
            <a:r>
              <a:rPr dirty="0" sz="1100" spc="-5">
                <a:latin typeface="Cambria"/>
                <a:cs typeface="Cambria"/>
              </a:rPr>
              <a:t>: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Communication type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(categorical).</a:t>
            </a:r>
            <a:endParaRPr sz="1100">
              <a:latin typeface="Cambria"/>
              <a:cs typeface="Cambria"/>
            </a:endParaRPr>
          </a:p>
          <a:p>
            <a:pPr marL="241300" indent="-228600">
              <a:lnSpc>
                <a:spcPct val="100000"/>
              </a:lnSpc>
              <a:spcBef>
                <a:spcPts val="1160"/>
              </a:spcBef>
              <a:buSzPct val="90909"/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dirty="0" sz="1100" spc="-5" b="1">
                <a:latin typeface="Cambria"/>
                <a:cs typeface="Cambria"/>
              </a:rPr>
              <a:t>month</a:t>
            </a:r>
            <a:r>
              <a:rPr dirty="0" sz="1100" spc="-5">
                <a:latin typeface="Cambria"/>
                <a:cs typeface="Cambria"/>
              </a:rPr>
              <a:t>: Last contact</a:t>
            </a:r>
            <a:r>
              <a:rPr dirty="0" sz="1100" spc="-2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month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of year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(categorical).</a:t>
            </a:r>
            <a:endParaRPr sz="1100">
              <a:latin typeface="Cambria"/>
              <a:cs typeface="Cambria"/>
            </a:endParaRPr>
          </a:p>
          <a:p>
            <a:pPr marL="241300" indent="-228600">
              <a:lnSpc>
                <a:spcPct val="100000"/>
              </a:lnSpc>
              <a:spcBef>
                <a:spcPts val="1165"/>
              </a:spcBef>
              <a:buSzPct val="90909"/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dirty="0" sz="1100" spc="-5" b="1">
                <a:latin typeface="Cambria"/>
                <a:cs typeface="Cambria"/>
              </a:rPr>
              <a:t>day_of_week</a:t>
            </a:r>
            <a:r>
              <a:rPr dirty="0" sz="1100" spc="-5">
                <a:latin typeface="Cambria"/>
                <a:cs typeface="Cambria"/>
              </a:rPr>
              <a:t>: Last contact </a:t>
            </a:r>
            <a:r>
              <a:rPr dirty="0" sz="1100">
                <a:latin typeface="Cambria"/>
                <a:cs typeface="Cambria"/>
              </a:rPr>
              <a:t>day</a:t>
            </a:r>
            <a:r>
              <a:rPr dirty="0" sz="1100" spc="-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of the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week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(categorical).</a:t>
            </a:r>
            <a:endParaRPr sz="1100">
              <a:latin typeface="Cambria"/>
              <a:cs typeface="Cambria"/>
            </a:endParaRPr>
          </a:p>
          <a:p>
            <a:pPr marL="241300" indent="-228600">
              <a:lnSpc>
                <a:spcPct val="100000"/>
              </a:lnSpc>
              <a:spcBef>
                <a:spcPts val="1165"/>
              </a:spcBef>
              <a:buSzPct val="90909"/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dirty="0" sz="1100" spc="-5" b="1">
                <a:latin typeface="Cambria"/>
                <a:cs typeface="Cambria"/>
              </a:rPr>
              <a:t>duration</a:t>
            </a:r>
            <a:r>
              <a:rPr dirty="0" sz="1100" spc="-5">
                <a:latin typeface="Cambria"/>
                <a:cs typeface="Cambria"/>
              </a:rPr>
              <a:t>: Last contact </a:t>
            </a:r>
            <a:r>
              <a:rPr dirty="0" sz="1100">
                <a:latin typeface="Cambria"/>
                <a:cs typeface="Cambria"/>
              </a:rPr>
              <a:t>duration,</a:t>
            </a:r>
            <a:r>
              <a:rPr dirty="0" sz="1100" spc="-1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in</a:t>
            </a:r>
            <a:r>
              <a:rPr dirty="0" sz="1100" spc="-5">
                <a:latin typeface="Cambria"/>
                <a:cs typeface="Cambria"/>
              </a:rPr>
              <a:t> seconds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(numerical).</a:t>
            </a:r>
            <a:endParaRPr sz="1100">
              <a:latin typeface="Cambria"/>
              <a:cs typeface="Cambri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88638" y="2300752"/>
            <a:ext cx="4891956" cy="3014303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9153" y="875131"/>
            <a:ext cx="5149215" cy="361822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marR="5715" indent="-228600">
              <a:lnSpc>
                <a:spcPct val="112700"/>
              </a:lnSpc>
              <a:spcBef>
                <a:spcPts val="100"/>
              </a:spcBef>
              <a:buSzPct val="90909"/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dirty="0" sz="1100" spc="-5" b="1">
                <a:latin typeface="Cambria"/>
                <a:cs typeface="Cambria"/>
              </a:rPr>
              <a:t>campaign</a:t>
            </a:r>
            <a:r>
              <a:rPr dirty="0" sz="1100" spc="-5">
                <a:latin typeface="Cambria"/>
                <a:cs typeface="Cambria"/>
              </a:rPr>
              <a:t>: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Number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10">
                <a:latin typeface="Cambria"/>
                <a:cs typeface="Cambria"/>
              </a:rPr>
              <a:t>of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contacts</a:t>
            </a:r>
            <a:r>
              <a:rPr dirty="0" sz="1100" spc="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performed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10">
                <a:latin typeface="Cambria"/>
                <a:cs typeface="Cambria"/>
              </a:rPr>
              <a:t>during</a:t>
            </a:r>
            <a:r>
              <a:rPr dirty="0" sz="1100" spc="2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this</a:t>
            </a:r>
            <a:r>
              <a:rPr dirty="0" sz="1100" spc="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campaign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and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for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this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client </a:t>
            </a:r>
            <a:r>
              <a:rPr dirty="0" sz="1100" spc="-22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(numerical).</a:t>
            </a:r>
            <a:endParaRPr sz="1100">
              <a:latin typeface="Cambria"/>
              <a:cs typeface="Cambria"/>
            </a:endParaRPr>
          </a:p>
          <a:p>
            <a:pPr marL="241300" marR="147955" indent="-228600">
              <a:lnSpc>
                <a:spcPct val="111800"/>
              </a:lnSpc>
              <a:spcBef>
                <a:spcPts val="1005"/>
              </a:spcBef>
              <a:buSzPct val="90909"/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dirty="0" sz="1100" spc="-5" b="1">
                <a:latin typeface="Cambria"/>
                <a:cs typeface="Cambria"/>
              </a:rPr>
              <a:t>pdays</a:t>
            </a:r>
            <a:r>
              <a:rPr dirty="0" sz="1100" spc="-5">
                <a:latin typeface="Cambria"/>
                <a:cs typeface="Cambria"/>
              </a:rPr>
              <a:t>: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Number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10">
                <a:latin typeface="Cambria"/>
                <a:cs typeface="Cambria"/>
              </a:rPr>
              <a:t>of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days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that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passed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by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after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the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client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was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last</a:t>
            </a:r>
            <a:r>
              <a:rPr dirty="0" sz="1100" spc="-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contacted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from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a 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previous</a:t>
            </a:r>
            <a:r>
              <a:rPr dirty="0" sz="1100" spc="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campaign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(numerical,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999</a:t>
            </a:r>
            <a:r>
              <a:rPr dirty="0" sz="1100" spc="-5">
                <a:latin typeface="Cambria"/>
                <a:cs typeface="Cambria"/>
              </a:rPr>
              <a:t> means</a:t>
            </a:r>
            <a:r>
              <a:rPr dirty="0" sz="1100" spc="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client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10">
                <a:latin typeface="Cambria"/>
                <a:cs typeface="Cambria"/>
              </a:rPr>
              <a:t>was</a:t>
            </a:r>
            <a:r>
              <a:rPr dirty="0" sz="1100" spc="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not</a:t>
            </a:r>
            <a:r>
              <a:rPr dirty="0" sz="1100" spc="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previously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contacted).</a:t>
            </a:r>
            <a:endParaRPr sz="1100">
              <a:latin typeface="Cambria"/>
              <a:cs typeface="Cambria"/>
            </a:endParaRPr>
          </a:p>
          <a:p>
            <a:pPr marL="241300" marR="69850" indent="-228600">
              <a:lnSpc>
                <a:spcPct val="112700"/>
              </a:lnSpc>
              <a:spcBef>
                <a:spcPts val="1000"/>
              </a:spcBef>
              <a:buSzPct val="90909"/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dirty="0" sz="1100" spc="-5" b="1">
                <a:latin typeface="Cambria"/>
                <a:cs typeface="Cambria"/>
              </a:rPr>
              <a:t>previous</a:t>
            </a:r>
            <a:r>
              <a:rPr dirty="0" sz="1100" spc="-5">
                <a:latin typeface="Cambria"/>
                <a:cs typeface="Cambria"/>
              </a:rPr>
              <a:t>: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Number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10">
                <a:latin typeface="Cambria"/>
                <a:cs typeface="Cambria"/>
              </a:rPr>
              <a:t>of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contacts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performed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before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this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campaign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and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for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this</a:t>
            </a:r>
            <a:r>
              <a:rPr dirty="0" sz="1100" spc="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client </a:t>
            </a:r>
            <a:r>
              <a:rPr dirty="0" sz="1100" spc="-229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(numerical).</a:t>
            </a:r>
            <a:endParaRPr sz="1100">
              <a:latin typeface="Cambria"/>
              <a:cs typeface="Cambria"/>
            </a:endParaRPr>
          </a:p>
          <a:p>
            <a:pPr marL="241300" indent="-228600">
              <a:lnSpc>
                <a:spcPct val="100000"/>
              </a:lnSpc>
              <a:spcBef>
                <a:spcPts val="1160"/>
              </a:spcBef>
              <a:buSzPct val="90909"/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dirty="0" sz="1100" spc="-5" b="1">
                <a:latin typeface="Cambria"/>
                <a:cs typeface="Cambria"/>
              </a:rPr>
              <a:t>poutcome</a:t>
            </a:r>
            <a:r>
              <a:rPr dirty="0" sz="1100" spc="-5">
                <a:latin typeface="Cambria"/>
                <a:cs typeface="Cambria"/>
              </a:rPr>
              <a:t>: Outcome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of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the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previous marketing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campaign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(categorical).</a:t>
            </a:r>
            <a:endParaRPr sz="1100">
              <a:latin typeface="Cambria"/>
              <a:cs typeface="Cambria"/>
            </a:endParaRPr>
          </a:p>
          <a:p>
            <a:pPr marL="241300" indent="-228600">
              <a:lnSpc>
                <a:spcPct val="100000"/>
              </a:lnSpc>
              <a:spcBef>
                <a:spcPts val="1155"/>
              </a:spcBef>
              <a:buSzPct val="90909"/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dirty="0" sz="1100" spc="-5" b="1">
                <a:latin typeface="Cambria"/>
                <a:cs typeface="Cambria"/>
              </a:rPr>
              <a:t>emp.var.rate</a:t>
            </a:r>
            <a:r>
              <a:rPr dirty="0" sz="1100" spc="-5">
                <a:latin typeface="Cambria"/>
                <a:cs typeface="Cambria"/>
              </a:rPr>
              <a:t>: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Employment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variation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rate</a:t>
            </a:r>
            <a:r>
              <a:rPr dirty="0" sz="1100" spc="1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-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quarterly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indicator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(numerical).</a:t>
            </a:r>
            <a:endParaRPr sz="1100">
              <a:latin typeface="Cambria"/>
              <a:cs typeface="Cambria"/>
            </a:endParaRPr>
          </a:p>
          <a:p>
            <a:pPr marL="241300" indent="-228600">
              <a:lnSpc>
                <a:spcPct val="100000"/>
              </a:lnSpc>
              <a:spcBef>
                <a:spcPts val="1165"/>
              </a:spcBef>
              <a:buSzPct val="90909"/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dirty="0" sz="1100" spc="-5" b="1">
                <a:latin typeface="Cambria"/>
                <a:cs typeface="Cambria"/>
              </a:rPr>
              <a:t>cons.price.idx</a:t>
            </a:r>
            <a:r>
              <a:rPr dirty="0" sz="1100" spc="-5">
                <a:latin typeface="Cambria"/>
                <a:cs typeface="Cambria"/>
              </a:rPr>
              <a:t>: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Consumer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price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index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-</a:t>
            </a:r>
            <a:r>
              <a:rPr dirty="0" sz="1100" spc="-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monthly </a:t>
            </a:r>
            <a:r>
              <a:rPr dirty="0" sz="1100" spc="-5">
                <a:latin typeface="Cambria"/>
                <a:cs typeface="Cambria"/>
              </a:rPr>
              <a:t>indicator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(numerical).</a:t>
            </a:r>
            <a:endParaRPr sz="1100">
              <a:latin typeface="Cambria"/>
              <a:cs typeface="Cambria"/>
            </a:endParaRPr>
          </a:p>
          <a:p>
            <a:pPr marL="241300" indent="-228600">
              <a:lnSpc>
                <a:spcPct val="100000"/>
              </a:lnSpc>
              <a:spcBef>
                <a:spcPts val="1165"/>
              </a:spcBef>
              <a:buSzPct val="90909"/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dirty="0" sz="1100" spc="-5" b="1">
                <a:latin typeface="Cambria"/>
                <a:cs typeface="Cambria"/>
              </a:rPr>
              <a:t>cons.conf.idx</a:t>
            </a:r>
            <a:r>
              <a:rPr dirty="0" sz="1100" spc="-5">
                <a:latin typeface="Cambria"/>
                <a:cs typeface="Cambria"/>
              </a:rPr>
              <a:t>: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Consumer confidence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index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- </a:t>
            </a:r>
            <a:r>
              <a:rPr dirty="0" sz="1100" spc="-5">
                <a:latin typeface="Cambria"/>
                <a:cs typeface="Cambria"/>
              </a:rPr>
              <a:t>monthly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indicator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(numerical).</a:t>
            </a:r>
            <a:endParaRPr sz="1100">
              <a:latin typeface="Cambria"/>
              <a:cs typeface="Cambria"/>
            </a:endParaRPr>
          </a:p>
          <a:p>
            <a:pPr marL="241300" indent="-228600">
              <a:lnSpc>
                <a:spcPct val="100000"/>
              </a:lnSpc>
              <a:spcBef>
                <a:spcPts val="1165"/>
              </a:spcBef>
              <a:buSzPct val="90909"/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dirty="0" sz="1100" b="1">
                <a:latin typeface="Cambria"/>
                <a:cs typeface="Cambria"/>
              </a:rPr>
              <a:t>euribor3m</a:t>
            </a:r>
            <a:r>
              <a:rPr dirty="0" sz="1100">
                <a:latin typeface="Cambria"/>
                <a:cs typeface="Cambria"/>
              </a:rPr>
              <a:t>: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Euribor</a:t>
            </a:r>
            <a:r>
              <a:rPr dirty="0" sz="1100">
                <a:latin typeface="Cambria"/>
                <a:cs typeface="Cambria"/>
              </a:rPr>
              <a:t> 3</a:t>
            </a:r>
            <a:r>
              <a:rPr dirty="0" sz="1100" spc="-2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month </a:t>
            </a:r>
            <a:r>
              <a:rPr dirty="0" sz="1100">
                <a:latin typeface="Cambria"/>
                <a:cs typeface="Cambria"/>
              </a:rPr>
              <a:t>rate - </a:t>
            </a:r>
            <a:r>
              <a:rPr dirty="0" sz="1100" spc="-5">
                <a:latin typeface="Cambria"/>
                <a:cs typeface="Cambria"/>
              </a:rPr>
              <a:t>daily indicator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(numerical).</a:t>
            </a:r>
            <a:endParaRPr sz="1100">
              <a:latin typeface="Cambria"/>
              <a:cs typeface="Cambria"/>
            </a:endParaRPr>
          </a:p>
          <a:p>
            <a:pPr marL="241300" indent="-228600">
              <a:lnSpc>
                <a:spcPct val="100000"/>
              </a:lnSpc>
              <a:spcBef>
                <a:spcPts val="1165"/>
              </a:spcBef>
              <a:buSzPct val="90909"/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dirty="0" sz="1100" b="1">
                <a:latin typeface="Cambria"/>
                <a:cs typeface="Cambria"/>
              </a:rPr>
              <a:t>nr.employed</a:t>
            </a:r>
            <a:r>
              <a:rPr dirty="0" sz="1100">
                <a:latin typeface="Cambria"/>
                <a:cs typeface="Cambria"/>
              </a:rPr>
              <a:t>: </a:t>
            </a:r>
            <a:r>
              <a:rPr dirty="0" sz="1100" spc="-5">
                <a:latin typeface="Cambria"/>
                <a:cs typeface="Cambria"/>
              </a:rPr>
              <a:t>Number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10">
                <a:latin typeface="Cambria"/>
                <a:cs typeface="Cambria"/>
              </a:rPr>
              <a:t>of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employees </a:t>
            </a:r>
            <a:r>
              <a:rPr dirty="0" sz="1100">
                <a:latin typeface="Cambria"/>
                <a:cs typeface="Cambria"/>
              </a:rPr>
              <a:t>-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quarterly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indicator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(numerical).</a:t>
            </a:r>
            <a:endParaRPr sz="1100">
              <a:latin typeface="Cambria"/>
              <a:cs typeface="Cambria"/>
            </a:endParaRPr>
          </a:p>
          <a:p>
            <a:pPr marL="241300" indent="-228600">
              <a:lnSpc>
                <a:spcPct val="100000"/>
              </a:lnSpc>
              <a:spcBef>
                <a:spcPts val="1160"/>
              </a:spcBef>
              <a:buSzPct val="90909"/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dirty="0" sz="1100" b="1">
                <a:latin typeface="Cambria"/>
                <a:cs typeface="Cambria"/>
              </a:rPr>
              <a:t>y</a:t>
            </a:r>
            <a:r>
              <a:rPr dirty="0" sz="1100">
                <a:latin typeface="Cambria"/>
                <a:cs typeface="Cambria"/>
              </a:rPr>
              <a:t>:</a:t>
            </a:r>
            <a:r>
              <a:rPr dirty="0" sz="1100" spc="-5">
                <a:latin typeface="Cambria"/>
                <a:cs typeface="Cambria"/>
              </a:rPr>
              <a:t> Has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the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client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subscribed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to </a:t>
            </a:r>
            <a:r>
              <a:rPr dirty="0" sz="1100">
                <a:latin typeface="Cambria"/>
                <a:cs typeface="Cambria"/>
              </a:rPr>
              <a:t>a </a:t>
            </a:r>
            <a:r>
              <a:rPr dirty="0" sz="1100" spc="-5">
                <a:latin typeface="Cambria"/>
                <a:cs typeface="Cambria"/>
              </a:rPr>
              <a:t>term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deposit?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(binary:</a:t>
            </a:r>
            <a:r>
              <a:rPr dirty="0" sz="1100">
                <a:latin typeface="Cambria"/>
                <a:cs typeface="Cambria"/>
              </a:rPr>
              <a:t> 'yes',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'no').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0604" y="7735061"/>
            <a:ext cx="5476875" cy="1201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58750" indent="-146685">
              <a:lnSpc>
                <a:spcPct val="100000"/>
              </a:lnSpc>
              <a:spcBef>
                <a:spcPts val="100"/>
              </a:spcBef>
              <a:buAutoNum type="arabicPeriod" startAt="2"/>
              <a:tabLst>
                <a:tab pos="159385" algn="l"/>
              </a:tabLst>
            </a:pPr>
            <a:r>
              <a:rPr dirty="0" sz="1100" b="1">
                <a:latin typeface="Cambria"/>
                <a:cs typeface="Cambria"/>
              </a:rPr>
              <a:t>Data</a:t>
            </a:r>
            <a:r>
              <a:rPr dirty="0" sz="1100" spc="-40" b="1">
                <a:latin typeface="Cambria"/>
                <a:cs typeface="Cambria"/>
              </a:rPr>
              <a:t> </a:t>
            </a:r>
            <a:r>
              <a:rPr dirty="0" sz="1100" spc="-5" b="1">
                <a:latin typeface="Cambria"/>
                <a:cs typeface="Cambria"/>
              </a:rPr>
              <a:t>Cleaning</a:t>
            </a:r>
            <a:endParaRPr sz="11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165"/>
              </a:spcBef>
            </a:pPr>
            <a:r>
              <a:rPr dirty="0" sz="1100">
                <a:latin typeface="Cambria"/>
                <a:cs typeface="Cambria"/>
              </a:rPr>
              <a:t>Handling</a:t>
            </a:r>
            <a:r>
              <a:rPr dirty="0" sz="1100" spc="-2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Missing</a:t>
            </a:r>
            <a:r>
              <a:rPr dirty="0" sz="1100" spc="-2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Values:</a:t>
            </a:r>
            <a:endParaRPr sz="1100">
              <a:latin typeface="Cambria"/>
              <a:cs typeface="Cambria"/>
            </a:endParaRPr>
          </a:p>
          <a:p>
            <a:pPr lvl="1" marL="469265" marR="5080" indent="-228600">
              <a:lnSpc>
                <a:spcPct val="112700"/>
              </a:lnSpc>
              <a:spcBef>
                <a:spcPts val="985"/>
              </a:spcBef>
              <a:buSzPct val="90909"/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100" spc="-5" b="1">
                <a:latin typeface="Cambria"/>
                <a:cs typeface="Cambria"/>
              </a:rPr>
              <a:t>Identification</a:t>
            </a:r>
            <a:r>
              <a:rPr dirty="0" sz="1100" spc="-5">
                <a:latin typeface="Cambria"/>
                <a:cs typeface="Cambria"/>
              </a:rPr>
              <a:t>:</a:t>
            </a:r>
            <a:r>
              <a:rPr dirty="0" sz="1100" spc="-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There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are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no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obvious</a:t>
            </a:r>
            <a:r>
              <a:rPr dirty="0" sz="1100" spc="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missing</a:t>
            </a:r>
            <a:r>
              <a:rPr dirty="0" sz="1100" spc="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values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(NaNs)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10">
                <a:latin typeface="Cambria"/>
                <a:cs typeface="Cambria"/>
              </a:rPr>
              <a:t>as</a:t>
            </a:r>
            <a:r>
              <a:rPr dirty="0" sz="1100" spc="1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per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the</a:t>
            </a:r>
            <a:r>
              <a:rPr dirty="0" sz="1100" spc="-5">
                <a:latin typeface="Cambria"/>
                <a:cs typeface="Cambria"/>
              </a:rPr>
              <a:t> initial</a:t>
            </a:r>
            <a:r>
              <a:rPr dirty="0" sz="1100" spc="30">
                <a:latin typeface="Cambria"/>
                <a:cs typeface="Cambria"/>
              </a:rPr>
              <a:t> </a:t>
            </a:r>
            <a:r>
              <a:rPr dirty="0" sz="1100" spc="-5" b="1">
                <a:latin typeface="Cambria"/>
                <a:cs typeface="Cambria"/>
              </a:rPr>
              <a:t>.info() </a:t>
            </a:r>
            <a:r>
              <a:rPr dirty="0" sz="1100" spc="-229" b="1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check. However,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the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dataset</a:t>
            </a:r>
            <a:r>
              <a:rPr dirty="0" sz="1100">
                <a:latin typeface="Cambria"/>
                <a:cs typeface="Cambria"/>
              </a:rPr>
              <a:t> might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have </a:t>
            </a:r>
            <a:r>
              <a:rPr dirty="0" sz="1100" spc="-5">
                <a:latin typeface="Cambria"/>
                <a:cs typeface="Cambria"/>
              </a:rPr>
              <a:t>unknown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10">
                <a:latin typeface="Cambria"/>
                <a:cs typeface="Cambria"/>
              </a:rPr>
              <a:t>or</a:t>
            </a:r>
            <a:r>
              <a:rPr dirty="0" sz="1100" spc="-5">
                <a:latin typeface="Cambria"/>
                <a:cs typeface="Cambria"/>
              </a:rPr>
              <a:t> undefined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values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coded 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differently,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such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as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'unknown'</a:t>
            </a:r>
            <a:r>
              <a:rPr dirty="0" sz="1100">
                <a:latin typeface="Cambria"/>
                <a:cs typeface="Cambria"/>
              </a:rPr>
              <a:t> in</a:t>
            </a:r>
            <a:r>
              <a:rPr dirty="0" sz="1100" spc="-5">
                <a:latin typeface="Cambria"/>
                <a:cs typeface="Cambria"/>
              </a:rPr>
              <a:t> categorical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variables.</a:t>
            </a:r>
            <a:endParaRPr sz="1100"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77950" y="4812158"/>
            <a:ext cx="4795938" cy="257873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604" y="3047212"/>
            <a:ext cx="5373370" cy="15373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69265" marR="5080" indent="-228600">
              <a:lnSpc>
                <a:spcPct val="112700"/>
              </a:lnSpc>
              <a:spcBef>
                <a:spcPts val="100"/>
              </a:spcBef>
              <a:buSzPct val="90909"/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100" spc="-5" b="1">
                <a:latin typeface="Cambria"/>
                <a:cs typeface="Cambria"/>
              </a:rPr>
              <a:t>Decision</a:t>
            </a:r>
            <a:r>
              <a:rPr dirty="0" sz="1100" spc="-5">
                <a:latin typeface="Cambria"/>
                <a:cs typeface="Cambria"/>
              </a:rPr>
              <a:t>: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Replace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'unknown'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with</a:t>
            </a:r>
            <a:r>
              <a:rPr dirty="0" sz="1100" spc="1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the</a:t>
            </a:r>
            <a:r>
              <a:rPr dirty="0" sz="1100" spc="-5">
                <a:latin typeface="Cambria"/>
                <a:cs typeface="Cambria"/>
              </a:rPr>
              <a:t> most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frequent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value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or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a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separate category, </a:t>
            </a:r>
            <a:r>
              <a:rPr dirty="0" sz="1100" spc="-22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depending</a:t>
            </a:r>
            <a:r>
              <a:rPr dirty="0" sz="1100">
                <a:latin typeface="Cambria"/>
                <a:cs typeface="Cambria"/>
              </a:rPr>
              <a:t> on</a:t>
            </a:r>
            <a:r>
              <a:rPr dirty="0" sz="1100" spc="-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the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column.</a:t>
            </a:r>
            <a:endParaRPr sz="11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160"/>
              </a:spcBef>
            </a:pPr>
            <a:r>
              <a:rPr dirty="0" sz="1100" spc="-5">
                <a:latin typeface="Cambria"/>
                <a:cs typeface="Cambria"/>
              </a:rPr>
              <a:t>Noise and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Outlier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Detection:</a:t>
            </a:r>
            <a:endParaRPr sz="1100">
              <a:latin typeface="Cambria"/>
              <a:cs typeface="Cambria"/>
            </a:endParaRPr>
          </a:p>
          <a:p>
            <a:pPr marL="469265" indent="-229235">
              <a:lnSpc>
                <a:spcPct val="100000"/>
              </a:lnSpc>
              <a:spcBef>
                <a:spcPts val="1155"/>
              </a:spcBef>
              <a:buSzPct val="90909"/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100" spc="-5" b="1">
                <a:latin typeface="Cambria"/>
                <a:cs typeface="Cambria"/>
              </a:rPr>
              <a:t>Identification</a:t>
            </a:r>
            <a:r>
              <a:rPr dirty="0" sz="1100" spc="-5">
                <a:latin typeface="Cambria"/>
                <a:cs typeface="Cambria"/>
              </a:rPr>
              <a:t>: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For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numerical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columns,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use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box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plots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to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identify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outliers.</a:t>
            </a:r>
            <a:endParaRPr sz="1100">
              <a:latin typeface="Cambria"/>
              <a:cs typeface="Cambria"/>
            </a:endParaRPr>
          </a:p>
          <a:p>
            <a:pPr marL="469265" marR="350520" indent="-228600">
              <a:lnSpc>
                <a:spcPct val="112700"/>
              </a:lnSpc>
              <a:spcBef>
                <a:spcPts val="994"/>
              </a:spcBef>
              <a:buSzPct val="90909"/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100" spc="-5" b="1">
                <a:latin typeface="Cambria"/>
                <a:cs typeface="Cambria"/>
              </a:rPr>
              <a:t>Decision</a:t>
            </a:r>
            <a:r>
              <a:rPr dirty="0" sz="1100" spc="-5">
                <a:latin typeface="Cambria"/>
                <a:cs typeface="Cambria"/>
              </a:rPr>
              <a:t>: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Depending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on </a:t>
            </a:r>
            <a:r>
              <a:rPr dirty="0" sz="1100" spc="-5">
                <a:latin typeface="Cambria"/>
                <a:cs typeface="Cambria"/>
              </a:rPr>
              <a:t>the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context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and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the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amount,</a:t>
            </a:r>
            <a:r>
              <a:rPr dirty="0" sz="1100">
                <a:latin typeface="Cambria"/>
                <a:cs typeface="Cambria"/>
              </a:rPr>
              <a:t> outliers</a:t>
            </a:r>
            <a:r>
              <a:rPr dirty="0" sz="1100" spc="-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can </a:t>
            </a:r>
            <a:r>
              <a:rPr dirty="0" sz="1100" spc="-5">
                <a:latin typeface="Cambria"/>
                <a:cs typeface="Cambria"/>
              </a:rPr>
              <a:t>be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capped, </a:t>
            </a:r>
            <a:r>
              <a:rPr dirty="0" sz="1100" spc="-229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transformed, </a:t>
            </a:r>
            <a:r>
              <a:rPr dirty="0" sz="1100">
                <a:latin typeface="Cambria"/>
                <a:cs typeface="Cambria"/>
              </a:rPr>
              <a:t>or</a:t>
            </a:r>
            <a:r>
              <a:rPr dirty="0" sz="1100" spc="-5">
                <a:latin typeface="Cambria"/>
                <a:cs typeface="Cambria"/>
              </a:rPr>
              <a:t> removed.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0604" y="5021707"/>
            <a:ext cx="4890135" cy="82486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spc="-5">
                <a:latin typeface="Cambria"/>
                <a:cs typeface="Cambria"/>
              </a:rPr>
              <a:t>Error</a:t>
            </a:r>
            <a:r>
              <a:rPr dirty="0" sz="1100" spc="-4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Correction:</a:t>
            </a:r>
            <a:endParaRPr sz="1100">
              <a:latin typeface="Cambria"/>
              <a:cs typeface="Cambria"/>
            </a:endParaRPr>
          </a:p>
          <a:p>
            <a:pPr marL="469265" indent="-229235">
              <a:lnSpc>
                <a:spcPct val="100000"/>
              </a:lnSpc>
              <a:spcBef>
                <a:spcPts val="1165"/>
              </a:spcBef>
              <a:buSzPct val="90909"/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100" spc="-5" b="1">
                <a:latin typeface="Cambria"/>
                <a:cs typeface="Cambria"/>
              </a:rPr>
              <a:t>Identification</a:t>
            </a:r>
            <a:r>
              <a:rPr dirty="0" sz="1100" spc="-5">
                <a:latin typeface="Cambria"/>
                <a:cs typeface="Cambria"/>
              </a:rPr>
              <a:t>: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Check </a:t>
            </a:r>
            <a:r>
              <a:rPr dirty="0" sz="1100">
                <a:latin typeface="Cambria"/>
                <a:cs typeface="Cambria"/>
              </a:rPr>
              <a:t>for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typos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or </a:t>
            </a:r>
            <a:r>
              <a:rPr dirty="0" sz="1100" spc="-5">
                <a:latin typeface="Cambria"/>
                <a:cs typeface="Cambria"/>
              </a:rPr>
              <a:t>inconsistencies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in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categorical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variables.</a:t>
            </a:r>
            <a:endParaRPr sz="1100">
              <a:latin typeface="Cambria"/>
              <a:cs typeface="Cambria"/>
            </a:endParaRPr>
          </a:p>
          <a:p>
            <a:pPr marL="469265" indent="-229235">
              <a:lnSpc>
                <a:spcPct val="100000"/>
              </a:lnSpc>
              <a:spcBef>
                <a:spcPts val="1160"/>
              </a:spcBef>
              <a:buSzPct val="90909"/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100" spc="-5" b="1">
                <a:latin typeface="Cambria"/>
                <a:cs typeface="Cambria"/>
              </a:rPr>
              <a:t>Decision</a:t>
            </a:r>
            <a:r>
              <a:rPr dirty="0" sz="1100" spc="-5">
                <a:latin typeface="Cambria"/>
                <a:cs typeface="Cambria"/>
              </a:rPr>
              <a:t>: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Correct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any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identified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errors</a:t>
            </a:r>
            <a:r>
              <a:rPr dirty="0" sz="1100" spc="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and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standardize</a:t>
            </a:r>
            <a:r>
              <a:rPr dirty="0" sz="1100" spc="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the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text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format.</a:t>
            </a:r>
            <a:endParaRPr sz="1100"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11718" y="951001"/>
            <a:ext cx="3715570" cy="207715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48837" y="6030776"/>
            <a:ext cx="5945974" cy="2220341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604" y="895858"/>
            <a:ext cx="5466715" cy="44786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58750" indent="-146685">
              <a:lnSpc>
                <a:spcPct val="100000"/>
              </a:lnSpc>
              <a:spcBef>
                <a:spcPts val="100"/>
              </a:spcBef>
              <a:buAutoNum type="arabicPeriod" startAt="3"/>
              <a:tabLst>
                <a:tab pos="159385" algn="l"/>
              </a:tabLst>
            </a:pPr>
            <a:r>
              <a:rPr dirty="0" sz="1100" b="1">
                <a:latin typeface="Cambria"/>
                <a:cs typeface="Cambria"/>
              </a:rPr>
              <a:t>Data</a:t>
            </a:r>
            <a:r>
              <a:rPr dirty="0" sz="1100" spc="-40" b="1">
                <a:latin typeface="Cambria"/>
                <a:cs typeface="Cambria"/>
              </a:rPr>
              <a:t> </a:t>
            </a:r>
            <a:r>
              <a:rPr dirty="0" sz="1100" spc="-5" b="1">
                <a:latin typeface="Cambria"/>
                <a:cs typeface="Cambria"/>
              </a:rPr>
              <a:t>Preprocessing</a:t>
            </a:r>
            <a:endParaRPr sz="1100">
              <a:latin typeface="Cambria"/>
              <a:cs typeface="Cambria"/>
            </a:endParaRPr>
          </a:p>
          <a:p>
            <a:pPr lvl="1" marL="469265" marR="261620" indent="-228600">
              <a:lnSpc>
                <a:spcPct val="112700"/>
              </a:lnSpc>
              <a:spcBef>
                <a:spcPts val="1000"/>
              </a:spcBef>
              <a:buSzPct val="90909"/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100" b="1">
                <a:latin typeface="Cambria"/>
                <a:cs typeface="Cambria"/>
              </a:rPr>
              <a:t>Data</a:t>
            </a:r>
            <a:r>
              <a:rPr dirty="0" sz="1100" spc="-5" b="1">
                <a:latin typeface="Cambria"/>
                <a:cs typeface="Cambria"/>
              </a:rPr>
              <a:t> Type</a:t>
            </a:r>
            <a:r>
              <a:rPr dirty="0" sz="1100" spc="5" b="1">
                <a:latin typeface="Cambria"/>
                <a:cs typeface="Cambria"/>
              </a:rPr>
              <a:t> </a:t>
            </a:r>
            <a:r>
              <a:rPr dirty="0" sz="1100" spc="-5" b="1">
                <a:latin typeface="Cambria"/>
                <a:cs typeface="Cambria"/>
              </a:rPr>
              <a:t>Conversion</a:t>
            </a:r>
            <a:r>
              <a:rPr dirty="0" sz="1100" spc="-5">
                <a:latin typeface="Cambria"/>
                <a:cs typeface="Cambria"/>
              </a:rPr>
              <a:t>: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Convert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categorical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variables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into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a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format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suitable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for </a:t>
            </a:r>
            <a:r>
              <a:rPr dirty="0" sz="1100" spc="-229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machine learning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algorithms.</a:t>
            </a:r>
            <a:endParaRPr sz="1100">
              <a:latin typeface="Cambria"/>
              <a:cs typeface="Cambria"/>
            </a:endParaRPr>
          </a:p>
          <a:p>
            <a:pPr lvl="1" marL="469265" indent="-229235">
              <a:lnSpc>
                <a:spcPct val="100000"/>
              </a:lnSpc>
              <a:spcBef>
                <a:spcPts val="1150"/>
              </a:spcBef>
              <a:buSzPct val="90909"/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100" spc="-5" b="1">
                <a:latin typeface="Cambria"/>
                <a:cs typeface="Cambria"/>
              </a:rPr>
              <a:t>Normalization/Standardization</a:t>
            </a:r>
            <a:r>
              <a:rPr dirty="0" sz="1100" spc="-5">
                <a:latin typeface="Cambria"/>
                <a:cs typeface="Cambria"/>
              </a:rPr>
              <a:t>: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Standardize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the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range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of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numerical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variables.</a:t>
            </a:r>
            <a:endParaRPr sz="1100">
              <a:latin typeface="Cambria"/>
              <a:cs typeface="Cambria"/>
            </a:endParaRPr>
          </a:p>
          <a:p>
            <a:pPr lvl="1" marL="469265" indent="-229235">
              <a:lnSpc>
                <a:spcPct val="100000"/>
              </a:lnSpc>
              <a:spcBef>
                <a:spcPts val="1165"/>
              </a:spcBef>
              <a:buSzPct val="90909"/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100" b="1">
                <a:latin typeface="Cambria"/>
                <a:cs typeface="Cambria"/>
              </a:rPr>
              <a:t>Encoding</a:t>
            </a:r>
            <a:r>
              <a:rPr dirty="0" sz="1100" spc="5" b="1">
                <a:latin typeface="Cambria"/>
                <a:cs typeface="Cambria"/>
              </a:rPr>
              <a:t> </a:t>
            </a:r>
            <a:r>
              <a:rPr dirty="0" sz="1100" spc="-5" b="1">
                <a:latin typeface="Cambria"/>
                <a:cs typeface="Cambria"/>
              </a:rPr>
              <a:t>Categorical Variables</a:t>
            </a:r>
            <a:r>
              <a:rPr dirty="0" sz="1100" spc="-5">
                <a:latin typeface="Cambria"/>
                <a:cs typeface="Cambria"/>
              </a:rPr>
              <a:t>: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Apply</a:t>
            </a:r>
            <a:r>
              <a:rPr dirty="0" sz="1100">
                <a:latin typeface="Cambria"/>
                <a:cs typeface="Cambria"/>
              </a:rPr>
              <a:t> one-hot </a:t>
            </a:r>
            <a:r>
              <a:rPr dirty="0" sz="1100" spc="-5">
                <a:latin typeface="Cambria"/>
                <a:cs typeface="Cambria"/>
              </a:rPr>
              <a:t>encoding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or </a:t>
            </a:r>
            <a:r>
              <a:rPr dirty="0" sz="1100" spc="-5">
                <a:latin typeface="Cambria"/>
                <a:cs typeface="Cambria"/>
              </a:rPr>
              <a:t>label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encoding.</a:t>
            </a:r>
            <a:endParaRPr sz="1100">
              <a:latin typeface="Cambria"/>
              <a:cs typeface="Cambria"/>
            </a:endParaRPr>
          </a:p>
          <a:p>
            <a:pPr marL="12700" marR="243204">
              <a:lnSpc>
                <a:spcPct val="112700"/>
              </a:lnSpc>
              <a:spcBef>
                <a:spcPts val="994"/>
              </a:spcBef>
            </a:pPr>
            <a:r>
              <a:rPr dirty="0" sz="1100" spc="-5">
                <a:latin typeface="Cambria"/>
                <a:cs typeface="Cambria"/>
              </a:rPr>
              <a:t>Next,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I'll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proceed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with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the cleaning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and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preprocessing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steps,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including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handling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missing </a:t>
            </a:r>
            <a:r>
              <a:rPr dirty="0" sz="1100" spc="-22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values,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detecting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and addressing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outliers,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and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encoding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categorical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variables.</a:t>
            </a:r>
            <a:endParaRPr sz="11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165"/>
              </a:spcBef>
            </a:pPr>
            <a:r>
              <a:rPr dirty="0" sz="1100">
                <a:latin typeface="Cambria"/>
                <a:cs typeface="Cambria"/>
              </a:rPr>
              <a:t>The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10">
                <a:latin typeface="Cambria"/>
                <a:cs typeface="Cambria"/>
              </a:rPr>
              <a:t>data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has</a:t>
            </a:r>
            <a:r>
              <a:rPr dirty="0" sz="1100" spc="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been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cleaned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and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preprocessed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similarly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to</a:t>
            </a:r>
            <a:r>
              <a:rPr dirty="0" sz="1100" spc="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project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3,</a:t>
            </a:r>
            <a:r>
              <a:rPr dirty="0" sz="1100" spc="-5">
                <a:latin typeface="Cambria"/>
                <a:cs typeface="Cambria"/>
              </a:rPr>
              <a:t> including:</a:t>
            </a:r>
            <a:endParaRPr sz="1100">
              <a:latin typeface="Cambria"/>
              <a:cs typeface="Cambria"/>
            </a:endParaRPr>
          </a:p>
          <a:p>
            <a:pPr marL="240665" marR="103505">
              <a:lnSpc>
                <a:spcPct val="111800"/>
              </a:lnSpc>
              <a:spcBef>
                <a:spcPts val="1010"/>
              </a:spcBef>
            </a:pPr>
            <a:r>
              <a:rPr dirty="0" sz="1100" spc="-5" b="1">
                <a:latin typeface="Cambria"/>
                <a:cs typeface="Cambria"/>
              </a:rPr>
              <a:t>Handling</a:t>
            </a:r>
            <a:r>
              <a:rPr dirty="0" sz="1100" b="1">
                <a:latin typeface="Cambria"/>
                <a:cs typeface="Cambria"/>
              </a:rPr>
              <a:t> </a:t>
            </a:r>
            <a:r>
              <a:rPr dirty="0" sz="1100" spc="-5" b="1">
                <a:latin typeface="Cambria"/>
                <a:cs typeface="Cambria"/>
              </a:rPr>
              <a:t>Missing</a:t>
            </a:r>
            <a:r>
              <a:rPr dirty="0" sz="1100" spc="5" b="1">
                <a:latin typeface="Cambria"/>
                <a:cs typeface="Cambria"/>
              </a:rPr>
              <a:t> </a:t>
            </a:r>
            <a:r>
              <a:rPr dirty="0" sz="1100" spc="-5" b="1">
                <a:latin typeface="Cambria"/>
                <a:cs typeface="Cambria"/>
              </a:rPr>
              <a:t>Values</a:t>
            </a:r>
            <a:r>
              <a:rPr dirty="0" sz="1100" spc="-5">
                <a:latin typeface="Cambria"/>
                <a:cs typeface="Cambria"/>
              </a:rPr>
              <a:t>: </a:t>
            </a:r>
            <a:r>
              <a:rPr dirty="0" sz="1100">
                <a:latin typeface="Cambria"/>
                <a:cs typeface="Cambria"/>
              </a:rPr>
              <a:t>Replaced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'unknown'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entries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with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NaN</a:t>
            </a:r>
            <a:r>
              <a:rPr dirty="0" sz="1100" spc="-5">
                <a:latin typeface="Cambria"/>
                <a:cs typeface="Cambria"/>
              </a:rPr>
              <a:t> and </a:t>
            </a:r>
            <a:r>
              <a:rPr dirty="0" sz="1100">
                <a:latin typeface="Cambria"/>
                <a:cs typeface="Cambria"/>
              </a:rPr>
              <a:t>then </a:t>
            </a:r>
            <a:r>
              <a:rPr dirty="0" sz="1100" spc="-5">
                <a:latin typeface="Cambria"/>
                <a:cs typeface="Cambria"/>
              </a:rPr>
              <a:t>filled them </a:t>
            </a:r>
            <a:r>
              <a:rPr dirty="0" sz="1100" spc="-22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with </a:t>
            </a:r>
            <a:r>
              <a:rPr dirty="0" sz="1100">
                <a:latin typeface="Cambria"/>
                <a:cs typeface="Cambria"/>
              </a:rPr>
              <a:t>the</a:t>
            </a:r>
            <a:r>
              <a:rPr dirty="0" sz="1100" spc="-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mode</a:t>
            </a:r>
            <a:r>
              <a:rPr dirty="0" sz="1100">
                <a:latin typeface="Cambria"/>
                <a:cs typeface="Cambria"/>
              </a:rPr>
              <a:t> (most</a:t>
            </a:r>
            <a:r>
              <a:rPr dirty="0" sz="1100" spc="-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frequent</a:t>
            </a:r>
            <a:r>
              <a:rPr dirty="0" sz="1100" spc="-5">
                <a:latin typeface="Cambria"/>
                <a:cs typeface="Cambria"/>
              </a:rPr>
              <a:t> value) </a:t>
            </a:r>
            <a:r>
              <a:rPr dirty="0" sz="1100">
                <a:latin typeface="Cambria"/>
                <a:cs typeface="Cambria"/>
              </a:rPr>
              <a:t>of</a:t>
            </a:r>
            <a:r>
              <a:rPr dirty="0" sz="1100" spc="-1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each </a:t>
            </a:r>
            <a:r>
              <a:rPr dirty="0" sz="1100" spc="-5">
                <a:latin typeface="Cambria"/>
                <a:cs typeface="Cambria"/>
              </a:rPr>
              <a:t>column.</a:t>
            </a:r>
            <a:endParaRPr sz="1100">
              <a:latin typeface="Cambria"/>
              <a:cs typeface="Cambria"/>
            </a:endParaRPr>
          </a:p>
          <a:p>
            <a:pPr marL="240665" marR="208279">
              <a:lnSpc>
                <a:spcPct val="112700"/>
              </a:lnSpc>
              <a:spcBef>
                <a:spcPts val="1000"/>
              </a:spcBef>
            </a:pPr>
            <a:r>
              <a:rPr dirty="0" sz="1100" spc="-5" b="1">
                <a:latin typeface="Cambria"/>
                <a:cs typeface="Cambria"/>
              </a:rPr>
              <a:t>Outlier</a:t>
            </a:r>
            <a:r>
              <a:rPr dirty="0" sz="1100" b="1">
                <a:latin typeface="Cambria"/>
                <a:cs typeface="Cambria"/>
              </a:rPr>
              <a:t> </a:t>
            </a:r>
            <a:r>
              <a:rPr dirty="0" sz="1100" spc="-5" b="1">
                <a:latin typeface="Cambria"/>
                <a:cs typeface="Cambria"/>
              </a:rPr>
              <a:t>Detection</a:t>
            </a:r>
            <a:r>
              <a:rPr dirty="0" sz="1100" spc="10" b="1">
                <a:latin typeface="Cambria"/>
                <a:cs typeface="Cambria"/>
              </a:rPr>
              <a:t> </a:t>
            </a:r>
            <a:r>
              <a:rPr dirty="0" sz="1100" b="1">
                <a:latin typeface="Cambria"/>
                <a:cs typeface="Cambria"/>
              </a:rPr>
              <a:t>and</a:t>
            </a:r>
            <a:r>
              <a:rPr dirty="0" sz="1100" spc="5" b="1">
                <a:latin typeface="Cambria"/>
                <a:cs typeface="Cambria"/>
              </a:rPr>
              <a:t> </a:t>
            </a:r>
            <a:r>
              <a:rPr dirty="0" sz="1100" spc="-5" b="1">
                <a:latin typeface="Cambria"/>
                <a:cs typeface="Cambria"/>
              </a:rPr>
              <a:t>Handling</a:t>
            </a:r>
            <a:r>
              <a:rPr dirty="0" sz="1100" spc="-5">
                <a:latin typeface="Cambria"/>
                <a:cs typeface="Cambria"/>
              </a:rPr>
              <a:t>: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Identified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and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capped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outliers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at the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1st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and</a:t>
            </a:r>
            <a:r>
              <a:rPr dirty="0" sz="1100">
                <a:latin typeface="Cambria"/>
                <a:cs typeface="Cambria"/>
              </a:rPr>
              <a:t> 99th </a:t>
            </a:r>
            <a:r>
              <a:rPr dirty="0" sz="1100" spc="-22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percentiles</a:t>
            </a:r>
            <a:r>
              <a:rPr dirty="0" sz="1100">
                <a:latin typeface="Cambria"/>
                <a:cs typeface="Cambria"/>
              </a:rPr>
              <a:t> for</a:t>
            </a:r>
            <a:r>
              <a:rPr dirty="0" sz="1100" spc="-5">
                <a:latin typeface="Cambria"/>
                <a:cs typeface="Cambria"/>
              </a:rPr>
              <a:t> numerical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columns.</a:t>
            </a:r>
            <a:endParaRPr sz="1100">
              <a:latin typeface="Cambria"/>
              <a:cs typeface="Cambria"/>
            </a:endParaRPr>
          </a:p>
          <a:p>
            <a:pPr marL="240665">
              <a:lnSpc>
                <a:spcPct val="100000"/>
              </a:lnSpc>
              <a:spcBef>
                <a:spcPts val="1160"/>
              </a:spcBef>
            </a:pPr>
            <a:r>
              <a:rPr dirty="0" sz="1100" spc="-5" b="1">
                <a:latin typeface="Cambria"/>
                <a:cs typeface="Cambria"/>
              </a:rPr>
              <a:t>Error </a:t>
            </a:r>
            <a:r>
              <a:rPr dirty="0" sz="1100" b="1">
                <a:latin typeface="Cambria"/>
                <a:cs typeface="Cambria"/>
              </a:rPr>
              <a:t>Correction</a:t>
            </a:r>
            <a:r>
              <a:rPr dirty="0" sz="1100">
                <a:latin typeface="Cambria"/>
                <a:cs typeface="Cambria"/>
              </a:rPr>
              <a:t>:</a:t>
            </a:r>
            <a:r>
              <a:rPr dirty="0" sz="1100" spc="-5">
                <a:latin typeface="Cambria"/>
                <a:cs typeface="Cambria"/>
              </a:rPr>
              <a:t> Ensured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consistent capitalization </a:t>
            </a:r>
            <a:r>
              <a:rPr dirty="0" sz="1100">
                <a:latin typeface="Cambria"/>
                <a:cs typeface="Cambria"/>
              </a:rPr>
              <a:t>in </a:t>
            </a:r>
            <a:r>
              <a:rPr dirty="0" sz="1100" spc="-5">
                <a:latin typeface="Cambria"/>
                <a:cs typeface="Cambria"/>
              </a:rPr>
              <a:t>categorical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variables.</a:t>
            </a:r>
            <a:endParaRPr sz="1100">
              <a:latin typeface="Cambria"/>
              <a:cs typeface="Cambria"/>
            </a:endParaRPr>
          </a:p>
          <a:p>
            <a:pPr marL="240665" marR="153670">
              <a:lnSpc>
                <a:spcPct val="111800"/>
              </a:lnSpc>
              <a:spcBef>
                <a:spcPts val="1010"/>
              </a:spcBef>
            </a:pPr>
            <a:r>
              <a:rPr dirty="0" sz="1100" b="1">
                <a:latin typeface="Cambria"/>
                <a:cs typeface="Cambria"/>
              </a:rPr>
              <a:t>Encoding</a:t>
            </a:r>
            <a:r>
              <a:rPr dirty="0" sz="1100" spc="10" b="1">
                <a:latin typeface="Cambria"/>
                <a:cs typeface="Cambria"/>
              </a:rPr>
              <a:t> </a:t>
            </a:r>
            <a:r>
              <a:rPr dirty="0" sz="1100" spc="-5" b="1">
                <a:latin typeface="Cambria"/>
                <a:cs typeface="Cambria"/>
              </a:rPr>
              <a:t>Categorical</a:t>
            </a:r>
            <a:r>
              <a:rPr dirty="0" sz="1100" b="1">
                <a:latin typeface="Cambria"/>
                <a:cs typeface="Cambria"/>
              </a:rPr>
              <a:t> </a:t>
            </a:r>
            <a:r>
              <a:rPr dirty="0" sz="1100" spc="-5" b="1">
                <a:latin typeface="Cambria"/>
                <a:cs typeface="Cambria"/>
              </a:rPr>
              <a:t>Variables</a:t>
            </a:r>
            <a:r>
              <a:rPr dirty="0" sz="1100" spc="-5">
                <a:latin typeface="Cambria"/>
                <a:cs typeface="Cambria"/>
              </a:rPr>
              <a:t>: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Applied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one-hot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encoding</a:t>
            </a:r>
            <a:r>
              <a:rPr dirty="0" sz="1100" spc="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to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transform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categorical </a:t>
            </a:r>
            <a:r>
              <a:rPr dirty="0" sz="1100" spc="-22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variables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into</a:t>
            </a:r>
            <a:r>
              <a:rPr dirty="0" sz="1100" spc="-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a </a:t>
            </a:r>
            <a:r>
              <a:rPr dirty="0" sz="1100" spc="-5">
                <a:latin typeface="Cambria"/>
                <a:cs typeface="Cambria"/>
              </a:rPr>
              <a:t>format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suitable </a:t>
            </a:r>
            <a:r>
              <a:rPr dirty="0" sz="1100">
                <a:latin typeface="Cambria"/>
                <a:cs typeface="Cambria"/>
              </a:rPr>
              <a:t>for </a:t>
            </a:r>
            <a:r>
              <a:rPr dirty="0" sz="1100" spc="-5">
                <a:latin typeface="Cambria"/>
                <a:cs typeface="Cambria"/>
              </a:rPr>
              <a:t>machine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learning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algorithms.</a:t>
            </a:r>
            <a:endParaRPr sz="1100">
              <a:latin typeface="Cambria"/>
              <a:cs typeface="Cambria"/>
            </a:endParaRPr>
          </a:p>
          <a:p>
            <a:pPr marL="240665" marR="5080">
              <a:lnSpc>
                <a:spcPct val="112900"/>
              </a:lnSpc>
              <a:spcBef>
                <a:spcPts val="994"/>
              </a:spcBef>
            </a:pPr>
            <a:r>
              <a:rPr dirty="0" sz="1100" b="1">
                <a:latin typeface="Cambria"/>
                <a:cs typeface="Cambria"/>
              </a:rPr>
              <a:t>Resulting</a:t>
            </a:r>
            <a:r>
              <a:rPr dirty="0" sz="1100" spc="-15" b="1">
                <a:latin typeface="Cambria"/>
                <a:cs typeface="Cambria"/>
              </a:rPr>
              <a:t> </a:t>
            </a:r>
            <a:r>
              <a:rPr dirty="0" sz="1100" spc="-5" b="1">
                <a:latin typeface="Cambria"/>
                <a:cs typeface="Cambria"/>
              </a:rPr>
              <a:t>Data</a:t>
            </a:r>
            <a:r>
              <a:rPr dirty="0" sz="1100" spc="-5">
                <a:latin typeface="Cambria"/>
                <a:cs typeface="Cambria"/>
              </a:rPr>
              <a:t>: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The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dataset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now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has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48</a:t>
            </a:r>
            <a:r>
              <a:rPr dirty="0" sz="1100" spc="-2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columns,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with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numerical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variables </a:t>
            </a:r>
            <a:r>
              <a:rPr dirty="0" sz="1100">
                <a:latin typeface="Cambria"/>
                <a:cs typeface="Cambria"/>
              </a:rPr>
              <a:t>handled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for </a:t>
            </a:r>
            <a:r>
              <a:rPr dirty="0" sz="1100" spc="-22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outliers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and </a:t>
            </a:r>
            <a:r>
              <a:rPr dirty="0" sz="1100" spc="-10">
                <a:latin typeface="Cambria"/>
                <a:cs typeface="Cambria"/>
              </a:rPr>
              <a:t>all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categorical variables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encoded.</a:t>
            </a:r>
            <a:endParaRPr sz="11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604" y="889761"/>
            <a:ext cx="226949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solidFill>
                  <a:srgbClr val="365F91"/>
                </a:solidFill>
                <a:latin typeface="Calibri"/>
                <a:cs typeface="Calibri"/>
              </a:rPr>
              <a:t>1.</a:t>
            </a:r>
            <a:r>
              <a:rPr dirty="0" sz="2000" spc="-30" b="1">
                <a:solidFill>
                  <a:srgbClr val="365F91"/>
                </a:solidFill>
                <a:latin typeface="Calibri"/>
                <a:cs typeface="Calibri"/>
              </a:rPr>
              <a:t> </a:t>
            </a:r>
            <a:r>
              <a:rPr dirty="0" sz="2000" spc="-5" b="1">
                <a:solidFill>
                  <a:srgbClr val="365F91"/>
                </a:solidFill>
                <a:latin typeface="Calibri"/>
                <a:cs typeface="Calibri"/>
              </a:rPr>
              <a:t>Logistic</a:t>
            </a:r>
            <a:r>
              <a:rPr dirty="0" sz="2000" spc="-20" b="1">
                <a:solidFill>
                  <a:srgbClr val="365F91"/>
                </a:solidFill>
                <a:latin typeface="Calibri"/>
                <a:cs typeface="Calibri"/>
              </a:rPr>
              <a:t> </a:t>
            </a:r>
            <a:r>
              <a:rPr dirty="0" sz="2000" spc="-5" b="1">
                <a:solidFill>
                  <a:srgbClr val="365F91"/>
                </a:solidFill>
                <a:latin typeface="Calibri"/>
                <a:cs typeface="Calibri"/>
              </a:rPr>
              <a:t>Regression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0604" y="1541802"/>
            <a:ext cx="5504815" cy="2493645"/>
          </a:xfrm>
          <a:prstGeom prst="rect">
            <a:avLst/>
          </a:prstGeom>
        </p:spPr>
        <p:txBody>
          <a:bodyPr wrap="square" lIns="0" tIns="558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40"/>
              </a:spcBef>
            </a:pPr>
            <a:r>
              <a:rPr dirty="0" sz="1100" i="1">
                <a:solidFill>
                  <a:srgbClr val="4F81BC"/>
                </a:solidFill>
                <a:latin typeface="Segoe UI"/>
                <a:cs typeface="Segoe UI"/>
              </a:rPr>
              <a:t>Results</a:t>
            </a:r>
            <a:r>
              <a:rPr dirty="0" sz="1100" spc="-25" i="1">
                <a:solidFill>
                  <a:srgbClr val="4F81BC"/>
                </a:solidFill>
                <a:latin typeface="Segoe UI"/>
                <a:cs typeface="Segoe UI"/>
              </a:rPr>
              <a:t> </a:t>
            </a:r>
            <a:r>
              <a:rPr dirty="0" sz="1100" spc="-5" i="1">
                <a:solidFill>
                  <a:srgbClr val="4F81BC"/>
                </a:solidFill>
                <a:latin typeface="Segoe UI"/>
                <a:cs typeface="Segoe UI"/>
              </a:rPr>
              <a:t>and</a:t>
            </a:r>
            <a:r>
              <a:rPr dirty="0" sz="1100" spc="-10" i="1">
                <a:solidFill>
                  <a:srgbClr val="4F81BC"/>
                </a:solidFill>
                <a:latin typeface="Segoe UI"/>
                <a:cs typeface="Segoe UI"/>
              </a:rPr>
              <a:t> </a:t>
            </a:r>
            <a:r>
              <a:rPr dirty="0" sz="1100" spc="-5" i="1">
                <a:solidFill>
                  <a:srgbClr val="4F81BC"/>
                </a:solidFill>
                <a:latin typeface="Segoe UI"/>
                <a:cs typeface="Segoe UI"/>
              </a:rPr>
              <a:t>Explanation:</a:t>
            </a:r>
            <a:endParaRPr sz="1100">
              <a:latin typeface="Segoe UI"/>
              <a:cs typeface="Segoe UI"/>
            </a:endParaRPr>
          </a:p>
          <a:p>
            <a:pPr marL="12700" marR="5080">
              <a:lnSpc>
                <a:spcPct val="110900"/>
              </a:lnSpc>
              <a:spcBef>
                <a:spcPts val="210"/>
              </a:spcBef>
            </a:pP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The Logistic</a:t>
            </a:r>
            <a:r>
              <a:rPr dirty="0" sz="1200" spc="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Regression</a:t>
            </a:r>
            <a:r>
              <a:rPr dirty="0" sz="1200" spc="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model was</a:t>
            </a:r>
            <a:r>
              <a:rPr dirty="0" sz="1200" spc="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trained</a:t>
            </a:r>
            <a:r>
              <a:rPr dirty="0" sz="1200" spc="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and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used</a:t>
            </a:r>
            <a:r>
              <a:rPr dirty="0" sz="1200" spc="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to</a:t>
            </a:r>
            <a:r>
              <a:rPr dirty="0" sz="1200" spc="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predict</a:t>
            </a:r>
            <a:r>
              <a:rPr dirty="0" sz="1200" spc="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whether</a:t>
            </a:r>
            <a:r>
              <a:rPr dirty="0" sz="1200" spc="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clients 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would</a:t>
            </a:r>
            <a:r>
              <a:rPr dirty="0" sz="1200" spc="-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subscribe 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to a term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 deposit.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The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confusion</a:t>
            </a:r>
            <a:r>
              <a:rPr dirty="0" sz="1200" spc="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matrix</a:t>
            </a:r>
            <a:r>
              <a:rPr dirty="0" sz="1200" spc="-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shows 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the</a:t>
            </a:r>
            <a:r>
              <a:rPr dirty="0" sz="1200" spc="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model's 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performance,</a:t>
            </a:r>
            <a:r>
              <a:rPr dirty="0" sz="1200" spc="5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with</a:t>
            </a:r>
            <a:r>
              <a:rPr dirty="0" sz="1200" spc="5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7125</a:t>
            </a:r>
            <a:r>
              <a:rPr dirty="0" sz="1200" spc="5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true</a:t>
            </a:r>
            <a:r>
              <a:rPr dirty="0" sz="1200" spc="4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negatives</a:t>
            </a:r>
            <a:r>
              <a:rPr dirty="0" sz="1200" spc="4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(correctly</a:t>
            </a:r>
            <a:r>
              <a:rPr dirty="0" sz="1200" spc="5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predicted</a:t>
            </a:r>
            <a:r>
              <a:rPr dirty="0" sz="1200" spc="6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non-subscriptions) 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 and</a:t>
            </a:r>
            <a:r>
              <a:rPr dirty="0" sz="1200" spc="1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418</a:t>
            </a:r>
            <a:r>
              <a:rPr dirty="0" sz="1200" spc="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true</a:t>
            </a:r>
            <a:r>
              <a:rPr dirty="0" sz="1200" spc="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positives</a:t>
            </a:r>
            <a:r>
              <a:rPr dirty="0" sz="1200" spc="1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(correctly</a:t>
            </a:r>
            <a:r>
              <a:rPr dirty="0" sz="1200" spc="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predicted</a:t>
            </a:r>
            <a:r>
              <a:rPr dirty="0" sz="1200" spc="2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subscriptions).</a:t>
            </a:r>
            <a:r>
              <a:rPr dirty="0" sz="1200" spc="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However,</a:t>
            </a:r>
            <a:r>
              <a:rPr dirty="0" sz="1200" spc="1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there</a:t>
            </a:r>
            <a:r>
              <a:rPr dirty="0" sz="1200" spc="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were 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501 false negatives </a:t>
            </a:r>
            <a:r>
              <a:rPr dirty="0" sz="1200" spc="5">
                <a:solidFill>
                  <a:srgbClr val="374151"/>
                </a:solidFill>
                <a:latin typeface="Segoe UI"/>
                <a:cs typeface="Segoe UI"/>
              </a:rPr>
              <a:t>and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194 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false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positives. This resulted in 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an overall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accuracy 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of </a:t>
            </a:r>
            <a:r>
              <a:rPr dirty="0" sz="1200" spc="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approximately 91.56%, with 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a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precision 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of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68% 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and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recall 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of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45% 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for the </a:t>
            </a:r>
            <a:r>
              <a:rPr dirty="0" sz="1200" spc="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subscribed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class.</a:t>
            </a:r>
            <a:r>
              <a:rPr dirty="0" sz="1200" spc="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The</a:t>
            </a:r>
            <a:r>
              <a:rPr dirty="0" sz="1200" spc="2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model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is</a:t>
            </a:r>
            <a:r>
              <a:rPr dirty="0" sz="1200" spc="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generally</a:t>
            </a:r>
            <a:r>
              <a:rPr dirty="0" sz="1200" spc="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strong</a:t>
            </a:r>
            <a:r>
              <a:rPr dirty="0" sz="1200" spc="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at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predicting</a:t>
            </a:r>
            <a:r>
              <a:rPr dirty="0" sz="1200" spc="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non-subscribers 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but </a:t>
            </a:r>
            <a:r>
              <a:rPr dirty="0" sz="1200" spc="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10">
                <a:solidFill>
                  <a:srgbClr val="374151"/>
                </a:solidFill>
                <a:latin typeface="Segoe UI"/>
                <a:cs typeface="Segoe UI"/>
              </a:rPr>
              <a:t>less</a:t>
            </a:r>
            <a:r>
              <a:rPr dirty="0" sz="1200" spc="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effective</a:t>
            </a:r>
            <a:r>
              <a:rPr dirty="0" sz="1200" spc="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at</a:t>
            </a:r>
            <a:r>
              <a:rPr dirty="0" sz="1200" spc="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identifying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 all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potential subscribers,</a:t>
            </a:r>
            <a:r>
              <a:rPr dirty="0" sz="1200" spc="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which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is</a:t>
            </a:r>
            <a:r>
              <a:rPr dirty="0" sz="1200" spc="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reflected</a:t>
            </a:r>
            <a:r>
              <a:rPr dirty="0" sz="1200" spc="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in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 the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lower </a:t>
            </a:r>
            <a:r>
              <a:rPr dirty="0" sz="1200" spc="-31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recall</a:t>
            </a:r>
            <a:r>
              <a:rPr dirty="0" sz="1200" spc="-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rate.</a:t>
            </a:r>
            <a:r>
              <a:rPr dirty="0" sz="1200" spc="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Logistic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Regression</a:t>
            </a:r>
            <a:r>
              <a:rPr dirty="0" sz="1200" spc="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provides 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a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useful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 baseline 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due to</a:t>
            </a:r>
            <a:r>
              <a:rPr dirty="0" sz="1200" spc="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its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simplicity</a:t>
            </a:r>
            <a:r>
              <a:rPr dirty="0" sz="1200" spc="-1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and </a:t>
            </a:r>
            <a:r>
              <a:rPr dirty="0" sz="1200" spc="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interpretability, though</a:t>
            </a:r>
            <a:r>
              <a:rPr dirty="0" sz="1200" spc="-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the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 imbalanced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class</a:t>
            </a:r>
            <a:r>
              <a:rPr dirty="0" sz="1200" spc="1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distribution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might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affect its 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performance.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43304" y="4885067"/>
            <a:ext cx="2885440" cy="154305"/>
          </a:xfrm>
          <a:custGeom>
            <a:avLst/>
            <a:gdLst/>
            <a:ahLst/>
            <a:cxnLst/>
            <a:rect l="l" t="t" r="r" b="b"/>
            <a:pathLst>
              <a:path w="2885440" h="154304">
                <a:moveTo>
                  <a:pt x="2882138" y="150876"/>
                </a:moveTo>
                <a:lnTo>
                  <a:pt x="3048" y="150876"/>
                </a:lnTo>
                <a:lnTo>
                  <a:pt x="0" y="150876"/>
                </a:lnTo>
                <a:lnTo>
                  <a:pt x="0" y="153911"/>
                </a:lnTo>
                <a:lnTo>
                  <a:pt x="3048" y="153911"/>
                </a:lnTo>
                <a:lnTo>
                  <a:pt x="2882138" y="153911"/>
                </a:lnTo>
                <a:lnTo>
                  <a:pt x="2882138" y="150876"/>
                </a:lnTo>
                <a:close/>
              </a:path>
              <a:path w="2885440" h="154304">
                <a:moveTo>
                  <a:pt x="2882138" y="0"/>
                </a:moveTo>
                <a:lnTo>
                  <a:pt x="3048" y="0"/>
                </a:lnTo>
                <a:lnTo>
                  <a:pt x="0" y="0"/>
                </a:lnTo>
                <a:lnTo>
                  <a:pt x="0" y="3035"/>
                </a:lnTo>
                <a:lnTo>
                  <a:pt x="0" y="150863"/>
                </a:lnTo>
                <a:lnTo>
                  <a:pt x="3048" y="150863"/>
                </a:lnTo>
                <a:lnTo>
                  <a:pt x="3048" y="3035"/>
                </a:lnTo>
                <a:lnTo>
                  <a:pt x="2882138" y="3035"/>
                </a:lnTo>
                <a:lnTo>
                  <a:pt x="2882138" y="0"/>
                </a:lnTo>
                <a:close/>
              </a:path>
              <a:path w="2885440" h="154304">
                <a:moveTo>
                  <a:pt x="2885249" y="150876"/>
                </a:moveTo>
                <a:lnTo>
                  <a:pt x="2882214" y="150876"/>
                </a:lnTo>
                <a:lnTo>
                  <a:pt x="2882214" y="153911"/>
                </a:lnTo>
                <a:lnTo>
                  <a:pt x="2885249" y="153911"/>
                </a:lnTo>
                <a:lnTo>
                  <a:pt x="2885249" y="150876"/>
                </a:lnTo>
                <a:close/>
              </a:path>
              <a:path w="2885440" h="154304">
                <a:moveTo>
                  <a:pt x="2885249" y="0"/>
                </a:moveTo>
                <a:lnTo>
                  <a:pt x="2882214" y="0"/>
                </a:lnTo>
                <a:lnTo>
                  <a:pt x="2882214" y="3035"/>
                </a:lnTo>
                <a:lnTo>
                  <a:pt x="2882214" y="150863"/>
                </a:lnTo>
                <a:lnTo>
                  <a:pt x="2885249" y="150863"/>
                </a:lnTo>
                <a:lnTo>
                  <a:pt x="2885249" y="3035"/>
                </a:lnTo>
                <a:lnTo>
                  <a:pt x="2885249" y="0"/>
                </a:lnTo>
                <a:close/>
              </a:path>
            </a:pathLst>
          </a:custGeom>
          <a:solidFill>
            <a:srgbClr val="D9D9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130604" y="4532503"/>
            <a:ext cx="5494020" cy="6699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solidFill>
                  <a:srgbClr val="4F81BC"/>
                </a:solidFill>
                <a:latin typeface="Cambria"/>
                <a:cs typeface="Cambria"/>
              </a:rPr>
              <a:t>CODE</a:t>
            </a:r>
            <a:endParaRPr sz="1200">
              <a:latin typeface="Cambria"/>
              <a:cs typeface="Cambria"/>
            </a:endParaRPr>
          </a:p>
          <a:p>
            <a:pPr marL="15240">
              <a:lnSpc>
                <a:spcPct val="100000"/>
              </a:lnSpc>
              <a:spcBef>
                <a:spcPts val="1205"/>
              </a:spcBef>
            </a:pPr>
            <a:r>
              <a:rPr dirty="0" sz="1000" spc="-5">
                <a:solidFill>
                  <a:srgbClr val="2D94D2"/>
                </a:solidFill>
                <a:latin typeface="Cambria"/>
                <a:cs typeface="Cambria"/>
              </a:rPr>
              <a:t>from</a:t>
            </a:r>
            <a:r>
              <a:rPr dirty="0" sz="1000" spc="10">
                <a:solidFill>
                  <a:srgbClr val="2D94D2"/>
                </a:solidFill>
                <a:latin typeface="Cambria"/>
                <a:cs typeface="Cambria"/>
              </a:rPr>
              <a:t> </a:t>
            </a:r>
            <a:r>
              <a:rPr dirty="0" sz="1000" spc="-5">
                <a:solidFill>
                  <a:srgbClr val="2D94D2"/>
                </a:solidFill>
                <a:latin typeface="Cambria"/>
                <a:cs typeface="Cambria"/>
              </a:rPr>
              <a:t>sklearn.linear_model</a:t>
            </a:r>
            <a:r>
              <a:rPr dirty="0" sz="1000" spc="20">
                <a:solidFill>
                  <a:srgbClr val="2D94D2"/>
                </a:solidFill>
                <a:latin typeface="Cambria"/>
                <a:cs typeface="Cambria"/>
              </a:rPr>
              <a:t> </a:t>
            </a:r>
            <a:r>
              <a:rPr dirty="0" sz="1000" spc="-5">
                <a:solidFill>
                  <a:srgbClr val="2D94D2"/>
                </a:solidFill>
                <a:latin typeface="Cambria"/>
                <a:cs typeface="Cambria"/>
              </a:rPr>
              <a:t>import</a:t>
            </a:r>
            <a:r>
              <a:rPr dirty="0" sz="1000" spc="5">
                <a:solidFill>
                  <a:srgbClr val="2D94D2"/>
                </a:solidFill>
                <a:latin typeface="Cambria"/>
                <a:cs typeface="Cambria"/>
              </a:rPr>
              <a:t> </a:t>
            </a:r>
            <a:r>
              <a:rPr dirty="0" sz="1000" spc="-5">
                <a:solidFill>
                  <a:srgbClr val="2D94D2"/>
                </a:solidFill>
                <a:latin typeface="Cambria"/>
                <a:cs typeface="Cambria"/>
              </a:rPr>
              <a:t>LogisticRegression</a:t>
            </a:r>
            <a:endParaRPr sz="1000">
              <a:latin typeface="Cambria"/>
              <a:cs typeface="Cambria"/>
            </a:endParaRPr>
          </a:p>
          <a:p>
            <a:pPr marL="15240">
              <a:lnSpc>
                <a:spcPct val="100000"/>
              </a:lnSpc>
              <a:spcBef>
                <a:spcPts val="25"/>
              </a:spcBef>
            </a:pPr>
            <a:r>
              <a:rPr dirty="0" sz="1000" spc="-5">
                <a:solidFill>
                  <a:srgbClr val="2D94D2"/>
                </a:solidFill>
                <a:latin typeface="Cambria"/>
                <a:cs typeface="Cambria"/>
              </a:rPr>
              <a:t>from</a:t>
            </a:r>
            <a:r>
              <a:rPr dirty="0" sz="1000" spc="20">
                <a:solidFill>
                  <a:srgbClr val="2D94D2"/>
                </a:solidFill>
                <a:latin typeface="Cambria"/>
                <a:cs typeface="Cambria"/>
              </a:rPr>
              <a:t> </a:t>
            </a:r>
            <a:r>
              <a:rPr dirty="0" sz="1000" spc="-5">
                <a:solidFill>
                  <a:srgbClr val="2D94D2"/>
                </a:solidFill>
                <a:latin typeface="Cambria"/>
                <a:cs typeface="Cambria"/>
              </a:rPr>
              <a:t>sklearn.metrics</a:t>
            </a:r>
            <a:r>
              <a:rPr dirty="0" sz="1000" spc="20">
                <a:solidFill>
                  <a:srgbClr val="2D94D2"/>
                </a:solidFill>
                <a:latin typeface="Cambria"/>
                <a:cs typeface="Cambria"/>
              </a:rPr>
              <a:t> </a:t>
            </a:r>
            <a:r>
              <a:rPr dirty="0" sz="1000" spc="-5">
                <a:solidFill>
                  <a:srgbClr val="2D94D2"/>
                </a:solidFill>
                <a:latin typeface="Cambria"/>
                <a:cs typeface="Cambria"/>
              </a:rPr>
              <a:t>import</a:t>
            </a:r>
            <a:r>
              <a:rPr dirty="0" sz="1000" spc="30">
                <a:solidFill>
                  <a:srgbClr val="2D94D2"/>
                </a:solidFill>
                <a:latin typeface="Cambria"/>
                <a:cs typeface="Cambria"/>
              </a:rPr>
              <a:t> </a:t>
            </a:r>
            <a:r>
              <a:rPr dirty="0" sz="1000" spc="-5">
                <a:solidFill>
                  <a:srgbClr val="2D94D2"/>
                </a:solidFill>
                <a:latin typeface="Cambria"/>
                <a:cs typeface="Cambria"/>
              </a:rPr>
              <a:t>accuracy_score,</a:t>
            </a:r>
            <a:r>
              <a:rPr dirty="0" sz="1000" spc="15">
                <a:solidFill>
                  <a:srgbClr val="2D94D2"/>
                </a:solidFill>
                <a:latin typeface="Cambria"/>
                <a:cs typeface="Cambria"/>
              </a:rPr>
              <a:t> </a:t>
            </a:r>
            <a:r>
              <a:rPr dirty="0" sz="1000" spc="-5">
                <a:solidFill>
                  <a:srgbClr val="2D94D2"/>
                </a:solidFill>
                <a:latin typeface="Cambria"/>
                <a:cs typeface="Cambria"/>
              </a:rPr>
              <a:t>precision_score,</a:t>
            </a:r>
            <a:r>
              <a:rPr dirty="0" sz="1000" spc="15">
                <a:solidFill>
                  <a:srgbClr val="2D94D2"/>
                </a:solidFill>
                <a:latin typeface="Cambria"/>
                <a:cs typeface="Cambria"/>
              </a:rPr>
              <a:t> </a:t>
            </a:r>
            <a:r>
              <a:rPr dirty="0" sz="1000" spc="-5">
                <a:solidFill>
                  <a:srgbClr val="2D94D2"/>
                </a:solidFill>
                <a:latin typeface="Cambria"/>
                <a:cs typeface="Cambria"/>
              </a:rPr>
              <a:t>recall_score,</a:t>
            </a:r>
            <a:r>
              <a:rPr dirty="0" sz="1000" spc="15">
                <a:solidFill>
                  <a:srgbClr val="2D94D2"/>
                </a:solidFill>
                <a:latin typeface="Cambria"/>
                <a:cs typeface="Cambria"/>
              </a:rPr>
              <a:t> </a:t>
            </a:r>
            <a:r>
              <a:rPr dirty="0" sz="1000" spc="-5">
                <a:solidFill>
                  <a:srgbClr val="2D94D2"/>
                </a:solidFill>
                <a:latin typeface="Cambria"/>
                <a:cs typeface="Cambria"/>
              </a:rPr>
              <a:t>f1_score,</a:t>
            </a:r>
            <a:r>
              <a:rPr dirty="0" sz="1000" spc="15">
                <a:solidFill>
                  <a:srgbClr val="2D94D2"/>
                </a:solidFill>
                <a:latin typeface="Cambria"/>
                <a:cs typeface="Cambria"/>
              </a:rPr>
              <a:t> </a:t>
            </a:r>
            <a:r>
              <a:rPr dirty="0" sz="1000" spc="-5">
                <a:solidFill>
                  <a:srgbClr val="2D94D2"/>
                </a:solidFill>
                <a:latin typeface="Cambria"/>
                <a:cs typeface="Cambria"/>
              </a:rPr>
              <a:t>confusion_matrix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43304" y="5040515"/>
            <a:ext cx="5473700" cy="154305"/>
          </a:xfrm>
          <a:custGeom>
            <a:avLst/>
            <a:gdLst/>
            <a:ahLst/>
            <a:cxnLst/>
            <a:rect l="l" t="t" r="r" b="b"/>
            <a:pathLst>
              <a:path w="5473700" h="154304">
                <a:moveTo>
                  <a:pt x="5470525" y="150876"/>
                </a:moveTo>
                <a:lnTo>
                  <a:pt x="3048" y="150876"/>
                </a:lnTo>
                <a:lnTo>
                  <a:pt x="0" y="150876"/>
                </a:lnTo>
                <a:lnTo>
                  <a:pt x="0" y="153911"/>
                </a:lnTo>
                <a:lnTo>
                  <a:pt x="3048" y="153911"/>
                </a:lnTo>
                <a:lnTo>
                  <a:pt x="5470525" y="153911"/>
                </a:lnTo>
                <a:lnTo>
                  <a:pt x="5470525" y="150876"/>
                </a:lnTo>
                <a:close/>
              </a:path>
              <a:path w="5473700" h="154304">
                <a:moveTo>
                  <a:pt x="5470525" y="0"/>
                </a:moveTo>
                <a:lnTo>
                  <a:pt x="3048" y="0"/>
                </a:lnTo>
                <a:lnTo>
                  <a:pt x="0" y="0"/>
                </a:lnTo>
                <a:lnTo>
                  <a:pt x="0" y="3035"/>
                </a:lnTo>
                <a:lnTo>
                  <a:pt x="0" y="150863"/>
                </a:lnTo>
                <a:lnTo>
                  <a:pt x="3048" y="150863"/>
                </a:lnTo>
                <a:lnTo>
                  <a:pt x="3048" y="3035"/>
                </a:lnTo>
                <a:lnTo>
                  <a:pt x="5470525" y="3035"/>
                </a:lnTo>
                <a:lnTo>
                  <a:pt x="5470525" y="0"/>
                </a:lnTo>
                <a:close/>
              </a:path>
              <a:path w="5473700" h="154304">
                <a:moveTo>
                  <a:pt x="5473636" y="150876"/>
                </a:moveTo>
                <a:lnTo>
                  <a:pt x="5470601" y="150876"/>
                </a:lnTo>
                <a:lnTo>
                  <a:pt x="5470601" y="153911"/>
                </a:lnTo>
                <a:lnTo>
                  <a:pt x="5473636" y="153911"/>
                </a:lnTo>
                <a:lnTo>
                  <a:pt x="5473636" y="150876"/>
                </a:lnTo>
                <a:close/>
              </a:path>
              <a:path w="5473700" h="154304">
                <a:moveTo>
                  <a:pt x="5473636" y="0"/>
                </a:moveTo>
                <a:lnTo>
                  <a:pt x="5470601" y="0"/>
                </a:lnTo>
                <a:lnTo>
                  <a:pt x="5470601" y="3035"/>
                </a:lnTo>
                <a:lnTo>
                  <a:pt x="5470601" y="150863"/>
                </a:lnTo>
                <a:lnTo>
                  <a:pt x="5473636" y="150863"/>
                </a:lnTo>
                <a:lnTo>
                  <a:pt x="5473636" y="3035"/>
                </a:lnTo>
                <a:lnTo>
                  <a:pt x="5473636" y="0"/>
                </a:lnTo>
                <a:close/>
              </a:path>
            </a:pathLst>
          </a:custGeom>
          <a:solidFill>
            <a:srgbClr val="D9D9E2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143304" y="5345557"/>
          <a:ext cx="3041015" cy="4648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74545"/>
                <a:gridCol w="904240"/>
                <a:gridCol w="58419"/>
              </a:tblGrid>
              <a:tr h="153161">
                <a:tc gridSpan="3">
                  <a:txBody>
                    <a:bodyPr/>
                    <a:lstStyle/>
                    <a:p>
                      <a:pPr marL="1270">
                        <a:lnSpc>
                          <a:spcPts val="1105"/>
                        </a:lnSpc>
                      </a:pPr>
                      <a:r>
                        <a:rPr dirty="0" sz="1000" spc="-5">
                          <a:solidFill>
                            <a:srgbClr val="2D94D2"/>
                          </a:solidFill>
                          <a:latin typeface="Cambria"/>
                          <a:cs typeface="Cambria"/>
                        </a:rPr>
                        <a:t># Initializing</a:t>
                      </a:r>
                      <a:r>
                        <a:rPr dirty="0" sz="1000" spc="10">
                          <a:solidFill>
                            <a:srgbClr val="2D94D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1000" spc="-5">
                          <a:solidFill>
                            <a:srgbClr val="2D94D2"/>
                          </a:solidFill>
                          <a:latin typeface="Cambria"/>
                          <a:cs typeface="Cambria"/>
                        </a:rPr>
                        <a:t>and</a:t>
                      </a:r>
                      <a:r>
                        <a:rPr dirty="0" sz="1000" spc="15">
                          <a:solidFill>
                            <a:srgbClr val="2D94D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1000" spc="-5">
                          <a:solidFill>
                            <a:srgbClr val="2D94D2"/>
                          </a:solidFill>
                          <a:latin typeface="Cambria"/>
                          <a:cs typeface="Cambria"/>
                        </a:rPr>
                        <a:t>training</a:t>
                      </a:r>
                      <a:r>
                        <a:rPr dirty="0" sz="1000" spc="15">
                          <a:solidFill>
                            <a:srgbClr val="2D94D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1000" spc="-5">
                          <a:solidFill>
                            <a:srgbClr val="2D94D2"/>
                          </a:solidFill>
                          <a:latin typeface="Cambria"/>
                          <a:cs typeface="Cambria"/>
                        </a:rPr>
                        <a:t>the</a:t>
                      </a:r>
                      <a:r>
                        <a:rPr dirty="0" sz="1000" spc="5">
                          <a:solidFill>
                            <a:srgbClr val="2D94D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1000" spc="-5">
                          <a:solidFill>
                            <a:srgbClr val="2D94D2"/>
                          </a:solidFill>
                          <a:latin typeface="Cambria"/>
                          <a:cs typeface="Cambria"/>
                        </a:rPr>
                        <a:t>Logistic</a:t>
                      </a:r>
                      <a:r>
                        <a:rPr dirty="0" sz="1000" spc="10">
                          <a:solidFill>
                            <a:srgbClr val="2D94D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1000" spc="-5">
                          <a:solidFill>
                            <a:srgbClr val="2D94D2"/>
                          </a:solidFill>
                          <a:latin typeface="Cambria"/>
                          <a:cs typeface="Cambria"/>
                        </a:rPr>
                        <a:t>Regression model</a:t>
                      </a:r>
                      <a:endParaRPr sz="1000">
                        <a:latin typeface="Cambria"/>
                        <a:cs typeface="Cambria"/>
                      </a:endParaRPr>
                    </a:p>
                  </a:txBody>
                  <a:tcPr marL="0" marR="0" marB="0" marT="0">
                    <a:lnL w="3175">
                      <a:solidFill>
                        <a:srgbClr val="D9D9E2"/>
                      </a:solidFill>
                      <a:prstDash val="solid"/>
                    </a:lnL>
                    <a:lnR w="3175">
                      <a:solidFill>
                        <a:srgbClr val="D9D9E2"/>
                      </a:solidFill>
                      <a:prstDash val="solid"/>
                    </a:lnR>
                    <a:lnT w="3175">
                      <a:solidFill>
                        <a:srgbClr val="D9D9E2"/>
                      </a:solidFill>
                      <a:prstDash val="solid"/>
                    </a:lnT>
                    <a:lnB w="3175">
                      <a:solidFill>
                        <a:srgbClr val="D9D9E2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55448">
                <a:tc gridSpan="2">
                  <a:txBody>
                    <a:bodyPr/>
                    <a:lstStyle/>
                    <a:p>
                      <a:pPr marL="1270">
                        <a:lnSpc>
                          <a:spcPts val="1125"/>
                        </a:lnSpc>
                      </a:pPr>
                      <a:r>
                        <a:rPr dirty="0" sz="1000" spc="-5">
                          <a:solidFill>
                            <a:srgbClr val="2D94D2"/>
                          </a:solidFill>
                          <a:latin typeface="Cambria"/>
                          <a:cs typeface="Cambria"/>
                        </a:rPr>
                        <a:t>logistic_model</a:t>
                      </a:r>
                      <a:r>
                        <a:rPr dirty="0" sz="1000" spc="20">
                          <a:solidFill>
                            <a:srgbClr val="2D94D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1000" spc="-5">
                          <a:solidFill>
                            <a:srgbClr val="2D94D2"/>
                          </a:solidFill>
                          <a:latin typeface="Cambria"/>
                          <a:cs typeface="Cambria"/>
                        </a:rPr>
                        <a:t>=</a:t>
                      </a:r>
                      <a:r>
                        <a:rPr dirty="0" sz="1000" spc="20">
                          <a:solidFill>
                            <a:srgbClr val="2D94D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1000" spc="-5">
                          <a:solidFill>
                            <a:srgbClr val="2D94D2"/>
                          </a:solidFill>
                          <a:latin typeface="Cambria"/>
                          <a:cs typeface="Cambria"/>
                        </a:rPr>
                        <a:t>LogisticRegression(random_state=42)</a:t>
                      </a:r>
                      <a:endParaRPr sz="1000">
                        <a:latin typeface="Cambria"/>
                        <a:cs typeface="Cambria"/>
                      </a:endParaRPr>
                    </a:p>
                  </a:txBody>
                  <a:tcPr marL="0" marR="0" marB="0" marT="0">
                    <a:lnL w="3175">
                      <a:solidFill>
                        <a:srgbClr val="D9D9E2"/>
                      </a:solidFill>
                      <a:prstDash val="solid"/>
                    </a:lnL>
                    <a:lnR w="3175">
                      <a:solidFill>
                        <a:srgbClr val="D9D9E2"/>
                      </a:solidFill>
                      <a:prstDash val="solid"/>
                    </a:lnR>
                    <a:lnT w="3175">
                      <a:solidFill>
                        <a:srgbClr val="D9D9E2"/>
                      </a:solidFill>
                      <a:prstDash val="solid"/>
                    </a:lnT>
                    <a:lnB w="3175">
                      <a:solidFill>
                        <a:srgbClr val="D9D9E2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D9D9E2"/>
                      </a:solidFill>
                      <a:prstDash val="solid"/>
                    </a:lnL>
                    <a:lnT w="3175">
                      <a:solidFill>
                        <a:srgbClr val="D9D9E2"/>
                      </a:solidFill>
                      <a:prstDash val="solid"/>
                    </a:lnT>
                  </a:tcPr>
                </a:tc>
              </a:tr>
              <a:tr h="153162">
                <a:tc>
                  <a:txBody>
                    <a:bodyPr/>
                    <a:lstStyle/>
                    <a:p>
                      <a:pPr marL="1270">
                        <a:lnSpc>
                          <a:spcPts val="1105"/>
                        </a:lnSpc>
                      </a:pPr>
                      <a:r>
                        <a:rPr dirty="0" sz="1000" spc="-5">
                          <a:solidFill>
                            <a:srgbClr val="2D94D2"/>
                          </a:solidFill>
                          <a:latin typeface="Cambria"/>
                          <a:cs typeface="Cambria"/>
                        </a:rPr>
                        <a:t>logistic_model.fit(X_train_pca,</a:t>
                      </a:r>
                      <a:r>
                        <a:rPr dirty="0" sz="1000" spc="30">
                          <a:solidFill>
                            <a:srgbClr val="2D94D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1000" spc="-5">
                          <a:solidFill>
                            <a:srgbClr val="2D94D2"/>
                          </a:solidFill>
                          <a:latin typeface="Cambria"/>
                          <a:cs typeface="Cambria"/>
                        </a:rPr>
                        <a:t>Y_train)</a:t>
                      </a:r>
                      <a:endParaRPr sz="1000">
                        <a:latin typeface="Cambria"/>
                        <a:cs typeface="Cambria"/>
                      </a:endParaRPr>
                    </a:p>
                  </a:txBody>
                  <a:tcPr marL="0" marR="0" marB="0" marT="0">
                    <a:lnL w="3175">
                      <a:solidFill>
                        <a:srgbClr val="D9D9E2"/>
                      </a:solidFill>
                      <a:prstDash val="solid"/>
                    </a:lnL>
                    <a:lnR w="3175">
                      <a:solidFill>
                        <a:srgbClr val="D9D9E2"/>
                      </a:solidFill>
                      <a:prstDash val="solid"/>
                    </a:lnR>
                    <a:lnT w="3175">
                      <a:solidFill>
                        <a:srgbClr val="D9D9E2"/>
                      </a:solidFill>
                      <a:prstDash val="solid"/>
                    </a:lnT>
                    <a:lnB w="3175">
                      <a:solidFill>
                        <a:srgbClr val="D9D9E2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D9D9E2"/>
                      </a:solidFill>
                      <a:prstDash val="solid"/>
                    </a:lnL>
                    <a:lnT w="3175">
                      <a:solidFill>
                        <a:srgbClr val="D9D9E2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8" name="object 8"/>
          <p:cNvSpPr/>
          <p:nvPr/>
        </p:nvSpPr>
        <p:spPr>
          <a:xfrm>
            <a:off x="1143304" y="5959741"/>
            <a:ext cx="1460500" cy="154305"/>
          </a:xfrm>
          <a:custGeom>
            <a:avLst/>
            <a:gdLst/>
            <a:ahLst/>
            <a:cxnLst/>
            <a:rect l="l" t="t" r="r" b="b"/>
            <a:pathLst>
              <a:path w="1460500" h="154304">
                <a:moveTo>
                  <a:pt x="1457198" y="150876"/>
                </a:moveTo>
                <a:lnTo>
                  <a:pt x="3048" y="150876"/>
                </a:lnTo>
                <a:lnTo>
                  <a:pt x="0" y="150876"/>
                </a:lnTo>
                <a:lnTo>
                  <a:pt x="0" y="153911"/>
                </a:lnTo>
                <a:lnTo>
                  <a:pt x="3048" y="153911"/>
                </a:lnTo>
                <a:lnTo>
                  <a:pt x="1457198" y="153911"/>
                </a:lnTo>
                <a:lnTo>
                  <a:pt x="1457198" y="150876"/>
                </a:lnTo>
                <a:close/>
              </a:path>
              <a:path w="1460500" h="154304">
                <a:moveTo>
                  <a:pt x="1457198" y="0"/>
                </a:moveTo>
                <a:lnTo>
                  <a:pt x="3048" y="0"/>
                </a:lnTo>
                <a:lnTo>
                  <a:pt x="0" y="0"/>
                </a:lnTo>
                <a:lnTo>
                  <a:pt x="0" y="3035"/>
                </a:lnTo>
                <a:lnTo>
                  <a:pt x="0" y="150863"/>
                </a:lnTo>
                <a:lnTo>
                  <a:pt x="3048" y="150863"/>
                </a:lnTo>
                <a:lnTo>
                  <a:pt x="3048" y="3035"/>
                </a:lnTo>
                <a:lnTo>
                  <a:pt x="1457198" y="3035"/>
                </a:lnTo>
                <a:lnTo>
                  <a:pt x="1457198" y="0"/>
                </a:lnTo>
                <a:close/>
              </a:path>
              <a:path w="1460500" h="154304">
                <a:moveTo>
                  <a:pt x="1460309" y="150876"/>
                </a:moveTo>
                <a:lnTo>
                  <a:pt x="1457274" y="150876"/>
                </a:lnTo>
                <a:lnTo>
                  <a:pt x="1457274" y="153911"/>
                </a:lnTo>
                <a:lnTo>
                  <a:pt x="1460309" y="153911"/>
                </a:lnTo>
                <a:lnTo>
                  <a:pt x="1460309" y="150876"/>
                </a:lnTo>
                <a:close/>
              </a:path>
              <a:path w="1460500" h="154304">
                <a:moveTo>
                  <a:pt x="1460309" y="0"/>
                </a:moveTo>
                <a:lnTo>
                  <a:pt x="1457274" y="0"/>
                </a:lnTo>
                <a:lnTo>
                  <a:pt x="1457274" y="3035"/>
                </a:lnTo>
                <a:lnTo>
                  <a:pt x="1457274" y="150863"/>
                </a:lnTo>
                <a:lnTo>
                  <a:pt x="1460309" y="150863"/>
                </a:lnTo>
                <a:lnTo>
                  <a:pt x="1460309" y="3035"/>
                </a:lnTo>
                <a:lnTo>
                  <a:pt x="1460309" y="0"/>
                </a:lnTo>
                <a:close/>
              </a:path>
            </a:pathLst>
          </a:custGeom>
          <a:solidFill>
            <a:srgbClr val="D9D9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133652" y="5943980"/>
            <a:ext cx="2807970" cy="3327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solidFill>
                  <a:srgbClr val="2D94D2"/>
                </a:solidFill>
                <a:latin typeface="Cambria"/>
                <a:cs typeface="Cambria"/>
              </a:rPr>
              <a:t>#</a:t>
            </a:r>
            <a:r>
              <a:rPr dirty="0" sz="1000" spc="-20">
                <a:solidFill>
                  <a:srgbClr val="2D94D2"/>
                </a:solidFill>
                <a:latin typeface="Cambria"/>
                <a:cs typeface="Cambria"/>
              </a:rPr>
              <a:t> </a:t>
            </a:r>
            <a:r>
              <a:rPr dirty="0" sz="1000" spc="-5">
                <a:solidFill>
                  <a:srgbClr val="2D94D2"/>
                </a:solidFill>
                <a:latin typeface="Cambria"/>
                <a:cs typeface="Cambria"/>
              </a:rPr>
              <a:t>Predicting</a:t>
            </a:r>
            <a:r>
              <a:rPr dirty="0" sz="1000" spc="-10">
                <a:solidFill>
                  <a:srgbClr val="2D94D2"/>
                </a:solidFill>
                <a:latin typeface="Cambria"/>
                <a:cs typeface="Cambria"/>
              </a:rPr>
              <a:t> </a:t>
            </a:r>
            <a:r>
              <a:rPr dirty="0" sz="1000">
                <a:solidFill>
                  <a:srgbClr val="2D94D2"/>
                </a:solidFill>
                <a:latin typeface="Cambria"/>
                <a:cs typeface="Cambria"/>
              </a:rPr>
              <a:t>on</a:t>
            </a:r>
            <a:r>
              <a:rPr dirty="0" sz="1000" spc="-15">
                <a:solidFill>
                  <a:srgbClr val="2D94D2"/>
                </a:solidFill>
                <a:latin typeface="Cambria"/>
                <a:cs typeface="Cambria"/>
              </a:rPr>
              <a:t> </a:t>
            </a:r>
            <a:r>
              <a:rPr dirty="0" sz="1000" spc="-10">
                <a:solidFill>
                  <a:srgbClr val="2D94D2"/>
                </a:solidFill>
                <a:latin typeface="Cambria"/>
                <a:cs typeface="Cambria"/>
              </a:rPr>
              <a:t>the</a:t>
            </a:r>
            <a:r>
              <a:rPr dirty="0" sz="1000" spc="-5">
                <a:solidFill>
                  <a:srgbClr val="2D94D2"/>
                </a:solidFill>
                <a:latin typeface="Cambria"/>
                <a:cs typeface="Cambria"/>
              </a:rPr>
              <a:t> test </a:t>
            </a:r>
            <a:r>
              <a:rPr dirty="0" sz="1000">
                <a:solidFill>
                  <a:srgbClr val="2D94D2"/>
                </a:solidFill>
                <a:latin typeface="Cambria"/>
                <a:cs typeface="Cambria"/>
              </a:rPr>
              <a:t>set</a:t>
            </a:r>
            <a:endParaRPr sz="10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1000" spc="-5">
                <a:solidFill>
                  <a:srgbClr val="2D94D2"/>
                </a:solidFill>
                <a:latin typeface="Cambria"/>
                <a:cs typeface="Cambria"/>
              </a:rPr>
              <a:t>Y_pred_logistic</a:t>
            </a:r>
            <a:r>
              <a:rPr dirty="0" sz="1000" spc="20">
                <a:solidFill>
                  <a:srgbClr val="2D94D2"/>
                </a:solidFill>
                <a:latin typeface="Cambria"/>
                <a:cs typeface="Cambria"/>
              </a:rPr>
              <a:t> </a:t>
            </a:r>
            <a:r>
              <a:rPr dirty="0" sz="1000" spc="-5">
                <a:solidFill>
                  <a:srgbClr val="2D94D2"/>
                </a:solidFill>
                <a:latin typeface="Cambria"/>
                <a:cs typeface="Cambria"/>
              </a:rPr>
              <a:t>=</a:t>
            </a:r>
            <a:r>
              <a:rPr dirty="0" sz="1000">
                <a:solidFill>
                  <a:srgbClr val="2D94D2"/>
                </a:solidFill>
                <a:latin typeface="Cambria"/>
                <a:cs typeface="Cambria"/>
              </a:rPr>
              <a:t> </a:t>
            </a:r>
            <a:r>
              <a:rPr dirty="0" sz="1000" spc="-5">
                <a:solidFill>
                  <a:srgbClr val="2D94D2"/>
                </a:solidFill>
                <a:latin typeface="Cambria"/>
                <a:cs typeface="Cambria"/>
              </a:rPr>
              <a:t>logistic_model.predict(X_test_pca)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143304" y="6115176"/>
            <a:ext cx="2790825" cy="154305"/>
          </a:xfrm>
          <a:custGeom>
            <a:avLst/>
            <a:gdLst/>
            <a:ahLst/>
            <a:cxnLst/>
            <a:rect l="l" t="t" r="r" b="b"/>
            <a:pathLst>
              <a:path w="2790825" h="154304">
                <a:moveTo>
                  <a:pt x="2787650" y="0"/>
                </a:moveTo>
                <a:lnTo>
                  <a:pt x="3048" y="0"/>
                </a:lnTo>
                <a:lnTo>
                  <a:pt x="0" y="0"/>
                </a:lnTo>
                <a:lnTo>
                  <a:pt x="0" y="3048"/>
                </a:lnTo>
                <a:lnTo>
                  <a:pt x="0" y="150876"/>
                </a:lnTo>
                <a:lnTo>
                  <a:pt x="0" y="153924"/>
                </a:lnTo>
                <a:lnTo>
                  <a:pt x="3048" y="153924"/>
                </a:lnTo>
                <a:lnTo>
                  <a:pt x="2787650" y="153924"/>
                </a:lnTo>
                <a:lnTo>
                  <a:pt x="2787650" y="150876"/>
                </a:lnTo>
                <a:lnTo>
                  <a:pt x="3048" y="150876"/>
                </a:lnTo>
                <a:lnTo>
                  <a:pt x="3048" y="3048"/>
                </a:lnTo>
                <a:lnTo>
                  <a:pt x="2787650" y="3048"/>
                </a:lnTo>
                <a:lnTo>
                  <a:pt x="2787650" y="0"/>
                </a:lnTo>
                <a:close/>
              </a:path>
              <a:path w="2790825" h="154304">
                <a:moveTo>
                  <a:pt x="2790761" y="0"/>
                </a:moveTo>
                <a:lnTo>
                  <a:pt x="2787726" y="0"/>
                </a:lnTo>
                <a:lnTo>
                  <a:pt x="2787726" y="3048"/>
                </a:lnTo>
                <a:lnTo>
                  <a:pt x="2787726" y="150876"/>
                </a:lnTo>
                <a:lnTo>
                  <a:pt x="2787726" y="153924"/>
                </a:lnTo>
                <a:lnTo>
                  <a:pt x="2790761" y="153924"/>
                </a:lnTo>
                <a:lnTo>
                  <a:pt x="2790761" y="150876"/>
                </a:lnTo>
                <a:lnTo>
                  <a:pt x="2790761" y="3048"/>
                </a:lnTo>
                <a:lnTo>
                  <a:pt x="2790761" y="0"/>
                </a:lnTo>
                <a:close/>
              </a:path>
            </a:pathLst>
          </a:custGeom>
          <a:solidFill>
            <a:srgbClr val="D9D9E2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1143304" y="6419976"/>
          <a:ext cx="3778250" cy="929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58570"/>
                <a:gridCol w="1534795"/>
                <a:gridCol w="424815"/>
                <a:gridCol w="553720"/>
              </a:tblGrid>
              <a:tr h="153924">
                <a:tc>
                  <a:txBody>
                    <a:bodyPr/>
                    <a:lstStyle/>
                    <a:p>
                      <a:pPr marL="1270">
                        <a:lnSpc>
                          <a:spcPts val="1110"/>
                        </a:lnSpc>
                      </a:pPr>
                      <a:r>
                        <a:rPr dirty="0" sz="1000" spc="-5">
                          <a:solidFill>
                            <a:srgbClr val="2D94D2"/>
                          </a:solidFill>
                          <a:latin typeface="Cambria"/>
                          <a:cs typeface="Cambria"/>
                        </a:rPr>
                        <a:t>#</a:t>
                      </a:r>
                      <a:r>
                        <a:rPr dirty="0" sz="1000" spc="-20">
                          <a:solidFill>
                            <a:srgbClr val="2D94D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1000" spc="-5">
                          <a:solidFill>
                            <a:srgbClr val="2D94D2"/>
                          </a:solidFill>
                          <a:latin typeface="Cambria"/>
                          <a:cs typeface="Cambria"/>
                        </a:rPr>
                        <a:t>Evaluating </a:t>
                      </a:r>
                      <a:r>
                        <a:rPr dirty="0" sz="1000" spc="-10">
                          <a:solidFill>
                            <a:srgbClr val="2D94D2"/>
                          </a:solidFill>
                          <a:latin typeface="Cambria"/>
                          <a:cs typeface="Cambria"/>
                        </a:rPr>
                        <a:t>the </a:t>
                      </a:r>
                      <a:r>
                        <a:rPr dirty="0" sz="1000" spc="-5">
                          <a:solidFill>
                            <a:srgbClr val="2D94D2"/>
                          </a:solidFill>
                          <a:latin typeface="Cambria"/>
                          <a:cs typeface="Cambria"/>
                        </a:rPr>
                        <a:t>model</a:t>
                      </a:r>
                      <a:endParaRPr sz="1000">
                        <a:latin typeface="Cambria"/>
                        <a:cs typeface="Cambria"/>
                      </a:endParaRPr>
                    </a:p>
                  </a:txBody>
                  <a:tcPr marL="0" marR="0" marB="0" marT="0">
                    <a:lnL w="3175">
                      <a:solidFill>
                        <a:srgbClr val="D9D9E2"/>
                      </a:solidFill>
                      <a:prstDash val="solid"/>
                    </a:lnL>
                    <a:lnR w="3175">
                      <a:solidFill>
                        <a:srgbClr val="D9D9E2"/>
                      </a:solidFill>
                      <a:prstDash val="solid"/>
                    </a:lnR>
                    <a:lnT w="3175">
                      <a:solidFill>
                        <a:srgbClr val="D9D9E2"/>
                      </a:solidFill>
                      <a:prstDash val="solid"/>
                    </a:lnT>
                    <a:lnB w="3175">
                      <a:solidFill>
                        <a:srgbClr val="D9D9E2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D9D9E2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53162">
                <a:tc gridSpan="3">
                  <a:txBody>
                    <a:bodyPr/>
                    <a:lstStyle/>
                    <a:p>
                      <a:pPr marL="1270" marR="21590">
                        <a:lnSpc>
                          <a:spcPts val="1105"/>
                        </a:lnSpc>
                      </a:pPr>
                      <a:r>
                        <a:rPr dirty="0" sz="1000" spc="-5">
                          <a:solidFill>
                            <a:srgbClr val="2D94D2"/>
                          </a:solidFill>
                          <a:latin typeface="Cambria"/>
                          <a:cs typeface="Cambria"/>
                        </a:rPr>
                        <a:t>logistic_accuracy</a:t>
                      </a:r>
                      <a:r>
                        <a:rPr dirty="0" sz="1000" spc="15">
                          <a:solidFill>
                            <a:srgbClr val="2D94D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1000" spc="-5">
                          <a:solidFill>
                            <a:srgbClr val="2D94D2"/>
                          </a:solidFill>
                          <a:latin typeface="Cambria"/>
                          <a:cs typeface="Cambria"/>
                        </a:rPr>
                        <a:t>=</a:t>
                      </a:r>
                      <a:r>
                        <a:rPr dirty="0" sz="1000" spc="10">
                          <a:solidFill>
                            <a:srgbClr val="2D94D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1000" spc="-5">
                          <a:solidFill>
                            <a:srgbClr val="2D94D2"/>
                          </a:solidFill>
                          <a:latin typeface="Cambria"/>
                          <a:cs typeface="Cambria"/>
                        </a:rPr>
                        <a:t>accuracy_score(Y_test,</a:t>
                      </a:r>
                      <a:r>
                        <a:rPr dirty="0" sz="1000" spc="25">
                          <a:solidFill>
                            <a:srgbClr val="2D94D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1000" spc="-5">
                          <a:solidFill>
                            <a:srgbClr val="2D94D2"/>
                          </a:solidFill>
                          <a:latin typeface="Cambria"/>
                          <a:cs typeface="Cambria"/>
                        </a:rPr>
                        <a:t>Y_pred_logistic)</a:t>
                      </a:r>
                      <a:endParaRPr sz="1000">
                        <a:latin typeface="Cambria"/>
                        <a:cs typeface="Cambria"/>
                      </a:endParaRPr>
                    </a:p>
                  </a:txBody>
                  <a:tcPr marL="0" marR="0" marB="0" marT="0">
                    <a:lnL w="3175">
                      <a:solidFill>
                        <a:srgbClr val="D9D9E2"/>
                      </a:solidFill>
                      <a:prstDash val="solid"/>
                    </a:lnL>
                    <a:lnR w="3175">
                      <a:solidFill>
                        <a:srgbClr val="D9D9E2"/>
                      </a:solidFill>
                      <a:prstDash val="solid"/>
                    </a:lnR>
                    <a:lnB w="3175">
                      <a:solidFill>
                        <a:srgbClr val="D9D9E2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5448">
                <a:tc gridSpan="3">
                  <a:txBody>
                    <a:bodyPr/>
                    <a:lstStyle/>
                    <a:p>
                      <a:pPr marL="1270">
                        <a:lnSpc>
                          <a:spcPts val="1125"/>
                        </a:lnSpc>
                      </a:pPr>
                      <a:r>
                        <a:rPr dirty="0" sz="1000" spc="-5">
                          <a:solidFill>
                            <a:srgbClr val="2D94D2"/>
                          </a:solidFill>
                          <a:latin typeface="Cambria"/>
                          <a:cs typeface="Cambria"/>
                        </a:rPr>
                        <a:t>logistic_precision</a:t>
                      </a:r>
                      <a:r>
                        <a:rPr dirty="0" sz="1000" spc="30">
                          <a:solidFill>
                            <a:srgbClr val="2D94D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1000" spc="-5">
                          <a:solidFill>
                            <a:srgbClr val="2D94D2"/>
                          </a:solidFill>
                          <a:latin typeface="Cambria"/>
                          <a:cs typeface="Cambria"/>
                        </a:rPr>
                        <a:t>=</a:t>
                      </a:r>
                      <a:r>
                        <a:rPr dirty="0" sz="1000" spc="25">
                          <a:solidFill>
                            <a:srgbClr val="2D94D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1000" spc="-5">
                          <a:solidFill>
                            <a:srgbClr val="2D94D2"/>
                          </a:solidFill>
                          <a:latin typeface="Cambria"/>
                          <a:cs typeface="Cambria"/>
                        </a:rPr>
                        <a:t>precision_score(Y_test,</a:t>
                      </a:r>
                      <a:r>
                        <a:rPr dirty="0" sz="1000" spc="30">
                          <a:solidFill>
                            <a:srgbClr val="2D94D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1000" spc="-5">
                          <a:solidFill>
                            <a:srgbClr val="2D94D2"/>
                          </a:solidFill>
                          <a:latin typeface="Cambria"/>
                          <a:cs typeface="Cambria"/>
                        </a:rPr>
                        <a:t>Y_pred_logistic)</a:t>
                      </a:r>
                      <a:endParaRPr sz="1000">
                        <a:latin typeface="Cambria"/>
                        <a:cs typeface="Cambria"/>
                      </a:endParaRPr>
                    </a:p>
                  </a:txBody>
                  <a:tcPr marL="0" marR="0" marB="0" marT="0">
                    <a:lnL w="3175">
                      <a:solidFill>
                        <a:srgbClr val="D9D9E2"/>
                      </a:solidFill>
                      <a:prstDash val="solid"/>
                    </a:lnL>
                    <a:lnR w="3175">
                      <a:solidFill>
                        <a:srgbClr val="D9D9E2"/>
                      </a:solidFill>
                      <a:prstDash val="solid"/>
                    </a:lnR>
                    <a:lnT w="3175">
                      <a:solidFill>
                        <a:srgbClr val="D9D9E2"/>
                      </a:solidFill>
                      <a:prstDash val="solid"/>
                    </a:lnT>
                    <a:lnB w="3175">
                      <a:solidFill>
                        <a:srgbClr val="D9D9E2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55448">
                <a:tc gridSpan="2">
                  <a:txBody>
                    <a:bodyPr/>
                    <a:lstStyle/>
                    <a:p>
                      <a:pPr marL="1270">
                        <a:lnSpc>
                          <a:spcPts val="1125"/>
                        </a:lnSpc>
                      </a:pPr>
                      <a:r>
                        <a:rPr dirty="0" sz="1000" spc="-5">
                          <a:solidFill>
                            <a:srgbClr val="2D94D2"/>
                          </a:solidFill>
                          <a:latin typeface="Cambria"/>
                          <a:cs typeface="Cambria"/>
                        </a:rPr>
                        <a:t>logistic_recall</a:t>
                      </a:r>
                      <a:r>
                        <a:rPr dirty="0" sz="1000" spc="20">
                          <a:solidFill>
                            <a:srgbClr val="2D94D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1000" spc="-5">
                          <a:solidFill>
                            <a:srgbClr val="2D94D2"/>
                          </a:solidFill>
                          <a:latin typeface="Cambria"/>
                          <a:cs typeface="Cambria"/>
                        </a:rPr>
                        <a:t>=</a:t>
                      </a:r>
                      <a:r>
                        <a:rPr dirty="0" sz="1000" spc="15">
                          <a:solidFill>
                            <a:srgbClr val="2D94D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1000" spc="-5">
                          <a:solidFill>
                            <a:srgbClr val="2D94D2"/>
                          </a:solidFill>
                          <a:latin typeface="Cambria"/>
                          <a:cs typeface="Cambria"/>
                        </a:rPr>
                        <a:t>recall_score(Y_test,</a:t>
                      </a:r>
                      <a:r>
                        <a:rPr dirty="0" sz="1000" spc="20">
                          <a:solidFill>
                            <a:srgbClr val="2D94D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1000" spc="-5">
                          <a:solidFill>
                            <a:srgbClr val="2D94D2"/>
                          </a:solidFill>
                          <a:latin typeface="Cambria"/>
                          <a:cs typeface="Cambria"/>
                        </a:rPr>
                        <a:t>Y_pred_logistic)</a:t>
                      </a:r>
                      <a:endParaRPr sz="1000">
                        <a:latin typeface="Cambria"/>
                        <a:cs typeface="Cambria"/>
                      </a:endParaRPr>
                    </a:p>
                  </a:txBody>
                  <a:tcPr marL="0" marR="0" marB="0" marT="0">
                    <a:lnL w="3175">
                      <a:solidFill>
                        <a:srgbClr val="D9D9E2"/>
                      </a:solidFill>
                      <a:prstDash val="solid"/>
                    </a:lnL>
                    <a:lnR w="3175">
                      <a:solidFill>
                        <a:srgbClr val="D9D9E2"/>
                      </a:solidFill>
                      <a:prstDash val="solid"/>
                    </a:lnR>
                    <a:lnT w="3175">
                      <a:solidFill>
                        <a:srgbClr val="D9D9E2"/>
                      </a:solidFill>
                      <a:prstDash val="solid"/>
                    </a:lnT>
                    <a:lnB w="3175">
                      <a:solidFill>
                        <a:srgbClr val="D9D9E2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3175">
                      <a:solidFill>
                        <a:srgbClr val="D9D9E2"/>
                      </a:solidFill>
                      <a:prstDash val="solid"/>
                    </a:lnB>
                  </a:tcPr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55448">
                <a:tc gridSpan="2">
                  <a:txBody>
                    <a:bodyPr/>
                    <a:lstStyle/>
                    <a:p>
                      <a:pPr marL="1270" marR="12065">
                        <a:lnSpc>
                          <a:spcPts val="1125"/>
                        </a:lnSpc>
                      </a:pPr>
                      <a:r>
                        <a:rPr dirty="0" sz="1000" spc="-5">
                          <a:solidFill>
                            <a:srgbClr val="2D94D2"/>
                          </a:solidFill>
                          <a:latin typeface="Cambria"/>
                          <a:cs typeface="Cambria"/>
                        </a:rPr>
                        <a:t>logistic_f1_score</a:t>
                      </a:r>
                      <a:r>
                        <a:rPr dirty="0" sz="1000" spc="20">
                          <a:solidFill>
                            <a:srgbClr val="2D94D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1000" spc="-5">
                          <a:solidFill>
                            <a:srgbClr val="2D94D2"/>
                          </a:solidFill>
                          <a:latin typeface="Cambria"/>
                          <a:cs typeface="Cambria"/>
                        </a:rPr>
                        <a:t>=</a:t>
                      </a:r>
                      <a:r>
                        <a:rPr dirty="0" sz="1000" spc="10">
                          <a:solidFill>
                            <a:srgbClr val="2D94D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1000" spc="-5">
                          <a:solidFill>
                            <a:srgbClr val="2D94D2"/>
                          </a:solidFill>
                          <a:latin typeface="Cambria"/>
                          <a:cs typeface="Cambria"/>
                        </a:rPr>
                        <a:t>f1_score(Y_test,</a:t>
                      </a:r>
                      <a:r>
                        <a:rPr dirty="0" sz="1000" spc="20">
                          <a:solidFill>
                            <a:srgbClr val="2D94D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1000" spc="-5">
                          <a:solidFill>
                            <a:srgbClr val="2D94D2"/>
                          </a:solidFill>
                          <a:latin typeface="Cambria"/>
                          <a:cs typeface="Cambria"/>
                        </a:rPr>
                        <a:t>Y_pred_logistic)</a:t>
                      </a:r>
                      <a:endParaRPr sz="1000">
                        <a:latin typeface="Cambria"/>
                        <a:cs typeface="Cambria"/>
                      </a:endParaRPr>
                    </a:p>
                  </a:txBody>
                  <a:tcPr marL="0" marR="0" marB="0" marT="0">
                    <a:lnL w="3175">
                      <a:solidFill>
                        <a:srgbClr val="D9D9E2"/>
                      </a:solidFill>
                      <a:prstDash val="solid"/>
                    </a:lnL>
                    <a:lnR w="3175">
                      <a:solidFill>
                        <a:srgbClr val="D9D9E2"/>
                      </a:solidFill>
                      <a:prstDash val="solid"/>
                    </a:lnR>
                    <a:lnT w="3175">
                      <a:solidFill>
                        <a:srgbClr val="D9D9E2"/>
                      </a:solidFill>
                      <a:prstDash val="solid"/>
                    </a:lnT>
                    <a:lnB w="3175">
                      <a:solidFill>
                        <a:srgbClr val="D9D9E2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B w="3175">
                      <a:solidFill>
                        <a:srgbClr val="D9D9E2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53162">
                <a:tc gridSpan="4">
                  <a:txBody>
                    <a:bodyPr/>
                    <a:lstStyle/>
                    <a:p>
                      <a:pPr marL="1270">
                        <a:lnSpc>
                          <a:spcPts val="1105"/>
                        </a:lnSpc>
                      </a:pPr>
                      <a:r>
                        <a:rPr dirty="0" sz="1000" spc="-5">
                          <a:solidFill>
                            <a:srgbClr val="2D94D2"/>
                          </a:solidFill>
                          <a:latin typeface="Cambria"/>
                          <a:cs typeface="Cambria"/>
                        </a:rPr>
                        <a:t>logistic_confusion_matrix</a:t>
                      </a:r>
                      <a:r>
                        <a:rPr dirty="0" sz="1000" spc="40">
                          <a:solidFill>
                            <a:srgbClr val="2D94D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1000" spc="-5">
                          <a:solidFill>
                            <a:srgbClr val="2D94D2"/>
                          </a:solidFill>
                          <a:latin typeface="Cambria"/>
                          <a:cs typeface="Cambria"/>
                        </a:rPr>
                        <a:t>=</a:t>
                      </a:r>
                      <a:r>
                        <a:rPr dirty="0" sz="1000" spc="20">
                          <a:solidFill>
                            <a:srgbClr val="2D94D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1000" spc="-5">
                          <a:solidFill>
                            <a:srgbClr val="2D94D2"/>
                          </a:solidFill>
                          <a:latin typeface="Cambria"/>
                          <a:cs typeface="Cambria"/>
                        </a:rPr>
                        <a:t>confusion_matrix(Y_test,</a:t>
                      </a:r>
                      <a:r>
                        <a:rPr dirty="0" sz="1000" spc="40">
                          <a:solidFill>
                            <a:srgbClr val="2D94D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1000" spc="-5">
                          <a:solidFill>
                            <a:srgbClr val="2D94D2"/>
                          </a:solidFill>
                          <a:latin typeface="Cambria"/>
                          <a:cs typeface="Cambria"/>
                        </a:rPr>
                        <a:t>Y_pred_logistic)</a:t>
                      </a:r>
                      <a:endParaRPr sz="1000">
                        <a:latin typeface="Cambria"/>
                        <a:cs typeface="Cambria"/>
                      </a:endParaRPr>
                    </a:p>
                  </a:txBody>
                  <a:tcPr marL="0" marR="0" marB="0" marT="0">
                    <a:lnL w="3175">
                      <a:solidFill>
                        <a:srgbClr val="D9D9E2"/>
                      </a:solidFill>
                      <a:prstDash val="solid"/>
                    </a:lnL>
                    <a:lnR w="3175">
                      <a:solidFill>
                        <a:srgbClr val="D9D9E2"/>
                      </a:solidFill>
                      <a:prstDash val="solid"/>
                    </a:lnR>
                    <a:lnB w="3175">
                      <a:solidFill>
                        <a:srgbClr val="D9D9E2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12" name="object 12"/>
          <p:cNvSpPr/>
          <p:nvPr/>
        </p:nvSpPr>
        <p:spPr>
          <a:xfrm>
            <a:off x="1143304" y="7500886"/>
            <a:ext cx="3524250" cy="152400"/>
          </a:xfrm>
          <a:custGeom>
            <a:avLst/>
            <a:gdLst/>
            <a:ahLst/>
            <a:cxnLst/>
            <a:rect l="l" t="t" r="r" b="b"/>
            <a:pathLst>
              <a:path w="3524250" h="152400">
                <a:moveTo>
                  <a:pt x="3524059" y="0"/>
                </a:moveTo>
                <a:lnTo>
                  <a:pt x="3521075" y="0"/>
                </a:lnTo>
                <a:lnTo>
                  <a:pt x="3521024" y="3035"/>
                </a:lnTo>
                <a:lnTo>
                  <a:pt x="3521024" y="149339"/>
                </a:lnTo>
                <a:lnTo>
                  <a:pt x="3048" y="149339"/>
                </a:lnTo>
                <a:lnTo>
                  <a:pt x="3048" y="3035"/>
                </a:lnTo>
                <a:lnTo>
                  <a:pt x="3521024" y="3035"/>
                </a:lnTo>
                <a:lnTo>
                  <a:pt x="3521024" y="0"/>
                </a:lnTo>
                <a:lnTo>
                  <a:pt x="3048" y="0"/>
                </a:lnTo>
                <a:lnTo>
                  <a:pt x="0" y="0"/>
                </a:lnTo>
                <a:lnTo>
                  <a:pt x="0" y="3035"/>
                </a:lnTo>
                <a:lnTo>
                  <a:pt x="0" y="149339"/>
                </a:lnTo>
                <a:lnTo>
                  <a:pt x="0" y="152387"/>
                </a:lnTo>
                <a:lnTo>
                  <a:pt x="3048" y="152387"/>
                </a:lnTo>
                <a:lnTo>
                  <a:pt x="3521024" y="152387"/>
                </a:lnTo>
                <a:lnTo>
                  <a:pt x="3524059" y="152387"/>
                </a:lnTo>
                <a:lnTo>
                  <a:pt x="3524059" y="149339"/>
                </a:lnTo>
                <a:lnTo>
                  <a:pt x="3524059" y="3035"/>
                </a:lnTo>
                <a:lnTo>
                  <a:pt x="3524059" y="0"/>
                </a:lnTo>
                <a:close/>
              </a:path>
            </a:pathLst>
          </a:custGeom>
          <a:solidFill>
            <a:srgbClr val="D9D9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1133652" y="7483602"/>
            <a:ext cx="4637405" cy="332740"/>
          </a:xfrm>
          <a:prstGeom prst="rect">
            <a:avLst/>
          </a:prstGeom>
        </p:spPr>
        <p:txBody>
          <a:bodyPr wrap="square" lIns="0" tIns="8890" rIns="0" bIns="0" rtlCol="0" vert="horz">
            <a:spAutoFit/>
          </a:bodyPr>
          <a:lstStyle/>
          <a:p>
            <a:pPr marL="12700" marR="5080">
              <a:lnSpc>
                <a:spcPct val="102000"/>
              </a:lnSpc>
              <a:spcBef>
                <a:spcPts val="70"/>
              </a:spcBef>
            </a:pPr>
            <a:r>
              <a:rPr dirty="0" sz="1000" spc="-5">
                <a:solidFill>
                  <a:srgbClr val="2D94D2"/>
                </a:solidFill>
                <a:latin typeface="Cambria"/>
                <a:cs typeface="Cambria"/>
              </a:rPr>
              <a:t>#</a:t>
            </a:r>
            <a:r>
              <a:rPr dirty="0" sz="1000" spc="-10">
                <a:solidFill>
                  <a:srgbClr val="2D94D2"/>
                </a:solidFill>
                <a:latin typeface="Cambria"/>
                <a:cs typeface="Cambria"/>
              </a:rPr>
              <a:t> </a:t>
            </a:r>
            <a:r>
              <a:rPr dirty="0" sz="1000" spc="-5">
                <a:solidFill>
                  <a:srgbClr val="2D94D2"/>
                </a:solidFill>
                <a:latin typeface="Cambria"/>
                <a:cs typeface="Cambria"/>
              </a:rPr>
              <a:t>Checking </a:t>
            </a:r>
            <a:r>
              <a:rPr dirty="0" sz="1000">
                <a:solidFill>
                  <a:srgbClr val="2D94D2"/>
                </a:solidFill>
                <a:latin typeface="Cambria"/>
                <a:cs typeface="Cambria"/>
              </a:rPr>
              <a:t>for </a:t>
            </a:r>
            <a:r>
              <a:rPr dirty="0" sz="1000" spc="-5">
                <a:solidFill>
                  <a:srgbClr val="2D94D2"/>
                </a:solidFill>
                <a:latin typeface="Cambria"/>
                <a:cs typeface="Cambria"/>
              </a:rPr>
              <a:t>overfitting:</a:t>
            </a:r>
            <a:r>
              <a:rPr dirty="0" sz="1000" spc="10">
                <a:solidFill>
                  <a:srgbClr val="2D94D2"/>
                </a:solidFill>
                <a:latin typeface="Cambria"/>
                <a:cs typeface="Cambria"/>
              </a:rPr>
              <a:t> </a:t>
            </a:r>
            <a:r>
              <a:rPr dirty="0" sz="1000" spc="-5">
                <a:solidFill>
                  <a:srgbClr val="2D94D2"/>
                </a:solidFill>
                <a:latin typeface="Cambria"/>
                <a:cs typeface="Cambria"/>
              </a:rPr>
              <a:t>Comparing training</a:t>
            </a:r>
            <a:r>
              <a:rPr dirty="0" sz="1000" spc="15">
                <a:solidFill>
                  <a:srgbClr val="2D94D2"/>
                </a:solidFill>
                <a:latin typeface="Cambria"/>
                <a:cs typeface="Cambria"/>
              </a:rPr>
              <a:t> </a:t>
            </a:r>
            <a:r>
              <a:rPr dirty="0" sz="1000" spc="-5">
                <a:solidFill>
                  <a:srgbClr val="2D94D2"/>
                </a:solidFill>
                <a:latin typeface="Cambria"/>
                <a:cs typeface="Cambria"/>
              </a:rPr>
              <a:t>and</a:t>
            </a:r>
            <a:r>
              <a:rPr dirty="0" sz="1000" spc="5">
                <a:solidFill>
                  <a:srgbClr val="2D94D2"/>
                </a:solidFill>
                <a:latin typeface="Cambria"/>
                <a:cs typeface="Cambria"/>
              </a:rPr>
              <a:t> </a:t>
            </a:r>
            <a:r>
              <a:rPr dirty="0" sz="1000" spc="-5">
                <a:solidFill>
                  <a:srgbClr val="2D94D2"/>
                </a:solidFill>
                <a:latin typeface="Cambria"/>
                <a:cs typeface="Cambria"/>
              </a:rPr>
              <a:t>testing</a:t>
            </a:r>
            <a:r>
              <a:rPr dirty="0" sz="1000">
                <a:solidFill>
                  <a:srgbClr val="2D94D2"/>
                </a:solidFill>
                <a:latin typeface="Cambria"/>
                <a:cs typeface="Cambria"/>
              </a:rPr>
              <a:t> </a:t>
            </a:r>
            <a:r>
              <a:rPr dirty="0" sz="1000" spc="-5">
                <a:solidFill>
                  <a:srgbClr val="2D94D2"/>
                </a:solidFill>
                <a:latin typeface="Cambria"/>
                <a:cs typeface="Cambria"/>
              </a:rPr>
              <a:t>scores </a:t>
            </a:r>
            <a:r>
              <a:rPr dirty="0" sz="1000">
                <a:solidFill>
                  <a:srgbClr val="2D94D2"/>
                </a:solidFill>
                <a:latin typeface="Cambria"/>
                <a:cs typeface="Cambria"/>
              </a:rPr>
              <a:t> </a:t>
            </a:r>
            <a:r>
              <a:rPr dirty="0" sz="1000" spc="-5">
                <a:solidFill>
                  <a:srgbClr val="2D94D2"/>
                </a:solidFill>
                <a:latin typeface="Cambria"/>
                <a:cs typeface="Cambria"/>
              </a:rPr>
              <a:t>logistic_train_accuracy</a:t>
            </a:r>
            <a:r>
              <a:rPr dirty="0" sz="1000" spc="40">
                <a:solidFill>
                  <a:srgbClr val="2D94D2"/>
                </a:solidFill>
                <a:latin typeface="Cambria"/>
                <a:cs typeface="Cambria"/>
              </a:rPr>
              <a:t> </a:t>
            </a:r>
            <a:r>
              <a:rPr dirty="0" sz="1000" spc="-5">
                <a:solidFill>
                  <a:srgbClr val="2D94D2"/>
                </a:solidFill>
                <a:latin typeface="Cambria"/>
                <a:cs typeface="Cambria"/>
              </a:rPr>
              <a:t>=</a:t>
            </a:r>
            <a:r>
              <a:rPr dirty="0" sz="1000" spc="30">
                <a:solidFill>
                  <a:srgbClr val="2D94D2"/>
                </a:solidFill>
                <a:latin typeface="Cambria"/>
                <a:cs typeface="Cambria"/>
              </a:rPr>
              <a:t> </a:t>
            </a:r>
            <a:r>
              <a:rPr dirty="0" sz="1000" spc="-5">
                <a:solidFill>
                  <a:srgbClr val="2D94D2"/>
                </a:solidFill>
                <a:latin typeface="Cambria"/>
                <a:cs typeface="Cambria"/>
              </a:rPr>
              <a:t>accuracy_score(Y_train,</a:t>
            </a:r>
            <a:r>
              <a:rPr dirty="0" sz="1000" spc="40">
                <a:solidFill>
                  <a:srgbClr val="2D94D2"/>
                </a:solidFill>
                <a:latin typeface="Cambria"/>
                <a:cs typeface="Cambria"/>
              </a:rPr>
              <a:t> </a:t>
            </a:r>
            <a:r>
              <a:rPr dirty="0" sz="1000" spc="-5">
                <a:solidFill>
                  <a:srgbClr val="2D94D2"/>
                </a:solidFill>
                <a:latin typeface="Cambria"/>
                <a:cs typeface="Cambria"/>
              </a:rPr>
              <a:t>logistic_model.predict(X_train_pca))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143304" y="7654810"/>
            <a:ext cx="4620260" cy="154305"/>
          </a:xfrm>
          <a:custGeom>
            <a:avLst/>
            <a:gdLst/>
            <a:ahLst/>
            <a:cxnLst/>
            <a:rect l="l" t="t" r="r" b="b"/>
            <a:pathLst>
              <a:path w="4620260" h="154304">
                <a:moveTo>
                  <a:pt x="3048" y="3048"/>
                </a:moveTo>
                <a:lnTo>
                  <a:pt x="0" y="3048"/>
                </a:lnTo>
                <a:lnTo>
                  <a:pt x="0" y="150863"/>
                </a:lnTo>
                <a:lnTo>
                  <a:pt x="3048" y="150863"/>
                </a:lnTo>
                <a:lnTo>
                  <a:pt x="3048" y="3048"/>
                </a:lnTo>
                <a:close/>
              </a:path>
              <a:path w="4620260" h="154304">
                <a:moveTo>
                  <a:pt x="4617085" y="150876"/>
                </a:moveTo>
                <a:lnTo>
                  <a:pt x="3048" y="150876"/>
                </a:lnTo>
                <a:lnTo>
                  <a:pt x="0" y="150876"/>
                </a:lnTo>
                <a:lnTo>
                  <a:pt x="0" y="153911"/>
                </a:lnTo>
                <a:lnTo>
                  <a:pt x="3048" y="153911"/>
                </a:lnTo>
                <a:lnTo>
                  <a:pt x="4617085" y="153911"/>
                </a:lnTo>
                <a:lnTo>
                  <a:pt x="4617085" y="150876"/>
                </a:lnTo>
                <a:close/>
              </a:path>
              <a:path w="4620260" h="154304">
                <a:moveTo>
                  <a:pt x="4617085" y="0"/>
                </a:moveTo>
                <a:lnTo>
                  <a:pt x="3048" y="0"/>
                </a:lnTo>
                <a:lnTo>
                  <a:pt x="0" y="0"/>
                </a:lnTo>
                <a:lnTo>
                  <a:pt x="0" y="3035"/>
                </a:lnTo>
                <a:lnTo>
                  <a:pt x="3048" y="3035"/>
                </a:lnTo>
                <a:lnTo>
                  <a:pt x="4617085" y="3035"/>
                </a:lnTo>
                <a:lnTo>
                  <a:pt x="4617085" y="0"/>
                </a:lnTo>
                <a:close/>
              </a:path>
              <a:path w="4620260" h="154304">
                <a:moveTo>
                  <a:pt x="4620209" y="150876"/>
                </a:moveTo>
                <a:lnTo>
                  <a:pt x="4617161" y="150876"/>
                </a:lnTo>
                <a:lnTo>
                  <a:pt x="4617161" y="153911"/>
                </a:lnTo>
                <a:lnTo>
                  <a:pt x="4620209" y="153911"/>
                </a:lnTo>
                <a:lnTo>
                  <a:pt x="4620209" y="150876"/>
                </a:lnTo>
                <a:close/>
              </a:path>
              <a:path w="4620260" h="154304">
                <a:moveTo>
                  <a:pt x="4620209" y="3048"/>
                </a:moveTo>
                <a:lnTo>
                  <a:pt x="4617161" y="3048"/>
                </a:lnTo>
                <a:lnTo>
                  <a:pt x="4617161" y="150863"/>
                </a:lnTo>
                <a:lnTo>
                  <a:pt x="4620209" y="150863"/>
                </a:lnTo>
                <a:lnTo>
                  <a:pt x="4620209" y="3048"/>
                </a:lnTo>
                <a:close/>
              </a:path>
              <a:path w="4620260" h="154304">
                <a:moveTo>
                  <a:pt x="4620209" y="0"/>
                </a:moveTo>
                <a:lnTo>
                  <a:pt x="4617161" y="0"/>
                </a:lnTo>
                <a:lnTo>
                  <a:pt x="4617161" y="3035"/>
                </a:lnTo>
                <a:lnTo>
                  <a:pt x="4620209" y="3035"/>
                </a:lnTo>
                <a:lnTo>
                  <a:pt x="4620209" y="0"/>
                </a:lnTo>
                <a:close/>
              </a:path>
            </a:pathLst>
          </a:custGeom>
          <a:solidFill>
            <a:srgbClr val="D9D9E2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1143304" y="7959597"/>
          <a:ext cx="3032125" cy="10852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22350"/>
                <a:gridCol w="344805"/>
                <a:gridCol w="286385"/>
                <a:gridCol w="95250"/>
                <a:gridCol w="759459"/>
                <a:gridCol w="518160"/>
              </a:tblGrid>
              <a:tr h="155448">
                <a:tc>
                  <a:txBody>
                    <a:bodyPr/>
                    <a:lstStyle/>
                    <a:p>
                      <a:pPr marL="1270">
                        <a:lnSpc>
                          <a:spcPts val="1125"/>
                        </a:lnSpc>
                      </a:pPr>
                      <a:r>
                        <a:rPr dirty="0" sz="1000" spc="-5">
                          <a:solidFill>
                            <a:srgbClr val="2D94D2"/>
                          </a:solidFill>
                          <a:latin typeface="Cambria"/>
                          <a:cs typeface="Cambria"/>
                        </a:rPr>
                        <a:t>logistic_metrics = {</a:t>
                      </a:r>
                      <a:endParaRPr sz="1000">
                        <a:latin typeface="Cambria"/>
                        <a:cs typeface="Cambria"/>
                      </a:endParaRPr>
                    </a:p>
                  </a:txBody>
                  <a:tcPr marL="0" marR="0" marB="0" marT="0">
                    <a:lnL w="3175">
                      <a:solidFill>
                        <a:srgbClr val="D9D9E2"/>
                      </a:solidFill>
                      <a:prstDash val="solid"/>
                    </a:lnL>
                    <a:lnR w="3175">
                      <a:solidFill>
                        <a:srgbClr val="D9D9E2"/>
                      </a:solidFill>
                      <a:prstDash val="solid"/>
                    </a:lnR>
                    <a:lnT w="3175">
                      <a:solidFill>
                        <a:srgbClr val="D9D9E2"/>
                      </a:solidFill>
                      <a:prstDash val="solid"/>
                    </a:lnT>
                    <a:lnB w="3175">
                      <a:solidFill>
                        <a:srgbClr val="D9D9E2"/>
                      </a:solidFill>
                      <a:prstDash val="solid"/>
                    </a:lnB>
                  </a:tcPr>
                </a:tc>
                <a:tc grid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D9D9E2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53162">
                <a:tc gridSpan="4">
                  <a:txBody>
                    <a:bodyPr/>
                    <a:lstStyle/>
                    <a:p>
                      <a:pPr marL="111125" marR="12065">
                        <a:lnSpc>
                          <a:spcPts val="1105"/>
                        </a:lnSpc>
                      </a:pPr>
                      <a:r>
                        <a:rPr dirty="0" sz="1000" spc="-5">
                          <a:solidFill>
                            <a:srgbClr val="2D94D2"/>
                          </a:solidFill>
                          <a:latin typeface="Cambria"/>
                          <a:cs typeface="Cambria"/>
                        </a:rPr>
                        <a:t>"Accuracy":</a:t>
                      </a:r>
                      <a:r>
                        <a:rPr dirty="0" sz="1000" spc="-10">
                          <a:solidFill>
                            <a:srgbClr val="2D94D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1000" spc="-5">
                          <a:solidFill>
                            <a:srgbClr val="2D94D2"/>
                          </a:solidFill>
                          <a:latin typeface="Cambria"/>
                          <a:cs typeface="Cambria"/>
                        </a:rPr>
                        <a:t>logistic_accuracy,</a:t>
                      </a:r>
                      <a:endParaRPr sz="1000">
                        <a:latin typeface="Cambria"/>
                        <a:cs typeface="Cambria"/>
                      </a:endParaRPr>
                    </a:p>
                  </a:txBody>
                  <a:tcPr marL="0" marR="0" marB="0" marT="0">
                    <a:lnL w="3175">
                      <a:solidFill>
                        <a:srgbClr val="D9D9E2"/>
                      </a:solidFill>
                      <a:prstDash val="solid"/>
                    </a:lnL>
                    <a:lnR w="3175">
                      <a:solidFill>
                        <a:srgbClr val="D9D9E2"/>
                      </a:solidFill>
                      <a:prstDash val="solid"/>
                    </a:lnR>
                    <a:lnB w="3175">
                      <a:solidFill>
                        <a:srgbClr val="D9D9E2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55447">
                <a:tc gridSpan="4">
                  <a:txBody>
                    <a:bodyPr/>
                    <a:lstStyle/>
                    <a:p>
                      <a:pPr marL="111125">
                        <a:lnSpc>
                          <a:spcPts val="1125"/>
                        </a:lnSpc>
                      </a:pPr>
                      <a:r>
                        <a:rPr dirty="0" sz="1000" spc="-5">
                          <a:solidFill>
                            <a:srgbClr val="2D94D2"/>
                          </a:solidFill>
                          <a:latin typeface="Cambria"/>
                          <a:cs typeface="Cambria"/>
                        </a:rPr>
                        <a:t>"Precision":</a:t>
                      </a:r>
                      <a:r>
                        <a:rPr dirty="0" sz="1000" spc="60">
                          <a:solidFill>
                            <a:srgbClr val="2D94D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1000" spc="-5">
                          <a:solidFill>
                            <a:srgbClr val="2D94D2"/>
                          </a:solidFill>
                          <a:latin typeface="Cambria"/>
                          <a:cs typeface="Cambria"/>
                        </a:rPr>
                        <a:t>logistic_precision,</a:t>
                      </a:r>
                      <a:endParaRPr sz="1000">
                        <a:latin typeface="Cambria"/>
                        <a:cs typeface="Cambria"/>
                      </a:endParaRPr>
                    </a:p>
                  </a:txBody>
                  <a:tcPr marL="0" marR="0" marB="0" marT="0">
                    <a:lnL w="3175">
                      <a:solidFill>
                        <a:srgbClr val="D9D9E2"/>
                      </a:solidFill>
                      <a:prstDash val="solid"/>
                    </a:lnL>
                    <a:lnR w="3175">
                      <a:solidFill>
                        <a:srgbClr val="D9D9E2"/>
                      </a:solidFill>
                      <a:prstDash val="solid"/>
                    </a:lnR>
                    <a:lnT w="3175">
                      <a:solidFill>
                        <a:srgbClr val="D9D9E2"/>
                      </a:solidFill>
                      <a:prstDash val="solid"/>
                    </a:lnT>
                    <a:lnB w="3175">
                      <a:solidFill>
                        <a:srgbClr val="D9D9E2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53924">
                <a:tc gridSpan="2">
                  <a:txBody>
                    <a:bodyPr/>
                    <a:lstStyle/>
                    <a:p>
                      <a:pPr marL="111125">
                        <a:lnSpc>
                          <a:spcPts val="1110"/>
                        </a:lnSpc>
                      </a:pPr>
                      <a:r>
                        <a:rPr dirty="0" sz="1000" spc="-5">
                          <a:solidFill>
                            <a:srgbClr val="2D94D2"/>
                          </a:solidFill>
                          <a:latin typeface="Cambria"/>
                          <a:cs typeface="Cambria"/>
                        </a:rPr>
                        <a:t>"Recall":</a:t>
                      </a:r>
                      <a:r>
                        <a:rPr dirty="0" sz="1000" spc="5">
                          <a:solidFill>
                            <a:srgbClr val="2D94D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1000" spc="-5">
                          <a:solidFill>
                            <a:srgbClr val="2D94D2"/>
                          </a:solidFill>
                          <a:latin typeface="Cambria"/>
                          <a:cs typeface="Cambria"/>
                        </a:rPr>
                        <a:t>logistic_recall,</a:t>
                      </a:r>
                      <a:endParaRPr sz="1000">
                        <a:latin typeface="Cambria"/>
                        <a:cs typeface="Cambria"/>
                      </a:endParaRPr>
                    </a:p>
                  </a:txBody>
                  <a:tcPr marL="0" marR="0" marB="0" marT="0">
                    <a:lnL w="3175">
                      <a:solidFill>
                        <a:srgbClr val="D9D9E2"/>
                      </a:solidFill>
                      <a:prstDash val="solid"/>
                    </a:lnL>
                    <a:lnR w="3175">
                      <a:solidFill>
                        <a:srgbClr val="D9D9E2"/>
                      </a:solidFill>
                      <a:prstDash val="solid"/>
                    </a:lnR>
                    <a:lnT w="3175">
                      <a:solidFill>
                        <a:srgbClr val="D9D9E2"/>
                      </a:solidFill>
                      <a:prstDash val="solid"/>
                    </a:lnT>
                    <a:lnB w="3175">
                      <a:solidFill>
                        <a:srgbClr val="D9D9E2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D9D9E2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57733">
                <a:tc gridSpan="3">
                  <a:txBody>
                    <a:bodyPr/>
                    <a:lstStyle/>
                    <a:p>
                      <a:pPr marL="111125">
                        <a:lnSpc>
                          <a:spcPts val="1140"/>
                        </a:lnSpc>
                      </a:pPr>
                      <a:r>
                        <a:rPr dirty="0" sz="1000" spc="-5">
                          <a:solidFill>
                            <a:srgbClr val="2D94D2"/>
                          </a:solidFill>
                          <a:latin typeface="Cambria"/>
                          <a:cs typeface="Cambria"/>
                        </a:rPr>
                        <a:t>"F1</a:t>
                      </a:r>
                      <a:r>
                        <a:rPr dirty="0" sz="1000" spc="5">
                          <a:solidFill>
                            <a:srgbClr val="2D94D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1000" spc="-5">
                          <a:solidFill>
                            <a:srgbClr val="2D94D2"/>
                          </a:solidFill>
                          <a:latin typeface="Cambria"/>
                          <a:cs typeface="Cambria"/>
                        </a:rPr>
                        <a:t>Score":</a:t>
                      </a:r>
                      <a:r>
                        <a:rPr dirty="0" sz="1000">
                          <a:solidFill>
                            <a:srgbClr val="2D94D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1000" spc="-5">
                          <a:solidFill>
                            <a:srgbClr val="2D94D2"/>
                          </a:solidFill>
                          <a:latin typeface="Cambria"/>
                          <a:cs typeface="Cambria"/>
                        </a:rPr>
                        <a:t>logistic_f1_score,</a:t>
                      </a:r>
                      <a:endParaRPr sz="1000">
                        <a:latin typeface="Cambria"/>
                        <a:cs typeface="Cambria"/>
                      </a:endParaRPr>
                    </a:p>
                  </a:txBody>
                  <a:tcPr marL="0" marR="0" marB="0" marT="0">
                    <a:lnL w="3175">
                      <a:solidFill>
                        <a:srgbClr val="D9D9E2"/>
                      </a:solidFill>
                      <a:prstDash val="solid"/>
                    </a:lnL>
                    <a:lnR w="3175">
                      <a:solidFill>
                        <a:srgbClr val="D9D9E2"/>
                      </a:solidFill>
                      <a:prstDash val="solid"/>
                    </a:lnR>
                    <a:lnB w="3175">
                      <a:solidFill>
                        <a:srgbClr val="D9D9E2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D9D9E2"/>
                      </a:solidFill>
                      <a:prstDash val="solid"/>
                    </a:lnL>
                    <a:lnB w="3175">
                      <a:solidFill>
                        <a:srgbClr val="D9D9E2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53111">
                <a:tc gridSpan="6">
                  <a:txBody>
                    <a:bodyPr/>
                    <a:lstStyle/>
                    <a:p>
                      <a:pPr marL="111125">
                        <a:lnSpc>
                          <a:spcPts val="1105"/>
                        </a:lnSpc>
                      </a:pPr>
                      <a:r>
                        <a:rPr dirty="0" sz="1000" spc="-5">
                          <a:solidFill>
                            <a:srgbClr val="2D94D2"/>
                          </a:solidFill>
                          <a:latin typeface="Cambria"/>
                          <a:cs typeface="Cambria"/>
                        </a:rPr>
                        <a:t>"Confusion</a:t>
                      </a:r>
                      <a:r>
                        <a:rPr dirty="0" sz="1000" spc="45">
                          <a:solidFill>
                            <a:srgbClr val="2D94D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1000" spc="-5">
                          <a:solidFill>
                            <a:srgbClr val="2D94D2"/>
                          </a:solidFill>
                          <a:latin typeface="Cambria"/>
                          <a:cs typeface="Cambria"/>
                        </a:rPr>
                        <a:t>Matrix":</a:t>
                      </a:r>
                      <a:r>
                        <a:rPr dirty="0" sz="1000" spc="55">
                          <a:solidFill>
                            <a:srgbClr val="2D94D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1000" spc="-5">
                          <a:solidFill>
                            <a:srgbClr val="2D94D2"/>
                          </a:solidFill>
                          <a:latin typeface="Cambria"/>
                          <a:cs typeface="Cambria"/>
                        </a:rPr>
                        <a:t>logistic_confusion_matrix.tolist(),</a:t>
                      </a:r>
                      <a:endParaRPr sz="1000">
                        <a:latin typeface="Cambria"/>
                        <a:cs typeface="Cambria"/>
                      </a:endParaRPr>
                    </a:p>
                  </a:txBody>
                  <a:tcPr marL="0" marR="0" marB="0" marT="0">
                    <a:lnL w="3175">
                      <a:solidFill>
                        <a:srgbClr val="D9D9E2"/>
                      </a:solidFill>
                      <a:prstDash val="solid"/>
                    </a:lnL>
                    <a:lnR w="3175">
                      <a:solidFill>
                        <a:srgbClr val="D9D9E2"/>
                      </a:solidFill>
                      <a:prstDash val="solid"/>
                    </a:lnR>
                    <a:lnB w="3175">
                      <a:solidFill>
                        <a:srgbClr val="D9D9E2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53162">
                <a:tc gridSpan="5">
                  <a:txBody>
                    <a:bodyPr/>
                    <a:lstStyle/>
                    <a:p>
                      <a:pPr marL="111125">
                        <a:lnSpc>
                          <a:spcPts val="1105"/>
                        </a:lnSpc>
                      </a:pPr>
                      <a:r>
                        <a:rPr dirty="0" sz="1000" spc="-5">
                          <a:solidFill>
                            <a:srgbClr val="2D94D2"/>
                          </a:solidFill>
                          <a:latin typeface="Cambria"/>
                          <a:cs typeface="Cambria"/>
                        </a:rPr>
                        <a:t>"Training</a:t>
                      </a:r>
                      <a:r>
                        <a:rPr dirty="0" sz="1000" spc="20">
                          <a:solidFill>
                            <a:srgbClr val="2D94D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1000" spc="-5">
                          <a:solidFill>
                            <a:srgbClr val="2D94D2"/>
                          </a:solidFill>
                          <a:latin typeface="Cambria"/>
                          <a:cs typeface="Cambria"/>
                        </a:rPr>
                        <a:t>Accuracy":</a:t>
                      </a:r>
                      <a:r>
                        <a:rPr dirty="0" sz="1000" spc="15">
                          <a:solidFill>
                            <a:srgbClr val="2D94D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1000" spc="-5">
                          <a:solidFill>
                            <a:srgbClr val="2D94D2"/>
                          </a:solidFill>
                          <a:latin typeface="Cambria"/>
                          <a:cs typeface="Cambria"/>
                        </a:rPr>
                        <a:t>logistic_train_accuracy</a:t>
                      </a:r>
                      <a:endParaRPr sz="1000">
                        <a:latin typeface="Cambria"/>
                        <a:cs typeface="Cambria"/>
                      </a:endParaRPr>
                    </a:p>
                  </a:txBody>
                  <a:tcPr marL="0" marR="0" marB="0" marT="0">
                    <a:lnL w="3175">
                      <a:solidFill>
                        <a:srgbClr val="D9D9E2"/>
                      </a:solidFill>
                      <a:prstDash val="solid"/>
                    </a:lnL>
                    <a:lnR w="3175">
                      <a:solidFill>
                        <a:srgbClr val="D9D9E2"/>
                      </a:solidFill>
                      <a:prstDash val="solid"/>
                    </a:lnR>
                    <a:lnT w="3175">
                      <a:solidFill>
                        <a:srgbClr val="D9D9E2"/>
                      </a:solidFill>
                      <a:prstDash val="solid"/>
                    </a:lnT>
                    <a:lnB w="3175">
                      <a:solidFill>
                        <a:srgbClr val="D9D9E2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D9D9E2"/>
                      </a:solidFill>
                      <a:prstDash val="solid"/>
                    </a:lnL>
                    <a:lnT w="3175">
                      <a:solidFill>
                        <a:srgbClr val="D9D9E2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43304" y="914399"/>
            <a:ext cx="55244" cy="154305"/>
          </a:xfrm>
          <a:custGeom>
            <a:avLst/>
            <a:gdLst/>
            <a:ahLst/>
            <a:cxnLst/>
            <a:rect l="l" t="t" r="r" b="b"/>
            <a:pathLst>
              <a:path w="55244" h="154305">
                <a:moveTo>
                  <a:pt x="54864" y="0"/>
                </a:moveTo>
                <a:lnTo>
                  <a:pt x="51816" y="0"/>
                </a:lnTo>
                <a:lnTo>
                  <a:pt x="51816" y="3048"/>
                </a:lnTo>
                <a:lnTo>
                  <a:pt x="51816" y="151130"/>
                </a:lnTo>
                <a:lnTo>
                  <a:pt x="3048" y="151130"/>
                </a:lnTo>
                <a:lnTo>
                  <a:pt x="3048" y="3048"/>
                </a:lnTo>
                <a:lnTo>
                  <a:pt x="51816" y="3048"/>
                </a:lnTo>
                <a:lnTo>
                  <a:pt x="51816" y="0"/>
                </a:lnTo>
                <a:lnTo>
                  <a:pt x="3048" y="0"/>
                </a:lnTo>
                <a:lnTo>
                  <a:pt x="0" y="0"/>
                </a:lnTo>
                <a:lnTo>
                  <a:pt x="0" y="2997"/>
                </a:lnTo>
                <a:lnTo>
                  <a:pt x="0" y="151130"/>
                </a:lnTo>
                <a:lnTo>
                  <a:pt x="0" y="154178"/>
                </a:lnTo>
                <a:lnTo>
                  <a:pt x="3048" y="154178"/>
                </a:lnTo>
                <a:lnTo>
                  <a:pt x="51816" y="154178"/>
                </a:lnTo>
                <a:lnTo>
                  <a:pt x="54864" y="154178"/>
                </a:lnTo>
                <a:lnTo>
                  <a:pt x="54864" y="151130"/>
                </a:lnTo>
                <a:lnTo>
                  <a:pt x="54864" y="3048"/>
                </a:lnTo>
                <a:lnTo>
                  <a:pt x="54864" y="0"/>
                </a:lnTo>
                <a:close/>
              </a:path>
            </a:pathLst>
          </a:custGeom>
          <a:solidFill>
            <a:srgbClr val="D9D9E2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1143304" y="1219453"/>
            <a:ext cx="2416175" cy="1239520"/>
            <a:chOff x="1143304" y="1219453"/>
            <a:chExt cx="2416175" cy="1239520"/>
          </a:xfrm>
        </p:grpSpPr>
        <p:sp>
          <p:nvSpPr>
            <p:cNvPr id="4" name="object 4"/>
            <p:cNvSpPr/>
            <p:nvPr/>
          </p:nvSpPr>
          <p:spPr>
            <a:xfrm>
              <a:off x="1143304" y="1219453"/>
              <a:ext cx="1920875" cy="929640"/>
            </a:xfrm>
            <a:custGeom>
              <a:avLst/>
              <a:gdLst/>
              <a:ahLst/>
              <a:cxnLst/>
              <a:rect l="l" t="t" r="r" b="b"/>
              <a:pathLst>
                <a:path w="1920875" h="929639">
                  <a:moveTo>
                    <a:pt x="348945" y="153924"/>
                  </a:moveTo>
                  <a:lnTo>
                    <a:pt x="345948" y="153924"/>
                  </a:lnTo>
                  <a:lnTo>
                    <a:pt x="345897" y="156972"/>
                  </a:lnTo>
                  <a:lnTo>
                    <a:pt x="345897" y="304800"/>
                  </a:lnTo>
                  <a:lnTo>
                    <a:pt x="3048" y="304800"/>
                  </a:lnTo>
                  <a:lnTo>
                    <a:pt x="3048" y="156972"/>
                  </a:lnTo>
                  <a:lnTo>
                    <a:pt x="345897" y="156972"/>
                  </a:lnTo>
                  <a:lnTo>
                    <a:pt x="345897" y="153924"/>
                  </a:lnTo>
                  <a:lnTo>
                    <a:pt x="3048" y="153924"/>
                  </a:lnTo>
                  <a:lnTo>
                    <a:pt x="0" y="153924"/>
                  </a:lnTo>
                  <a:lnTo>
                    <a:pt x="0" y="156972"/>
                  </a:lnTo>
                  <a:lnTo>
                    <a:pt x="0" y="304800"/>
                  </a:lnTo>
                  <a:lnTo>
                    <a:pt x="0" y="307848"/>
                  </a:lnTo>
                  <a:lnTo>
                    <a:pt x="3048" y="307848"/>
                  </a:lnTo>
                  <a:lnTo>
                    <a:pt x="345897" y="307848"/>
                  </a:lnTo>
                  <a:lnTo>
                    <a:pt x="348945" y="307848"/>
                  </a:lnTo>
                  <a:lnTo>
                    <a:pt x="348945" y="304800"/>
                  </a:lnTo>
                  <a:lnTo>
                    <a:pt x="348945" y="156972"/>
                  </a:lnTo>
                  <a:lnTo>
                    <a:pt x="348945" y="153924"/>
                  </a:lnTo>
                  <a:close/>
                </a:path>
                <a:path w="1920875" h="929639">
                  <a:moveTo>
                    <a:pt x="850341" y="0"/>
                  </a:moveTo>
                  <a:lnTo>
                    <a:pt x="847344" y="0"/>
                  </a:lnTo>
                  <a:lnTo>
                    <a:pt x="847293" y="3048"/>
                  </a:lnTo>
                  <a:lnTo>
                    <a:pt x="847293" y="149352"/>
                  </a:lnTo>
                  <a:lnTo>
                    <a:pt x="3048" y="149352"/>
                  </a:lnTo>
                  <a:lnTo>
                    <a:pt x="3048" y="3048"/>
                  </a:lnTo>
                  <a:lnTo>
                    <a:pt x="847293" y="3048"/>
                  </a:lnTo>
                  <a:lnTo>
                    <a:pt x="847293" y="0"/>
                  </a:lnTo>
                  <a:lnTo>
                    <a:pt x="3048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0" y="149352"/>
                  </a:lnTo>
                  <a:lnTo>
                    <a:pt x="0" y="152400"/>
                  </a:lnTo>
                  <a:lnTo>
                    <a:pt x="3048" y="152400"/>
                  </a:lnTo>
                  <a:lnTo>
                    <a:pt x="847293" y="152400"/>
                  </a:lnTo>
                  <a:lnTo>
                    <a:pt x="850341" y="152400"/>
                  </a:lnTo>
                  <a:lnTo>
                    <a:pt x="850341" y="149352"/>
                  </a:lnTo>
                  <a:lnTo>
                    <a:pt x="850341" y="3048"/>
                  </a:lnTo>
                  <a:lnTo>
                    <a:pt x="850341" y="0"/>
                  </a:lnTo>
                  <a:close/>
                </a:path>
                <a:path w="1920875" h="929639">
                  <a:moveTo>
                    <a:pt x="1800098" y="620268"/>
                  </a:moveTo>
                  <a:lnTo>
                    <a:pt x="3048" y="620268"/>
                  </a:lnTo>
                  <a:lnTo>
                    <a:pt x="0" y="620268"/>
                  </a:lnTo>
                  <a:lnTo>
                    <a:pt x="0" y="623316"/>
                  </a:lnTo>
                  <a:lnTo>
                    <a:pt x="0" y="771144"/>
                  </a:lnTo>
                  <a:lnTo>
                    <a:pt x="0" y="774192"/>
                  </a:lnTo>
                  <a:lnTo>
                    <a:pt x="3048" y="774192"/>
                  </a:lnTo>
                  <a:lnTo>
                    <a:pt x="1800098" y="774192"/>
                  </a:lnTo>
                  <a:lnTo>
                    <a:pt x="1800098" y="771144"/>
                  </a:lnTo>
                  <a:lnTo>
                    <a:pt x="3048" y="771144"/>
                  </a:lnTo>
                  <a:lnTo>
                    <a:pt x="3048" y="623316"/>
                  </a:lnTo>
                  <a:lnTo>
                    <a:pt x="1800098" y="623316"/>
                  </a:lnTo>
                  <a:lnTo>
                    <a:pt x="1800098" y="620268"/>
                  </a:lnTo>
                  <a:close/>
                </a:path>
                <a:path w="1920875" h="929639">
                  <a:moveTo>
                    <a:pt x="1803209" y="620268"/>
                  </a:moveTo>
                  <a:lnTo>
                    <a:pt x="1800174" y="620268"/>
                  </a:lnTo>
                  <a:lnTo>
                    <a:pt x="1800174" y="623316"/>
                  </a:lnTo>
                  <a:lnTo>
                    <a:pt x="1800174" y="771144"/>
                  </a:lnTo>
                  <a:lnTo>
                    <a:pt x="1800174" y="774192"/>
                  </a:lnTo>
                  <a:lnTo>
                    <a:pt x="1803209" y="774192"/>
                  </a:lnTo>
                  <a:lnTo>
                    <a:pt x="1803209" y="771144"/>
                  </a:lnTo>
                  <a:lnTo>
                    <a:pt x="1803209" y="623316"/>
                  </a:lnTo>
                  <a:lnTo>
                    <a:pt x="1803209" y="620268"/>
                  </a:lnTo>
                  <a:close/>
                </a:path>
                <a:path w="1920875" h="929639">
                  <a:moveTo>
                    <a:pt x="1868678" y="926604"/>
                  </a:moveTo>
                  <a:lnTo>
                    <a:pt x="3048" y="926604"/>
                  </a:lnTo>
                  <a:lnTo>
                    <a:pt x="0" y="926604"/>
                  </a:lnTo>
                  <a:lnTo>
                    <a:pt x="0" y="929640"/>
                  </a:lnTo>
                  <a:lnTo>
                    <a:pt x="3048" y="929640"/>
                  </a:lnTo>
                  <a:lnTo>
                    <a:pt x="1868678" y="929640"/>
                  </a:lnTo>
                  <a:lnTo>
                    <a:pt x="1868678" y="926604"/>
                  </a:lnTo>
                  <a:close/>
                </a:path>
                <a:path w="1920875" h="929639">
                  <a:moveTo>
                    <a:pt x="1868678" y="775728"/>
                  </a:moveTo>
                  <a:lnTo>
                    <a:pt x="3048" y="775728"/>
                  </a:lnTo>
                  <a:lnTo>
                    <a:pt x="0" y="775728"/>
                  </a:lnTo>
                  <a:lnTo>
                    <a:pt x="0" y="778764"/>
                  </a:lnTo>
                  <a:lnTo>
                    <a:pt x="0" y="926592"/>
                  </a:lnTo>
                  <a:lnTo>
                    <a:pt x="3048" y="926592"/>
                  </a:lnTo>
                  <a:lnTo>
                    <a:pt x="3048" y="778764"/>
                  </a:lnTo>
                  <a:lnTo>
                    <a:pt x="1868678" y="778764"/>
                  </a:lnTo>
                  <a:lnTo>
                    <a:pt x="1868678" y="775728"/>
                  </a:lnTo>
                  <a:close/>
                </a:path>
                <a:path w="1920875" h="929639">
                  <a:moveTo>
                    <a:pt x="1871802" y="926604"/>
                  </a:moveTo>
                  <a:lnTo>
                    <a:pt x="1868754" y="926604"/>
                  </a:lnTo>
                  <a:lnTo>
                    <a:pt x="1868754" y="929640"/>
                  </a:lnTo>
                  <a:lnTo>
                    <a:pt x="1871802" y="929640"/>
                  </a:lnTo>
                  <a:lnTo>
                    <a:pt x="1871802" y="926604"/>
                  </a:lnTo>
                  <a:close/>
                </a:path>
                <a:path w="1920875" h="929639">
                  <a:moveTo>
                    <a:pt x="1871802" y="775728"/>
                  </a:moveTo>
                  <a:lnTo>
                    <a:pt x="1868754" y="775728"/>
                  </a:lnTo>
                  <a:lnTo>
                    <a:pt x="1868754" y="778764"/>
                  </a:lnTo>
                  <a:lnTo>
                    <a:pt x="1868754" y="926592"/>
                  </a:lnTo>
                  <a:lnTo>
                    <a:pt x="1871802" y="926592"/>
                  </a:lnTo>
                  <a:lnTo>
                    <a:pt x="1871802" y="778764"/>
                  </a:lnTo>
                  <a:lnTo>
                    <a:pt x="1871802" y="775728"/>
                  </a:lnTo>
                  <a:close/>
                </a:path>
                <a:path w="1920875" h="929639">
                  <a:moveTo>
                    <a:pt x="1906778" y="464832"/>
                  </a:moveTo>
                  <a:lnTo>
                    <a:pt x="3048" y="464832"/>
                  </a:lnTo>
                  <a:lnTo>
                    <a:pt x="0" y="464832"/>
                  </a:lnTo>
                  <a:lnTo>
                    <a:pt x="0" y="467868"/>
                  </a:lnTo>
                  <a:lnTo>
                    <a:pt x="0" y="615696"/>
                  </a:lnTo>
                  <a:lnTo>
                    <a:pt x="0" y="618744"/>
                  </a:lnTo>
                  <a:lnTo>
                    <a:pt x="3048" y="618744"/>
                  </a:lnTo>
                  <a:lnTo>
                    <a:pt x="1906778" y="618744"/>
                  </a:lnTo>
                  <a:lnTo>
                    <a:pt x="1906778" y="615696"/>
                  </a:lnTo>
                  <a:lnTo>
                    <a:pt x="3048" y="615696"/>
                  </a:lnTo>
                  <a:lnTo>
                    <a:pt x="3048" y="467868"/>
                  </a:lnTo>
                  <a:lnTo>
                    <a:pt x="1906778" y="467868"/>
                  </a:lnTo>
                  <a:lnTo>
                    <a:pt x="1906778" y="464832"/>
                  </a:lnTo>
                  <a:close/>
                </a:path>
                <a:path w="1920875" h="929639">
                  <a:moveTo>
                    <a:pt x="1909902" y="464832"/>
                  </a:moveTo>
                  <a:lnTo>
                    <a:pt x="1906854" y="464832"/>
                  </a:lnTo>
                  <a:lnTo>
                    <a:pt x="1906854" y="467868"/>
                  </a:lnTo>
                  <a:lnTo>
                    <a:pt x="1906854" y="615696"/>
                  </a:lnTo>
                  <a:lnTo>
                    <a:pt x="1906854" y="618744"/>
                  </a:lnTo>
                  <a:lnTo>
                    <a:pt x="1909902" y="618744"/>
                  </a:lnTo>
                  <a:lnTo>
                    <a:pt x="1909902" y="615696"/>
                  </a:lnTo>
                  <a:lnTo>
                    <a:pt x="1909902" y="467868"/>
                  </a:lnTo>
                  <a:lnTo>
                    <a:pt x="1909902" y="464832"/>
                  </a:lnTo>
                  <a:close/>
                </a:path>
                <a:path w="1920875" h="929639">
                  <a:moveTo>
                    <a:pt x="1917446" y="460260"/>
                  </a:moveTo>
                  <a:lnTo>
                    <a:pt x="3048" y="460260"/>
                  </a:lnTo>
                  <a:lnTo>
                    <a:pt x="0" y="460260"/>
                  </a:lnTo>
                  <a:lnTo>
                    <a:pt x="0" y="463296"/>
                  </a:lnTo>
                  <a:lnTo>
                    <a:pt x="3048" y="463296"/>
                  </a:lnTo>
                  <a:lnTo>
                    <a:pt x="1917446" y="463296"/>
                  </a:lnTo>
                  <a:lnTo>
                    <a:pt x="1917446" y="460260"/>
                  </a:lnTo>
                  <a:close/>
                </a:path>
                <a:path w="1920875" h="929639">
                  <a:moveTo>
                    <a:pt x="1917446" y="309372"/>
                  </a:moveTo>
                  <a:lnTo>
                    <a:pt x="3048" y="309372"/>
                  </a:lnTo>
                  <a:lnTo>
                    <a:pt x="0" y="309372"/>
                  </a:lnTo>
                  <a:lnTo>
                    <a:pt x="0" y="312420"/>
                  </a:lnTo>
                  <a:lnTo>
                    <a:pt x="0" y="460248"/>
                  </a:lnTo>
                  <a:lnTo>
                    <a:pt x="3048" y="460248"/>
                  </a:lnTo>
                  <a:lnTo>
                    <a:pt x="3048" y="312420"/>
                  </a:lnTo>
                  <a:lnTo>
                    <a:pt x="1917446" y="312420"/>
                  </a:lnTo>
                  <a:lnTo>
                    <a:pt x="1917446" y="309372"/>
                  </a:lnTo>
                  <a:close/>
                </a:path>
                <a:path w="1920875" h="929639">
                  <a:moveTo>
                    <a:pt x="1920570" y="460260"/>
                  </a:moveTo>
                  <a:lnTo>
                    <a:pt x="1917522" y="460260"/>
                  </a:lnTo>
                  <a:lnTo>
                    <a:pt x="1917522" y="463296"/>
                  </a:lnTo>
                  <a:lnTo>
                    <a:pt x="1920570" y="463296"/>
                  </a:lnTo>
                  <a:lnTo>
                    <a:pt x="1920570" y="460260"/>
                  </a:lnTo>
                  <a:close/>
                </a:path>
                <a:path w="1920875" h="929639">
                  <a:moveTo>
                    <a:pt x="1920570" y="309372"/>
                  </a:moveTo>
                  <a:lnTo>
                    <a:pt x="1917522" y="309372"/>
                  </a:lnTo>
                  <a:lnTo>
                    <a:pt x="1917522" y="312420"/>
                  </a:lnTo>
                  <a:lnTo>
                    <a:pt x="1917522" y="460248"/>
                  </a:lnTo>
                  <a:lnTo>
                    <a:pt x="1920570" y="460248"/>
                  </a:lnTo>
                  <a:lnTo>
                    <a:pt x="1920570" y="312420"/>
                  </a:lnTo>
                  <a:lnTo>
                    <a:pt x="1920570" y="309372"/>
                  </a:lnTo>
                  <a:close/>
                </a:path>
              </a:pathLst>
            </a:custGeom>
            <a:solidFill>
              <a:srgbClr val="D9D9E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143304" y="2146058"/>
              <a:ext cx="2416175" cy="312420"/>
            </a:xfrm>
            <a:custGeom>
              <a:avLst/>
              <a:gdLst/>
              <a:ahLst/>
              <a:cxnLst/>
              <a:rect l="l" t="t" r="r" b="b"/>
              <a:pathLst>
                <a:path w="2416175" h="312419">
                  <a:moveTo>
                    <a:pt x="1871802" y="0"/>
                  </a:moveTo>
                  <a:lnTo>
                    <a:pt x="1868754" y="0"/>
                  </a:lnTo>
                  <a:lnTo>
                    <a:pt x="1868754" y="3035"/>
                  </a:lnTo>
                  <a:lnTo>
                    <a:pt x="1871802" y="3035"/>
                  </a:lnTo>
                  <a:lnTo>
                    <a:pt x="1871802" y="0"/>
                  </a:lnTo>
                  <a:close/>
                </a:path>
                <a:path w="2416175" h="312419">
                  <a:moveTo>
                    <a:pt x="2171941" y="4559"/>
                  </a:moveTo>
                  <a:lnTo>
                    <a:pt x="3048" y="4559"/>
                  </a:lnTo>
                  <a:lnTo>
                    <a:pt x="0" y="4559"/>
                  </a:lnTo>
                  <a:lnTo>
                    <a:pt x="0" y="7607"/>
                  </a:lnTo>
                  <a:lnTo>
                    <a:pt x="0" y="155435"/>
                  </a:lnTo>
                  <a:lnTo>
                    <a:pt x="0" y="158483"/>
                  </a:lnTo>
                  <a:lnTo>
                    <a:pt x="3048" y="158483"/>
                  </a:lnTo>
                  <a:lnTo>
                    <a:pt x="2171941" y="158483"/>
                  </a:lnTo>
                  <a:lnTo>
                    <a:pt x="2171941" y="155435"/>
                  </a:lnTo>
                  <a:lnTo>
                    <a:pt x="3048" y="155435"/>
                  </a:lnTo>
                  <a:lnTo>
                    <a:pt x="3048" y="7607"/>
                  </a:lnTo>
                  <a:lnTo>
                    <a:pt x="2171941" y="7607"/>
                  </a:lnTo>
                  <a:lnTo>
                    <a:pt x="2171941" y="4559"/>
                  </a:lnTo>
                  <a:close/>
                </a:path>
                <a:path w="2416175" h="312419">
                  <a:moveTo>
                    <a:pt x="2175065" y="4559"/>
                  </a:moveTo>
                  <a:lnTo>
                    <a:pt x="2172030" y="4559"/>
                  </a:lnTo>
                  <a:lnTo>
                    <a:pt x="2172030" y="7607"/>
                  </a:lnTo>
                  <a:lnTo>
                    <a:pt x="2172030" y="155435"/>
                  </a:lnTo>
                  <a:lnTo>
                    <a:pt x="2172030" y="158483"/>
                  </a:lnTo>
                  <a:lnTo>
                    <a:pt x="2175065" y="158483"/>
                  </a:lnTo>
                  <a:lnTo>
                    <a:pt x="2175065" y="155435"/>
                  </a:lnTo>
                  <a:lnTo>
                    <a:pt x="2175065" y="7607"/>
                  </a:lnTo>
                  <a:lnTo>
                    <a:pt x="2175065" y="4559"/>
                  </a:lnTo>
                  <a:close/>
                </a:path>
                <a:path w="2416175" h="312419">
                  <a:moveTo>
                    <a:pt x="2412746" y="160007"/>
                  </a:moveTo>
                  <a:lnTo>
                    <a:pt x="3048" y="160007"/>
                  </a:lnTo>
                  <a:lnTo>
                    <a:pt x="0" y="160007"/>
                  </a:lnTo>
                  <a:lnTo>
                    <a:pt x="0" y="163055"/>
                  </a:lnTo>
                  <a:lnTo>
                    <a:pt x="0" y="309359"/>
                  </a:lnTo>
                  <a:lnTo>
                    <a:pt x="0" y="312407"/>
                  </a:lnTo>
                  <a:lnTo>
                    <a:pt x="3048" y="312407"/>
                  </a:lnTo>
                  <a:lnTo>
                    <a:pt x="2412746" y="312407"/>
                  </a:lnTo>
                  <a:lnTo>
                    <a:pt x="2412746" y="309359"/>
                  </a:lnTo>
                  <a:lnTo>
                    <a:pt x="3048" y="309359"/>
                  </a:lnTo>
                  <a:lnTo>
                    <a:pt x="3048" y="163055"/>
                  </a:lnTo>
                  <a:lnTo>
                    <a:pt x="2412746" y="163055"/>
                  </a:lnTo>
                  <a:lnTo>
                    <a:pt x="2412746" y="160007"/>
                  </a:lnTo>
                  <a:close/>
                </a:path>
                <a:path w="2416175" h="312419">
                  <a:moveTo>
                    <a:pt x="2415870" y="160007"/>
                  </a:moveTo>
                  <a:lnTo>
                    <a:pt x="2412822" y="160007"/>
                  </a:lnTo>
                  <a:lnTo>
                    <a:pt x="2412822" y="163055"/>
                  </a:lnTo>
                  <a:lnTo>
                    <a:pt x="2412822" y="309359"/>
                  </a:lnTo>
                  <a:lnTo>
                    <a:pt x="2412822" y="312407"/>
                  </a:lnTo>
                  <a:lnTo>
                    <a:pt x="2415870" y="312407"/>
                  </a:lnTo>
                  <a:lnTo>
                    <a:pt x="2415870" y="309359"/>
                  </a:lnTo>
                  <a:lnTo>
                    <a:pt x="2415870" y="163055"/>
                  </a:lnTo>
                  <a:lnTo>
                    <a:pt x="2415870" y="160007"/>
                  </a:lnTo>
                  <a:close/>
                </a:path>
              </a:pathLst>
            </a:custGeom>
            <a:solidFill>
              <a:srgbClr val="D9D9E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1130604" y="898905"/>
            <a:ext cx="3302000" cy="27222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524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solidFill>
                  <a:srgbClr val="2D94D2"/>
                </a:solidFill>
                <a:latin typeface="Cambria"/>
                <a:cs typeface="Cambria"/>
              </a:rPr>
              <a:t>}</a:t>
            </a:r>
            <a:endParaRPr sz="10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950">
              <a:latin typeface="Cambria"/>
              <a:cs typeface="Cambria"/>
            </a:endParaRPr>
          </a:p>
          <a:p>
            <a:pPr marL="15240" marR="2434590">
              <a:lnSpc>
                <a:spcPct val="102000"/>
              </a:lnSpc>
            </a:pPr>
            <a:r>
              <a:rPr dirty="0" sz="1000" spc="-5">
                <a:solidFill>
                  <a:srgbClr val="2D94D2"/>
                </a:solidFill>
                <a:latin typeface="Cambria"/>
                <a:cs typeface="Cambria"/>
              </a:rPr>
              <a:t>logistic_m</a:t>
            </a:r>
            <a:r>
              <a:rPr dirty="0" sz="1000">
                <a:solidFill>
                  <a:srgbClr val="2D94D2"/>
                </a:solidFill>
                <a:latin typeface="Cambria"/>
                <a:cs typeface="Cambria"/>
              </a:rPr>
              <a:t>e</a:t>
            </a:r>
            <a:r>
              <a:rPr dirty="0" sz="1000" spc="-10">
                <a:solidFill>
                  <a:srgbClr val="2D94D2"/>
                </a:solidFill>
                <a:latin typeface="Cambria"/>
                <a:cs typeface="Cambria"/>
              </a:rPr>
              <a:t>t</a:t>
            </a:r>
            <a:r>
              <a:rPr dirty="0" sz="1000" spc="-15">
                <a:solidFill>
                  <a:srgbClr val="2D94D2"/>
                </a:solidFill>
                <a:latin typeface="Cambria"/>
                <a:cs typeface="Cambria"/>
              </a:rPr>
              <a:t>r</a:t>
            </a:r>
            <a:r>
              <a:rPr dirty="0" sz="1000" spc="-5">
                <a:solidFill>
                  <a:srgbClr val="2D94D2"/>
                </a:solidFill>
                <a:latin typeface="Cambria"/>
                <a:cs typeface="Cambria"/>
              </a:rPr>
              <a:t>ics  </a:t>
            </a:r>
            <a:r>
              <a:rPr dirty="0" sz="1000" spc="-5">
                <a:solidFill>
                  <a:srgbClr val="2D94D2"/>
                </a:solidFill>
                <a:latin typeface="Cambria"/>
                <a:cs typeface="Cambria"/>
              </a:rPr>
              <a:t>Result</a:t>
            </a:r>
            <a:endParaRPr sz="1000">
              <a:latin typeface="Cambria"/>
              <a:cs typeface="Cambria"/>
            </a:endParaRPr>
          </a:p>
          <a:p>
            <a:pPr marL="15240">
              <a:lnSpc>
                <a:spcPct val="100000"/>
              </a:lnSpc>
              <a:spcBef>
                <a:spcPts val="25"/>
              </a:spcBef>
            </a:pPr>
            <a:r>
              <a:rPr dirty="0" sz="1000" spc="-5">
                <a:solidFill>
                  <a:srgbClr val="2D94D2"/>
                </a:solidFill>
                <a:latin typeface="Cambria"/>
                <a:cs typeface="Cambria"/>
              </a:rPr>
              <a:t>{'Accuracy':</a:t>
            </a:r>
            <a:r>
              <a:rPr dirty="0" sz="1000" spc="-10">
                <a:solidFill>
                  <a:srgbClr val="2D94D2"/>
                </a:solidFill>
                <a:latin typeface="Cambria"/>
                <a:cs typeface="Cambria"/>
              </a:rPr>
              <a:t> </a:t>
            </a:r>
            <a:r>
              <a:rPr dirty="0" sz="1000" spc="-5">
                <a:solidFill>
                  <a:srgbClr val="2D94D2"/>
                </a:solidFill>
                <a:latin typeface="Cambria"/>
                <a:cs typeface="Cambria"/>
              </a:rPr>
              <a:t>0.9029126213592233,</a:t>
            </a:r>
            <a:endParaRPr sz="1000">
              <a:latin typeface="Cambria"/>
              <a:cs typeface="Cambria"/>
            </a:endParaRPr>
          </a:p>
          <a:p>
            <a:pPr marL="43180">
              <a:lnSpc>
                <a:spcPct val="100000"/>
              </a:lnSpc>
              <a:spcBef>
                <a:spcPts val="25"/>
              </a:spcBef>
            </a:pPr>
            <a:r>
              <a:rPr dirty="0" sz="1000" spc="-5">
                <a:solidFill>
                  <a:srgbClr val="2D94D2"/>
                </a:solidFill>
                <a:latin typeface="Cambria"/>
                <a:cs typeface="Cambria"/>
              </a:rPr>
              <a:t>'Precision':</a:t>
            </a:r>
            <a:r>
              <a:rPr dirty="0" sz="1000" spc="20">
                <a:solidFill>
                  <a:srgbClr val="2D94D2"/>
                </a:solidFill>
                <a:latin typeface="Cambria"/>
                <a:cs typeface="Cambria"/>
              </a:rPr>
              <a:t> </a:t>
            </a:r>
            <a:r>
              <a:rPr dirty="0" sz="1000" spc="-5">
                <a:solidFill>
                  <a:srgbClr val="2D94D2"/>
                </a:solidFill>
                <a:latin typeface="Cambria"/>
                <a:cs typeface="Cambria"/>
              </a:rPr>
              <a:t>0.5833333333333334,</a:t>
            </a:r>
            <a:endParaRPr sz="1000">
              <a:latin typeface="Cambria"/>
              <a:cs typeface="Cambria"/>
            </a:endParaRPr>
          </a:p>
          <a:p>
            <a:pPr marL="43180">
              <a:lnSpc>
                <a:spcPct val="100000"/>
              </a:lnSpc>
              <a:spcBef>
                <a:spcPts val="20"/>
              </a:spcBef>
            </a:pPr>
            <a:r>
              <a:rPr dirty="0" sz="1000" spc="-5">
                <a:solidFill>
                  <a:srgbClr val="2D94D2"/>
                </a:solidFill>
                <a:latin typeface="Cambria"/>
                <a:cs typeface="Cambria"/>
              </a:rPr>
              <a:t>'Recall':</a:t>
            </a:r>
            <a:r>
              <a:rPr dirty="0" sz="1000">
                <a:solidFill>
                  <a:srgbClr val="2D94D2"/>
                </a:solidFill>
                <a:latin typeface="Cambria"/>
                <a:cs typeface="Cambria"/>
              </a:rPr>
              <a:t> </a:t>
            </a:r>
            <a:r>
              <a:rPr dirty="0" sz="1000" spc="-5">
                <a:solidFill>
                  <a:srgbClr val="2D94D2"/>
                </a:solidFill>
                <a:latin typeface="Cambria"/>
                <a:cs typeface="Cambria"/>
              </a:rPr>
              <a:t>0.45652173913043476,</a:t>
            </a:r>
            <a:endParaRPr sz="1000">
              <a:latin typeface="Cambria"/>
              <a:cs typeface="Cambria"/>
            </a:endParaRPr>
          </a:p>
          <a:p>
            <a:pPr marL="43180">
              <a:lnSpc>
                <a:spcPct val="100000"/>
              </a:lnSpc>
              <a:spcBef>
                <a:spcPts val="25"/>
              </a:spcBef>
            </a:pPr>
            <a:r>
              <a:rPr dirty="0" sz="1000" spc="-5">
                <a:solidFill>
                  <a:srgbClr val="2D94D2"/>
                </a:solidFill>
                <a:latin typeface="Cambria"/>
                <a:cs typeface="Cambria"/>
              </a:rPr>
              <a:t>'F1</a:t>
            </a:r>
            <a:r>
              <a:rPr dirty="0" sz="1000" spc="-10">
                <a:solidFill>
                  <a:srgbClr val="2D94D2"/>
                </a:solidFill>
                <a:latin typeface="Cambria"/>
                <a:cs typeface="Cambria"/>
              </a:rPr>
              <a:t> </a:t>
            </a:r>
            <a:r>
              <a:rPr dirty="0" sz="1000" spc="-5">
                <a:solidFill>
                  <a:srgbClr val="2D94D2"/>
                </a:solidFill>
                <a:latin typeface="Cambria"/>
                <a:cs typeface="Cambria"/>
              </a:rPr>
              <a:t>Score':</a:t>
            </a:r>
            <a:r>
              <a:rPr dirty="0" sz="1000">
                <a:solidFill>
                  <a:srgbClr val="2D94D2"/>
                </a:solidFill>
                <a:latin typeface="Cambria"/>
                <a:cs typeface="Cambria"/>
              </a:rPr>
              <a:t> </a:t>
            </a:r>
            <a:r>
              <a:rPr dirty="0" sz="1000" spc="-5">
                <a:solidFill>
                  <a:srgbClr val="2D94D2"/>
                </a:solidFill>
                <a:latin typeface="Cambria"/>
                <a:cs typeface="Cambria"/>
              </a:rPr>
              <a:t>0.5121951219512195,</a:t>
            </a:r>
            <a:endParaRPr sz="1000">
              <a:latin typeface="Cambria"/>
              <a:cs typeface="Cambria"/>
            </a:endParaRPr>
          </a:p>
          <a:p>
            <a:pPr marL="43180">
              <a:lnSpc>
                <a:spcPct val="100000"/>
              </a:lnSpc>
              <a:spcBef>
                <a:spcPts val="25"/>
              </a:spcBef>
            </a:pPr>
            <a:r>
              <a:rPr dirty="0" sz="1000" spc="-5">
                <a:solidFill>
                  <a:srgbClr val="2D94D2"/>
                </a:solidFill>
                <a:latin typeface="Cambria"/>
                <a:cs typeface="Cambria"/>
              </a:rPr>
              <a:t>'Confusion Matrix':</a:t>
            </a:r>
            <a:r>
              <a:rPr dirty="0" sz="1000">
                <a:solidFill>
                  <a:srgbClr val="2D94D2"/>
                </a:solidFill>
                <a:latin typeface="Cambria"/>
                <a:cs typeface="Cambria"/>
              </a:rPr>
              <a:t> </a:t>
            </a:r>
            <a:r>
              <a:rPr dirty="0" sz="1000" spc="-5">
                <a:solidFill>
                  <a:srgbClr val="2D94D2"/>
                </a:solidFill>
                <a:latin typeface="Cambria"/>
                <a:cs typeface="Cambria"/>
              </a:rPr>
              <a:t>[[702,</a:t>
            </a:r>
            <a:r>
              <a:rPr dirty="0" sz="1000" spc="5">
                <a:solidFill>
                  <a:srgbClr val="2D94D2"/>
                </a:solidFill>
                <a:latin typeface="Cambria"/>
                <a:cs typeface="Cambria"/>
              </a:rPr>
              <a:t> </a:t>
            </a:r>
            <a:r>
              <a:rPr dirty="0" sz="1000">
                <a:solidFill>
                  <a:srgbClr val="2D94D2"/>
                </a:solidFill>
                <a:latin typeface="Cambria"/>
                <a:cs typeface="Cambria"/>
              </a:rPr>
              <a:t>30],</a:t>
            </a:r>
            <a:r>
              <a:rPr dirty="0" sz="1000" spc="-5">
                <a:solidFill>
                  <a:srgbClr val="2D94D2"/>
                </a:solidFill>
                <a:latin typeface="Cambria"/>
                <a:cs typeface="Cambria"/>
              </a:rPr>
              <a:t> </a:t>
            </a:r>
            <a:r>
              <a:rPr dirty="0" sz="1000" spc="-10">
                <a:solidFill>
                  <a:srgbClr val="2D94D2"/>
                </a:solidFill>
                <a:latin typeface="Cambria"/>
                <a:cs typeface="Cambria"/>
              </a:rPr>
              <a:t>[50,</a:t>
            </a:r>
            <a:r>
              <a:rPr dirty="0" sz="1000" spc="5">
                <a:solidFill>
                  <a:srgbClr val="2D94D2"/>
                </a:solidFill>
                <a:latin typeface="Cambria"/>
                <a:cs typeface="Cambria"/>
              </a:rPr>
              <a:t> </a:t>
            </a:r>
            <a:r>
              <a:rPr dirty="0" sz="1000" spc="-5">
                <a:solidFill>
                  <a:srgbClr val="2D94D2"/>
                </a:solidFill>
                <a:latin typeface="Cambria"/>
                <a:cs typeface="Cambria"/>
              </a:rPr>
              <a:t>42]],</a:t>
            </a:r>
            <a:endParaRPr sz="1000">
              <a:latin typeface="Cambria"/>
              <a:cs typeface="Cambria"/>
            </a:endParaRPr>
          </a:p>
          <a:p>
            <a:pPr marL="43180">
              <a:lnSpc>
                <a:spcPct val="100000"/>
              </a:lnSpc>
              <a:spcBef>
                <a:spcPts val="10"/>
              </a:spcBef>
            </a:pPr>
            <a:r>
              <a:rPr dirty="0" sz="1000" spc="-5">
                <a:solidFill>
                  <a:srgbClr val="2D94D2"/>
                </a:solidFill>
                <a:latin typeface="Cambria"/>
                <a:cs typeface="Cambria"/>
              </a:rPr>
              <a:t>'Training</a:t>
            </a:r>
            <a:r>
              <a:rPr dirty="0" sz="1000" spc="15">
                <a:solidFill>
                  <a:srgbClr val="2D94D2"/>
                </a:solidFill>
                <a:latin typeface="Cambria"/>
                <a:cs typeface="Cambria"/>
              </a:rPr>
              <a:t> </a:t>
            </a:r>
            <a:r>
              <a:rPr dirty="0" sz="1000" spc="-5">
                <a:solidFill>
                  <a:srgbClr val="2D94D2"/>
                </a:solidFill>
                <a:latin typeface="Cambria"/>
                <a:cs typeface="Cambria"/>
              </a:rPr>
              <a:t>Accuracy':</a:t>
            </a:r>
            <a:r>
              <a:rPr dirty="0" sz="1000" spc="5">
                <a:solidFill>
                  <a:srgbClr val="2D94D2"/>
                </a:solidFill>
                <a:latin typeface="Cambria"/>
                <a:cs typeface="Cambria"/>
              </a:rPr>
              <a:t> </a:t>
            </a:r>
            <a:r>
              <a:rPr dirty="0" sz="1000" spc="-5">
                <a:solidFill>
                  <a:srgbClr val="2D94D2"/>
                </a:solidFill>
                <a:latin typeface="Cambria"/>
                <a:cs typeface="Cambria"/>
              </a:rPr>
              <a:t>0.9198786039453718}</a:t>
            </a:r>
            <a:endParaRPr sz="1000">
              <a:latin typeface="Cambria"/>
              <a:cs typeface="Cambria"/>
            </a:endParaRPr>
          </a:p>
          <a:p>
            <a:pPr marL="12700">
              <a:lnSpc>
                <a:spcPts val="1550"/>
              </a:lnSpc>
              <a:spcBef>
                <a:spcPts val="170"/>
              </a:spcBef>
            </a:pPr>
            <a:r>
              <a:rPr dirty="0" sz="1350">
                <a:latin typeface="Segoe UI"/>
                <a:cs typeface="Segoe UI"/>
              </a:rPr>
              <a:t>Result</a:t>
            </a:r>
            <a:endParaRPr sz="1350">
              <a:latin typeface="Segoe UI"/>
              <a:cs typeface="Segoe UI"/>
            </a:endParaRPr>
          </a:p>
          <a:p>
            <a:pPr marL="12700">
              <a:lnSpc>
                <a:spcPts val="1250"/>
              </a:lnSpc>
            </a:pPr>
            <a:r>
              <a:rPr dirty="0" sz="1200">
                <a:latin typeface="SimSun"/>
                <a:cs typeface="SimSun"/>
              </a:rPr>
              <a:t>{'Accuracy':</a:t>
            </a:r>
            <a:r>
              <a:rPr dirty="0" sz="1200" spc="-100">
                <a:latin typeface="SimSun"/>
                <a:cs typeface="SimSun"/>
              </a:rPr>
              <a:t> </a:t>
            </a:r>
            <a:r>
              <a:rPr dirty="0" sz="1200">
                <a:latin typeface="SimSun"/>
                <a:cs typeface="SimSun"/>
              </a:rPr>
              <a:t>0.9029126213592233,</a:t>
            </a:r>
            <a:endParaRPr sz="1200">
              <a:latin typeface="SimSun"/>
              <a:cs typeface="SimSun"/>
            </a:endParaRPr>
          </a:p>
          <a:p>
            <a:pPr marL="88900">
              <a:lnSpc>
                <a:spcPts val="1200"/>
              </a:lnSpc>
            </a:pPr>
            <a:r>
              <a:rPr dirty="0" sz="1200">
                <a:latin typeface="SimSun"/>
                <a:cs typeface="SimSun"/>
              </a:rPr>
              <a:t>'Precision':</a:t>
            </a:r>
            <a:r>
              <a:rPr dirty="0" sz="1200" spc="-100">
                <a:latin typeface="SimSun"/>
                <a:cs typeface="SimSun"/>
              </a:rPr>
              <a:t> </a:t>
            </a:r>
            <a:r>
              <a:rPr dirty="0" sz="1200">
                <a:latin typeface="SimSun"/>
                <a:cs typeface="SimSun"/>
              </a:rPr>
              <a:t>0.5833333333333334,</a:t>
            </a:r>
            <a:endParaRPr sz="1200">
              <a:latin typeface="SimSun"/>
              <a:cs typeface="SimSun"/>
            </a:endParaRPr>
          </a:p>
          <a:p>
            <a:pPr marL="88900">
              <a:lnSpc>
                <a:spcPts val="1200"/>
              </a:lnSpc>
            </a:pPr>
            <a:r>
              <a:rPr dirty="0" sz="1200">
                <a:latin typeface="SimSun"/>
                <a:cs typeface="SimSun"/>
              </a:rPr>
              <a:t>'Recall':</a:t>
            </a:r>
            <a:r>
              <a:rPr dirty="0" sz="1200" spc="-100">
                <a:latin typeface="SimSun"/>
                <a:cs typeface="SimSun"/>
              </a:rPr>
              <a:t> </a:t>
            </a:r>
            <a:r>
              <a:rPr dirty="0" sz="1200">
                <a:latin typeface="SimSun"/>
                <a:cs typeface="SimSun"/>
              </a:rPr>
              <a:t>0.45652173913043476,</a:t>
            </a:r>
            <a:endParaRPr sz="1200">
              <a:latin typeface="SimSun"/>
              <a:cs typeface="SimSun"/>
            </a:endParaRPr>
          </a:p>
          <a:p>
            <a:pPr marL="88900">
              <a:lnSpc>
                <a:spcPts val="1200"/>
              </a:lnSpc>
            </a:pPr>
            <a:r>
              <a:rPr dirty="0" sz="1200">
                <a:latin typeface="SimSun"/>
                <a:cs typeface="SimSun"/>
              </a:rPr>
              <a:t>'F1</a:t>
            </a:r>
            <a:r>
              <a:rPr dirty="0" sz="1200" spc="-50">
                <a:latin typeface="SimSun"/>
                <a:cs typeface="SimSun"/>
              </a:rPr>
              <a:t> </a:t>
            </a:r>
            <a:r>
              <a:rPr dirty="0" sz="1200">
                <a:latin typeface="SimSun"/>
                <a:cs typeface="SimSun"/>
              </a:rPr>
              <a:t>Score':</a:t>
            </a:r>
            <a:r>
              <a:rPr dirty="0" sz="1200" spc="-50">
                <a:latin typeface="SimSun"/>
                <a:cs typeface="SimSun"/>
              </a:rPr>
              <a:t> </a:t>
            </a:r>
            <a:r>
              <a:rPr dirty="0" sz="1200">
                <a:latin typeface="SimSun"/>
                <a:cs typeface="SimSun"/>
              </a:rPr>
              <a:t>0.5121951219512195,</a:t>
            </a:r>
            <a:endParaRPr sz="1200">
              <a:latin typeface="SimSun"/>
              <a:cs typeface="SimSun"/>
            </a:endParaRPr>
          </a:p>
          <a:p>
            <a:pPr marL="88900">
              <a:lnSpc>
                <a:spcPts val="1200"/>
              </a:lnSpc>
            </a:pPr>
            <a:r>
              <a:rPr dirty="0" sz="1200">
                <a:latin typeface="SimSun"/>
                <a:cs typeface="SimSun"/>
              </a:rPr>
              <a:t>'Confusion</a:t>
            </a:r>
            <a:r>
              <a:rPr dirty="0" sz="1200" spc="-20">
                <a:latin typeface="SimSun"/>
                <a:cs typeface="SimSun"/>
              </a:rPr>
              <a:t> </a:t>
            </a:r>
            <a:r>
              <a:rPr dirty="0" sz="1200">
                <a:latin typeface="SimSun"/>
                <a:cs typeface="SimSun"/>
              </a:rPr>
              <a:t>Matrix':</a:t>
            </a:r>
            <a:r>
              <a:rPr dirty="0" sz="1200" spc="-20">
                <a:latin typeface="SimSun"/>
                <a:cs typeface="SimSun"/>
              </a:rPr>
              <a:t> </a:t>
            </a:r>
            <a:r>
              <a:rPr dirty="0" sz="1200">
                <a:latin typeface="SimSun"/>
                <a:cs typeface="SimSun"/>
              </a:rPr>
              <a:t>[[702,</a:t>
            </a:r>
            <a:r>
              <a:rPr dirty="0" sz="1200" spc="-20">
                <a:latin typeface="SimSun"/>
                <a:cs typeface="SimSun"/>
              </a:rPr>
              <a:t> </a:t>
            </a:r>
            <a:r>
              <a:rPr dirty="0" sz="1200">
                <a:latin typeface="SimSun"/>
                <a:cs typeface="SimSun"/>
              </a:rPr>
              <a:t>30],</a:t>
            </a:r>
            <a:r>
              <a:rPr dirty="0" sz="1200" spc="-20">
                <a:latin typeface="SimSun"/>
                <a:cs typeface="SimSun"/>
              </a:rPr>
              <a:t> </a:t>
            </a:r>
            <a:r>
              <a:rPr dirty="0" sz="1200">
                <a:latin typeface="SimSun"/>
                <a:cs typeface="SimSun"/>
              </a:rPr>
              <a:t>[50,</a:t>
            </a:r>
            <a:r>
              <a:rPr dirty="0" sz="1200" spc="-20">
                <a:latin typeface="SimSun"/>
                <a:cs typeface="SimSun"/>
              </a:rPr>
              <a:t> </a:t>
            </a:r>
            <a:r>
              <a:rPr dirty="0" sz="1200">
                <a:latin typeface="SimSun"/>
                <a:cs typeface="SimSun"/>
              </a:rPr>
              <a:t>42]],</a:t>
            </a:r>
            <a:endParaRPr sz="1200">
              <a:latin typeface="SimSun"/>
              <a:cs typeface="SimSun"/>
            </a:endParaRPr>
          </a:p>
          <a:p>
            <a:pPr marL="88900">
              <a:lnSpc>
                <a:spcPts val="1320"/>
              </a:lnSpc>
            </a:pPr>
            <a:r>
              <a:rPr dirty="0" sz="1200">
                <a:latin typeface="SimSun"/>
                <a:cs typeface="SimSun"/>
              </a:rPr>
              <a:t>'Training</a:t>
            </a:r>
            <a:r>
              <a:rPr dirty="0" sz="1200" spc="-40">
                <a:latin typeface="SimSun"/>
                <a:cs typeface="SimSun"/>
              </a:rPr>
              <a:t> </a:t>
            </a:r>
            <a:r>
              <a:rPr dirty="0" sz="1200">
                <a:latin typeface="SimSun"/>
                <a:cs typeface="SimSun"/>
              </a:rPr>
              <a:t>Accuracy':</a:t>
            </a:r>
            <a:r>
              <a:rPr dirty="0" sz="1200" spc="-35">
                <a:latin typeface="SimSun"/>
                <a:cs typeface="SimSun"/>
              </a:rPr>
              <a:t> </a:t>
            </a:r>
            <a:r>
              <a:rPr dirty="0" sz="1200">
                <a:latin typeface="SimSun"/>
                <a:cs typeface="SimSun"/>
              </a:rPr>
              <a:t>0.9198786039453718}</a:t>
            </a:r>
            <a:endParaRPr sz="1200">
              <a:latin typeface="SimSun"/>
              <a:cs typeface="SimSu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30604" y="4188078"/>
            <a:ext cx="256540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solidFill>
                  <a:srgbClr val="365F91"/>
                </a:solidFill>
                <a:latin typeface="Calibri"/>
                <a:cs typeface="Calibri"/>
              </a:rPr>
              <a:t>2.</a:t>
            </a:r>
            <a:r>
              <a:rPr dirty="0" sz="2000" spc="-25" b="1">
                <a:solidFill>
                  <a:srgbClr val="365F91"/>
                </a:solidFill>
                <a:latin typeface="Calibri"/>
                <a:cs typeface="Calibri"/>
              </a:rPr>
              <a:t> </a:t>
            </a:r>
            <a:r>
              <a:rPr dirty="0" sz="2000" spc="-5" b="1">
                <a:solidFill>
                  <a:srgbClr val="365F91"/>
                </a:solidFill>
                <a:latin typeface="Calibri"/>
                <a:cs typeface="Calibri"/>
              </a:rPr>
              <a:t>Naive</a:t>
            </a:r>
            <a:r>
              <a:rPr dirty="0" sz="2000" spc="-15" b="1">
                <a:solidFill>
                  <a:srgbClr val="365F91"/>
                </a:solidFill>
                <a:latin typeface="Calibri"/>
                <a:cs typeface="Calibri"/>
              </a:rPr>
              <a:t> </a:t>
            </a:r>
            <a:r>
              <a:rPr dirty="0" sz="2000" spc="-5" b="1">
                <a:solidFill>
                  <a:srgbClr val="365F91"/>
                </a:solidFill>
                <a:latin typeface="Calibri"/>
                <a:cs typeface="Calibri"/>
              </a:rPr>
              <a:t>Bayes</a:t>
            </a:r>
            <a:r>
              <a:rPr dirty="0" sz="2000" spc="-25" b="1">
                <a:solidFill>
                  <a:srgbClr val="365F91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365F91"/>
                </a:solidFill>
                <a:latin typeface="Calibri"/>
                <a:cs typeface="Calibri"/>
              </a:rPr>
              <a:t>Classifier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25016" y="4886070"/>
            <a:ext cx="5524500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7780">
              <a:lnSpc>
                <a:spcPct val="100000"/>
              </a:lnSpc>
              <a:spcBef>
                <a:spcPts val="105"/>
              </a:spcBef>
            </a:pPr>
            <a:r>
              <a:rPr dirty="0" sz="1100" spc="-5" i="1">
                <a:solidFill>
                  <a:srgbClr val="4F81BC"/>
                </a:solidFill>
                <a:latin typeface="Segoe UI"/>
                <a:cs typeface="Segoe UI"/>
              </a:rPr>
              <a:t>Performance</a:t>
            </a:r>
            <a:r>
              <a:rPr dirty="0" sz="1100" spc="-15" i="1">
                <a:solidFill>
                  <a:srgbClr val="4F81BC"/>
                </a:solidFill>
                <a:latin typeface="Segoe UI"/>
                <a:cs typeface="Segoe UI"/>
              </a:rPr>
              <a:t> </a:t>
            </a:r>
            <a:r>
              <a:rPr dirty="0" sz="1100" spc="-5" i="1">
                <a:solidFill>
                  <a:srgbClr val="4F81BC"/>
                </a:solidFill>
                <a:latin typeface="Segoe UI"/>
                <a:cs typeface="Segoe UI"/>
              </a:rPr>
              <a:t>Metrics:</a:t>
            </a:r>
            <a:endParaRPr sz="1100">
              <a:latin typeface="Segoe UI"/>
              <a:cs typeface="Segoe U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121968" y="4885067"/>
            <a:ext cx="5530215" cy="416559"/>
          </a:xfrm>
          <a:custGeom>
            <a:avLst/>
            <a:gdLst/>
            <a:ahLst/>
            <a:cxnLst/>
            <a:rect l="l" t="t" r="r" b="b"/>
            <a:pathLst>
              <a:path w="5530215" h="416560">
                <a:moveTo>
                  <a:pt x="3035" y="0"/>
                </a:moveTo>
                <a:lnTo>
                  <a:pt x="0" y="0"/>
                </a:lnTo>
                <a:lnTo>
                  <a:pt x="0" y="3035"/>
                </a:lnTo>
                <a:lnTo>
                  <a:pt x="0" y="216395"/>
                </a:lnTo>
                <a:lnTo>
                  <a:pt x="0" y="219443"/>
                </a:lnTo>
                <a:lnTo>
                  <a:pt x="3035" y="219443"/>
                </a:lnTo>
                <a:lnTo>
                  <a:pt x="3035" y="216395"/>
                </a:lnTo>
                <a:lnTo>
                  <a:pt x="3035" y="3035"/>
                </a:lnTo>
                <a:lnTo>
                  <a:pt x="3035" y="0"/>
                </a:lnTo>
                <a:close/>
              </a:path>
              <a:path w="5530215" h="416560">
                <a:moveTo>
                  <a:pt x="481520" y="413258"/>
                </a:moveTo>
                <a:lnTo>
                  <a:pt x="478485" y="413258"/>
                </a:lnTo>
                <a:lnTo>
                  <a:pt x="478485" y="416293"/>
                </a:lnTo>
                <a:lnTo>
                  <a:pt x="481520" y="416293"/>
                </a:lnTo>
                <a:lnTo>
                  <a:pt x="481520" y="413258"/>
                </a:lnTo>
                <a:close/>
              </a:path>
              <a:path w="5530215" h="416560">
                <a:moveTo>
                  <a:pt x="481520" y="222504"/>
                </a:moveTo>
                <a:lnTo>
                  <a:pt x="478485" y="222504"/>
                </a:lnTo>
                <a:lnTo>
                  <a:pt x="478485" y="225488"/>
                </a:lnTo>
                <a:lnTo>
                  <a:pt x="478485" y="413245"/>
                </a:lnTo>
                <a:lnTo>
                  <a:pt x="481520" y="413245"/>
                </a:lnTo>
                <a:lnTo>
                  <a:pt x="481520" y="225539"/>
                </a:lnTo>
                <a:lnTo>
                  <a:pt x="481520" y="222504"/>
                </a:lnTo>
                <a:close/>
              </a:path>
              <a:path w="5530215" h="416560">
                <a:moveTo>
                  <a:pt x="1075880" y="413258"/>
                </a:moveTo>
                <a:lnTo>
                  <a:pt x="1072845" y="413258"/>
                </a:lnTo>
                <a:lnTo>
                  <a:pt x="481533" y="413258"/>
                </a:lnTo>
                <a:lnTo>
                  <a:pt x="481533" y="416293"/>
                </a:lnTo>
                <a:lnTo>
                  <a:pt x="1072845" y="416293"/>
                </a:lnTo>
                <a:lnTo>
                  <a:pt x="1075880" y="416293"/>
                </a:lnTo>
                <a:lnTo>
                  <a:pt x="1075880" y="413258"/>
                </a:lnTo>
                <a:close/>
              </a:path>
              <a:path w="5530215" h="416560">
                <a:moveTo>
                  <a:pt x="1075880" y="222504"/>
                </a:moveTo>
                <a:lnTo>
                  <a:pt x="1072845" y="222504"/>
                </a:lnTo>
                <a:lnTo>
                  <a:pt x="481533" y="222504"/>
                </a:lnTo>
                <a:lnTo>
                  <a:pt x="481533" y="225539"/>
                </a:lnTo>
                <a:lnTo>
                  <a:pt x="1072845" y="225539"/>
                </a:lnTo>
                <a:lnTo>
                  <a:pt x="1072845" y="413245"/>
                </a:lnTo>
                <a:lnTo>
                  <a:pt x="1075880" y="413245"/>
                </a:lnTo>
                <a:lnTo>
                  <a:pt x="1075880" y="225539"/>
                </a:lnTo>
                <a:lnTo>
                  <a:pt x="1075880" y="222504"/>
                </a:lnTo>
                <a:close/>
              </a:path>
              <a:path w="5530215" h="416560">
                <a:moveTo>
                  <a:pt x="5526862" y="219456"/>
                </a:moveTo>
                <a:lnTo>
                  <a:pt x="169113" y="219456"/>
                </a:lnTo>
                <a:lnTo>
                  <a:pt x="166065" y="219456"/>
                </a:lnTo>
                <a:lnTo>
                  <a:pt x="166065" y="222440"/>
                </a:lnTo>
                <a:lnTo>
                  <a:pt x="166065" y="416293"/>
                </a:lnTo>
                <a:lnTo>
                  <a:pt x="169113" y="416293"/>
                </a:lnTo>
                <a:lnTo>
                  <a:pt x="169113" y="222491"/>
                </a:lnTo>
                <a:lnTo>
                  <a:pt x="5526862" y="222491"/>
                </a:lnTo>
                <a:lnTo>
                  <a:pt x="5526862" y="219456"/>
                </a:lnTo>
                <a:close/>
              </a:path>
              <a:path w="5530215" h="416560">
                <a:moveTo>
                  <a:pt x="5526913" y="216395"/>
                </a:moveTo>
                <a:lnTo>
                  <a:pt x="3048" y="216395"/>
                </a:lnTo>
                <a:lnTo>
                  <a:pt x="3048" y="219443"/>
                </a:lnTo>
                <a:lnTo>
                  <a:pt x="5526913" y="219443"/>
                </a:lnTo>
                <a:lnTo>
                  <a:pt x="5526913" y="216395"/>
                </a:lnTo>
                <a:close/>
              </a:path>
              <a:path w="5530215" h="416560">
                <a:moveTo>
                  <a:pt x="5526913" y="0"/>
                </a:moveTo>
                <a:lnTo>
                  <a:pt x="3048" y="0"/>
                </a:lnTo>
                <a:lnTo>
                  <a:pt x="3048" y="3035"/>
                </a:lnTo>
                <a:lnTo>
                  <a:pt x="5526913" y="3035"/>
                </a:lnTo>
                <a:lnTo>
                  <a:pt x="5526913" y="0"/>
                </a:lnTo>
                <a:close/>
              </a:path>
              <a:path w="5530215" h="416560">
                <a:moveTo>
                  <a:pt x="5530024" y="219456"/>
                </a:moveTo>
                <a:lnTo>
                  <a:pt x="5526976" y="219456"/>
                </a:lnTo>
                <a:lnTo>
                  <a:pt x="5526976" y="222440"/>
                </a:lnTo>
                <a:lnTo>
                  <a:pt x="5526976" y="416293"/>
                </a:lnTo>
                <a:lnTo>
                  <a:pt x="5530024" y="416293"/>
                </a:lnTo>
                <a:lnTo>
                  <a:pt x="5530024" y="222491"/>
                </a:lnTo>
                <a:lnTo>
                  <a:pt x="5530024" y="219456"/>
                </a:lnTo>
                <a:close/>
              </a:path>
              <a:path w="5530215" h="416560">
                <a:moveTo>
                  <a:pt x="5530024" y="0"/>
                </a:moveTo>
                <a:lnTo>
                  <a:pt x="5526976" y="0"/>
                </a:lnTo>
                <a:lnTo>
                  <a:pt x="5526976" y="3035"/>
                </a:lnTo>
                <a:lnTo>
                  <a:pt x="5526976" y="216395"/>
                </a:lnTo>
                <a:lnTo>
                  <a:pt x="5526976" y="219443"/>
                </a:lnTo>
                <a:lnTo>
                  <a:pt x="5530024" y="219443"/>
                </a:lnTo>
                <a:lnTo>
                  <a:pt x="5530024" y="216395"/>
                </a:lnTo>
                <a:lnTo>
                  <a:pt x="5530024" y="3035"/>
                </a:lnTo>
                <a:lnTo>
                  <a:pt x="5530024" y="0"/>
                </a:lnTo>
                <a:close/>
              </a:path>
            </a:pathLst>
          </a:custGeom>
          <a:solidFill>
            <a:srgbClr val="D9D9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603502" y="5302376"/>
            <a:ext cx="595630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1100" spc="5" b="1">
                <a:solidFill>
                  <a:srgbClr val="374151"/>
                </a:solidFill>
                <a:latin typeface="Segoe UI"/>
                <a:cs typeface="Segoe UI"/>
              </a:rPr>
              <a:t>P</a:t>
            </a:r>
            <a:r>
              <a:rPr dirty="0" sz="1100" spc="-10" b="1">
                <a:solidFill>
                  <a:srgbClr val="374151"/>
                </a:solidFill>
                <a:latin typeface="Segoe UI"/>
                <a:cs typeface="Segoe UI"/>
              </a:rPr>
              <a:t>r</a:t>
            </a:r>
            <a:r>
              <a:rPr dirty="0" sz="1100" b="1">
                <a:solidFill>
                  <a:srgbClr val="374151"/>
                </a:solidFill>
                <a:latin typeface="Segoe UI"/>
                <a:cs typeface="Segoe UI"/>
              </a:rPr>
              <a:t>ecis</a:t>
            </a:r>
            <a:r>
              <a:rPr dirty="0" sz="1100" spc="-5" b="1">
                <a:solidFill>
                  <a:srgbClr val="374151"/>
                </a:solidFill>
                <a:latin typeface="Segoe UI"/>
                <a:cs typeface="Segoe UI"/>
              </a:rPr>
              <a:t>i</a:t>
            </a:r>
            <a:r>
              <a:rPr dirty="0" sz="1100" spc="-20" b="1">
                <a:solidFill>
                  <a:srgbClr val="374151"/>
                </a:solidFill>
                <a:latin typeface="Segoe UI"/>
                <a:cs typeface="Segoe UI"/>
              </a:rPr>
              <a:t>o</a:t>
            </a:r>
            <a:r>
              <a:rPr dirty="0" sz="1100" b="1">
                <a:solidFill>
                  <a:srgbClr val="374151"/>
                </a:solidFill>
                <a:latin typeface="Segoe UI"/>
                <a:cs typeface="Segoe UI"/>
              </a:rPr>
              <a:t>n</a:t>
            </a:r>
            <a:endParaRPr sz="1100">
              <a:latin typeface="Segoe UI"/>
              <a:cs typeface="Segoe U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288034" y="5301360"/>
            <a:ext cx="5364480" cy="576580"/>
          </a:xfrm>
          <a:custGeom>
            <a:avLst/>
            <a:gdLst/>
            <a:ahLst/>
            <a:cxnLst/>
            <a:rect l="l" t="t" r="r" b="b"/>
            <a:pathLst>
              <a:path w="5364480" h="576579">
                <a:moveTo>
                  <a:pt x="3048" y="0"/>
                </a:moveTo>
                <a:lnTo>
                  <a:pt x="0" y="0"/>
                </a:lnTo>
                <a:lnTo>
                  <a:pt x="0" y="192024"/>
                </a:lnTo>
                <a:lnTo>
                  <a:pt x="0" y="384048"/>
                </a:lnTo>
                <a:lnTo>
                  <a:pt x="0" y="576072"/>
                </a:lnTo>
                <a:lnTo>
                  <a:pt x="3048" y="576072"/>
                </a:lnTo>
                <a:lnTo>
                  <a:pt x="3048" y="384048"/>
                </a:lnTo>
                <a:lnTo>
                  <a:pt x="3048" y="192024"/>
                </a:lnTo>
                <a:lnTo>
                  <a:pt x="3048" y="0"/>
                </a:lnTo>
                <a:close/>
              </a:path>
              <a:path w="5364480" h="576579">
                <a:moveTo>
                  <a:pt x="315455" y="573036"/>
                </a:moveTo>
                <a:lnTo>
                  <a:pt x="312420" y="573036"/>
                </a:lnTo>
                <a:lnTo>
                  <a:pt x="312420" y="576072"/>
                </a:lnTo>
                <a:lnTo>
                  <a:pt x="315455" y="576072"/>
                </a:lnTo>
                <a:lnTo>
                  <a:pt x="315455" y="573036"/>
                </a:lnTo>
                <a:close/>
              </a:path>
              <a:path w="5364480" h="576579">
                <a:moveTo>
                  <a:pt x="315455" y="381012"/>
                </a:moveTo>
                <a:lnTo>
                  <a:pt x="312420" y="381012"/>
                </a:lnTo>
                <a:lnTo>
                  <a:pt x="312420" y="384048"/>
                </a:lnTo>
                <a:lnTo>
                  <a:pt x="312420" y="387096"/>
                </a:lnTo>
                <a:lnTo>
                  <a:pt x="312420" y="573024"/>
                </a:lnTo>
                <a:lnTo>
                  <a:pt x="315455" y="573024"/>
                </a:lnTo>
                <a:lnTo>
                  <a:pt x="315455" y="387096"/>
                </a:lnTo>
                <a:lnTo>
                  <a:pt x="315455" y="384048"/>
                </a:lnTo>
                <a:lnTo>
                  <a:pt x="315455" y="381012"/>
                </a:lnTo>
                <a:close/>
              </a:path>
              <a:path w="5364480" h="576579">
                <a:moveTo>
                  <a:pt x="315455" y="192036"/>
                </a:moveTo>
                <a:lnTo>
                  <a:pt x="312420" y="192036"/>
                </a:lnTo>
                <a:lnTo>
                  <a:pt x="312420" y="195072"/>
                </a:lnTo>
                <a:lnTo>
                  <a:pt x="312420" y="381000"/>
                </a:lnTo>
                <a:lnTo>
                  <a:pt x="315455" y="381000"/>
                </a:lnTo>
                <a:lnTo>
                  <a:pt x="315455" y="195072"/>
                </a:lnTo>
                <a:lnTo>
                  <a:pt x="315455" y="192036"/>
                </a:lnTo>
                <a:close/>
              </a:path>
              <a:path w="5364480" h="576579">
                <a:moveTo>
                  <a:pt x="315455" y="188988"/>
                </a:moveTo>
                <a:lnTo>
                  <a:pt x="312420" y="188988"/>
                </a:lnTo>
                <a:lnTo>
                  <a:pt x="312420" y="192024"/>
                </a:lnTo>
                <a:lnTo>
                  <a:pt x="315455" y="192024"/>
                </a:lnTo>
                <a:lnTo>
                  <a:pt x="315455" y="188988"/>
                </a:lnTo>
                <a:close/>
              </a:path>
              <a:path w="5364480" h="576579">
                <a:moveTo>
                  <a:pt x="315455" y="12"/>
                </a:moveTo>
                <a:lnTo>
                  <a:pt x="312420" y="12"/>
                </a:lnTo>
                <a:lnTo>
                  <a:pt x="312420" y="3048"/>
                </a:lnTo>
                <a:lnTo>
                  <a:pt x="312420" y="188976"/>
                </a:lnTo>
                <a:lnTo>
                  <a:pt x="315455" y="188976"/>
                </a:lnTo>
                <a:lnTo>
                  <a:pt x="315455" y="3048"/>
                </a:lnTo>
                <a:lnTo>
                  <a:pt x="315455" y="12"/>
                </a:lnTo>
                <a:close/>
              </a:path>
              <a:path w="5364480" h="576579">
                <a:moveTo>
                  <a:pt x="708647" y="192036"/>
                </a:moveTo>
                <a:lnTo>
                  <a:pt x="705612" y="192036"/>
                </a:lnTo>
                <a:lnTo>
                  <a:pt x="315468" y="192036"/>
                </a:lnTo>
                <a:lnTo>
                  <a:pt x="315468" y="195072"/>
                </a:lnTo>
                <a:lnTo>
                  <a:pt x="705612" y="195072"/>
                </a:lnTo>
                <a:lnTo>
                  <a:pt x="705612" y="381000"/>
                </a:lnTo>
                <a:lnTo>
                  <a:pt x="708647" y="381000"/>
                </a:lnTo>
                <a:lnTo>
                  <a:pt x="708647" y="195072"/>
                </a:lnTo>
                <a:lnTo>
                  <a:pt x="708647" y="192036"/>
                </a:lnTo>
                <a:close/>
              </a:path>
              <a:path w="5364480" h="576579">
                <a:moveTo>
                  <a:pt x="873252" y="573036"/>
                </a:moveTo>
                <a:lnTo>
                  <a:pt x="870204" y="573036"/>
                </a:lnTo>
                <a:lnTo>
                  <a:pt x="315468" y="573036"/>
                </a:lnTo>
                <a:lnTo>
                  <a:pt x="315468" y="576072"/>
                </a:lnTo>
                <a:lnTo>
                  <a:pt x="870204" y="576072"/>
                </a:lnTo>
                <a:lnTo>
                  <a:pt x="873252" y="576072"/>
                </a:lnTo>
                <a:lnTo>
                  <a:pt x="873252" y="573036"/>
                </a:lnTo>
                <a:close/>
              </a:path>
              <a:path w="5364480" h="576579">
                <a:moveTo>
                  <a:pt x="873252" y="384048"/>
                </a:moveTo>
                <a:lnTo>
                  <a:pt x="870204" y="384048"/>
                </a:lnTo>
                <a:lnTo>
                  <a:pt x="708647" y="384048"/>
                </a:lnTo>
                <a:lnTo>
                  <a:pt x="708647" y="381012"/>
                </a:lnTo>
                <a:lnTo>
                  <a:pt x="705612" y="381012"/>
                </a:lnTo>
                <a:lnTo>
                  <a:pt x="315468" y="381012"/>
                </a:lnTo>
                <a:lnTo>
                  <a:pt x="315468" y="384048"/>
                </a:lnTo>
                <a:lnTo>
                  <a:pt x="315468" y="387096"/>
                </a:lnTo>
                <a:lnTo>
                  <a:pt x="870204" y="387096"/>
                </a:lnTo>
                <a:lnTo>
                  <a:pt x="870204" y="573024"/>
                </a:lnTo>
                <a:lnTo>
                  <a:pt x="873252" y="573024"/>
                </a:lnTo>
                <a:lnTo>
                  <a:pt x="873252" y="387096"/>
                </a:lnTo>
                <a:lnTo>
                  <a:pt x="873252" y="384048"/>
                </a:lnTo>
                <a:close/>
              </a:path>
              <a:path w="5364480" h="576579">
                <a:moveTo>
                  <a:pt x="914387" y="188988"/>
                </a:moveTo>
                <a:lnTo>
                  <a:pt x="911352" y="188988"/>
                </a:lnTo>
                <a:lnTo>
                  <a:pt x="315468" y="188988"/>
                </a:lnTo>
                <a:lnTo>
                  <a:pt x="315468" y="192024"/>
                </a:lnTo>
                <a:lnTo>
                  <a:pt x="911352" y="192024"/>
                </a:lnTo>
                <a:lnTo>
                  <a:pt x="914387" y="192024"/>
                </a:lnTo>
                <a:lnTo>
                  <a:pt x="914387" y="188988"/>
                </a:lnTo>
                <a:close/>
              </a:path>
              <a:path w="5364480" h="576579">
                <a:moveTo>
                  <a:pt x="914387" y="12"/>
                </a:moveTo>
                <a:lnTo>
                  <a:pt x="911352" y="12"/>
                </a:lnTo>
                <a:lnTo>
                  <a:pt x="315468" y="12"/>
                </a:lnTo>
                <a:lnTo>
                  <a:pt x="315468" y="3048"/>
                </a:lnTo>
                <a:lnTo>
                  <a:pt x="911352" y="3048"/>
                </a:lnTo>
                <a:lnTo>
                  <a:pt x="911352" y="188976"/>
                </a:lnTo>
                <a:lnTo>
                  <a:pt x="914387" y="188976"/>
                </a:lnTo>
                <a:lnTo>
                  <a:pt x="914387" y="3048"/>
                </a:lnTo>
                <a:lnTo>
                  <a:pt x="914387" y="12"/>
                </a:lnTo>
                <a:close/>
              </a:path>
              <a:path w="5364480" h="576579">
                <a:moveTo>
                  <a:pt x="5363959" y="0"/>
                </a:moveTo>
                <a:lnTo>
                  <a:pt x="5360911" y="0"/>
                </a:lnTo>
                <a:lnTo>
                  <a:pt x="5360911" y="192024"/>
                </a:lnTo>
                <a:lnTo>
                  <a:pt x="5360911" y="384048"/>
                </a:lnTo>
                <a:lnTo>
                  <a:pt x="5360911" y="576072"/>
                </a:lnTo>
                <a:lnTo>
                  <a:pt x="5363959" y="576072"/>
                </a:lnTo>
                <a:lnTo>
                  <a:pt x="5363959" y="384048"/>
                </a:lnTo>
                <a:lnTo>
                  <a:pt x="5363959" y="192024"/>
                </a:lnTo>
                <a:lnTo>
                  <a:pt x="5363959" y="0"/>
                </a:lnTo>
                <a:close/>
              </a:path>
            </a:pathLst>
          </a:custGeom>
          <a:solidFill>
            <a:srgbClr val="D9D9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291082" y="5083530"/>
            <a:ext cx="2373630" cy="988694"/>
          </a:xfrm>
          <a:prstGeom prst="rect">
            <a:avLst/>
          </a:prstGeom>
        </p:spPr>
        <p:txBody>
          <a:bodyPr wrap="square" lIns="0" tIns="38100" rIns="0" bIns="0" rtlCol="0" vert="horz">
            <a:spAutoFit/>
          </a:bodyPr>
          <a:lstStyle/>
          <a:p>
            <a:pPr marL="312420" indent="-231775">
              <a:lnSpc>
                <a:spcPct val="100000"/>
              </a:lnSpc>
              <a:spcBef>
                <a:spcPts val="300"/>
              </a:spcBef>
              <a:buSzPct val="90909"/>
              <a:buFont typeface="Symbol"/>
              <a:buChar char=""/>
              <a:tabLst>
                <a:tab pos="311785" algn="l"/>
                <a:tab pos="312420" algn="l"/>
              </a:tabLst>
            </a:pPr>
            <a:r>
              <a:rPr dirty="0" sz="1100" b="1">
                <a:solidFill>
                  <a:srgbClr val="374151"/>
                </a:solidFill>
                <a:latin typeface="Segoe UI"/>
                <a:cs typeface="Segoe UI"/>
              </a:rPr>
              <a:t>Accuracy</a:t>
            </a:r>
            <a:r>
              <a:rPr dirty="0" sz="1100">
                <a:solidFill>
                  <a:srgbClr val="374151"/>
                </a:solidFill>
                <a:latin typeface="Segoe UI"/>
                <a:cs typeface="Segoe UI"/>
              </a:rPr>
              <a:t>: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 Approximately</a:t>
            </a:r>
            <a:r>
              <a:rPr dirty="0" sz="1100" spc="-1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84.71%</a:t>
            </a:r>
            <a:endParaRPr sz="1100">
              <a:latin typeface="Segoe UI"/>
              <a:cs typeface="Segoe UI"/>
            </a:endParaRPr>
          </a:p>
          <a:p>
            <a:pPr marL="911225" indent="-831215">
              <a:lnSpc>
                <a:spcPct val="100000"/>
              </a:lnSpc>
              <a:spcBef>
                <a:spcPts val="204"/>
              </a:spcBef>
              <a:buSzPct val="90909"/>
              <a:buFont typeface="Symbol"/>
              <a:buChar char=""/>
              <a:tabLst>
                <a:tab pos="911225" algn="l"/>
                <a:tab pos="911860" algn="l"/>
              </a:tabLst>
            </a:pPr>
            <a:r>
              <a:rPr dirty="0" sz="1100">
                <a:solidFill>
                  <a:srgbClr val="374151"/>
                </a:solidFill>
                <a:latin typeface="Segoe UI"/>
                <a:cs typeface="Segoe UI"/>
              </a:rPr>
              <a:t>:</a:t>
            </a:r>
            <a:r>
              <a:rPr dirty="0" sz="1100" spc="-1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Approximately</a:t>
            </a:r>
            <a:r>
              <a:rPr dirty="0" sz="1100" spc="-2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36.72%</a:t>
            </a:r>
            <a:endParaRPr sz="1100">
              <a:latin typeface="Segoe UI"/>
              <a:cs typeface="Segoe UI"/>
            </a:endParaRPr>
          </a:p>
          <a:p>
            <a:pPr marL="312420" indent="-231775">
              <a:lnSpc>
                <a:spcPct val="100000"/>
              </a:lnSpc>
              <a:spcBef>
                <a:spcPts val="195"/>
              </a:spcBef>
              <a:buSzPct val="90909"/>
              <a:buFont typeface="Symbol"/>
              <a:buChar char=""/>
              <a:tabLst>
                <a:tab pos="311785" algn="l"/>
                <a:tab pos="312420" algn="l"/>
              </a:tabLst>
            </a:pPr>
            <a:r>
              <a:rPr dirty="0" sz="1100" b="1">
                <a:solidFill>
                  <a:srgbClr val="374151"/>
                </a:solidFill>
                <a:latin typeface="Segoe UI"/>
                <a:cs typeface="Segoe UI"/>
              </a:rPr>
              <a:t>Recall</a:t>
            </a:r>
            <a:r>
              <a:rPr dirty="0" sz="1100">
                <a:solidFill>
                  <a:srgbClr val="374151"/>
                </a:solidFill>
                <a:latin typeface="Segoe UI"/>
                <a:cs typeface="Segoe UI"/>
              </a:rPr>
              <a:t>:</a:t>
            </a:r>
            <a:r>
              <a:rPr dirty="0" sz="1100" spc="-1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Approximately</a:t>
            </a:r>
            <a:r>
              <a:rPr dirty="0" sz="1100" spc="-2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>
                <a:solidFill>
                  <a:srgbClr val="374151"/>
                </a:solidFill>
                <a:latin typeface="Segoe UI"/>
                <a:cs typeface="Segoe UI"/>
              </a:rPr>
              <a:t>51.09%</a:t>
            </a:r>
            <a:endParaRPr sz="1100">
              <a:latin typeface="Segoe UI"/>
              <a:cs typeface="Segoe UI"/>
            </a:endParaRPr>
          </a:p>
          <a:p>
            <a:pPr marL="312420" indent="-231775">
              <a:lnSpc>
                <a:spcPct val="100000"/>
              </a:lnSpc>
              <a:spcBef>
                <a:spcPts val="190"/>
              </a:spcBef>
              <a:buSzPct val="90909"/>
              <a:buFont typeface="Symbol"/>
              <a:buChar char=""/>
              <a:tabLst>
                <a:tab pos="311785" algn="l"/>
                <a:tab pos="312420" algn="l"/>
              </a:tabLst>
            </a:pPr>
            <a:r>
              <a:rPr dirty="0" sz="1100" b="1">
                <a:solidFill>
                  <a:srgbClr val="374151"/>
                </a:solidFill>
                <a:latin typeface="Segoe UI"/>
                <a:cs typeface="Segoe UI"/>
              </a:rPr>
              <a:t>F1</a:t>
            </a:r>
            <a:r>
              <a:rPr dirty="0" sz="1100" spc="-40" b="1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 spc="-5" b="1">
                <a:solidFill>
                  <a:srgbClr val="374151"/>
                </a:solidFill>
                <a:latin typeface="Segoe UI"/>
                <a:cs typeface="Segoe UI"/>
              </a:rPr>
              <a:t>Score</a:t>
            </a:r>
            <a:endParaRPr sz="1100">
              <a:latin typeface="Segoe UI"/>
              <a:cs typeface="Segoe UI"/>
            </a:endParaRPr>
          </a:p>
          <a:p>
            <a:pPr marL="312420" indent="-231775">
              <a:lnSpc>
                <a:spcPct val="100000"/>
              </a:lnSpc>
              <a:spcBef>
                <a:spcPts val="190"/>
              </a:spcBef>
              <a:buSzPct val="90909"/>
              <a:buFont typeface="Symbol"/>
              <a:buChar char=""/>
              <a:tabLst>
                <a:tab pos="311785" algn="l"/>
                <a:tab pos="312420" algn="l"/>
              </a:tabLst>
            </a:pPr>
            <a:r>
              <a:rPr dirty="0" sz="1100" spc="-5" b="1">
                <a:solidFill>
                  <a:srgbClr val="374151"/>
                </a:solidFill>
                <a:latin typeface="Segoe UI"/>
                <a:cs typeface="Segoe UI"/>
              </a:rPr>
              <a:t>Confusion</a:t>
            </a:r>
            <a:r>
              <a:rPr dirty="0" sz="1100" spc="-30" b="1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 spc="-5" b="1">
                <a:solidFill>
                  <a:srgbClr val="374151"/>
                </a:solidFill>
                <a:latin typeface="Segoe UI"/>
                <a:cs typeface="Segoe UI"/>
              </a:rPr>
              <a:t>Matrix</a:t>
            </a:r>
            <a:endParaRPr sz="1100">
              <a:latin typeface="Segoe UI"/>
              <a:cs typeface="Segoe U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148585" y="5662650"/>
            <a:ext cx="1474470" cy="409575"/>
          </a:xfrm>
          <a:prstGeom prst="rect">
            <a:avLst/>
          </a:prstGeom>
        </p:spPr>
        <p:txBody>
          <a:bodyPr wrap="square" lIns="0" tIns="3683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290"/>
              </a:spcBef>
            </a:pPr>
            <a:r>
              <a:rPr dirty="0" sz="1100">
                <a:solidFill>
                  <a:srgbClr val="374151"/>
                </a:solidFill>
                <a:latin typeface="Segoe UI"/>
                <a:cs typeface="Segoe UI"/>
              </a:rPr>
              <a:t>:</a:t>
            </a:r>
            <a:r>
              <a:rPr dirty="0" sz="1100" spc="-1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Approximately</a:t>
            </a:r>
            <a:r>
              <a:rPr dirty="0" sz="1100" spc="-2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42.73%</a:t>
            </a:r>
            <a:endParaRPr sz="1100">
              <a:latin typeface="Segoe UI"/>
              <a:cs typeface="Segoe UI"/>
            </a:endParaRPr>
          </a:p>
          <a:p>
            <a:pPr algn="ctr" marR="236220">
              <a:lnSpc>
                <a:spcPct val="100000"/>
              </a:lnSpc>
              <a:spcBef>
                <a:spcPts val="190"/>
              </a:spcBef>
            </a:pPr>
            <a:r>
              <a:rPr dirty="0" sz="1100">
                <a:solidFill>
                  <a:srgbClr val="374151"/>
                </a:solidFill>
                <a:latin typeface="Segoe UI"/>
                <a:cs typeface="Segoe UI"/>
              </a:rPr>
              <a:t>:</a:t>
            </a:r>
            <a:endParaRPr sz="1100">
              <a:latin typeface="Segoe UI"/>
              <a:cs typeface="Segoe U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288034" y="5877432"/>
            <a:ext cx="5364480" cy="756285"/>
          </a:xfrm>
          <a:custGeom>
            <a:avLst/>
            <a:gdLst/>
            <a:ahLst/>
            <a:cxnLst/>
            <a:rect l="l" t="t" r="r" b="b"/>
            <a:pathLst>
              <a:path w="5364480" h="756284">
                <a:moveTo>
                  <a:pt x="3048" y="0"/>
                </a:moveTo>
                <a:lnTo>
                  <a:pt x="0" y="0"/>
                </a:lnTo>
                <a:lnTo>
                  <a:pt x="0" y="192024"/>
                </a:lnTo>
                <a:lnTo>
                  <a:pt x="3048" y="192024"/>
                </a:lnTo>
                <a:lnTo>
                  <a:pt x="3048" y="0"/>
                </a:lnTo>
                <a:close/>
              </a:path>
              <a:path w="5364480" h="756284">
                <a:moveTo>
                  <a:pt x="315455" y="0"/>
                </a:moveTo>
                <a:lnTo>
                  <a:pt x="312420" y="0"/>
                </a:lnTo>
                <a:lnTo>
                  <a:pt x="312420" y="3048"/>
                </a:lnTo>
                <a:lnTo>
                  <a:pt x="315455" y="3048"/>
                </a:lnTo>
                <a:lnTo>
                  <a:pt x="315455" y="0"/>
                </a:lnTo>
                <a:close/>
              </a:path>
              <a:path w="5364480" h="756284">
                <a:moveTo>
                  <a:pt x="460248" y="384060"/>
                </a:moveTo>
                <a:lnTo>
                  <a:pt x="457200" y="384060"/>
                </a:lnTo>
                <a:lnTo>
                  <a:pt x="457200" y="569976"/>
                </a:lnTo>
                <a:lnTo>
                  <a:pt x="457200" y="755904"/>
                </a:lnTo>
                <a:lnTo>
                  <a:pt x="460248" y="755904"/>
                </a:lnTo>
                <a:lnTo>
                  <a:pt x="460248" y="569976"/>
                </a:lnTo>
                <a:lnTo>
                  <a:pt x="460248" y="384060"/>
                </a:lnTo>
                <a:close/>
              </a:path>
              <a:path w="5364480" h="756284">
                <a:moveTo>
                  <a:pt x="1457248" y="0"/>
                </a:moveTo>
                <a:lnTo>
                  <a:pt x="315468" y="0"/>
                </a:lnTo>
                <a:lnTo>
                  <a:pt x="315468" y="3048"/>
                </a:lnTo>
                <a:lnTo>
                  <a:pt x="1457248" y="3048"/>
                </a:lnTo>
                <a:lnTo>
                  <a:pt x="1457248" y="0"/>
                </a:lnTo>
                <a:close/>
              </a:path>
              <a:path w="5364480" h="756284">
                <a:moveTo>
                  <a:pt x="1460373" y="0"/>
                </a:moveTo>
                <a:lnTo>
                  <a:pt x="1457325" y="0"/>
                </a:lnTo>
                <a:lnTo>
                  <a:pt x="1457325" y="3048"/>
                </a:lnTo>
                <a:lnTo>
                  <a:pt x="1460373" y="3048"/>
                </a:lnTo>
                <a:lnTo>
                  <a:pt x="1460373" y="0"/>
                </a:lnTo>
                <a:close/>
              </a:path>
              <a:path w="5364480" h="756284">
                <a:moveTo>
                  <a:pt x="5360797" y="195084"/>
                </a:moveTo>
                <a:lnTo>
                  <a:pt x="460248" y="195084"/>
                </a:lnTo>
                <a:lnTo>
                  <a:pt x="457200" y="195084"/>
                </a:lnTo>
                <a:lnTo>
                  <a:pt x="457200" y="198120"/>
                </a:lnTo>
                <a:lnTo>
                  <a:pt x="457200" y="384048"/>
                </a:lnTo>
                <a:lnTo>
                  <a:pt x="460248" y="384048"/>
                </a:lnTo>
                <a:lnTo>
                  <a:pt x="460248" y="198120"/>
                </a:lnTo>
                <a:lnTo>
                  <a:pt x="5360797" y="198120"/>
                </a:lnTo>
                <a:lnTo>
                  <a:pt x="5360797" y="195084"/>
                </a:lnTo>
                <a:close/>
              </a:path>
              <a:path w="5364480" h="756284">
                <a:moveTo>
                  <a:pt x="5360797" y="192036"/>
                </a:moveTo>
                <a:lnTo>
                  <a:pt x="1460373" y="192036"/>
                </a:lnTo>
                <a:lnTo>
                  <a:pt x="1460373" y="190500"/>
                </a:lnTo>
                <a:lnTo>
                  <a:pt x="1460373" y="3060"/>
                </a:lnTo>
                <a:lnTo>
                  <a:pt x="1457325" y="3060"/>
                </a:lnTo>
                <a:lnTo>
                  <a:pt x="1457325" y="190500"/>
                </a:lnTo>
                <a:lnTo>
                  <a:pt x="1457325" y="192036"/>
                </a:lnTo>
                <a:lnTo>
                  <a:pt x="1457248" y="190500"/>
                </a:lnTo>
                <a:lnTo>
                  <a:pt x="315468" y="190500"/>
                </a:lnTo>
                <a:lnTo>
                  <a:pt x="315468" y="192036"/>
                </a:lnTo>
                <a:lnTo>
                  <a:pt x="315455" y="190500"/>
                </a:lnTo>
                <a:lnTo>
                  <a:pt x="315455" y="3060"/>
                </a:lnTo>
                <a:lnTo>
                  <a:pt x="312420" y="3060"/>
                </a:lnTo>
                <a:lnTo>
                  <a:pt x="312420" y="190500"/>
                </a:lnTo>
                <a:lnTo>
                  <a:pt x="312420" y="192036"/>
                </a:lnTo>
                <a:lnTo>
                  <a:pt x="3048" y="192036"/>
                </a:lnTo>
                <a:lnTo>
                  <a:pt x="0" y="192036"/>
                </a:lnTo>
                <a:lnTo>
                  <a:pt x="0" y="195072"/>
                </a:lnTo>
                <a:lnTo>
                  <a:pt x="3048" y="195072"/>
                </a:lnTo>
                <a:lnTo>
                  <a:pt x="5360797" y="195072"/>
                </a:lnTo>
                <a:lnTo>
                  <a:pt x="5360797" y="192036"/>
                </a:lnTo>
                <a:close/>
              </a:path>
              <a:path w="5364480" h="756284">
                <a:moveTo>
                  <a:pt x="5363959" y="384060"/>
                </a:moveTo>
                <a:lnTo>
                  <a:pt x="5360911" y="384060"/>
                </a:lnTo>
                <a:lnTo>
                  <a:pt x="5360911" y="569976"/>
                </a:lnTo>
                <a:lnTo>
                  <a:pt x="5360911" y="755904"/>
                </a:lnTo>
                <a:lnTo>
                  <a:pt x="5363959" y="755904"/>
                </a:lnTo>
                <a:lnTo>
                  <a:pt x="5363959" y="569976"/>
                </a:lnTo>
                <a:lnTo>
                  <a:pt x="5363959" y="384060"/>
                </a:lnTo>
                <a:close/>
              </a:path>
              <a:path w="5364480" h="756284">
                <a:moveTo>
                  <a:pt x="5363959" y="195084"/>
                </a:moveTo>
                <a:lnTo>
                  <a:pt x="5360911" y="195084"/>
                </a:lnTo>
                <a:lnTo>
                  <a:pt x="5360911" y="198120"/>
                </a:lnTo>
                <a:lnTo>
                  <a:pt x="5360911" y="384048"/>
                </a:lnTo>
                <a:lnTo>
                  <a:pt x="5363959" y="384048"/>
                </a:lnTo>
                <a:lnTo>
                  <a:pt x="5363959" y="198120"/>
                </a:lnTo>
                <a:lnTo>
                  <a:pt x="5363959" y="195084"/>
                </a:lnTo>
                <a:close/>
              </a:path>
              <a:path w="5364480" h="756284">
                <a:moveTo>
                  <a:pt x="5363959" y="192036"/>
                </a:moveTo>
                <a:lnTo>
                  <a:pt x="5360911" y="192036"/>
                </a:lnTo>
                <a:lnTo>
                  <a:pt x="5360911" y="195072"/>
                </a:lnTo>
                <a:lnTo>
                  <a:pt x="5363959" y="195072"/>
                </a:lnTo>
                <a:lnTo>
                  <a:pt x="5363959" y="192036"/>
                </a:lnTo>
                <a:close/>
              </a:path>
              <a:path w="5364480" h="756284">
                <a:moveTo>
                  <a:pt x="5363959" y="0"/>
                </a:moveTo>
                <a:lnTo>
                  <a:pt x="5360911" y="0"/>
                </a:lnTo>
                <a:lnTo>
                  <a:pt x="5360911" y="192024"/>
                </a:lnTo>
                <a:lnTo>
                  <a:pt x="5363959" y="192024"/>
                </a:lnTo>
                <a:lnTo>
                  <a:pt x="5363959" y="0"/>
                </a:lnTo>
                <a:close/>
              </a:path>
            </a:pathLst>
          </a:custGeom>
          <a:solidFill>
            <a:srgbClr val="D9D9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1748282" y="6055842"/>
            <a:ext cx="4900930" cy="769620"/>
          </a:xfrm>
          <a:prstGeom prst="rect">
            <a:avLst/>
          </a:prstGeom>
        </p:spPr>
        <p:txBody>
          <a:bodyPr wrap="square" lIns="0" tIns="30480" rIns="0" bIns="0" rtlCol="0" vert="horz">
            <a:spAutoFit/>
          </a:bodyPr>
          <a:lstStyle/>
          <a:p>
            <a:pPr marL="309245" indent="-229235">
              <a:lnSpc>
                <a:spcPct val="100000"/>
              </a:lnSpc>
              <a:spcBef>
                <a:spcPts val="240"/>
              </a:spcBef>
              <a:buSzPct val="90909"/>
              <a:buFont typeface="Symbol"/>
              <a:buChar char=""/>
              <a:tabLst>
                <a:tab pos="309245" algn="l"/>
                <a:tab pos="309880" algn="l"/>
              </a:tabLst>
            </a:pPr>
            <a:r>
              <a:rPr dirty="0" sz="1100">
                <a:solidFill>
                  <a:srgbClr val="374151"/>
                </a:solidFill>
                <a:latin typeface="Segoe UI"/>
                <a:cs typeface="Segoe UI"/>
              </a:rPr>
              <a:t>True</a:t>
            </a:r>
            <a:r>
              <a:rPr dirty="0" sz="1100" spc="-2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Negatives:</a:t>
            </a:r>
            <a:r>
              <a:rPr dirty="0" sz="1100" spc="-3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651</a:t>
            </a:r>
            <a:endParaRPr sz="1100">
              <a:latin typeface="Segoe UI"/>
              <a:cs typeface="Segoe UI"/>
            </a:endParaRPr>
          </a:p>
          <a:p>
            <a:pPr marL="309245" indent="-229235">
              <a:lnSpc>
                <a:spcPct val="100000"/>
              </a:lnSpc>
              <a:spcBef>
                <a:spcPts val="145"/>
              </a:spcBef>
              <a:buSzPct val="90909"/>
              <a:buFont typeface="Symbol"/>
              <a:buChar char=""/>
              <a:tabLst>
                <a:tab pos="309245" algn="l"/>
                <a:tab pos="309880" algn="l"/>
              </a:tabLst>
            </a:pP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False</a:t>
            </a:r>
            <a:r>
              <a:rPr dirty="0" sz="1100" spc="-2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Positives:</a:t>
            </a:r>
            <a:r>
              <a:rPr dirty="0" sz="1100" spc="-3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>
                <a:solidFill>
                  <a:srgbClr val="374151"/>
                </a:solidFill>
                <a:latin typeface="Segoe UI"/>
                <a:cs typeface="Segoe UI"/>
              </a:rPr>
              <a:t>81</a:t>
            </a:r>
            <a:endParaRPr sz="1100">
              <a:latin typeface="Segoe UI"/>
              <a:cs typeface="Segoe UI"/>
            </a:endParaRPr>
          </a:p>
          <a:p>
            <a:pPr marL="309245" indent="-229235">
              <a:lnSpc>
                <a:spcPct val="100000"/>
              </a:lnSpc>
              <a:spcBef>
                <a:spcPts val="145"/>
              </a:spcBef>
              <a:buSzPct val="90909"/>
              <a:buFont typeface="Symbol"/>
              <a:buChar char=""/>
              <a:tabLst>
                <a:tab pos="309245" algn="l"/>
                <a:tab pos="309880" algn="l"/>
              </a:tabLst>
            </a:pP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False</a:t>
            </a:r>
            <a:r>
              <a:rPr dirty="0" sz="1100" spc="-1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Negatives:</a:t>
            </a:r>
            <a:r>
              <a:rPr dirty="0" sz="1100" spc="-3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>
                <a:solidFill>
                  <a:srgbClr val="374151"/>
                </a:solidFill>
                <a:latin typeface="Segoe UI"/>
                <a:cs typeface="Segoe UI"/>
              </a:rPr>
              <a:t>45</a:t>
            </a:r>
            <a:endParaRPr sz="1100">
              <a:latin typeface="Segoe UI"/>
              <a:cs typeface="Segoe UI"/>
            </a:endParaRPr>
          </a:p>
          <a:p>
            <a:pPr marL="309245" indent="-229235">
              <a:lnSpc>
                <a:spcPct val="100000"/>
              </a:lnSpc>
              <a:spcBef>
                <a:spcPts val="145"/>
              </a:spcBef>
              <a:buSzPct val="90909"/>
              <a:buFont typeface="Symbol"/>
              <a:buChar char=""/>
              <a:tabLst>
                <a:tab pos="309245" algn="l"/>
                <a:tab pos="309880" algn="l"/>
              </a:tabLst>
            </a:pPr>
            <a:r>
              <a:rPr dirty="0" sz="1100">
                <a:solidFill>
                  <a:srgbClr val="374151"/>
                </a:solidFill>
                <a:latin typeface="Segoe UI"/>
                <a:cs typeface="Segoe UI"/>
              </a:rPr>
              <a:t>True</a:t>
            </a:r>
            <a:r>
              <a:rPr dirty="0" sz="1100" spc="-3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>
                <a:solidFill>
                  <a:srgbClr val="374151"/>
                </a:solidFill>
                <a:latin typeface="Segoe UI"/>
                <a:cs typeface="Segoe UI"/>
              </a:rPr>
              <a:t>Positives:</a:t>
            </a:r>
            <a:r>
              <a:rPr dirty="0" sz="1100" spc="-4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>
                <a:solidFill>
                  <a:srgbClr val="374151"/>
                </a:solidFill>
                <a:latin typeface="Segoe UI"/>
                <a:cs typeface="Segoe UI"/>
              </a:rPr>
              <a:t>47</a:t>
            </a:r>
            <a:endParaRPr sz="1100">
              <a:latin typeface="Segoe UI"/>
              <a:cs typeface="Segoe U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745234" y="6633336"/>
            <a:ext cx="4907280" cy="189230"/>
          </a:xfrm>
          <a:custGeom>
            <a:avLst/>
            <a:gdLst/>
            <a:ahLst/>
            <a:cxnLst/>
            <a:rect l="l" t="t" r="r" b="b"/>
            <a:pathLst>
              <a:path w="4907280" h="189229">
                <a:moveTo>
                  <a:pt x="3048" y="0"/>
                </a:moveTo>
                <a:lnTo>
                  <a:pt x="0" y="0"/>
                </a:lnTo>
                <a:lnTo>
                  <a:pt x="0" y="185928"/>
                </a:lnTo>
                <a:lnTo>
                  <a:pt x="3048" y="185928"/>
                </a:lnTo>
                <a:lnTo>
                  <a:pt x="3048" y="0"/>
                </a:lnTo>
                <a:close/>
              </a:path>
              <a:path w="4907280" h="189229">
                <a:moveTo>
                  <a:pt x="4903597" y="185940"/>
                </a:moveTo>
                <a:lnTo>
                  <a:pt x="3048" y="185940"/>
                </a:lnTo>
                <a:lnTo>
                  <a:pt x="0" y="185940"/>
                </a:lnTo>
                <a:lnTo>
                  <a:pt x="0" y="188976"/>
                </a:lnTo>
                <a:lnTo>
                  <a:pt x="3048" y="188976"/>
                </a:lnTo>
                <a:lnTo>
                  <a:pt x="4903597" y="188976"/>
                </a:lnTo>
                <a:lnTo>
                  <a:pt x="4903597" y="185940"/>
                </a:lnTo>
                <a:close/>
              </a:path>
              <a:path w="4907280" h="189229">
                <a:moveTo>
                  <a:pt x="4906759" y="185940"/>
                </a:moveTo>
                <a:lnTo>
                  <a:pt x="4903711" y="185940"/>
                </a:lnTo>
                <a:lnTo>
                  <a:pt x="4903711" y="188976"/>
                </a:lnTo>
                <a:lnTo>
                  <a:pt x="4906759" y="188976"/>
                </a:lnTo>
                <a:lnTo>
                  <a:pt x="4906759" y="185940"/>
                </a:lnTo>
                <a:close/>
              </a:path>
              <a:path w="4907280" h="189229">
                <a:moveTo>
                  <a:pt x="4906759" y="0"/>
                </a:moveTo>
                <a:lnTo>
                  <a:pt x="4903711" y="0"/>
                </a:lnTo>
                <a:lnTo>
                  <a:pt x="4903711" y="185928"/>
                </a:lnTo>
                <a:lnTo>
                  <a:pt x="4906759" y="185928"/>
                </a:lnTo>
                <a:lnTo>
                  <a:pt x="4906759" y="0"/>
                </a:lnTo>
                <a:close/>
              </a:path>
            </a:pathLst>
          </a:custGeom>
          <a:solidFill>
            <a:srgbClr val="D9D9E2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1121968" y="6948804"/>
          <a:ext cx="5532120" cy="7918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6370"/>
                <a:gridCol w="312420"/>
                <a:gridCol w="1181735"/>
                <a:gridCol w="3867150"/>
              </a:tblGrid>
              <a:tr h="219456">
                <a:tc gridSpan="4"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dirty="0" sz="1100" spc="-5" i="1">
                          <a:solidFill>
                            <a:srgbClr val="4F81BC"/>
                          </a:solidFill>
                          <a:latin typeface="Segoe UI"/>
                          <a:cs typeface="Segoe UI"/>
                        </a:rPr>
                        <a:t>Overfitting</a:t>
                      </a:r>
                      <a:r>
                        <a:rPr dirty="0" sz="1100" spc="-35" i="1">
                          <a:solidFill>
                            <a:srgbClr val="4F81BC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100" spc="-5" i="1">
                          <a:solidFill>
                            <a:srgbClr val="4F81BC"/>
                          </a:solidFill>
                          <a:latin typeface="Segoe UI"/>
                          <a:cs typeface="Segoe UI"/>
                        </a:rPr>
                        <a:t>Check:</a:t>
                      </a:r>
                      <a:endParaRPr sz="1100">
                        <a:latin typeface="Segoe UI"/>
                        <a:cs typeface="Segoe UI"/>
                      </a:endParaRPr>
                    </a:p>
                  </a:txBody>
                  <a:tcPr marL="0" marR="0" marB="0" marT="13970">
                    <a:lnL w="3175">
                      <a:solidFill>
                        <a:srgbClr val="D9D9E2"/>
                      </a:solidFill>
                      <a:prstDash val="solid"/>
                    </a:lnL>
                    <a:lnR w="3175">
                      <a:solidFill>
                        <a:srgbClr val="D9D9E2"/>
                      </a:solidFill>
                      <a:prstDash val="solid"/>
                    </a:lnR>
                    <a:lnT w="3175">
                      <a:solidFill>
                        <a:srgbClr val="D9D9E2"/>
                      </a:solidFill>
                      <a:prstDash val="solid"/>
                    </a:lnT>
                    <a:lnB w="9525">
                      <a:solidFill>
                        <a:srgbClr val="D9D9E2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93548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3175">
                      <a:solidFill>
                        <a:srgbClr val="D9D9E2"/>
                      </a:solidFill>
                      <a:prstDash val="solid"/>
                    </a:lnR>
                    <a:lnT w="3175">
                      <a:solidFill>
                        <a:srgbClr val="D9D9E2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ts val="1190"/>
                        </a:lnSpc>
                        <a:spcBef>
                          <a:spcPts val="235"/>
                        </a:spcBef>
                      </a:pPr>
                      <a:r>
                        <a:rPr dirty="0" sz="1000">
                          <a:solidFill>
                            <a:srgbClr val="374151"/>
                          </a:solidFill>
                          <a:latin typeface="Symbol"/>
                          <a:cs typeface="Symbol"/>
                        </a:rPr>
                        <a:t></a:t>
                      </a:r>
                      <a:endParaRPr sz="1000">
                        <a:latin typeface="Symbol"/>
                        <a:cs typeface="Symbol"/>
                      </a:endParaRPr>
                    </a:p>
                  </a:txBody>
                  <a:tcPr marL="0" marR="0" marB="0" marT="29845">
                    <a:lnL w="3175">
                      <a:solidFill>
                        <a:srgbClr val="D9D9E2"/>
                      </a:solidFill>
                      <a:prstDash val="solid"/>
                    </a:lnL>
                    <a:lnR w="3175">
                      <a:solidFill>
                        <a:srgbClr val="D9D9E2"/>
                      </a:solidFill>
                      <a:prstDash val="solid"/>
                    </a:lnR>
                    <a:lnT w="6350">
                      <a:solidFill>
                        <a:srgbClr val="D9D9E2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270">
                        <a:lnSpc>
                          <a:spcPts val="1290"/>
                        </a:lnSpc>
                        <a:spcBef>
                          <a:spcPts val="135"/>
                        </a:spcBef>
                      </a:pPr>
                      <a:r>
                        <a:rPr dirty="0" sz="1100" spc="-5" b="1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Training</a:t>
                      </a:r>
                      <a:r>
                        <a:rPr dirty="0" sz="1100" spc="-15" b="1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100" spc="-5" b="1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Accuracy</a:t>
                      </a:r>
                      <a:endParaRPr sz="1100">
                        <a:latin typeface="Segoe UI"/>
                        <a:cs typeface="Segoe UI"/>
                      </a:endParaRPr>
                    </a:p>
                  </a:txBody>
                  <a:tcPr marL="0" marR="0" marB="0" marT="17145">
                    <a:lnL w="3175">
                      <a:solidFill>
                        <a:srgbClr val="D9D9E2"/>
                      </a:solidFill>
                      <a:prstDash val="solid"/>
                    </a:lnL>
                    <a:lnR w="3175">
                      <a:solidFill>
                        <a:srgbClr val="D9D9E2"/>
                      </a:solidFill>
                      <a:prstDash val="solid"/>
                    </a:lnR>
                    <a:lnT w="9525">
                      <a:solidFill>
                        <a:srgbClr val="D9D9E2"/>
                      </a:solidFill>
                      <a:prstDash val="solid"/>
                    </a:lnT>
                    <a:lnB w="3175">
                      <a:solidFill>
                        <a:srgbClr val="D9D9E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>
                        <a:lnSpc>
                          <a:spcPts val="1290"/>
                        </a:lnSpc>
                        <a:spcBef>
                          <a:spcPts val="135"/>
                        </a:spcBef>
                      </a:pPr>
                      <a:r>
                        <a:rPr dirty="0" sz="110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:</a:t>
                      </a:r>
                      <a:r>
                        <a:rPr dirty="0" sz="1100" spc="-2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1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Approximately</a:t>
                      </a:r>
                      <a:r>
                        <a:rPr dirty="0" sz="1100" spc="-2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1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86.83%</a:t>
                      </a:r>
                      <a:endParaRPr sz="1100">
                        <a:latin typeface="Segoe UI"/>
                        <a:cs typeface="Segoe UI"/>
                      </a:endParaRPr>
                    </a:p>
                  </a:txBody>
                  <a:tcPr marL="0" marR="0" marB="0" marT="17145">
                    <a:lnL w="3175">
                      <a:solidFill>
                        <a:srgbClr val="D9D9E2"/>
                      </a:solidFill>
                      <a:prstDash val="solid"/>
                    </a:lnL>
                    <a:lnR w="3175">
                      <a:solidFill>
                        <a:srgbClr val="D9D9E2"/>
                      </a:solidFill>
                      <a:prstDash val="solid"/>
                    </a:lnR>
                    <a:lnT w="6350">
                      <a:solidFill>
                        <a:srgbClr val="D9D9E2"/>
                      </a:solidFill>
                      <a:prstDash val="solid"/>
                    </a:lnT>
                  </a:tcPr>
                </a:tc>
              </a:tr>
              <a:tr h="37528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3175">
                      <a:solidFill>
                        <a:srgbClr val="D9D9E2"/>
                      </a:solidFill>
                      <a:prstDash val="solid"/>
                    </a:lnR>
                    <a:lnT w="3175">
                      <a:solidFill>
                        <a:srgbClr val="D9D9E2"/>
                      </a:solidFill>
                      <a:prstDash val="solid"/>
                    </a:lnT>
                  </a:tcPr>
                </a:tc>
                <a:tc gridSpan="3">
                  <a:txBody>
                    <a:bodyPr/>
                    <a:lstStyle/>
                    <a:p>
                      <a:pPr marL="310515" marR="559435" indent="-228600">
                        <a:lnSpc>
                          <a:spcPts val="1460"/>
                        </a:lnSpc>
                        <a:buSzPct val="90909"/>
                        <a:buFont typeface="Symbol"/>
                        <a:buChar char=""/>
                        <a:tabLst>
                          <a:tab pos="310515" algn="l"/>
                          <a:tab pos="311150" algn="l"/>
                        </a:tabLst>
                      </a:pPr>
                      <a:r>
                        <a:rPr dirty="0" sz="110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The </a:t>
                      </a:r>
                      <a:r>
                        <a:rPr dirty="0" sz="11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model's</a:t>
                      </a:r>
                      <a:r>
                        <a:rPr dirty="0" sz="110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training </a:t>
                      </a:r>
                      <a:r>
                        <a:rPr dirty="0" sz="11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accuracy</a:t>
                      </a:r>
                      <a:r>
                        <a:rPr dirty="0" sz="1100" spc="1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1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is</a:t>
                      </a:r>
                      <a:r>
                        <a:rPr dirty="0" sz="1100" spc="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1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slightly</a:t>
                      </a:r>
                      <a:r>
                        <a:rPr dirty="0" sz="1100" spc="1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1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higher</a:t>
                      </a:r>
                      <a:r>
                        <a:rPr dirty="0" sz="110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1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than</a:t>
                      </a:r>
                      <a:r>
                        <a:rPr dirty="0" sz="1100" spc="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10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the </a:t>
                      </a:r>
                      <a:r>
                        <a:rPr dirty="0" sz="11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testing</a:t>
                      </a:r>
                      <a:r>
                        <a:rPr dirty="0" sz="110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1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accuracy, </a:t>
                      </a:r>
                      <a:r>
                        <a:rPr dirty="0" sz="1100" spc="-28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1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indicating </a:t>
                      </a:r>
                      <a:r>
                        <a:rPr dirty="0" sz="110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a </a:t>
                      </a:r>
                      <a:r>
                        <a:rPr dirty="0" sz="11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small </a:t>
                      </a:r>
                      <a:r>
                        <a:rPr dirty="0" sz="110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degree</a:t>
                      </a:r>
                      <a:r>
                        <a:rPr dirty="0" sz="1100" spc="-1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10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of </a:t>
                      </a:r>
                      <a:r>
                        <a:rPr dirty="0" sz="11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overfitting</a:t>
                      </a:r>
                      <a:endParaRPr sz="1100">
                        <a:latin typeface="Segoe UI"/>
                        <a:cs typeface="Segoe UI"/>
                      </a:endParaRPr>
                    </a:p>
                  </a:txBody>
                  <a:tcPr marL="0" marR="0" marB="0" marT="0">
                    <a:lnL w="3175">
                      <a:solidFill>
                        <a:srgbClr val="D9D9E2"/>
                      </a:solidFill>
                      <a:prstDash val="solid"/>
                    </a:lnL>
                    <a:lnR w="3175">
                      <a:solidFill>
                        <a:srgbClr val="D9D9E2"/>
                      </a:solidFill>
                      <a:prstDash val="solid"/>
                    </a:lnR>
                    <a:lnB w="3175">
                      <a:solidFill>
                        <a:srgbClr val="D9D9E2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18" name="object 18"/>
          <p:cNvSpPr txBox="1"/>
          <p:nvPr/>
        </p:nvSpPr>
        <p:spPr>
          <a:xfrm>
            <a:off x="1123492" y="7868157"/>
            <a:ext cx="5527040" cy="216535"/>
          </a:xfrm>
          <a:prstGeom prst="rect">
            <a:avLst/>
          </a:prstGeom>
          <a:ln w="3175">
            <a:solidFill>
              <a:srgbClr val="D9D9E2"/>
            </a:solidFill>
          </a:ln>
        </p:spPr>
        <p:txBody>
          <a:bodyPr wrap="square" lIns="0" tIns="13970" rIns="0" bIns="0" rtlCol="0" vert="horz">
            <a:spAutoFit/>
          </a:bodyPr>
          <a:lstStyle/>
          <a:p>
            <a:pPr marL="19685">
              <a:lnSpc>
                <a:spcPct val="100000"/>
              </a:lnSpc>
              <a:spcBef>
                <a:spcPts val="110"/>
              </a:spcBef>
            </a:pPr>
            <a:r>
              <a:rPr dirty="0" sz="1100" i="1">
                <a:solidFill>
                  <a:srgbClr val="4F81BC"/>
                </a:solidFill>
                <a:latin typeface="Segoe UI"/>
                <a:cs typeface="Segoe UI"/>
              </a:rPr>
              <a:t>Results</a:t>
            </a:r>
            <a:r>
              <a:rPr dirty="0" sz="1100" spc="-25" i="1">
                <a:solidFill>
                  <a:srgbClr val="4F81BC"/>
                </a:solidFill>
                <a:latin typeface="Segoe UI"/>
                <a:cs typeface="Segoe UI"/>
              </a:rPr>
              <a:t> </a:t>
            </a:r>
            <a:r>
              <a:rPr dirty="0" sz="1100" spc="-5" i="1">
                <a:solidFill>
                  <a:srgbClr val="4F81BC"/>
                </a:solidFill>
                <a:latin typeface="Segoe UI"/>
                <a:cs typeface="Segoe UI"/>
              </a:rPr>
              <a:t>and</a:t>
            </a:r>
            <a:r>
              <a:rPr dirty="0" sz="1100" spc="-10" i="1">
                <a:solidFill>
                  <a:srgbClr val="4F81BC"/>
                </a:solidFill>
                <a:latin typeface="Segoe UI"/>
                <a:cs typeface="Segoe UI"/>
              </a:rPr>
              <a:t> </a:t>
            </a:r>
            <a:r>
              <a:rPr dirty="0" sz="1100" spc="-5" i="1">
                <a:solidFill>
                  <a:srgbClr val="4F81BC"/>
                </a:solidFill>
                <a:latin typeface="Segoe UI"/>
                <a:cs typeface="Segoe UI"/>
              </a:rPr>
              <a:t>Explanation:</a:t>
            </a:r>
            <a:endParaRPr sz="1100">
              <a:latin typeface="Segoe UI"/>
              <a:cs typeface="Segoe U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130604" y="8037423"/>
            <a:ext cx="5501005" cy="10953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27499"/>
              </a:lnSpc>
              <a:spcBef>
                <a:spcPts val="105"/>
              </a:spcBef>
            </a:pPr>
            <a:r>
              <a:rPr dirty="0" sz="1100">
                <a:solidFill>
                  <a:srgbClr val="374151"/>
                </a:solidFill>
                <a:latin typeface="Segoe UI"/>
                <a:cs typeface="Segoe UI"/>
              </a:rPr>
              <a:t>The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Naive</a:t>
            </a:r>
            <a:r>
              <a:rPr dirty="0" sz="1100">
                <a:solidFill>
                  <a:srgbClr val="374151"/>
                </a:solidFill>
                <a:latin typeface="Segoe UI"/>
                <a:cs typeface="Segoe UI"/>
              </a:rPr>
              <a:t> Bayes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model</a:t>
            </a:r>
            <a:r>
              <a:rPr dirty="0" sz="1100" spc="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>
                <a:solidFill>
                  <a:srgbClr val="374151"/>
                </a:solidFill>
                <a:latin typeface="Segoe UI"/>
                <a:cs typeface="Segoe UI"/>
              </a:rPr>
              <a:t>demonstrates</a:t>
            </a:r>
            <a:r>
              <a:rPr dirty="0" sz="1100" spc="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moderate</a:t>
            </a:r>
            <a:r>
              <a:rPr dirty="0" sz="110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performance with</a:t>
            </a:r>
            <a:r>
              <a:rPr dirty="0" sz="1100">
                <a:solidFill>
                  <a:srgbClr val="374151"/>
                </a:solidFill>
                <a:latin typeface="Segoe UI"/>
                <a:cs typeface="Segoe UI"/>
              </a:rPr>
              <a:t> an</a:t>
            </a:r>
            <a:r>
              <a:rPr dirty="0" sz="1100" spc="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accuracy</a:t>
            </a:r>
            <a:r>
              <a:rPr dirty="0" sz="1100" spc="1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>
                <a:solidFill>
                  <a:srgbClr val="374151"/>
                </a:solidFill>
                <a:latin typeface="Segoe UI"/>
                <a:cs typeface="Segoe UI"/>
              </a:rPr>
              <a:t>of</a:t>
            </a:r>
            <a:r>
              <a:rPr dirty="0" sz="1100" spc="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around </a:t>
            </a:r>
            <a:r>
              <a:rPr dirty="0" sz="1100" spc="-28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84.71%.</a:t>
            </a:r>
            <a:r>
              <a:rPr dirty="0" sz="1100" spc="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>
                <a:solidFill>
                  <a:srgbClr val="374151"/>
                </a:solidFill>
                <a:latin typeface="Segoe UI"/>
                <a:cs typeface="Segoe UI"/>
              </a:rPr>
              <a:t>It has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>
                <a:solidFill>
                  <a:srgbClr val="374151"/>
                </a:solidFill>
                <a:latin typeface="Segoe UI"/>
                <a:cs typeface="Segoe UI"/>
              </a:rPr>
              <a:t>a</a:t>
            </a:r>
            <a:r>
              <a:rPr dirty="0" sz="1100" spc="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relatively high</a:t>
            </a:r>
            <a:r>
              <a:rPr dirty="0" sz="1100" spc="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>
                <a:solidFill>
                  <a:srgbClr val="374151"/>
                </a:solidFill>
                <a:latin typeface="Segoe UI"/>
                <a:cs typeface="Segoe UI"/>
              </a:rPr>
              <a:t>recall,</a:t>
            </a:r>
            <a:r>
              <a:rPr dirty="0" sz="1100" spc="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indicating</a:t>
            </a:r>
            <a:r>
              <a:rPr dirty="0" sz="110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 spc="-10">
                <a:solidFill>
                  <a:srgbClr val="374151"/>
                </a:solidFill>
                <a:latin typeface="Segoe UI"/>
                <a:cs typeface="Segoe UI"/>
              </a:rPr>
              <a:t>it's</a:t>
            </a:r>
            <a:r>
              <a:rPr dirty="0" sz="1100" spc="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more</a:t>
            </a:r>
            <a:r>
              <a:rPr dirty="0" sz="1100" spc="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inclined</a:t>
            </a:r>
            <a:r>
              <a:rPr dirty="0" sz="1100" spc="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to</a:t>
            </a:r>
            <a:r>
              <a:rPr dirty="0" sz="1100" spc="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identify</a:t>
            </a:r>
            <a:r>
              <a:rPr dirty="0" sz="1100" spc="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positive </a:t>
            </a:r>
            <a:r>
              <a:rPr dirty="0" sz="110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instances</a:t>
            </a:r>
            <a:r>
              <a:rPr dirty="0" sz="1100" spc="2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>
                <a:solidFill>
                  <a:srgbClr val="374151"/>
                </a:solidFill>
                <a:latin typeface="Segoe UI"/>
                <a:cs typeface="Segoe UI"/>
              </a:rPr>
              <a:t>but</a:t>
            </a:r>
            <a:r>
              <a:rPr dirty="0" sz="1100" spc="1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>
                <a:solidFill>
                  <a:srgbClr val="374151"/>
                </a:solidFill>
                <a:latin typeface="Segoe UI"/>
                <a:cs typeface="Segoe UI"/>
              </a:rPr>
              <a:t>at</a:t>
            </a:r>
            <a:r>
              <a:rPr dirty="0" sz="1100" spc="3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>
                <a:solidFill>
                  <a:srgbClr val="374151"/>
                </a:solidFill>
                <a:latin typeface="Segoe UI"/>
                <a:cs typeface="Segoe UI"/>
              </a:rPr>
              <a:t>the</a:t>
            </a:r>
            <a:r>
              <a:rPr dirty="0" sz="1100" spc="2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>
                <a:solidFill>
                  <a:srgbClr val="374151"/>
                </a:solidFill>
                <a:latin typeface="Segoe UI"/>
                <a:cs typeface="Segoe UI"/>
              </a:rPr>
              <a:t>cost</a:t>
            </a:r>
            <a:r>
              <a:rPr dirty="0" sz="1100" spc="2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>
                <a:solidFill>
                  <a:srgbClr val="374151"/>
                </a:solidFill>
                <a:latin typeface="Segoe UI"/>
                <a:cs typeface="Segoe UI"/>
              </a:rPr>
              <a:t>of</a:t>
            </a:r>
            <a:r>
              <a:rPr dirty="0" sz="1100" spc="3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>
                <a:solidFill>
                  <a:srgbClr val="374151"/>
                </a:solidFill>
                <a:latin typeface="Segoe UI"/>
                <a:cs typeface="Segoe UI"/>
              </a:rPr>
              <a:t>a</a:t>
            </a:r>
            <a:r>
              <a:rPr dirty="0" sz="1100" spc="3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higher</a:t>
            </a:r>
            <a:r>
              <a:rPr dirty="0" sz="1100" spc="2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false</a:t>
            </a:r>
            <a:r>
              <a:rPr dirty="0" sz="1100" spc="3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positive</a:t>
            </a:r>
            <a:r>
              <a:rPr dirty="0" sz="1100" spc="3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>
                <a:solidFill>
                  <a:srgbClr val="374151"/>
                </a:solidFill>
                <a:latin typeface="Segoe UI"/>
                <a:cs typeface="Segoe UI"/>
              </a:rPr>
              <a:t>rate,</a:t>
            </a:r>
            <a:r>
              <a:rPr dirty="0" sz="1100" spc="2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>
                <a:solidFill>
                  <a:srgbClr val="374151"/>
                </a:solidFill>
                <a:latin typeface="Segoe UI"/>
                <a:cs typeface="Segoe UI"/>
              </a:rPr>
              <a:t>as</a:t>
            </a:r>
            <a:r>
              <a:rPr dirty="0" sz="1100" spc="3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reflected</a:t>
            </a:r>
            <a:r>
              <a:rPr dirty="0" sz="1100" spc="3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in</a:t>
            </a:r>
            <a:r>
              <a:rPr dirty="0" sz="1100" spc="3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>
                <a:solidFill>
                  <a:srgbClr val="374151"/>
                </a:solidFill>
                <a:latin typeface="Segoe UI"/>
                <a:cs typeface="Segoe UI"/>
              </a:rPr>
              <a:t>the</a:t>
            </a:r>
            <a:r>
              <a:rPr dirty="0" sz="1100" spc="2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lower </a:t>
            </a:r>
            <a:r>
              <a:rPr dirty="0" sz="1100">
                <a:solidFill>
                  <a:srgbClr val="374151"/>
                </a:solidFill>
                <a:latin typeface="Segoe UI"/>
                <a:cs typeface="Segoe UI"/>
              </a:rPr>
              <a:t> precision.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This</a:t>
            </a:r>
            <a:r>
              <a:rPr dirty="0" sz="1100" spc="-1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>
                <a:solidFill>
                  <a:srgbClr val="374151"/>
                </a:solidFill>
                <a:latin typeface="Segoe UI"/>
                <a:cs typeface="Segoe UI"/>
              </a:rPr>
              <a:t>could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be</a:t>
            </a:r>
            <a:r>
              <a:rPr dirty="0" sz="1100" spc="-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>
                <a:solidFill>
                  <a:srgbClr val="374151"/>
                </a:solidFill>
                <a:latin typeface="Segoe UI"/>
                <a:cs typeface="Segoe UI"/>
              </a:rPr>
              <a:t>beneficial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in</a:t>
            </a:r>
            <a:r>
              <a:rPr dirty="0" sz="110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scenarios </a:t>
            </a:r>
            <a:r>
              <a:rPr dirty="0" sz="1100">
                <a:solidFill>
                  <a:srgbClr val="374151"/>
                </a:solidFill>
                <a:latin typeface="Segoe UI"/>
                <a:cs typeface="Segoe UI"/>
              </a:rPr>
              <a:t>where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failing</a:t>
            </a:r>
            <a:r>
              <a:rPr dirty="0" sz="1100">
                <a:solidFill>
                  <a:srgbClr val="374151"/>
                </a:solidFill>
                <a:latin typeface="Segoe UI"/>
                <a:cs typeface="Segoe UI"/>
              </a:rPr>
              <a:t> to detect a</a:t>
            </a:r>
            <a:r>
              <a:rPr dirty="0" sz="1100" spc="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positive</a:t>
            </a:r>
            <a:r>
              <a:rPr dirty="0" sz="1100" spc="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instance </a:t>
            </a:r>
            <a:r>
              <a:rPr dirty="0" sz="1100">
                <a:solidFill>
                  <a:srgbClr val="374151"/>
                </a:solidFill>
                <a:latin typeface="Segoe UI"/>
                <a:cs typeface="Segoe UI"/>
              </a:rPr>
              <a:t> has a</a:t>
            </a:r>
            <a:r>
              <a:rPr dirty="0" sz="1100" spc="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higher</a:t>
            </a:r>
            <a:r>
              <a:rPr dirty="0" sz="110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cost</a:t>
            </a:r>
            <a:r>
              <a:rPr dirty="0" sz="1100">
                <a:solidFill>
                  <a:srgbClr val="374151"/>
                </a:solidFill>
                <a:latin typeface="Segoe UI"/>
                <a:cs typeface="Segoe UI"/>
              </a:rPr>
              <a:t> than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incorrectly</a:t>
            </a:r>
            <a:r>
              <a:rPr dirty="0" sz="1100" spc="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predicting</a:t>
            </a:r>
            <a:r>
              <a:rPr dirty="0" sz="1100">
                <a:solidFill>
                  <a:srgbClr val="374151"/>
                </a:solidFill>
                <a:latin typeface="Segoe UI"/>
                <a:cs typeface="Segoe UI"/>
              </a:rPr>
              <a:t> a</a:t>
            </a:r>
            <a:r>
              <a:rPr dirty="0" sz="1100" spc="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negative </a:t>
            </a:r>
            <a:r>
              <a:rPr dirty="0" sz="1100">
                <a:solidFill>
                  <a:srgbClr val="374151"/>
                </a:solidFill>
                <a:latin typeface="Segoe UI"/>
                <a:cs typeface="Segoe UI"/>
              </a:rPr>
              <a:t>one as positive.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The</a:t>
            </a:r>
            <a:r>
              <a:rPr dirty="0" sz="1100">
                <a:solidFill>
                  <a:srgbClr val="374151"/>
                </a:solidFill>
                <a:latin typeface="Segoe UI"/>
                <a:cs typeface="Segoe UI"/>
              </a:rPr>
              <a:t> difference</a:t>
            </a:r>
            <a:endParaRPr sz="11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604" y="867512"/>
            <a:ext cx="485584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27299"/>
              </a:lnSpc>
              <a:spcBef>
                <a:spcPts val="95"/>
              </a:spcBef>
            </a:pPr>
            <a:r>
              <a:rPr dirty="0" sz="1100">
                <a:solidFill>
                  <a:srgbClr val="374151"/>
                </a:solidFill>
                <a:latin typeface="Segoe UI"/>
                <a:cs typeface="Segoe UI"/>
              </a:rPr>
              <a:t>between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training</a:t>
            </a:r>
            <a:r>
              <a:rPr dirty="0" sz="110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and</a:t>
            </a:r>
            <a:r>
              <a:rPr dirty="0" sz="110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testing</a:t>
            </a:r>
            <a:r>
              <a:rPr dirty="0" sz="110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accuracy</a:t>
            </a:r>
            <a:r>
              <a:rPr dirty="0" sz="1100" spc="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suggests</a:t>
            </a:r>
            <a:r>
              <a:rPr dirty="0" sz="1100" spc="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>
                <a:solidFill>
                  <a:srgbClr val="374151"/>
                </a:solidFill>
                <a:latin typeface="Segoe UI"/>
                <a:cs typeface="Segoe UI"/>
              </a:rPr>
              <a:t>a</a:t>
            </a:r>
            <a:r>
              <a:rPr dirty="0" sz="1100" spc="-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>
                <a:solidFill>
                  <a:srgbClr val="374151"/>
                </a:solidFill>
                <a:latin typeface="Segoe UI"/>
                <a:cs typeface="Segoe UI"/>
              </a:rPr>
              <a:t>fair fit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with</a:t>
            </a:r>
            <a:r>
              <a:rPr dirty="0" sz="1100">
                <a:solidFill>
                  <a:srgbClr val="374151"/>
                </a:solidFill>
                <a:latin typeface="Segoe UI"/>
                <a:cs typeface="Segoe UI"/>
              </a:rPr>
              <a:t> a</a:t>
            </a:r>
            <a:r>
              <a:rPr dirty="0" sz="1100" spc="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small</a:t>
            </a:r>
            <a:r>
              <a:rPr dirty="0" sz="1100">
                <a:solidFill>
                  <a:srgbClr val="374151"/>
                </a:solidFill>
                <a:latin typeface="Segoe UI"/>
                <a:cs typeface="Segoe UI"/>
              </a:rPr>
              <a:t> degree of </a:t>
            </a:r>
            <a:r>
              <a:rPr dirty="0" sz="1100" spc="-28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>
                <a:solidFill>
                  <a:srgbClr val="374151"/>
                </a:solidFill>
                <a:latin typeface="Segoe UI"/>
                <a:cs typeface="Segoe UI"/>
              </a:rPr>
              <a:t>overfitting.</a:t>
            </a:r>
            <a:endParaRPr sz="1100">
              <a:latin typeface="Segoe UI"/>
              <a:cs typeface="Segoe U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0604" y="1788921"/>
            <a:ext cx="41402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solidFill>
                  <a:srgbClr val="4F81BC"/>
                </a:solidFill>
                <a:latin typeface="Cambria"/>
                <a:cs typeface="Cambria"/>
              </a:rPr>
              <a:t>C</a:t>
            </a:r>
            <a:r>
              <a:rPr dirty="0" sz="1200" b="1">
                <a:solidFill>
                  <a:srgbClr val="4F81BC"/>
                </a:solidFill>
                <a:latin typeface="Cambria"/>
                <a:cs typeface="Cambria"/>
              </a:rPr>
              <a:t>O</a:t>
            </a:r>
            <a:r>
              <a:rPr dirty="0" sz="1200" spc="-10" b="1">
                <a:solidFill>
                  <a:srgbClr val="4F81BC"/>
                </a:solidFill>
                <a:latin typeface="Cambria"/>
                <a:cs typeface="Cambria"/>
              </a:rPr>
              <a:t>D</a:t>
            </a:r>
            <a:r>
              <a:rPr dirty="0" sz="1200" b="1">
                <a:solidFill>
                  <a:srgbClr val="4F81BC"/>
                </a:solidFill>
                <a:latin typeface="Cambria"/>
                <a:cs typeface="Cambria"/>
              </a:rPr>
              <a:t>E</a:t>
            </a:r>
            <a:endParaRPr sz="1200">
              <a:latin typeface="Cambria"/>
              <a:cs typeface="Cambri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121968" y="2205481"/>
            <a:ext cx="5530215" cy="4699635"/>
            <a:chOff x="1121968" y="2205481"/>
            <a:chExt cx="5530215" cy="4699635"/>
          </a:xfrm>
        </p:grpSpPr>
        <p:sp>
          <p:nvSpPr>
            <p:cNvPr id="5" name="object 5"/>
            <p:cNvSpPr/>
            <p:nvPr/>
          </p:nvSpPr>
          <p:spPr>
            <a:xfrm>
              <a:off x="1121968" y="2205481"/>
              <a:ext cx="5530215" cy="1128395"/>
            </a:xfrm>
            <a:custGeom>
              <a:avLst/>
              <a:gdLst/>
              <a:ahLst/>
              <a:cxnLst/>
              <a:rect l="l" t="t" r="r" b="b"/>
              <a:pathLst>
                <a:path w="5530215" h="1128395">
                  <a:moveTo>
                    <a:pt x="3035" y="821512"/>
                  </a:moveTo>
                  <a:lnTo>
                    <a:pt x="0" y="821512"/>
                  </a:lnTo>
                  <a:lnTo>
                    <a:pt x="0" y="975741"/>
                  </a:lnTo>
                  <a:lnTo>
                    <a:pt x="0" y="1125093"/>
                  </a:lnTo>
                  <a:lnTo>
                    <a:pt x="3035" y="1125093"/>
                  </a:lnTo>
                  <a:lnTo>
                    <a:pt x="3035" y="975741"/>
                  </a:lnTo>
                  <a:lnTo>
                    <a:pt x="3035" y="821512"/>
                  </a:lnTo>
                  <a:close/>
                </a:path>
                <a:path w="5530215" h="1128395">
                  <a:moveTo>
                    <a:pt x="3035" y="0"/>
                  </a:moveTo>
                  <a:lnTo>
                    <a:pt x="0" y="0"/>
                  </a:lnTo>
                  <a:lnTo>
                    <a:pt x="0" y="3048"/>
                  </a:lnTo>
                  <a:lnTo>
                    <a:pt x="0" y="205740"/>
                  </a:lnTo>
                  <a:lnTo>
                    <a:pt x="0" y="361188"/>
                  </a:lnTo>
                  <a:lnTo>
                    <a:pt x="0" y="510540"/>
                  </a:lnTo>
                  <a:lnTo>
                    <a:pt x="0" y="665988"/>
                  </a:lnTo>
                  <a:lnTo>
                    <a:pt x="0" y="821436"/>
                  </a:lnTo>
                  <a:lnTo>
                    <a:pt x="3035" y="821436"/>
                  </a:lnTo>
                  <a:lnTo>
                    <a:pt x="3035" y="3048"/>
                  </a:lnTo>
                  <a:lnTo>
                    <a:pt x="3035" y="0"/>
                  </a:lnTo>
                  <a:close/>
                </a:path>
                <a:path w="5530215" h="1128395">
                  <a:moveTo>
                    <a:pt x="24384" y="824560"/>
                  </a:moveTo>
                  <a:lnTo>
                    <a:pt x="21336" y="824560"/>
                  </a:lnTo>
                  <a:lnTo>
                    <a:pt x="21336" y="971169"/>
                  </a:lnTo>
                  <a:lnTo>
                    <a:pt x="24384" y="971169"/>
                  </a:lnTo>
                  <a:lnTo>
                    <a:pt x="24384" y="824560"/>
                  </a:lnTo>
                  <a:close/>
                </a:path>
                <a:path w="5530215" h="1128395">
                  <a:moveTo>
                    <a:pt x="1426718" y="816876"/>
                  </a:moveTo>
                  <a:lnTo>
                    <a:pt x="24384" y="816876"/>
                  </a:lnTo>
                  <a:lnTo>
                    <a:pt x="21336" y="816876"/>
                  </a:lnTo>
                  <a:lnTo>
                    <a:pt x="21336" y="819912"/>
                  </a:lnTo>
                  <a:lnTo>
                    <a:pt x="24384" y="819912"/>
                  </a:lnTo>
                  <a:lnTo>
                    <a:pt x="1426718" y="819912"/>
                  </a:lnTo>
                  <a:lnTo>
                    <a:pt x="1426718" y="816876"/>
                  </a:lnTo>
                  <a:close/>
                </a:path>
                <a:path w="5530215" h="1128395">
                  <a:moveTo>
                    <a:pt x="1426718" y="665988"/>
                  </a:moveTo>
                  <a:lnTo>
                    <a:pt x="24384" y="665988"/>
                  </a:lnTo>
                  <a:lnTo>
                    <a:pt x="21336" y="665988"/>
                  </a:lnTo>
                  <a:lnTo>
                    <a:pt x="21336" y="669036"/>
                  </a:lnTo>
                  <a:lnTo>
                    <a:pt x="21336" y="816864"/>
                  </a:lnTo>
                  <a:lnTo>
                    <a:pt x="24384" y="816864"/>
                  </a:lnTo>
                  <a:lnTo>
                    <a:pt x="24384" y="669036"/>
                  </a:lnTo>
                  <a:lnTo>
                    <a:pt x="1426718" y="669036"/>
                  </a:lnTo>
                  <a:lnTo>
                    <a:pt x="1426718" y="665988"/>
                  </a:lnTo>
                  <a:close/>
                </a:path>
                <a:path w="5530215" h="1128395">
                  <a:moveTo>
                    <a:pt x="1429842" y="816876"/>
                  </a:moveTo>
                  <a:lnTo>
                    <a:pt x="1426794" y="816876"/>
                  </a:lnTo>
                  <a:lnTo>
                    <a:pt x="1426794" y="819912"/>
                  </a:lnTo>
                  <a:lnTo>
                    <a:pt x="1429842" y="819912"/>
                  </a:lnTo>
                  <a:lnTo>
                    <a:pt x="1429842" y="816876"/>
                  </a:lnTo>
                  <a:close/>
                </a:path>
                <a:path w="5530215" h="1128395">
                  <a:moveTo>
                    <a:pt x="1429842" y="665988"/>
                  </a:moveTo>
                  <a:lnTo>
                    <a:pt x="1426794" y="665988"/>
                  </a:lnTo>
                  <a:lnTo>
                    <a:pt x="1426794" y="669036"/>
                  </a:lnTo>
                  <a:lnTo>
                    <a:pt x="1426794" y="816864"/>
                  </a:lnTo>
                  <a:lnTo>
                    <a:pt x="1429842" y="816864"/>
                  </a:lnTo>
                  <a:lnTo>
                    <a:pt x="1429842" y="669036"/>
                  </a:lnTo>
                  <a:lnTo>
                    <a:pt x="1429842" y="665988"/>
                  </a:lnTo>
                  <a:close/>
                </a:path>
                <a:path w="5530215" h="1128395">
                  <a:moveTo>
                    <a:pt x="1478534" y="1125105"/>
                  </a:moveTo>
                  <a:lnTo>
                    <a:pt x="24384" y="1125105"/>
                  </a:lnTo>
                  <a:lnTo>
                    <a:pt x="21336" y="1125105"/>
                  </a:lnTo>
                  <a:lnTo>
                    <a:pt x="21336" y="1128141"/>
                  </a:lnTo>
                  <a:lnTo>
                    <a:pt x="24384" y="1128141"/>
                  </a:lnTo>
                  <a:lnTo>
                    <a:pt x="1478534" y="1128141"/>
                  </a:lnTo>
                  <a:lnTo>
                    <a:pt x="1478534" y="1125105"/>
                  </a:lnTo>
                  <a:close/>
                </a:path>
                <a:path w="5530215" h="1128395">
                  <a:moveTo>
                    <a:pt x="1481645" y="1125105"/>
                  </a:moveTo>
                  <a:lnTo>
                    <a:pt x="1478610" y="1125105"/>
                  </a:lnTo>
                  <a:lnTo>
                    <a:pt x="1478610" y="1128141"/>
                  </a:lnTo>
                  <a:lnTo>
                    <a:pt x="1481645" y="1128141"/>
                  </a:lnTo>
                  <a:lnTo>
                    <a:pt x="1481645" y="1125105"/>
                  </a:lnTo>
                  <a:close/>
                </a:path>
                <a:path w="5530215" h="1128395">
                  <a:moveTo>
                    <a:pt x="1848853" y="971181"/>
                  </a:moveTo>
                  <a:lnTo>
                    <a:pt x="24384" y="971181"/>
                  </a:lnTo>
                  <a:lnTo>
                    <a:pt x="21336" y="971181"/>
                  </a:lnTo>
                  <a:lnTo>
                    <a:pt x="21336" y="974217"/>
                  </a:lnTo>
                  <a:lnTo>
                    <a:pt x="24384" y="974217"/>
                  </a:lnTo>
                  <a:lnTo>
                    <a:pt x="1848853" y="974217"/>
                  </a:lnTo>
                  <a:lnTo>
                    <a:pt x="1848853" y="971181"/>
                  </a:lnTo>
                  <a:close/>
                </a:path>
                <a:path w="5530215" h="1128395">
                  <a:moveTo>
                    <a:pt x="1848853" y="821448"/>
                  </a:moveTo>
                  <a:lnTo>
                    <a:pt x="24384" y="821448"/>
                  </a:lnTo>
                  <a:lnTo>
                    <a:pt x="21336" y="821448"/>
                  </a:lnTo>
                  <a:lnTo>
                    <a:pt x="21336" y="824484"/>
                  </a:lnTo>
                  <a:lnTo>
                    <a:pt x="24384" y="824484"/>
                  </a:lnTo>
                  <a:lnTo>
                    <a:pt x="1848853" y="824484"/>
                  </a:lnTo>
                  <a:lnTo>
                    <a:pt x="1848853" y="821448"/>
                  </a:lnTo>
                  <a:close/>
                </a:path>
                <a:path w="5530215" h="1128395">
                  <a:moveTo>
                    <a:pt x="1851977" y="971181"/>
                  </a:moveTo>
                  <a:lnTo>
                    <a:pt x="1848942" y="971181"/>
                  </a:lnTo>
                  <a:lnTo>
                    <a:pt x="1848942" y="974217"/>
                  </a:lnTo>
                  <a:lnTo>
                    <a:pt x="1851977" y="974217"/>
                  </a:lnTo>
                  <a:lnTo>
                    <a:pt x="1851977" y="971181"/>
                  </a:lnTo>
                  <a:close/>
                </a:path>
                <a:path w="5530215" h="1128395">
                  <a:moveTo>
                    <a:pt x="1851977" y="824560"/>
                  </a:moveTo>
                  <a:lnTo>
                    <a:pt x="1848942" y="824560"/>
                  </a:lnTo>
                  <a:lnTo>
                    <a:pt x="1848942" y="971169"/>
                  </a:lnTo>
                  <a:lnTo>
                    <a:pt x="1851977" y="971169"/>
                  </a:lnTo>
                  <a:lnTo>
                    <a:pt x="1851977" y="824560"/>
                  </a:lnTo>
                  <a:close/>
                </a:path>
                <a:path w="5530215" h="1128395">
                  <a:moveTo>
                    <a:pt x="1851977" y="821448"/>
                  </a:moveTo>
                  <a:lnTo>
                    <a:pt x="1848942" y="821448"/>
                  </a:lnTo>
                  <a:lnTo>
                    <a:pt x="1848942" y="824484"/>
                  </a:lnTo>
                  <a:lnTo>
                    <a:pt x="1851977" y="824484"/>
                  </a:lnTo>
                  <a:lnTo>
                    <a:pt x="1851977" y="821448"/>
                  </a:lnTo>
                  <a:close/>
                </a:path>
                <a:path w="5530215" h="1128395">
                  <a:moveTo>
                    <a:pt x="2481326" y="205740"/>
                  </a:moveTo>
                  <a:lnTo>
                    <a:pt x="24384" y="205740"/>
                  </a:lnTo>
                  <a:lnTo>
                    <a:pt x="21336" y="205740"/>
                  </a:lnTo>
                  <a:lnTo>
                    <a:pt x="21336" y="208788"/>
                  </a:lnTo>
                  <a:lnTo>
                    <a:pt x="21336" y="356616"/>
                  </a:lnTo>
                  <a:lnTo>
                    <a:pt x="21336" y="359664"/>
                  </a:lnTo>
                  <a:lnTo>
                    <a:pt x="24384" y="359664"/>
                  </a:lnTo>
                  <a:lnTo>
                    <a:pt x="2481326" y="359664"/>
                  </a:lnTo>
                  <a:lnTo>
                    <a:pt x="2481326" y="356616"/>
                  </a:lnTo>
                  <a:lnTo>
                    <a:pt x="24384" y="356616"/>
                  </a:lnTo>
                  <a:lnTo>
                    <a:pt x="24384" y="208788"/>
                  </a:lnTo>
                  <a:lnTo>
                    <a:pt x="2481326" y="208788"/>
                  </a:lnTo>
                  <a:lnTo>
                    <a:pt x="2481326" y="205740"/>
                  </a:lnTo>
                  <a:close/>
                </a:path>
                <a:path w="5530215" h="1128395">
                  <a:moveTo>
                    <a:pt x="2484450" y="205740"/>
                  </a:moveTo>
                  <a:lnTo>
                    <a:pt x="2481402" y="205740"/>
                  </a:lnTo>
                  <a:lnTo>
                    <a:pt x="2481402" y="208788"/>
                  </a:lnTo>
                  <a:lnTo>
                    <a:pt x="2481402" y="356616"/>
                  </a:lnTo>
                  <a:lnTo>
                    <a:pt x="2481402" y="359664"/>
                  </a:lnTo>
                  <a:lnTo>
                    <a:pt x="2484450" y="359664"/>
                  </a:lnTo>
                  <a:lnTo>
                    <a:pt x="2484450" y="356616"/>
                  </a:lnTo>
                  <a:lnTo>
                    <a:pt x="2484450" y="208788"/>
                  </a:lnTo>
                  <a:lnTo>
                    <a:pt x="2484450" y="205740"/>
                  </a:lnTo>
                  <a:close/>
                </a:path>
                <a:path w="5530215" h="1128395">
                  <a:moveTo>
                    <a:pt x="2664206" y="510540"/>
                  </a:moveTo>
                  <a:lnTo>
                    <a:pt x="24384" y="510540"/>
                  </a:lnTo>
                  <a:lnTo>
                    <a:pt x="21336" y="510540"/>
                  </a:lnTo>
                  <a:lnTo>
                    <a:pt x="21336" y="513588"/>
                  </a:lnTo>
                  <a:lnTo>
                    <a:pt x="21336" y="661416"/>
                  </a:lnTo>
                  <a:lnTo>
                    <a:pt x="21336" y="664464"/>
                  </a:lnTo>
                  <a:lnTo>
                    <a:pt x="24384" y="664464"/>
                  </a:lnTo>
                  <a:lnTo>
                    <a:pt x="2664206" y="664464"/>
                  </a:lnTo>
                  <a:lnTo>
                    <a:pt x="2664206" y="661416"/>
                  </a:lnTo>
                  <a:lnTo>
                    <a:pt x="24384" y="661416"/>
                  </a:lnTo>
                  <a:lnTo>
                    <a:pt x="24384" y="513588"/>
                  </a:lnTo>
                  <a:lnTo>
                    <a:pt x="2664206" y="513588"/>
                  </a:lnTo>
                  <a:lnTo>
                    <a:pt x="2664206" y="510540"/>
                  </a:lnTo>
                  <a:close/>
                </a:path>
                <a:path w="5530215" h="1128395">
                  <a:moveTo>
                    <a:pt x="2667330" y="510540"/>
                  </a:moveTo>
                  <a:lnTo>
                    <a:pt x="2664282" y="510540"/>
                  </a:lnTo>
                  <a:lnTo>
                    <a:pt x="2664282" y="513588"/>
                  </a:lnTo>
                  <a:lnTo>
                    <a:pt x="2664282" y="661416"/>
                  </a:lnTo>
                  <a:lnTo>
                    <a:pt x="2664282" y="664464"/>
                  </a:lnTo>
                  <a:lnTo>
                    <a:pt x="2667330" y="664464"/>
                  </a:lnTo>
                  <a:lnTo>
                    <a:pt x="2667330" y="661416"/>
                  </a:lnTo>
                  <a:lnTo>
                    <a:pt x="2667330" y="513588"/>
                  </a:lnTo>
                  <a:lnTo>
                    <a:pt x="2667330" y="510540"/>
                  </a:lnTo>
                  <a:close/>
                </a:path>
                <a:path w="5530215" h="1128395">
                  <a:moveTo>
                    <a:pt x="5526913" y="0"/>
                  </a:moveTo>
                  <a:lnTo>
                    <a:pt x="3048" y="0"/>
                  </a:lnTo>
                  <a:lnTo>
                    <a:pt x="3048" y="3048"/>
                  </a:lnTo>
                  <a:lnTo>
                    <a:pt x="5526913" y="3048"/>
                  </a:lnTo>
                  <a:lnTo>
                    <a:pt x="5526913" y="0"/>
                  </a:lnTo>
                  <a:close/>
                </a:path>
                <a:path w="5530215" h="1128395">
                  <a:moveTo>
                    <a:pt x="5530024" y="821512"/>
                  </a:moveTo>
                  <a:lnTo>
                    <a:pt x="5526976" y="821512"/>
                  </a:lnTo>
                  <a:lnTo>
                    <a:pt x="5526976" y="975741"/>
                  </a:lnTo>
                  <a:lnTo>
                    <a:pt x="5526976" y="1125093"/>
                  </a:lnTo>
                  <a:lnTo>
                    <a:pt x="5530024" y="1125093"/>
                  </a:lnTo>
                  <a:lnTo>
                    <a:pt x="5530024" y="975741"/>
                  </a:lnTo>
                  <a:lnTo>
                    <a:pt x="5530024" y="821512"/>
                  </a:lnTo>
                  <a:close/>
                </a:path>
                <a:path w="5530215" h="1128395">
                  <a:moveTo>
                    <a:pt x="5530024" y="0"/>
                  </a:moveTo>
                  <a:lnTo>
                    <a:pt x="5526976" y="0"/>
                  </a:lnTo>
                  <a:lnTo>
                    <a:pt x="5526976" y="3048"/>
                  </a:lnTo>
                  <a:lnTo>
                    <a:pt x="5526976" y="205740"/>
                  </a:lnTo>
                  <a:lnTo>
                    <a:pt x="5526976" y="361188"/>
                  </a:lnTo>
                  <a:lnTo>
                    <a:pt x="5526976" y="510540"/>
                  </a:lnTo>
                  <a:lnTo>
                    <a:pt x="5526976" y="665988"/>
                  </a:lnTo>
                  <a:lnTo>
                    <a:pt x="5526976" y="821436"/>
                  </a:lnTo>
                  <a:lnTo>
                    <a:pt x="5530024" y="821436"/>
                  </a:lnTo>
                  <a:lnTo>
                    <a:pt x="5530024" y="3048"/>
                  </a:lnTo>
                  <a:lnTo>
                    <a:pt x="5530024" y="0"/>
                  </a:lnTo>
                  <a:close/>
                </a:path>
              </a:pathLst>
            </a:custGeom>
            <a:solidFill>
              <a:srgbClr val="D9D9E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121968" y="3330574"/>
              <a:ext cx="5530215" cy="928369"/>
            </a:xfrm>
            <a:custGeom>
              <a:avLst/>
              <a:gdLst/>
              <a:ahLst/>
              <a:cxnLst/>
              <a:rect l="l" t="t" r="r" b="b"/>
              <a:pathLst>
                <a:path w="5530215" h="928370">
                  <a:moveTo>
                    <a:pt x="3035" y="0"/>
                  </a:moveTo>
                  <a:lnTo>
                    <a:pt x="0" y="0"/>
                  </a:lnTo>
                  <a:lnTo>
                    <a:pt x="0" y="155448"/>
                  </a:lnTo>
                  <a:lnTo>
                    <a:pt x="0" y="310896"/>
                  </a:lnTo>
                  <a:lnTo>
                    <a:pt x="0" y="458724"/>
                  </a:lnTo>
                  <a:lnTo>
                    <a:pt x="0" y="614172"/>
                  </a:lnTo>
                  <a:lnTo>
                    <a:pt x="0" y="769620"/>
                  </a:lnTo>
                  <a:lnTo>
                    <a:pt x="0" y="925068"/>
                  </a:lnTo>
                  <a:lnTo>
                    <a:pt x="3035" y="925068"/>
                  </a:lnTo>
                  <a:lnTo>
                    <a:pt x="3035" y="155448"/>
                  </a:lnTo>
                  <a:lnTo>
                    <a:pt x="3035" y="0"/>
                  </a:lnTo>
                  <a:close/>
                </a:path>
                <a:path w="5530215" h="928370">
                  <a:moveTo>
                    <a:pt x="24384" y="925080"/>
                  </a:moveTo>
                  <a:lnTo>
                    <a:pt x="21336" y="925080"/>
                  </a:lnTo>
                  <a:lnTo>
                    <a:pt x="21336" y="928116"/>
                  </a:lnTo>
                  <a:lnTo>
                    <a:pt x="24384" y="928116"/>
                  </a:lnTo>
                  <a:lnTo>
                    <a:pt x="24384" y="925080"/>
                  </a:lnTo>
                  <a:close/>
                </a:path>
                <a:path w="5530215" h="928370">
                  <a:moveTo>
                    <a:pt x="1283157" y="609612"/>
                  </a:moveTo>
                  <a:lnTo>
                    <a:pt x="1280160" y="609612"/>
                  </a:lnTo>
                  <a:lnTo>
                    <a:pt x="24384" y="609612"/>
                  </a:lnTo>
                  <a:lnTo>
                    <a:pt x="21336" y="609612"/>
                  </a:lnTo>
                  <a:lnTo>
                    <a:pt x="21336" y="612648"/>
                  </a:lnTo>
                  <a:lnTo>
                    <a:pt x="24384" y="612648"/>
                  </a:lnTo>
                  <a:lnTo>
                    <a:pt x="1280109" y="612648"/>
                  </a:lnTo>
                  <a:lnTo>
                    <a:pt x="1283157" y="612648"/>
                  </a:lnTo>
                  <a:lnTo>
                    <a:pt x="1283157" y="609612"/>
                  </a:lnTo>
                  <a:close/>
                </a:path>
                <a:path w="5530215" h="928370">
                  <a:moveTo>
                    <a:pt x="1283157" y="458736"/>
                  </a:moveTo>
                  <a:lnTo>
                    <a:pt x="1280160" y="458736"/>
                  </a:lnTo>
                  <a:lnTo>
                    <a:pt x="24384" y="458736"/>
                  </a:lnTo>
                  <a:lnTo>
                    <a:pt x="21336" y="458736"/>
                  </a:lnTo>
                  <a:lnTo>
                    <a:pt x="21336" y="461772"/>
                  </a:lnTo>
                  <a:lnTo>
                    <a:pt x="21336" y="609600"/>
                  </a:lnTo>
                  <a:lnTo>
                    <a:pt x="24384" y="609600"/>
                  </a:lnTo>
                  <a:lnTo>
                    <a:pt x="24384" y="461772"/>
                  </a:lnTo>
                  <a:lnTo>
                    <a:pt x="1280109" y="461772"/>
                  </a:lnTo>
                  <a:lnTo>
                    <a:pt x="1280109" y="609600"/>
                  </a:lnTo>
                  <a:lnTo>
                    <a:pt x="1283157" y="609600"/>
                  </a:lnTo>
                  <a:lnTo>
                    <a:pt x="1283157" y="461772"/>
                  </a:lnTo>
                  <a:lnTo>
                    <a:pt x="1283157" y="458736"/>
                  </a:lnTo>
                  <a:close/>
                </a:path>
                <a:path w="5530215" h="928370">
                  <a:moveTo>
                    <a:pt x="1478534" y="150876"/>
                  </a:moveTo>
                  <a:lnTo>
                    <a:pt x="24384" y="150876"/>
                  </a:lnTo>
                  <a:lnTo>
                    <a:pt x="24384" y="3048"/>
                  </a:lnTo>
                  <a:lnTo>
                    <a:pt x="21336" y="3048"/>
                  </a:lnTo>
                  <a:lnTo>
                    <a:pt x="21336" y="150876"/>
                  </a:lnTo>
                  <a:lnTo>
                    <a:pt x="21336" y="153924"/>
                  </a:lnTo>
                  <a:lnTo>
                    <a:pt x="24384" y="153924"/>
                  </a:lnTo>
                  <a:lnTo>
                    <a:pt x="1478534" y="153924"/>
                  </a:lnTo>
                  <a:lnTo>
                    <a:pt x="1478534" y="150876"/>
                  </a:lnTo>
                  <a:close/>
                </a:path>
                <a:path w="5530215" h="928370">
                  <a:moveTo>
                    <a:pt x="1481645" y="12"/>
                  </a:moveTo>
                  <a:lnTo>
                    <a:pt x="1478610" y="12"/>
                  </a:lnTo>
                  <a:lnTo>
                    <a:pt x="1478610" y="3048"/>
                  </a:lnTo>
                  <a:lnTo>
                    <a:pt x="1478610" y="150876"/>
                  </a:lnTo>
                  <a:lnTo>
                    <a:pt x="1478610" y="153924"/>
                  </a:lnTo>
                  <a:lnTo>
                    <a:pt x="1481645" y="153924"/>
                  </a:lnTo>
                  <a:lnTo>
                    <a:pt x="1481645" y="150876"/>
                  </a:lnTo>
                  <a:lnTo>
                    <a:pt x="1481645" y="3048"/>
                  </a:lnTo>
                  <a:lnTo>
                    <a:pt x="1481645" y="12"/>
                  </a:lnTo>
                  <a:close/>
                </a:path>
                <a:path w="5530215" h="928370">
                  <a:moveTo>
                    <a:pt x="2312162" y="306336"/>
                  </a:moveTo>
                  <a:lnTo>
                    <a:pt x="24384" y="306336"/>
                  </a:lnTo>
                  <a:lnTo>
                    <a:pt x="21336" y="306336"/>
                  </a:lnTo>
                  <a:lnTo>
                    <a:pt x="21336" y="309372"/>
                  </a:lnTo>
                  <a:lnTo>
                    <a:pt x="24384" y="309372"/>
                  </a:lnTo>
                  <a:lnTo>
                    <a:pt x="2312162" y="309372"/>
                  </a:lnTo>
                  <a:lnTo>
                    <a:pt x="2312162" y="306336"/>
                  </a:lnTo>
                  <a:close/>
                </a:path>
                <a:path w="5530215" h="928370">
                  <a:moveTo>
                    <a:pt x="2312162" y="155460"/>
                  </a:moveTo>
                  <a:lnTo>
                    <a:pt x="24384" y="155460"/>
                  </a:lnTo>
                  <a:lnTo>
                    <a:pt x="21336" y="155460"/>
                  </a:lnTo>
                  <a:lnTo>
                    <a:pt x="21336" y="158496"/>
                  </a:lnTo>
                  <a:lnTo>
                    <a:pt x="21336" y="306324"/>
                  </a:lnTo>
                  <a:lnTo>
                    <a:pt x="24384" y="306324"/>
                  </a:lnTo>
                  <a:lnTo>
                    <a:pt x="24384" y="158496"/>
                  </a:lnTo>
                  <a:lnTo>
                    <a:pt x="2312162" y="158496"/>
                  </a:lnTo>
                  <a:lnTo>
                    <a:pt x="2312162" y="155460"/>
                  </a:lnTo>
                  <a:close/>
                </a:path>
                <a:path w="5530215" h="928370">
                  <a:moveTo>
                    <a:pt x="2315286" y="306336"/>
                  </a:moveTo>
                  <a:lnTo>
                    <a:pt x="2312238" y="306336"/>
                  </a:lnTo>
                  <a:lnTo>
                    <a:pt x="2312238" y="309372"/>
                  </a:lnTo>
                  <a:lnTo>
                    <a:pt x="2315286" y="309372"/>
                  </a:lnTo>
                  <a:lnTo>
                    <a:pt x="2315286" y="306336"/>
                  </a:lnTo>
                  <a:close/>
                </a:path>
                <a:path w="5530215" h="928370">
                  <a:moveTo>
                    <a:pt x="2315286" y="155460"/>
                  </a:moveTo>
                  <a:lnTo>
                    <a:pt x="2312238" y="155460"/>
                  </a:lnTo>
                  <a:lnTo>
                    <a:pt x="2312238" y="158496"/>
                  </a:lnTo>
                  <a:lnTo>
                    <a:pt x="2312238" y="306324"/>
                  </a:lnTo>
                  <a:lnTo>
                    <a:pt x="2315286" y="306324"/>
                  </a:lnTo>
                  <a:lnTo>
                    <a:pt x="2315286" y="158496"/>
                  </a:lnTo>
                  <a:lnTo>
                    <a:pt x="2315286" y="155460"/>
                  </a:lnTo>
                  <a:close/>
                </a:path>
                <a:path w="5530215" h="928370">
                  <a:moveTo>
                    <a:pt x="2670302" y="765060"/>
                  </a:moveTo>
                  <a:lnTo>
                    <a:pt x="24384" y="765060"/>
                  </a:lnTo>
                  <a:lnTo>
                    <a:pt x="21336" y="765060"/>
                  </a:lnTo>
                  <a:lnTo>
                    <a:pt x="21336" y="768096"/>
                  </a:lnTo>
                  <a:lnTo>
                    <a:pt x="24384" y="768096"/>
                  </a:lnTo>
                  <a:lnTo>
                    <a:pt x="2670302" y="768096"/>
                  </a:lnTo>
                  <a:lnTo>
                    <a:pt x="2670302" y="765060"/>
                  </a:lnTo>
                  <a:close/>
                </a:path>
                <a:path w="5530215" h="928370">
                  <a:moveTo>
                    <a:pt x="2670302" y="614184"/>
                  </a:moveTo>
                  <a:lnTo>
                    <a:pt x="24384" y="614184"/>
                  </a:lnTo>
                  <a:lnTo>
                    <a:pt x="21336" y="614184"/>
                  </a:lnTo>
                  <a:lnTo>
                    <a:pt x="21336" y="617220"/>
                  </a:lnTo>
                  <a:lnTo>
                    <a:pt x="21336" y="765048"/>
                  </a:lnTo>
                  <a:lnTo>
                    <a:pt x="24384" y="765048"/>
                  </a:lnTo>
                  <a:lnTo>
                    <a:pt x="24384" y="617220"/>
                  </a:lnTo>
                  <a:lnTo>
                    <a:pt x="2670302" y="617220"/>
                  </a:lnTo>
                  <a:lnTo>
                    <a:pt x="2670302" y="614184"/>
                  </a:lnTo>
                  <a:close/>
                </a:path>
                <a:path w="5530215" h="928370">
                  <a:moveTo>
                    <a:pt x="2673413" y="765060"/>
                  </a:moveTo>
                  <a:lnTo>
                    <a:pt x="2670378" y="765060"/>
                  </a:lnTo>
                  <a:lnTo>
                    <a:pt x="2670378" y="768096"/>
                  </a:lnTo>
                  <a:lnTo>
                    <a:pt x="2673413" y="768096"/>
                  </a:lnTo>
                  <a:lnTo>
                    <a:pt x="2673413" y="765060"/>
                  </a:lnTo>
                  <a:close/>
                </a:path>
                <a:path w="5530215" h="928370">
                  <a:moveTo>
                    <a:pt x="2673413" y="614184"/>
                  </a:moveTo>
                  <a:lnTo>
                    <a:pt x="2670378" y="614184"/>
                  </a:lnTo>
                  <a:lnTo>
                    <a:pt x="2670378" y="617220"/>
                  </a:lnTo>
                  <a:lnTo>
                    <a:pt x="2670378" y="765048"/>
                  </a:lnTo>
                  <a:lnTo>
                    <a:pt x="2673413" y="765048"/>
                  </a:lnTo>
                  <a:lnTo>
                    <a:pt x="2673413" y="617220"/>
                  </a:lnTo>
                  <a:lnTo>
                    <a:pt x="2673413" y="614184"/>
                  </a:lnTo>
                  <a:close/>
                </a:path>
                <a:path w="5530215" h="928370">
                  <a:moveTo>
                    <a:pt x="2723642" y="920496"/>
                  </a:moveTo>
                  <a:lnTo>
                    <a:pt x="24384" y="920496"/>
                  </a:lnTo>
                  <a:lnTo>
                    <a:pt x="24384" y="772680"/>
                  </a:lnTo>
                  <a:lnTo>
                    <a:pt x="21336" y="772680"/>
                  </a:lnTo>
                  <a:lnTo>
                    <a:pt x="21336" y="920496"/>
                  </a:lnTo>
                  <a:lnTo>
                    <a:pt x="21336" y="923544"/>
                  </a:lnTo>
                  <a:lnTo>
                    <a:pt x="24384" y="923544"/>
                  </a:lnTo>
                  <a:lnTo>
                    <a:pt x="2723642" y="923544"/>
                  </a:lnTo>
                  <a:lnTo>
                    <a:pt x="2723642" y="920496"/>
                  </a:lnTo>
                  <a:close/>
                </a:path>
                <a:path w="5530215" h="928370">
                  <a:moveTo>
                    <a:pt x="2723642" y="769620"/>
                  </a:moveTo>
                  <a:lnTo>
                    <a:pt x="24384" y="769620"/>
                  </a:lnTo>
                  <a:lnTo>
                    <a:pt x="21336" y="769620"/>
                  </a:lnTo>
                  <a:lnTo>
                    <a:pt x="21336" y="772668"/>
                  </a:lnTo>
                  <a:lnTo>
                    <a:pt x="24384" y="772668"/>
                  </a:lnTo>
                  <a:lnTo>
                    <a:pt x="2723642" y="772668"/>
                  </a:lnTo>
                  <a:lnTo>
                    <a:pt x="2723642" y="769620"/>
                  </a:lnTo>
                  <a:close/>
                </a:path>
                <a:path w="5530215" h="928370">
                  <a:moveTo>
                    <a:pt x="2726753" y="772680"/>
                  </a:moveTo>
                  <a:lnTo>
                    <a:pt x="2723718" y="772680"/>
                  </a:lnTo>
                  <a:lnTo>
                    <a:pt x="2723718" y="920496"/>
                  </a:lnTo>
                  <a:lnTo>
                    <a:pt x="2723718" y="923544"/>
                  </a:lnTo>
                  <a:lnTo>
                    <a:pt x="2726753" y="923544"/>
                  </a:lnTo>
                  <a:lnTo>
                    <a:pt x="2726753" y="920496"/>
                  </a:lnTo>
                  <a:lnTo>
                    <a:pt x="2726753" y="772680"/>
                  </a:lnTo>
                  <a:close/>
                </a:path>
                <a:path w="5530215" h="928370">
                  <a:moveTo>
                    <a:pt x="2726753" y="769620"/>
                  </a:moveTo>
                  <a:lnTo>
                    <a:pt x="2723718" y="769620"/>
                  </a:lnTo>
                  <a:lnTo>
                    <a:pt x="2723718" y="772668"/>
                  </a:lnTo>
                  <a:lnTo>
                    <a:pt x="2726753" y="772668"/>
                  </a:lnTo>
                  <a:lnTo>
                    <a:pt x="2726753" y="769620"/>
                  </a:lnTo>
                  <a:close/>
                </a:path>
                <a:path w="5530215" h="928370">
                  <a:moveTo>
                    <a:pt x="5530024" y="0"/>
                  </a:moveTo>
                  <a:lnTo>
                    <a:pt x="5526976" y="0"/>
                  </a:lnTo>
                  <a:lnTo>
                    <a:pt x="5526976" y="155448"/>
                  </a:lnTo>
                  <a:lnTo>
                    <a:pt x="5526976" y="310896"/>
                  </a:lnTo>
                  <a:lnTo>
                    <a:pt x="5526976" y="458724"/>
                  </a:lnTo>
                  <a:lnTo>
                    <a:pt x="5526976" y="614172"/>
                  </a:lnTo>
                  <a:lnTo>
                    <a:pt x="5526976" y="769620"/>
                  </a:lnTo>
                  <a:lnTo>
                    <a:pt x="5526976" y="925068"/>
                  </a:lnTo>
                  <a:lnTo>
                    <a:pt x="5530024" y="925068"/>
                  </a:lnTo>
                  <a:lnTo>
                    <a:pt x="5530024" y="155448"/>
                  </a:lnTo>
                  <a:lnTo>
                    <a:pt x="5530024" y="0"/>
                  </a:lnTo>
                  <a:close/>
                </a:path>
              </a:pathLst>
            </a:custGeom>
            <a:solidFill>
              <a:srgbClr val="D9D9E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121968" y="4255642"/>
              <a:ext cx="5530215" cy="925194"/>
            </a:xfrm>
            <a:custGeom>
              <a:avLst/>
              <a:gdLst/>
              <a:ahLst/>
              <a:cxnLst/>
              <a:rect l="l" t="t" r="r" b="b"/>
              <a:pathLst>
                <a:path w="5530215" h="925195">
                  <a:moveTo>
                    <a:pt x="3035" y="0"/>
                  </a:moveTo>
                  <a:lnTo>
                    <a:pt x="0" y="0"/>
                  </a:lnTo>
                  <a:lnTo>
                    <a:pt x="0" y="155448"/>
                  </a:lnTo>
                  <a:lnTo>
                    <a:pt x="0" y="310896"/>
                  </a:lnTo>
                  <a:lnTo>
                    <a:pt x="0" y="466344"/>
                  </a:lnTo>
                  <a:lnTo>
                    <a:pt x="0" y="614172"/>
                  </a:lnTo>
                  <a:lnTo>
                    <a:pt x="0" y="769620"/>
                  </a:lnTo>
                  <a:lnTo>
                    <a:pt x="0" y="925068"/>
                  </a:lnTo>
                  <a:lnTo>
                    <a:pt x="3035" y="925068"/>
                  </a:lnTo>
                  <a:lnTo>
                    <a:pt x="3035" y="155448"/>
                  </a:lnTo>
                  <a:lnTo>
                    <a:pt x="3035" y="0"/>
                  </a:lnTo>
                  <a:close/>
                </a:path>
                <a:path w="5530215" h="925195">
                  <a:moveTo>
                    <a:pt x="24384" y="3060"/>
                  </a:moveTo>
                  <a:lnTo>
                    <a:pt x="21336" y="3060"/>
                  </a:lnTo>
                  <a:lnTo>
                    <a:pt x="21336" y="150876"/>
                  </a:lnTo>
                  <a:lnTo>
                    <a:pt x="24384" y="150876"/>
                  </a:lnTo>
                  <a:lnTo>
                    <a:pt x="24384" y="3060"/>
                  </a:lnTo>
                  <a:close/>
                </a:path>
                <a:path w="5530215" h="925195">
                  <a:moveTo>
                    <a:pt x="2271014" y="306336"/>
                  </a:moveTo>
                  <a:lnTo>
                    <a:pt x="24384" y="306336"/>
                  </a:lnTo>
                  <a:lnTo>
                    <a:pt x="21336" y="306336"/>
                  </a:lnTo>
                  <a:lnTo>
                    <a:pt x="21336" y="309372"/>
                  </a:lnTo>
                  <a:lnTo>
                    <a:pt x="24384" y="309372"/>
                  </a:lnTo>
                  <a:lnTo>
                    <a:pt x="2271014" y="309372"/>
                  </a:lnTo>
                  <a:lnTo>
                    <a:pt x="2271014" y="306336"/>
                  </a:lnTo>
                  <a:close/>
                </a:path>
                <a:path w="5530215" h="925195">
                  <a:moveTo>
                    <a:pt x="2271014" y="155460"/>
                  </a:moveTo>
                  <a:lnTo>
                    <a:pt x="24384" y="155460"/>
                  </a:lnTo>
                  <a:lnTo>
                    <a:pt x="21336" y="155460"/>
                  </a:lnTo>
                  <a:lnTo>
                    <a:pt x="21336" y="158496"/>
                  </a:lnTo>
                  <a:lnTo>
                    <a:pt x="21336" y="306324"/>
                  </a:lnTo>
                  <a:lnTo>
                    <a:pt x="24384" y="306324"/>
                  </a:lnTo>
                  <a:lnTo>
                    <a:pt x="24384" y="158496"/>
                  </a:lnTo>
                  <a:lnTo>
                    <a:pt x="2271014" y="158496"/>
                  </a:lnTo>
                  <a:lnTo>
                    <a:pt x="2271014" y="155460"/>
                  </a:lnTo>
                  <a:close/>
                </a:path>
                <a:path w="5530215" h="925195">
                  <a:moveTo>
                    <a:pt x="2274125" y="306336"/>
                  </a:moveTo>
                  <a:lnTo>
                    <a:pt x="2271090" y="306336"/>
                  </a:lnTo>
                  <a:lnTo>
                    <a:pt x="2271090" y="309372"/>
                  </a:lnTo>
                  <a:lnTo>
                    <a:pt x="2274125" y="309372"/>
                  </a:lnTo>
                  <a:lnTo>
                    <a:pt x="2274125" y="306336"/>
                  </a:lnTo>
                  <a:close/>
                </a:path>
                <a:path w="5530215" h="925195">
                  <a:moveTo>
                    <a:pt x="2274125" y="155460"/>
                  </a:moveTo>
                  <a:lnTo>
                    <a:pt x="2271090" y="155460"/>
                  </a:lnTo>
                  <a:lnTo>
                    <a:pt x="2271090" y="158496"/>
                  </a:lnTo>
                  <a:lnTo>
                    <a:pt x="2271090" y="306324"/>
                  </a:lnTo>
                  <a:lnTo>
                    <a:pt x="2274125" y="306324"/>
                  </a:lnTo>
                  <a:lnTo>
                    <a:pt x="2274125" y="158496"/>
                  </a:lnTo>
                  <a:lnTo>
                    <a:pt x="2274125" y="155460"/>
                  </a:lnTo>
                  <a:close/>
                </a:path>
                <a:path w="5530215" h="925195">
                  <a:moveTo>
                    <a:pt x="2315210" y="150888"/>
                  </a:moveTo>
                  <a:lnTo>
                    <a:pt x="24384" y="150888"/>
                  </a:lnTo>
                  <a:lnTo>
                    <a:pt x="21336" y="150888"/>
                  </a:lnTo>
                  <a:lnTo>
                    <a:pt x="21336" y="153924"/>
                  </a:lnTo>
                  <a:lnTo>
                    <a:pt x="24384" y="153924"/>
                  </a:lnTo>
                  <a:lnTo>
                    <a:pt x="2315210" y="153924"/>
                  </a:lnTo>
                  <a:lnTo>
                    <a:pt x="2315210" y="150888"/>
                  </a:lnTo>
                  <a:close/>
                </a:path>
                <a:path w="5530215" h="925195">
                  <a:moveTo>
                    <a:pt x="2315210" y="12"/>
                  </a:moveTo>
                  <a:lnTo>
                    <a:pt x="24384" y="12"/>
                  </a:lnTo>
                  <a:lnTo>
                    <a:pt x="21336" y="12"/>
                  </a:lnTo>
                  <a:lnTo>
                    <a:pt x="21336" y="3048"/>
                  </a:lnTo>
                  <a:lnTo>
                    <a:pt x="24384" y="3048"/>
                  </a:lnTo>
                  <a:lnTo>
                    <a:pt x="2315210" y="3048"/>
                  </a:lnTo>
                  <a:lnTo>
                    <a:pt x="2315210" y="12"/>
                  </a:lnTo>
                  <a:close/>
                </a:path>
                <a:path w="5530215" h="925195">
                  <a:moveTo>
                    <a:pt x="2318321" y="150888"/>
                  </a:moveTo>
                  <a:lnTo>
                    <a:pt x="2315286" y="150888"/>
                  </a:lnTo>
                  <a:lnTo>
                    <a:pt x="2315286" y="153924"/>
                  </a:lnTo>
                  <a:lnTo>
                    <a:pt x="2318321" y="153924"/>
                  </a:lnTo>
                  <a:lnTo>
                    <a:pt x="2318321" y="150888"/>
                  </a:lnTo>
                  <a:close/>
                </a:path>
                <a:path w="5530215" h="925195">
                  <a:moveTo>
                    <a:pt x="2318321" y="3060"/>
                  </a:moveTo>
                  <a:lnTo>
                    <a:pt x="2315286" y="3060"/>
                  </a:lnTo>
                  <a:lnTo>
                    <a:pt x="2315286" y="150876"/>
                  </a:lnTo>
                  <a:lnTo>
                    <a:pt x="2318321" y="150876"/>
                  </a:lnTo>
                  <a:lnTo>
                    <a:pt x="2318321" y="3060"/>
                  </a:lnTo>
                  <a:close/>
                </a:path>
                <a:path w="5530215" h="925195">
                  <a:moveTo>
                    <a:pt x="2318321" y="12"/>
                  </a:moveTo>
                  <a:lnTo>
                    <a:pt x="2315286" y="12"/>
                  </a:lnTo>
                  <a:lnTo>
                    <a:pt x="2315286" y="3048"/>
                  </a:lnTo>
                  <a:lnTo>
                    <a:pt x="2318321" y="3048"/>
                  </a:lnTo>
                  <a:lnTo>
                    <a:pt x="2318321" y="12"/>
                  </a:lnTo>
                  <a:close/>
                </a:path>
                <a:path w="5530215" h="925195">
                  <a:moveTo>
                    <a:pt x="3252800" y="461784"/>
                  </a:moveTo>
                  <a:lnTo>
                    <a:pt x="3249803" y="461784"/>
                  </a:lnTo>
                  <a:lnTo>
                    <a:pt x="24384" y="461784"/>
                  </a:lnTo>
                  <a:lnTo>
                    <a:pt x="21336" y="461784"/>
                  </a:lnTo>
                  <a:lnTo>
                    <a:pt x="21336" y="464820"/>
                  </a:lnTo>
                  <a:lnTo>
                    <a:pt x="24384" y="464820"/>
                  </a:lnTo>
                  <a:lnTo>
                    <a:pt x="3249752" y="464820"/>
                  </a:lnTo>
                  <a:lnTo>
                    <a:pt x="3252800" y="464820"/>
                  </a:lnTo>
                  <a:lnTo>
                    <a:pt x="3252800" y="461784"/>
                  </a:lnTo>
                  <a:close/>
                </a:path>
                <a:path w="5530215" h="925195">
                  <a:moveTo>
                    <a:pt x="3252800" y="310896"/>
                  </a:moveTo>
                  <a:lnTo>
                    <a:pt x="3249803" y="310896"/>
                  </a:lnTo>
                  <a:lnTo>
                    <a:pt x="24384" y="310896"/>
                  </a:lnTo>
                  <a:lnTo>
                    <a:pt x="21336" y="310896"/>
                  </a:lnTo>
                  <a:lnTo>
                    <a:pt x="21336" y="313944"/>
                  </a:lnTo>
                  <a:lnTo>
                    <a:pt x="21336" y="461772"/>
                  </a:lnTo>
                  <a:lnTo>
                    <a:pt x="24384" y="461772"/>
                  </a:lnTo>
                  <a:lnTo>
                    <a:pt x="24384" y="313944"/>
                  </a:lnTo>
                  <a:lnTo>
                    <a:pt x="3249752" y="313944"/>
                  </a:lnTo>
                  <a:lnTo>
                    <a:pt x="3249752" y="461772"/>
                  </a:lnTo>
                  <a:lnTo>
                    <a:pt x="3252800" y="461772"/>
                  </a:lnTo>
                  <a:lnTo>
                    <a:pt x="3252800" y="313944"/>
                  </a:lnTo>
                  <a:lnTo>
                    <a:pt x="3252800" y="310896"/>
                  </a:lnTo>
                  <a:close/>
                </a:path>
                <a:path w="5530215" h="925195">
                  <a:moveTo>
                    <a:pt x="3545395" y="765060"/>
                  </a:moveTo>
                  <a:lnTo>
                    <a:pt x="3542411" y="765060"/>
                  </a:lnTo>
                  <a:lnTo>
                    <a:pt x="24384" y="765060"/>
                  </a:lnTo>
                  <a:lnTo>
                    <a:pt x="21336" y="765060"/>
                  </a:lnTo>
                  <a:lnTo>
                    <a:pt x="21336" y="768096"/>
                  </a:lnTo>
                  <a:lnTo>
                    <a:pt x="24384" y="768096"/>
                  </a:lnTo>
                  <a:lnTo>
                    <a:pt x="3542360" y="768096"/>
                  </a:lnTo>
                  <a:lnTo>
                    <a:pt x="3545395" y="768096"/>
                  </a:lnTo>
                  <a:lnTo>
                    <a:pt x="3545395" y="765060"/>
                  </a:lnTo>
                  <a:close/>
                </a:path>
                <a:path w="5530215" h="925195">
                  <a:moveTo>
                    <a:pt x="3545395" y="614184"/>
                  </a:moveTo>
                  <a:lnTo>
                    <a:pt x="3542411" y="614184"/>
                  </a:lnTo>
                  <a:lnTo>
                    <a:pt x="24384" y="614184"/>
                  </a:lnTo>
                  <a:lnTo>
                    <a:pt x="21336" y="614184"/>
                  </a:lnTo>
                  <a:lnTo>
                    <a:pt x="21336" y="617220"/>
                  </a:lnTo>
                  <a:lnTo>
                    <a:pt x="21336" y="765048"/>
                  </a:lnTo>
                  <a:lnTo>
                    <a:pt x="24384" y="765048"/>
                  </a:lnTo>
                  <a:lnTo>
                    <a:pt x="24384" y="617220"/>
                  </a:lnTo>
                  <a:lnTo>
                    <a:pt x="3542360" y="617220"/>
                  </a:lnTo>
                  <a:lnTo>
                    <a:pt x="3542360" y="765048"/>
                  </a:lnTo>
                  <a:lnTo>
                    <a:pt x="3545395" y="765048"/>
                  </a:lnTo>
                  <a:lnTo>
                    <a:pt x="3545395" y="617220"/>
                  </a:lnTo>
                  <a:lnTo>
                    <a:pt x="3545395" y="614184"/>
                  </a:lnTo>
                  <a:close/>
                </a:path>
                <a:path w="5530215" h="925195">
                  <a:moveTo>
                    <a:pt x="4142803" y="769620"/>
                  </a:moveTo>
                  <a:lnTo>
                    <a:pt x="4139819" y="769620"/>
                  </a:lnTo>
                  <a:lnTo>
                    <a:pt x="4139768" y="772668"/>
                  </a:lnTo>
                  <a:lnTo>
                    <a:pt x="4139768" y="920496"/>
                  </a:lnTo>
                  <a:lnTo>
                    <a:pt x="24384" y="920496"/>
                  </a:lnTo>
                  <a:lnTo>
                    <a:pt x="24384" y="772668"/>
                  </a:lnTo>
                  <a:lnTo>
                    <a:pt x="4139768" y="772668"/>
                  </a:lnTo>
                  <a:lnTo>
                    <a:pt x="4139768" y="769620"/>
                  </a:lnTo>
                  <a:lnTo>
                    <a:pt x="24384" y="769620"/>
                  </a:lnTo>
                  <a:lnTo>
                    <a:pt x="21336" y="769620"/>
                  </a:lnTo>
                  <a:lnTo>
                    <a:pt x="21336" y="772668"/>
                  </a:lnTo>
                  <a:lnTo>
                    <a:pt x="21336" y="920496"/>
                  </a:lnTo>
                  <a:lnTo>
                    <a:pt x="21336" y="923544"/>
                  </a:lnTo>
                  <a:lnTo>
                    <a:pt x="24384" y="923544"/>
                  </a:lnTo>
                  <a:lnTo>
                    <a:pt x="4139768" y="923544"/>
                  </a:lnTo>
                  <a:lnTo>
                    <a:pt x="4142803" y="923544"/>
                  </a:lnTo>
                  <a:lnTo>
                    <a:pt x="4142803" y="920496"/>
                  </a:lnTo>
                  <a:lnTo>
                    <a:pt x="4142803" y="772668"/>
                  </a:lnTo>
                  <a:lnTo>
                    <a:pt x="4142803" y="769620"/>
                  </a:lnTo>
                  <a:close/>
                </a:path>
                <a:path w="5530215" h="925195">
                  <a:moveTo>
                    <a:pt x="5530024" y="0"/>
                  </a:moveTo>
                  <a:lnTo>
                    <a:pt x="5526976" y="0"/>
                  </a:lnTo>
                  <a:lnTo>
                    <a:pt x="5526976" y="155448"/>
                  </a:lnTo>
                  <a:lnTo>
                    <a:pt x="5526976" y="310896"/>
                  </a:lnTo>
                  <a:lnTo>
                    <a:pt x="5526976" y="466344"/>
                  </a:lnTo>
                  <a:lnTo>
                    <a:pt x="5526976" y="614172"/>
                  </a:lnTo>
                  <a:lnTo>
                    <a:pt x="5526976" y="769620"/>
                  </a:lnTo>
                  <a:lnTo>
                    <a:pt x="5526976" y="925068"/>
                  </a:lnTo>
                  <a:lnTo>
                    <a:pt x="5530024" y="925068"/>
                  </a:lnTo>
                  <a:lnTo>
                    <a:pt x="5530024" y="155448"/>
                  </a:lnTo>
                  <a:lnTo>
                    <a:pt x="5530024" y="0"/>
                  </a:lnTo>
                  <a:close/>
                </a:path>
              </a:pathLst>
            </a:custGeom>
            <a:solidFill>
              <a:srgbClr val="D9D9E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121968" y="5025262"/>
              <a:ext cx="5530215" cy="1079500"/>
            </a:xfrm>
            <a:custGeom>
              <a:avLst/>
              <a:gdLst/>
              <a:ahLst/>
              <a:cxnLst/>
              <a:rect l="l" t="t" r="r" b="b"/>
              <a:pathLst>
                <a:path w="5530215" h="1079500">
                  <a:moveTo>
                    <a:pt x="3035" y="155397"/>
                  </a:moveTo>
                  <a:lnTo>
                    <a:pt x="0" y="155397"/>
                  </a:lnTo>
                  <a:lnTo>
                    <a:pt x="0" y="305054"/>
                  </a:lnTo>
                  <a:lnTo>
                    <a:pt x="0" y="460502"/>
                  </a:lnTo>
                  <a:lnTo>
                    <a:pt x="0" y="615950"/>
                  </a:lnTo>
                  <a:lnTo>
                    <a:pt x="0" y="769874"/>
                  </a:lnTo>
                  <a:lnTo>
                    <a:pt x="0" y="925322"/>
                  </a:lnTo>
                  <a:lnTo>
                    <a:pt x="3035" y="925322"/>
                  </a:lnTo>
                  <a:lnTo>
                    <a:pt x="3035" y="769874"/>
                  </a:lnTo>
                  <a:lnTo>
                    <a:pt x="3035" y="615950"/>
                  </a:lnTo>
                  <a:lnTo>
                    <a:pt x="3035" y="460502"/>
                  </a:lnTo>
                  <a:lnTo>
                    <a:pt x="3035" y="305054"/>
                  </a:lnTo>
                  <a:lnTo>
                    <a:pt x="3035" y="155397"/>
                  </a:lnTo>
                  <a:close/>
                </a:path>
                <a:path w="5530215" h="1079500">
                  <a:moveTo>
                    <a:pt x="800036" y="455942"/>
                  </a:moveTo>
                  <a:lnTo>
                    <a:pt x="797039" y="455942"/>
                  </a:lnTo>
                  <a:lnTo>
                    <a:pt x="24384" y="455942"/>
                  </a:lnTo>
                  <a:lnTo>
                    <a:pt x="21336" y="455942"/>
                  </a:lnTo>
                  <a:lnTo>
                    <a:pt x="21336" y="458978"/>
                  </a:lnTo>
                  <a:lnTo>
                    <a:pt x="24384" y="458978"/>
                  </a:lnTo>
                  <a:lnTo>
                    <a:pt x="797001" y="458978"/>
                  </a:lnTo>
                  <a:lnTo>
                    <a:pt x="800036" y="458978"/>
                  </a:lnTo>
                  <a:lnTo>
                    <a:pt x="800036" y="455942"/>
                  </a:lnTo>
                  <a:close/>
                </a:path>
                <a:path w="5530215" h="1079500">
                  <a:moveTo>
                    <a:pt x="800036" y="305066"/>
                  </a:moveTo>
                  <a:lnTo>
                    <a:pt x="797039" y="305066"/>
                  </a:lnTo>
                  <a:lnTo>
                    <a:pt x="24384" y="305066"/>
                  </a:lnTo>
                  <a:lnTo>
                    <a:pt x="21336" y="305066"/>
                  </a:lnTo>
                  <a:lnTo>
                    <a:pt x="21336" y="308102"/>
                  </a:lnTo>
                  <a:lnTo>
                    <a:pt x="21336" y="455930"/>
                  </a:lnTo>
                  <a:lnTo>
                    <a:pt x="24384" y="455930"/>
                  </a:lnTo>
                  <a:lnTo>
                    <a:pt x="24384" y="308102"/>
                  </a:lnTo>
                  <a:lnTo>
                    <a:pt x="797001" y="308102"/>
                  </a:lnTo>
                  <a:lnTo>
                    <a:pt x="797001" y="455930"/>
                  </a:lnTo>
                  <a:lnTo>
                    <a:pt x="800036" y="455930"/>
                  </a:lnTo>
                  <a:lnTo>
                    <a:pt x="800036" y="308102"/>
                  </a:lnTo>
                  <a:lnTo>
                    <a:pt x="800036" y="305066"/>
                  </a:lnTo>
                  <a:close/>
                </a:path>
                <a:path w="5530215" h="1079500">
                  <a:moveTo>
                    <a:pt x="1142936" y="920762"/>
                  </a:moveTo>
                  <a:lnTo>
                    <a:pt x="1139939" y="920762"/>
                  </a:lnTo>
                  <a:lnTo>
                    <a:pt x="24384" y="920762"/>
                  </a:lnTo>
                  <a:lnTo>
                    <a:pt x="21336" y="920762"/>
                  </a:lnTo>
                  <a:lnTo>
                    <a:pt x="21336" y="923798"/>
                  </a:lnTo>
                  <a:lnTo>
                    <a:pt x="24384" y="923798"/>
                  </a:lnTo>
                  <a:lnTo>
                    <a:pt x="1139901" y="923798"/>
                  </a:lnTo>
                  <a:lnTo>
                    <a:pt x="1142936" y="923798"/>
                  </a:lnTo>
                  <a:lnTo>
                    <a:pt x="1142936" y="920762"/>
                  </a:lnTo>
                  <a:close/>
                </a:path>
                <a:path w="5530215" h="1079500">
                  <a:moveTo>
                    <a:pt x="1142936" y="769886"/>
                  </a:moveTo>
                  <a:lnTo>
                    <a:pt x="1139939" y="769886"/>
                  </a:lnTo>
                  <a:lnTo>
                    <a:pt x="24384" y="769886"/>
                  </a:lnTo>
                  <a:lnTo>
                    <a:pt x="21336" y="769886"/>
                  </a:lnTo>
                  <a:lnTo>
                    <a:pt x="21336" y="772922"/>
                  </a:lnTo>
                  <a:lnTo>
                    <a:pt x="21336" y="920750"/>
                  </a:lnTo>
                  <a:lnTo>
                    <a:pt x="24384" y="920750"/>
                  </a:lnTo>
                  <a:lnTo>
                    <a:pt x="24384" y="772922"/>
                  </a:lnTo>
                  <a:lnTo>
                    <a:pt x="1139901" y="772922"/>
                  </a:lnTo>
                  <a:lnTo>
                    <a:pt x="1139901" y="920750"/>
                  </a:lnTo>
                  <a:lnTo>
                    <a:pt x="1142936" y="920750"/>
                  </a:lnTo>
                  <a:lnTo>
                    <a:pt x="1142936" y="772922"/>
                  </a:lnTo>
                  <a:lnTo>
                    <a:pt x="1142936" y="769886"/>
                  </a:lnTo>
                  <a:close/>
                </a:path>
                <a:path w="5530215" h="1079500">
                  <a:moveTo>
                    <a:pt x="1426718" y="1076210"/>
                  </a:moveTo>
                  <a:lnTo>
                    <a:pt x="24384" y="1076210"/>
                  </a:lnTo>
                  <a:lnTo>
                    <a:pt x="21336" y="1076210"/>
                  </a:lnTo>
                  <a:lnTo>
                    <a:pt x="21336" y="1079246"/>
                  </a:lnTo>
                  <a:lnTo>
                    <a:pt x="24384" y="1079246"/>
                  </a:lnTo>
                  <a:lnTo>
                    <a:pt x="1426718" y="1079246"/>
                  </a:lnTo>
                  <a:lnTo>
                    <a:pt x="1426718" y="1076210"/>
                  </a:lnTo>
                  <a:close/>
                </a:path>
                <a:path w="5530215" h="1079500">
                  <a:moveTo>
                    <a:pt x="1426718" y="925334"/>
                  </a:moveTo>
                  <a:lnTo>
                    <a:pt x="24384" y="925334"/>
                  </a:lnTo>
                  <a:lnTo>
                    <a:pt x="21336" y="925334"/>
                  </a:lnTo>
                  <a:lnTo>
                    <a:pt x="21336" y="928370"/>
                  </a:lnTo>
                  <a:lnTo>
                    <a:pt x="21336" y="1076198"/>
                  </a:lnTo>
                  <a:lnTo>
                    <a:pt x="24384" y="1076198"/>
                  </a:lnTo>
                  <a:lnTo>
                    <a:pt x="24384" y="928370"/>
                  </a:lnTo>
                  <a:lnTo>
                    <a:pt x="1426718" y="928370"/>
                  </a:lnTo>
                  <a:lnTo>
                    <a:pt x="1426718" y="925334"/>
                  </a:lnTo>
                  <a:close/>
                </a:path>
                <a:path w="5530215" h="1079500">
                  <a:moveTo>
                    <a:pt x="1429842" y="1076210"/>
                  </a:moveTo>
                  <a:lnTo>
                    <a:pt x="1426794" y="1076210"/>
                  </a:lnTo>
                  <a:lnTo>
                    <a:pt x="1426794" y="1079246"/>
                  </a:lnTo>
                  <a:lnTo>
                    <a:pt x="1429842" y="1079246"/>
                  </a:lnTo>
                  <a:lnTo>
                    <a:pt x="1429842" y="1076210"/>
                  </a:lnTo>
                  <a:close/>
                </a:path>
                <a:path w="5530215" h="1079500">
                  <a:moveTo>
                    <a:pt x="1429842" y="925334"/>
                  </a:moveTo>
                  <a:lnTo>
                    <a:pt x="1426794" y="925334"/>
                  </a:lnTo>
                  <a:lnTo>
                    <a:pt x="1426794" y="928370"/>
                  </a:lnTo>
                  <a:lnTo>
                    <a:pt x="1426794" y="1076198"/>
                  </a:lnTo>
                  <a:lnTo>
                    <a:pt x="1429842" y="1076198"/>
                  </a:lnTo>
                  <a:lnTo>
                    <a:pt x="1429842" y="928370"/>
                  </a:lnTo>
                  <a:lnTo>
                    <a:pt x="1429842" y="925334"/>
                  </a:lnTo>
                  <a:close/>
                </a:path>
                <a:path w="5530215" h="1079500">
                  <a:moveTo>
                    <a:pt x="1486141" y="611390"/>
                  </a:moveTo>
                  <a:lnTo>
                    <a:pt x="24384" y="611390"/>
                  </a:lnTo>
                  <a:lnTo>
                    <a:pt x="21336" y="611390"/>
                  </a:lnTo>
                  <a:lnTo>
                    <a:pt x="21336" y="614426"/>
                  </a:lnTo>
                  <a:lnTo>
                    <a:pt x="24384" y="614426"/>
                  </a:lnTo>
                  <a:lnTo>
                    <a:pt x="1486141" y="614426"/>
                  </a:lnTo>
                  <a:lnTo>
                    <a:pt x="1486141" y="611390"/>
                  </a:lnTo>
                  <a:close/>
                </a:path>
                <a:path w="5530215" h="1079500">
                  <a:moveTo>
                    <a:pt x="1486141" y="460502"/>
                  </a:moveTo>
                  <a:lnTo>
                    <a:pt x="24384" y="460502"/>
                  </a:lnTo>
                  <a:lnTo>
                    <a:pt x="21336" y="460502"/>
                  </a:lnTo>
                  <a:lnTo>
                    <a:pt x="21336" y="463550"/>
                  </a:lnTo>
                  <a:lnTo>
                    <a:pt x="21336" y="611378"/>
                  </a:lnTo>
                  <a:lnTo>
                    <a:pt x="24384" y="611378"/>
                  </a:lnTo>
                  <a:lnTo>
                    <a:pt x="24384" y="463550"/>
                  </a:lnTo>
                  <a:lnTo>
                    <a:pt x="1486141" y="463550"/>
                  </a:lnTo>
                  <a:lnTo>
                    <a:pt x="1486141" y="460502"/>
                  </a:lnTo>
                  <a:close/>
                </a:path>
                <a:path w="5530215" h="1079500">
                  <a:moveTo>
                    <a:pt x="1489278" y="611390"/>
                  </a:moveTo>
                  <a:lnTo>
                    <a:pt x="1486230" y="611390"/>
                  </a:lnTo>
                  <a:lnTo>
                    <a:pt x="1486230" y="614426"/>
                  </a:lnTo>
                  <a:lnTo>
                    <a:pt x="1489278" y="614426"/>
                  </a:lnTo>
                  <a:lnTo>
                    <a:pt x="1489278" y="611390"/>
                  </a:lnTo>
                  <a:close/>
                </a:path>
                <a:path w="5530215" h="1079500">
                  <a:moveTo>
                    <a:pt x="1489278" y="460502"/>
                  </a:moveTo>
                  <a:lnTo>
                    <a:pt x="1486230" y="460502"/>
                  </a:lnTo>
                  <a:lnTo>
                    <a:pt x="1486230" y="463550"/>
                  </a:lnTo>
                  <a:lnTo>
                    <a:pt x="1486230" y="611378"/>
                  </a:lnTo>
                  <a:lnTo>
                    <a:pt x="1489278" y="611378"/>
                  </a:lnTo>
                  <a:lnTo>
                    <a:pt x="1489278" y="463550"/>
                  </a:lnTo>
                  <a:lnTo>
                    <a:pt x="1489278" y="460502"/>
                  </a:lnTo>
                  <a:close/>
                </a:path>
                <a:path w="5530215" h="1079500">
                  <a:moveTo>
                    <a:pt x="1521206" y="615962"/>
                  </a:moveTo>
                  <a:lnTo>
                    <a:pt x="24384" y="615962"/>
                  </a:lnTo>
                  <a:lnTo>
                    <a:pt x="21336" y="615962"/>
                  </a:lnTo>
                  <a:lnTo>
                    <a:pt x="21336" y="618998"/>
                  </a:lnTo>
                  <a:lnTo>
                    <a:pt x="21336" y="765302"/>
                  </a:lnTo>
                  <a:lnTo>
                    <a:pt x="21336" y="768350"/>
                  </a:lnTo>
                  <a:lnTo>
                    <a:pt x="24384" y="768350"/>
                  </a:lnTo>
                  <a:lnTo>
                    <a:pt x="1521206" y="768350"/>
                  </a:lnTo>
                  <a:lnTo>
                    <a:pt x="1521206" y="765302"/>
                  </a:lnTo>
                  <a:lnTo>
                    <a:pt x="24384" y="765302"/>
                  </a:lnTo>
                  <a:lnTo>
                    <a:pt x="24384" y="618998"/>
                  </a:lnTo>
                  <a:lnTo>
                    <a:pt x="1521206" y="618998"/>
                  </a:lnTo>
                  <a:lnTo>
                    <a:pt x="1521206" y="615962"/>
                  </a:lnTo>
                  <a:close/>
                </a:path>
                <a:path w="5530215" h="1079500">
                  <a:moveTo>
                    <a:pt x="1524317" y="615962"/>
                  </a:moveTo>
                  <a:lnTo>
                    <a:pt x="1521282" y="615962"/>
                  </a:lnTo>
                  <a:lnTo>
                    <a:pt x="1521282" y="618998"/>
                  </a:lnTo>
                  <a:lnTo>
                    <a:pt x="1521282" y="765302"/>
                  </a:lnTo>
                  <a:lnTo>
                    <a:pt x="1521282" y="768350"/>
                  </a:lnTo>
                  <a:lnTo>
                    <a:pt x="1524317" y="768350"/>
                  </a:lnTo>
                  <a:lnTo>
                    <a:pt x="1524317" y="765302"/>
                  </a:lnTo>
                  <a:lnTo>
                    <a:pt x="1524317" y="618998"/>
                  </a:lnTo>
                  <a:lnTo>
                    <a:pt x="1524317" y="615962"/>
                  </a:lnTo>
                  <a:close/>
                </a:path>
                <a:path w="5530215" h="1079500">
                  <a:moveTo>
                    <a:pt x="5530024" y="0"/>
                  </a:moveTo>
                  <a:lnTo>
                    <a:pt x="5526976" y="0"/>
                  </a:lnTo>
                  <a:lnTo>
                    <a:pt x="5526976" y="155397"/>
                  </a:lnTo>
                  <a:lnTo>
                    <a:pt x="5526976" y="155448"/>
                  </a:lnTo>
                  <a:lnTo>
                    <a:pt x="5526976" y="925322"/>
                  </a:lnTo>
                  <a:lnTo>
                    <a:pt x="5530024" y="925322"/>
                  </a:lnTo>
                  <a:lnTo>
                    <a:pt x="5530024" y="155397"/>
                  </a:lnTo>
                  <a:lnTo>
                    <a:pt x="5530024" y="0"/>
                  </a:lnTo>
                  <a:close/>
                </a:path>
              </a:pathLst>
            </a:custGeom>
            <a:solidFill>
              <a:srgbClr val="D9D9E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121968" y="5950584"/>
              <a:ext cx="5530215" cy="949960"/>
            </a:xfrm>
            <a:custGeom>
              <a:avLst/>
              <a:gdLst/>
              <a:ahLst/>
              <a:cxnLst/>
              <a:rect l="l" t="t" r="r" b="b"/>
              <a:pathLst>
                <a:path w="5530215" h="949959">
                  <a:moveTo>
                    <a:pt x="3035" y="0"/>
                  </a:moveTo>
                  <a:lnTo>
                    <a:pt x="0" y="0"/>
                  </a:lnTo>
                  <a:lnTo>
                    <a:pt x="0" y="155448"/>
                  </a:lnTo>
                  <a:lnTo>
                    <a:pt x="0" y="310896"/>
                  </a:lnTo>
                  <a:lnTo>
                    <a:pt x="0" y="466344"/>
                  </a:lnTo>
                  <a:lnTo>
                    <a:pt x="0" y="621792"/>
                  </a:lnTo>
                  <a:lnTo>
                    <a:pt x="0" y="769620"/>
                  </a:lnTo>
                  <a:lnTo>
                    <a:pt x="3035" y="769620"/>
                  </a:lnTo>
                  <a:lnTo>
                    <a:pt x="3035" y="621792"/>
                  </a:lnTo>
                  <a:lnTo>
                    <a:pt x="3035" y="466344"/>
                  </a:lnTo>
                  <a:lnTo>
                    <a:pt x="3035" y="310896"/>
                  </a:lnTo>
                  <a:lnTo>
                    <a:pt x="3035" y="155448"/>
                  </a:lnTo>
                  <a:lnTo>
                    <a:pt x="3035" y="0"/>
                  </a:lnTo>
                  <a:close/>
                </a:path>
                <a:path w="5530215" h="949959">
                  <a:moveTo>
                    <a:pt x="24384" y="313956"/>
                  </a:moveTo>
                  <a:lnTo>
                    <a:pt x="21336" y="313956"/>
                  </a:lnTo>
                  <a:lnTo>
                    <a:pt x="21336" y="461772"/>
                  </a:lnTo>
                  <a:lnTo>
                    <a:pt x="24384" y="461772"/>
                  </a:lnTo>
                  <a:lnTo>
                    <a:pt x="24384" y="313956"/>
                  </a:lnTo>
                  <a:close/>
                </a:path>
                <a:path w="5530215" h="949959">
                  <a:moveTo>
                    <a:pt x="76200" y="466356"/>
                  </a:moveTo>
                  <a:lnTo>
                    <a:pt x="73152" y="466356"/>
                  </a:lnTo>
                  <a:lnTo>
                    <a:pt x="73152" y="469392"/>
                  </a:lnTo>
                  <a:lnTo>
                    <a:pt x="73152" y="617220"/>
                  </a:lnTo>
                  <a:lnTo>
                    <a:pt x="24384" y="617220"/>
                  </a:lnTo>
                  <a:lnTo>
                    <a:pt x="24384" y="469392"/>
                  </a:lnTo>
                  <a:lnTo>
                    <a:pt x="73152" y="469392"/>
                  </a:lnTo>
                  <a:lnTo>
                    <a:pt x="73152" y="466356"/>
                  </a:lnTo>
                  <a:lnTo>
                    <a:pt x="24384" y="466356"/>
                  </a:lnTo>
                  <a:lnTo>
                    <a:pt x="21336" y="466356"/>
                  </a:lnTo>
                  <a:lnTo>
                    <a:pt x="21336" y="469392"/>
                  </a:lnTo>
                  <a:lnTo>
                    <a:pt x="21336" y="617220"/>
                  </a:lnTo>
                  <a:lnTo>
                    <a:pt x="21336" y="620268"/>
                  </a:lnTo>
                  <a:lnTo>
                    <a:pt x="24384" y="620268"/>
                  </a:lnTo>
                  <a:lnTo>
                    <a:pt x="73152" y="620268"/>
                  </a:lnTo>
                  <a:lnTo>
                    <a:pt x="76200" y="620268"/>
                  </a:lnTo>
                  <a:lnTo>
                    <a:pt x="76200" y="617220"/>
                  </a:lnTo>
                  <a:lnTo>
                    <a:pt x="76200" y="469392"/>
                  </a:lnTo>
                  <a:lnTo>
                    <a:pt x="76200" y="466356"/>
                  </a:lnTo>
                  <a:close/>
                </a:path>
                <a:path w="5530215" h="949959">
                  <a:moveTo>
                    <a:pt x="623252" y="934224"/>
                  </a:moveTo>
                  <a:lnTo>
                    <a:pt x="620268" y="934224"/>
                  </a:lnTo>
                  <a:lnTo>
                    <a:pt x="24384" y="934224"/>
                  </a:lnTo>
                  <a:lnTo>
                    <a:pt x="21336" y="934224"/>
                  </a:lnTo>
                  <a:lnTo>
                    <a:pt x="21336" y="937260"/>
                  </a:lnTo>
                  <a:lnTo>
                    <a:pt x="24384" y="937260"/>
                  </a:lnTo>
                  <a:lnTo>
                    <a:pt x="620217" y="937260"/>
                  </a:lnTo>
                  <a:lnTo>
                    <a:pt x="623252" y="937260"/>
                  </a:lnTo>
                  <a:lnTo>
                    <a:pt x="623252" y="934224"/>
                  </a:lnTo>
                  <a:close/>
                </a:path>
                <a:path w="5530215" h="949959">
                  <a:moveTo>
                    <a:pt x="623252" y="783348"/>
                  </a:moveTo>
                  <a:lnTo>
                    <a:pt x="620268" y="783348"/>
                  </a:lnTo>
                  <a:lnTo>
                    <a:pt x="24384" y="783348"/>
                  </a:lnTo>
                  <a:lnTo>
                    <a:pt x="21336" y="783348"/>
                  </a:lnTo>
                  <a:lnTo>
                    <a:pt x="21336" y="786396"/>
                  </a:lnTo>
                  <a:lnTo>
                    <a:pt x="21336" y="934212"/>
                  </a:lnTo>
                  <a:lnTo>
                    <a:pt x="24384" y="934212"/>
                  </a:lnTo>
                  <a:lnTo>
                    <a:pt x="24384" y="786396"/>
                  </a:lnTo>
                  <a:lnTo>
                    <a:pt x="620217" y="786396"/>
                  </a:lnTo>
                  <a:lnTo>
                    <a:pt x="620217" y="934212"/>
                  </a:lnTo>
                  <a:lnTo>
                    <a:pt x="623252" y="934212"/>
                  </a:lnTo>
                  <a:lnTo>
                    <a:pt x="623252" y="786396"/>
                  </a:lnTo>
                  <a:lnTo>
                    <a:pt x="623252" y="783348"/>
                  </a:lnTo>
                  <a:close/>
                </a:path>
                <a:path w="5530215" h="949959">
                  <a:moveTo>
                    <a:pt x="638492" y="771156"/>
                  </a:moveTo>
                  <a:lnTo>
                    <a:pt x="626313" y="771156"/>
                  </a:lnTo>
                  <a:lnTo>
                    <a:pt x="623265" y="771156"/>
                  </a:lnTo>
                  <a:lnTo>
                    <a:pt x="623265" y="774192"/>
                  </a:lnTo>
                  <a:lnTo>
                    <a:pt x="623265" y="786396"/>
                  </a:lnTo>
                  <a:lnTo>
                    <a:pt x="623265" y="934212"/>
                  </a:lnTo>
                  <a:lnTo>
                    <a:pt x="623265" y="946416"/>
                  </a:lnTo>
                  <a:lnTo>
                    <a:pt x="623265" y="949452"/>
                  </a:lnTo>
                  <a:lnTo>
                    <a:pt x="626313" y="949452"/>
                  </a:lnTo>
                  <a:lnTo>
                    <a:pt x="638492" y="949452"/>
                  </a:lnTo>
                  <a:lnTo>
                    <a:pt x="638492" y="946416"/>
                  </a:lnTo>
                  <a:lnTo>
                    <a:pt x="626313" y="946416"/>
                  </a:lnTo>
                  <a:lnTo>
                    <a:pt x="626313" y="934212"/>
                  </a:lnTo>
                  <a:lnTo>
                    <a:pt x="626313" y="786396"/>
                  </a:lnTo>
                  <a:lnTo>
                    <a:pt x="626313" y="774192"/>
                  </a:lnTo>
                  <a:lnTo>
                    <a:pt x="638492" y="774192"/>
                  </a:lnTo>
                  <a:lnTo>
                    <a:pt x="638492" y="771156"/>
                  </a:lnTo>
                  <a:close/>
                </a:path>
                <a:path w="5530215" h="949959">
                  <a:moveTo>
                    <a:pt x="1109421" y="771156"/>
                  </a:moveTo>
                  <a:lnTo>
                    <a:pt x="1106373" y="771156"/>
                  </a:lnTo>
                  <a:lnTo>
                    <a:pt x="1094181" y="771156"/>
                  </a:lnTo>
                  <a:lnTo>
                    <a:pt x="638505" y="771156"/>
                  </a:lnTo>
                  <a:lnTo>
                    <a:pt x="638505" y="774192"/>
                  </a:lnTo>
                  <a:lnTo>
                    <a:pt x="1094181" y="774192"/>
                  </a:lnTo>
                  <a:lnTo>
                    <a:pt x="1106373" y="774192"/>
                  </a:lnTo>
                  <a:lnTo>
                    <a:pt x="1106373" y="786396"/>
                  </a:lnTo>
                  <a:lnTo>
                    <a:pt x="1106373" y="934212"/>
                  </a:lnTo>
                  <a:lnTo>
                    <a:pt x="1106373" y="946416"/>
                  </a:lnTo>
                  <a:lnTo>
                    <a:pt x="1094181" y="946416"/>
                  </a:lnTo>
                  <a:lnTo>
                    <a:pt x="638505" y="946416"/>
                  </a:lnTo>
                  <a:lnTo>
                    <a:pt x="638505" y="949452"/>
                  </a:lnTo>
                  <a:lnTo>
                    <a:pt x="1094181" y="949452"/>
                  </a:lnTo>
                  <a:lnTo>
                    <a:pt x="1106373" y="949452"/>
                  </a:lnTo>
                  <a:lnTo>
                    <a:pt x="1109408" y="949452"/>
                  </a:lnTo>
                  <a:lnTo>
                    <a:pt x="1109421" y="946416"/>
                  </a:lnTo>
                  <a:lnTo>
                    <a:pt x="1109408" y="934212"/>
                  </a:lnTo>
                  <a:lnTo>
                    <a:pt x="1109408" y="786396"/>
                  </a:lnTo>
                  <a:lnTo>
                    <a:pt x="1109408" y="774192"/>
                  </a:lnTo>
                  <a:lnTo>
                    <a:pt x="1109421" y="771156"/>
                  </a:lnTo>
                  <a:close/>
                </a:path>
                <a:path w="5530215" h="949959">
                  <a:moveTo>
                    <a:pt x="1429842" y="150888"/>
                  </a:moveTo>
                  <a:lnTo>
                    <a:pt x="1426794" y="150888"/>
                  </a:lnTo>
                  <a:lnTo>
                    <a:pt x="1426794" y="153924"/>
                  </a:lnTo>
                  <a:lnTo>
                    <a:pt x="1429842" y="153924"/>
                  </a:lnTo>
                  <a:lnTo>
                    <a:pt x="1429842" y="150888"/>
                  </a:lnTo>
                  <a:close/>
                </a:path>
                <a:path w="5530215" h="949959">
                  <a:moveTo>
                    <a:pt x="2263394" y="461784"/>
                  </a:moveTo>
                  <a:lnTo>
                    <a:pt x="24384" y="461784"/>
                  </a:lnTo>
                  <a:lnTo>
                    <a:pt x="21336" y="461784"/>
                  </a:lnTo>
                  <a:lnTo>
                    <a:pt x="21336" y="464820"/>
                  </a:lnTo>
                  <a:lnTo>
                    <a:pt x="24384" y="464820"/>
                  </a:lnTo>
                  <a:lnTo>
                    <a:pt x="2263394" y="464820"/>
                  </a:lnTo>
                  <a:lnTo>
                    <a:pt x="2263394" y="461784"/>
                  </a:lnTo>
                  <a:close/>
                </a:path>
                <a:path w="5530215" h="949959">
                  <a:moveTo>
                    <a:pt x="2263394" y="310908"/>
                  </a:moveTo>
                  <a:lnTo>
                    <a:pt x="24384" y="310908"/>
                  </a:lnTo>
                  <a:lnTo>
                    <a:pt x="21336" y="310908"/>
                  </a:lnTo>
                  <a:lnTo>
                    <a:pt x="21336" y="313944"/>
                  </a:lnTo>
                  <a:lnTo>
                    <a:pt x="24384" y="313944"/>
                  </a:lnTo>
                  <a:lnTo>
                    <a:pt x="2263394" y="313944"/>
                  </a:lnTo>
                  <a:lnTo>
                    <a:pt x="2263394" y="310908"/>
                  </a:lnTo>
                  <a:close/>
                </a:path>
                <a:path w="5530215" h="949959">
                  <a:moveTo>
                    <a:pt x="2266518" y="461784"/>
                  </a:moveTo>
                  <a:lnTo>
                    <a:pt x="2263470" y="461784"/>
                  </a:lnTo>
                  <a:lnTo>
                    <a:pt x="2263470" y="464820"/>
                  </a:lnTo>
                  <a:lnTo>
                    <a:pt x="2266518" y="464820"/>
                  </a:lnTo>
                  <a:lnTo>
                    <a:pt x="2266518" y="461784"/>
                  </a:lnTo>
                  <a:close/>
                </a:path>
                <a:path w="5530215" h="949959">
                  <a:moveTo>
                    <a:pt x="2266518" y="313956"/>
                  </a:moveTo>
                  <a:lnTo>
                    <a:pt x="2263470" y="313956"/>
                  </a:lnTo>
                  <a:lnTo>
                    <a:pt x="2263470" y="461772"/>
                  </a:lnTo>
                  <a:lnTo>
                    <a:pt x="2266518" y="461772"/>
                  </a:lnTo>
                  <a:lnTo>
                    <a:pt x="2266518" y="313956"/>
                  </a:lnTo>
                  <a:close/>
                </a:path>
                <a:path w="5530215" h="949959">
                  <a:moveTo>
                    <a:pt x="2266518" y="310908"/>
                  </a:moveTo>
                  <a:lnTo>
                    <a:pt x="2263470" y="310908"/>
                  </a:lnTo>
                  <a:lnTo>
                    <a:pt x="2263470" y="313944"/>
                  </a:lnTo>
                  <a:lnTo>
                    <a:pt x="2266518" y="313944"/>
                  </a:lnTo>
                  <a:lnTo>
                    <a:pt x="2266518" y="310908"/>
                  </a:lnTo>
                  <a:close/>
                </a:path>
                <a:path w="5530215" h="949959">
                  <a:moveTo>
                    <a:pt x="2783078" y="306324"/>
                  </a:moveTo>
                  <a:lnTo>
                    <a:pt x="24384" y="306324"/>
                  </a:lnTo>
                  <a:lnTo>
                    <a:pt x="24384" y="158508"/>
                  </a:lnTo>
                  <a:lnTo>
                    <a:pt x="21336" y="158508"/>
                  </a:lnTo>
                  <a:lnTo>
                    <a:pt x="21336" y="306324"/>
                  </a:lnTo>
                  <a:lnTo>
                    <a:pt x="21336" y="309372"/>
                  </a:lnTo>
                  <a:lnTo>
                    <a:pt x="24384" y="309372"/>
                  </a:lnTo>
                  <a:lnTo>
                    <a:pt x="2783078" y="309372"/>
                  </a:lnTo>
                  <a:lnTo>
                    <a:pt x="2783078" y="306324"/>
                  </a:lnTo>
                  <a:close/>
                </a:path>
                <a:path w="5530215" h="949959">
                  <a:moveTo>
                    <a:pt x="2783078" y="155448"/>
                  </a:moveTo>
                  <a:lnTo>
                    <a:pt x="24384" y="155448"/>
                  </a:lnTo>
                  <a:lnTo>
                    <a:pt x="21336" y="155448"/>
                  </a:lnTo>
                  <a:lnTo>
                    <a:pt x="21336" y="158496"/>
                  </a:lnTo>
                  <a:lnTo>
                    <a:pt x="24384" y="158496"/>
                  </a:lnTo>
                  <a:lnTo>
                    <a:pt x="2783078" y="158496"/>
                  </a:lnTo>
                  <a:lnTo>
                    <a:pt x="2783078" y="155448"/>
                  </a:lnTo>
                  <a:close/>
                </a:path>
                <a:path w="5530215" h="949959">
                  <a:moveTo>
                    <a:pt x="2786189" y="158508"/>
                  </a:moveTo>
                  <a:lnTo>
                    <a:pt x="2783154" y="158508"/>
                  </a:lnTo>
                  <a:lnTo>
                    <a:pt x="2783154" y="306324"/>
                  </a:lnTo>
                  <a:lnTo>
                    <a:pt x="2783154" y="309372"/>
                  </a:lnTo>
                  <a:lnTo>
                    <a:pt x="2786189" y="309372"/>
                  </a:lnTo>
                  <a:lnTo>
                    <a:pt x="2786189" y="306324"/>
                  </a:lnTo>
                  <a:lnTo>
                    <a:pt x="2786189" y="158508"/>
                  </a:lnTo>
                  <a:close/>
                </a:path>
                <a:path w="5530215" h="949959">
                  <a:moveTo>
                    <a:pt x="2786189" y="155448"/>
                  </a:moveTo>
                  <a:lnTo>
                    <a:pt x="2783154" y="155448"/>
                  </a:lnTo>
                  <a:lnTo>
                    <a:pt x="2783154" y="158496"/>
                  </a:lnTo>
                  <a:lnTo>
                    <a:pt x="2786189" y="158496"/>
                  </a:lnTo>
                  <a:lnTo>
                    <a:pt x="2786189" y="155448"/>
                  </a:lnTo>
                  <a:close/>
                </a:path>
                <a:path w="5530215" h="949959">
                  <a:moveTo>
                    <a:pt x="5530024" y="0"/>
                  </a:moveTo>
                  <a:lnTo>
                    <a:pt x="5526976" y="0"/>
                  </a:lnTo>
                  <a:lnTo>
                    <a:pt x="5526976" y="155448"/>
                  </a:lnTo>
                  <a:lnTo>
                    <a:pt x="5526976" y="310896"/>
                  </a:lnTo>
                  <a:lnTo>
                    <a:pt x="5526976" y="466344"/>
                  </a:lnTo>
                  <a:lnTo>
                    <a:pt x="5526976" y="621792"/>
                  </a:lnTo>
                  <a:lnTo>
                    <a:pt x="5526976" y="769620"/>
                  </a:lnTo>
                  <a:lnTo>
                    <a:pt x="5530024" y="769620"/>
                  </a:lnTo>
                  <a:lnTo>
                    <a:pt x="5530024" y="621792"/>
                  </a:lnTo>
                  <a:lnTo>
                    <a:pt x="5530024" y="466344"/>
                  </a:lnTo>
                  <a:lnTo>
                    <a:pt x="5530024" y="310896"/>
                  </a:lnTo>
                  <a:lnTo>
                    <a:pt x="5530024" y="155448"/>
                  </a:lnTo>
                  <a:lnTo>
                    <a:pt x="5530024" y="0"/>
                  </a:lnTo>
                  <a:close/>
                </a:path>
              </a:pathLst>
            </a:custGeom>
            <a:solidFill>
              <a:srgbClr val="D9D9E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121968" y="6720217"/>
              <a:ext cx="5530215" cy="184785"/>
            </a:xfrm>
            <a:custGeom>
              <a:avLst/>
              <a:gdLst/>
              <a:ahLst/>
              <a:cxnLst/>
              <a:rect l="l" t="t" r="r" b="b"/>
              <a:pathLst>
                <a:path w="5530215" h="184784">
                  <a:moveTo>
                    <a:pt x="3035" y="181356"/>
                  </a:moveTo>
                  <a:lnTo>
                    <a:pt x="0" y="181356"/>
                  </a:lnTo>
                  <a:lnTo>
                    <a:pt x="0" y="184391"/>
                  </a:lnTo>
                  <a:lnTo>
                    <a:pt x="3035" y="184391"/>
                  </a:lnTo>
                  <a:lnTo>
                    <a:pt x="3035" y="181356"/>
                  </a:lnTo>
                  <a:close/>
                </a:path>
                <a:path w="5530215" h="184784">
                  <a:moveTo>
                    <a:pt x="3035" y="0"/>
                  </a:moveTo>
                  <a:lnTo>
                    <a:pt x="0" y="0"/>
                  </a:lnTo>
                  <a:lnTo>
                    <a:pt x="0" y="181343"/>
                  </a:lnTo>
                  <a:lnTo>
                    <a:pt x="3035" y="181343"/>
                  </a:lnTo>
                  <a:lnTo>
                    <a:pt x="3035" y="0"/>
                  </a:lnTo>
                  <a:close/>
                </a:path>
                <a:path w="5530215" h="184784">
                  <a:moveTo>
                    <a:pt x="1109421" y="176784"/>
                  </a:moveTo>
                  <a:lnTo>
                    <a:pt x="1094181" y="176784"/>
                  </a:lnTo>
                  <a:lnTo>
                    <a:pt x="1094181" y="179819"/>
                  </a:lnTo>
                  <a:lnTo>
                    <a:pt x="1109421" y="179819"/>
                  </a:lnTo>
                  <a:lnTo>
                    <a:pt x="1109421" y="176784"/>
                  </a:lnTo>
                  <a:close/>
                </a:path>
                <a:path w="5530215" h="184784">
                  <a:moveTo>
                    <a:pt x="5526913" y="181356"/>
                  </a:moveTo>
                  <a:lnTo>
                    <a:pt x="3048" y="181356"/>
                  </a:lnTo>
                  <a:lnTo>
                    <a:pt x="3048" y="184391"/>
                  </a:lnTo>
                  <a:lnTo>
                    <a:pt x="5526913" y="184391"/>
                  </a:lnTo>
                  <a:lnTo>
                    <a:pt x="5526913" y="181356"/>
                  </a:lnTo>
                  <a:close/>
                </a:path>
                <a:path w="5530215" h="184784">
                  <a:moveTo>
                    <a:pt x="5530024" y="181356"/>
                  </a:moveTo>
                  <a:lnTo>
                    <a:pt x="5526976" y="181356"/>
                  </a:lnTo>
                  <a:lnTo>
                    <a:pt x="5526976" y="184391"/>
                  </a:lnTo>
                  <a:lnTo>
                    <a:pt x="5530024" y="184391"/>
                  </a:lnTo>
                  <a:lnTo>
                    <a:pt x="5530024" y="181356"/>
                  </a:lnTo>
                  <a:close/>
                </a:path>
                <a:path w="5530215" h="184784">
                  <a:moveTo>
                    <a:pt x="5530024" y="0"/>
                  </a:moveTo>
                  <a:lnTo>
                    <a:pt x="5526976" y="0"/>
                  </a:lnTo>
                  <a:lnTo>
                    <a:pt x="5526976" y="181343"/>
                  </a:lnTo>
                  <a:lnTo>
                    <a:pt x="5530024" y="181343"/>
                  </a:lnTo>
                  <a:lnTo>
                    <a:pt x="5530024" y="0"/>
                  </a:lnTo>
                  <a:close/>
                </a:path>
              </a:pathLst>
            </a:custGeom>
            <a:solidFill>
              <a:srgbClr val="D9D9E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1130604" y="2395474"/>
            <a:ext cx="4142104" cy="474281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524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solidFill>
                  <a:srgbClr val="2D94D2"/>
                </a:solidFill>
                <a:latin typeface="Cambria"/>
                <a:cs typeface="Cambria"/>
              </a:rPr>
              <a:t>from</a:t>
            </a:r>
            <a:r>
              <a:rPr dirty="0" sz="1000">
                <a:solidFill>
                  <a:srgbClr val="2D94D2"/>
                </a:solidFill>
                <a:latin typeface="Cambria"/>
                <a:cs typeface="Cambria"/>
              </a:rPr>
              <a:t> </a:t>
            </a:r>
            <a:r>
              <a:rPr dirty="0" sz="1000" spc="-5">
                <a:solidFill>
                  <a:srgbClr val="2D94D2"/>
                </a:solidFill>
                <a:latin typeface="Cambria"/>
                <a:cs typeface="Cambria"/>
              </a:rPr>
              <a:t>sklearn.naive_bayes</a:t>
            </a:r>
            <a:r>
              <a:rPr dirty="0" sz="1000">
                <a:solidFill>
                  <a:srgbClr val="2D94D2"/>
                </a:solidFill>
                <a:latin typeface="Cambria"/>
                <a:cs typeface="Cambria"/>
              </a:rPr>
              <a:t> </a:t>
            </a:r>
            <a:r>
              <a:rPr dirty="0" sz="1000" spc="-5">
                <a:solidFill>
                  <a:srgbClr val="2D94D2"/>
                </a:solidFill>
                <a:latin typeface="Cambria"/>
                <a:cs typeface="Cambria"/>
              </a:rPr>
              <a:t>import</a:t>
            </a:r>
            <a:r>
              <a:rPr dirty="0" sz="1000" spc="5">
                <a:solidFill>
                  <a:srgbClr val="2D94D2"/>
                </a:solidFill>
                <a:latin typeface="Cambria"/>
                <a:cs typeface="Cambria"/>
              </a:rPr>
              <a:t> </a:t>
            </a:r>
            <a:r>
              <a:rPr dirty="0" sz="1000" spc="-5">
                <a:solidFill>
                  <a:srgbClr val="2D94D2"/>
                </a:solidFill>
                <a:latin typeface="Cambria"/>
                <a:cs typeface="Cambria"/>
              </a:rPr>
              <a:t>GaussianNB</a:t>
            </a:r>
            <a:endParaRPr sz="10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000">
              <a:latin typeface="Cambria"/>
              <a:cs typeface="Cambria"/>
            </a:endParaRPr>
          </a:p>
          <a:p>
            <a:pPr marL="15240" marR="1477645">
              <a:lnSpc>
                <a:spcPct val="101600"/>
              </a:lnSpc>
              <a:spcBef>
                <a:spcPts val="5"/>
              </a:spcBef>
            </a:pPr>
            <a:r>
              <a:rPr dirty="0" sz="1000" spc="-5">
                <a:solidFill>
                  <a:srgbClr val="2D94D2"/>
                </a:solidFill>
                <a:latin typeface="Cambria"/>
                <a:cs typeface="Cambria"/>
              </a:rPr>
              <a:t>#</a:t>
            </a:r>
            <a:r>
              <a:rPr dirty="0" sz="1000" spc="-10">
                <a:solidFill>
                  <a:srgbClr val="2D94D2"/>
                </a:solidFill>
                <a:latin typeface="Cambria"/>
                <a:cs typeface="Cambria"/>
              </a:rPr>
              <a:t> </a:t>
            </a:r>
            <a:r>
              <a:rPr dirty="0" sz="1000" spc="-5">
                <a:solidFill>
                  <a:srgbClr val="2D94D2"/>
                </a:solidFill>
                <a:latin typeface="Cambria"/>
                <a:cs typeface="Cambria"/>
              </a:rPr>
              <a:t>Initializing</a:t>
            </a:r>
            <a:r>
              <a:rPr dirty="0" sz="1000" spc="10">
                <a:solidFill>
                  <a:srgbClr val="2D94D2"/>
                </a:solidFill>
                <a:latin typeface="Cambria"/>
                <a:cs typeface="Cambria"/>
              </a:rPr>
              <a:t> </a:t>
            </a:r>
            <a:r>
              <a:rPr dirty="0" sz="1000" spc="-5">
                <a:solidFill>
                  <a:srgbClr val="2D94D2"/>
                </a:solidFill>
                <a:latin typeface="Cambria"/>
                <a:cs typeface="Cambria"/>
              </a:rPr>
              <a:t>and</a:t>
            </a:r>
            <a:r>
              <a:rPr dirty="0" sz="1000" spc="10">
                <a:solidFill>
                  <a:srgbClr val="2D94D2"/>
                </a:solidFill>
                <a:latin typeface="Cambria"/>
                <a:cs typeface="Cambria"/>
              </a:rPr>
              <a:t> </a:t>
            </a:r>
            <a:r>
              <a:rPr dirty="0" sz="1000" spc="-5">
                <a:solidFill>
                  <a:srgbClr val="2D94D2"/>
                </a:solidFill>
                <a:latin typeface="Cambria"/>
                <a:cs typeface="Cambria"/>
              </a:rPr>
              <a:t>training</a:t>
            </a:r>
            <a:r>
              <a:rPr dirty="0" sz="1000" spc="15">
                <a:solidFill>
                  <a:srgbClr val="2D94D2"/>
                </a:solidFill>
                <a:latin typeface="Cambria"/>
                <a:cs typeface="Cambria"/>
              </a:rPr>
              <a:t> </a:t>
            </a:r>
            <a:r>
              <a:rPr dirty="0" sz="1000" spc="-5">
                <a:solidFill>
                  <a:srgbClr val="2D94D2"/>
                </a:solidFill>
                <a:latin typeface="Cambria"/>
                <a:cs typeface="Cambria"/>
              </a:rPr>
              <a:t>the</a:t>
            </a:r>
            <a:r>
              <a:rPr dirty="0" sz="1000">
                <a:solidFill>
                  <a:srgbClr val="2D94D2"/>
                </a:solidFill>
                <a:latin typeface="Cambria"/>
                <a:cs typeface="Cambria"/>
              </a:rPr>
              <a:t> </a:t>
            </a:r>
            <a:r>
              <a:rPr dirty="0" sz="1000" spc="-5">
                <a:solidFill>
                  <a:srgbClr val="2D94D2"/>
                </a:solidFill>
                <a:latin typeface="Cambria"/>
                <a:cs typeface="Cambria"/>
              </a:rPr>
              <a:t>Naive</a:t>
            </a:r>
            <a:r>
              <a:rPr dirty="0" sz="1000" spc="5">
                <a:solidFill>
                  <a:srgbClr val="2D94D2"/>
                </a:solidFill>
                <a:latin typeface="Cambria"/>
                <a:cs typeface="Cambria"/>
              </a:rPr>
              <a:t> </a:t>
            </a:r>
            <a:r>
              <a:rPr dirty="0" sz="1000" spc="-5">
                <a:solidFill>
                  <a:srgbClr val="2D94D2"/>
                </a:solidFill>
                <a:latin typeface="Cambria"/>
                <a:cs typeface="Cambria"/>
              </a:rPr>
              <a:t>Bayes</a:t>
            </a:r>
            <a:r>
              <a:rPr dirty="0" sz="1000" spc="5">
                <a:solidFill>
                  <a:srgbClr val="2D94D2"/>
                </a:solidFill>
                <a:latin typeface="Cambria"/>
                <a:cs typeface="Cambria"/>
              </a:rPr>
              <a:t> </a:t>
            </a:r>
            <a:r>
              <a:rPr dirty="0" sz="1000" spc="-5">
                <a:solidFill>
                  <a:srgbClr val="2D94D2"/>
                </a:solidFill>
                <a:latin typeface="Cambria"/>
                <a:cs typeface="Cambria"/>
              </a:rPr>
              <a:t>model </a:t>
            </a:r>
            <a:r>
              <a:rPr dirty="0" sz="1000" spc="-204">
                <a:solidFill>
                  <a:srgbClr val="2D94D2"/>
                </a:solidFill>
                <a:latin typeface="Cambria"/>
                <a:cs typeface="Cambria"/>
              </a:rPr>
              <a:t> </a:t>
            </a:r>
            <a:r>
              <a:rPr dirty="0" sz="1000" spc="-5">
                <a:solidFill>
                  <a:srgbClr val="2D94D2"/>
                </a:solidFill>
                <a:latin typeface="Cambria"/>
                <a:cs typeface="Cambria"/>
              </a:rPr>
              <a:t>nb_model = GaussianNB() </a:t>
            </a:r>
            <a:r>
              <a:rPr dirty="0" sz="1000">
                <a:solidFill>
                  <a:srgbClr val="2D94D2"/>
                </a:solidFill>
                <a:latin typeface="Cambria"/>
                <a:cs typeface="Cambria"/>
              </a:rPr>
              <a:t> </a:t>
            </a:r>
            <a:r>
              <a:rPr dirty="0" sz="1000" spc="-5">
                <a:solidFill>
                  <a:srgbClr val="2D94D2"/>
                </a:solidFill>
                <a:latin typeface="Cambria"/>
                <a:cs typeface="Cambria"/>
              </a:rPr>
              <a:t>nb_model.fit(X_train_pca,</a:t>
            </a:r>
            <a:r>
              <a:rPr dirty="0" sz="1000" spc="10">
                <a:solidFill>
                  <a:srgbClr val="2D94D2"/>
                </a:solidFill>
                <a:latin typeface="Cambria"/>
                <a:cs typeface="Cambria"/>
              </a:rPr>
              <a:t> </a:t>
            </a:r>
            <a:r>
              <a:rPr dirty="0" sz="1000" spc="-5">
                <a:solidFill>
                  <a:srgbClr val="2D94D2"/>
                </a:solidFill>
                <a:latin typeface="Cambria"/>
                <a:cs typeface="Cambria"/>
              </a:rPr>
              <a:t>Y_train)</a:t>
            </a:r>
            <a:endParaRPr sz="10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000">
              <a:latin typeface="Cambria"/>
              <a:cs typeface="Cambria"/>
            </a:endParaRPr>
          </a:p>
          <a:p>
            <a:pPr marL="15240">
              <a:lnSpc>
                <a:spcPct val="100000"/>
              </a:lnSpc>
            </a:pPr>
            <a:r>
              <a:rPr dirty="0" sz="1000" spc="-5">
                <a:solidFill>
                  <a:srgbClr val="2D94D2"/>
                </a:solidFill>
                <a:latin typeface="Cambria"/>
                <a:cs typeface="Cambria"/>
              </a:rPr>
              <a:t>#</a:t>
            </a:r>
            <a:r>
              <a:rPr dirty="0" sz="1000" spc="-20">
                <a:solidFill>
                  <a:srgbClr val="2D94D2"/>
                </a:solidFill>
                <a:latin typeface="Cambria"/>
                <a:cs typeface="Cambria"/>
              </a:rPr>
              <a:t> </a:t>
            </a:r>
            <a:r>
              <a:rPr dirty="0" sz="1000" spc="-5">
                <a:solidFill>
                  <a:srgbClr val="2D94D2"/>
                </a:solidFill>
                <a:latin typeface="Cambria"/>
                <a:cs typeface="Cambria"/>
              </a:rPr>
              <a:t>Predicting</a:t>
            </a:r>
            <a:r>
              <a:rPr dirty="0" sz="1000" spc="-10">
                <a:solidFill>
                  <a:srgbClr val="2D94D2"/>
                </a:solidFill>
                <a:latin typeface="Cambria"/>
                <a:cs typeface="Cambria"/>
              </a:rPr>
              <a:t> </a:t>
            </a:r>
            <a:r>
              <a:rPr dirty="0" sz="1000">
                <a:solidFill>
                  <a:srgbClr val="2D94D2"/>
                </a:solidFill>
                <a:latin typeface="Cambria"/>
                <a:cs typeface="Cambria"/>
              </a:rPr>
              <a:t>on</a:t>
            </a:r>
            <a:r>
              <a:rPr dirty="0" sz="1000" spc="-15">
                <a:solidFill>
                  <a:srgbClr val="2D94D2"/>
                </a:solidFill>
                <a:latin typeface="Cambria"/>
                <a:cs typeface="Cambria"/>
              </a:rPr>
              <a:t> </a:t>
            </a:r>
            <a:r>
              <a:rPr dirty="0" sz="1000" spc="-10">
                <a:solidFill>
                  <a:srgbClr val="2D94D2"/>
                </a:solidFill>
                <a:latin typeface="Cambria"/>
                <a:cs typeface="Cambria"/>
              </a:rPr>
              <a:t>the</a:t>
            </a:r>
            <a:r>
              <a:rPr dirty="0" sz="1000" spc="-5">
                <a:solidFill>
                  <a:srgbClr val="2D94D2"/>
                </a:solidFill>
                <a:latin typeface="Cambria"/>
                <a:cs typeface="Cambria"/>
              </a:rPr>
              <a:t> test </a:t>
            </a:r>
            <a:r>
              <a:rPr dirty="0" sz="1000">
                <a:solidFill>
                  <a:srgbClr val="2D94D2"/>
                </a:solidFill>
                <a:latin typeface="Cambria"/>
                <a:cs typeface="Cambria"/>
              </a:rPr>
              <a:t>set</a:t>
            </a:r>
            <a:endParaRPr sz="1000">
              <a:latin typeface="Cambria"/>
              <a:cs typeface="Cambria"/>
            </a:endParaRPr>
          </a:p>
          <a:p>
            <a:pPr marL="15240">
              <a:lnSpc>
                <a:spcPct val="100000"/>
              </a:lnSpc>
              <a:spcBef>
                <a:spcPts val="25"/>
              </a:spcBef>
            </a:pPr>
            <a:r>
              <a:rPr dirty="0" sz="1000" spc="-5">
                <a:solidFill>
                  <a:srgbClr val="2D94D2"/>
                </a:solidFill>
                <a:latin typeface="Cambria"/>
                <a:cs typeface="Cambria"/>
              </a:rPr>
              <a:t>Y_pred_nb = nb_model.predict(X_test_pca)</a:t>
            </a:r>
            <a:endParaRPr sz="10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000">
              <a:latin typeface="Cambria"/>
              <a:cs typeface="Cambria"/>
            </a:endParaRPr>
          </a:p>
          <a:p>
            <a:pPr marL="15240">
              <a:lnSpc>
                <a:spcPct val="100000"/>
              </a:lnSpc>
            </a:pPr>
            <a:r>
              <a:rPr dirty="0" sz="1000" spc="-5">
                <a:solidFill>
                  <a:srgbClr val="2D94D2"/>
                </a:solidFill>
                <a:latin typeface="Cambria"/>
                <a:cs typeface="Cambria"/>
              </a:rPr>
              <a:t>#</a:t>
            </a:r>
            <a:r>
              <a:rPr dirty="0" sz="1000" spc="-25">
                <a:solidFill>
                  <a:srgbClr val="2D94D2"/>
                </a:solidFill>
                <a:latin typeface="Cambria"/>
                <a:cs typeface="Cambria"/>
              </a:rPr>
              <a:t> </a:t>
            </a:r>
            <a:r>
              <a:rPr dirty="0" sz="1000" spc="-5">
                <a:solidFill>
                  <a:srgbClr val="2D94D2"/>
                </a:solidFill>
                <a:latin typeface="Cambria"/>
                <a:cs typeface="Cambria"/>
              </a:rPr>
              <a:t>Evaluating</a:t>
            </a:r>
            <a:r>
              <a:rPr dirty="0" sz="1000">
                <a:solidFill>
                  <a:srgbClr val="2D94D2"/>
                </a:solidFill>
                <a:latin typeface="Cambria"/>
                <a:cs typeface="Cambria"/>
              </a:rPr>
              <a:t> </a:t>
            </a:r>
            <a:r>
              <a:rPr dirty="0" sz="1000" spc="-10">
                <a:solidFill>
                  <a:srgbClr val="2D94D2"/>
                </a:solidFill>
                <a:latin typeface="Cambria"/>
                <a:cs typeface="Cambria"/>
              </a:rPr>
              <a:t>the </a:t>
            </a:r>
            <a:r>
              <a:rPr dirty="0" sz="1000" spc="-5">
                <a:solidFill>
                  <a:srgbClr val="2D94D2"/>
                </a:solidFill>
                <a:latin typeface="Cambria"/>
                <a:cs typeface="Cambria"/>
              </a:rPr>
              <a:t>model</a:t>
            </a:r>
            <a:endParaRPr sz="1000">
              <a:latin typeface="Cambria"/>
              <a:cs typeface="Cambria"/>
            </a:endParaRPr>
          </a:p>
          <a:p>
            <a:pPr marL="15240" marR="1421130">
              <a:lnSpc>
                <a:spcPct val="102000"/>
              </a:lnSpc>
            </a:pPr>
            <a:r>
              <a:rPr dirty="0" sz="1000" spc="-5">
                <a:solidFill>
                  <a:srgbClr val="2D94D2"/>
                </a:solidFill>
                <a:latin typeface="Cambria"/>
                <a:cs typeface="Cambria"/>
              </a:rPr>
              <a:t>nb_accuracy = accuracy_score(Y_test,</a:t>
            </a:r>
            <a:r>
              <a:rPr dirty="0" sz="1000" spc="5">
                <a:solidFill>
                  <a:srgbClr val="2D94D2"/>
                </a:solidFill>
                <a:latin typeface="Cambria"/>
                <a:cs typeface="Cambria"/>
              </a:rPr>
              <a:t> </a:t>
            </a:r>
            <a:r>
              <a:rPr dirty="0" sz="1000" spc="-5">
                <a:solidFill>
                  <a:srgbClr val="2D94D2"/>
                </a:solidFill>
                <a:latin typeface="Cambria"/>
                <a:cs typeface="Cambria"/>
              </a:rPr>
              <a:t>Y_pred_nb) </a:t>
            </a:r>
            <a:r>
              <a:rPr dirty="0" sz="1000">
                <a:solidFill>
                  <a:srgbClr val="2D94D2"/>
                </a:solidFill>
                <a:latin typeface="Cambria"/>
                <a:cs typeface="Cambria"/>
              </a:rPr>
              <a:t> </a:t>
            </a:r>
            <a:r>
              <a:rPr dirty="0" sz="1000" spc="-5">
                <a:solidFill>
                  <a:srgbClr val="2D94D2"/>
                </a:solidFill>
                <a:latin typeface="Cambria"/>
                <a:cs typeface="Cambria"/>
              </a:rPr>
              <a:t>nb_precision</a:t>
            </a:r>
            <a:r>
              <a:rPr dirty="0" sz="1000" spc="20">
                <a:solidFill>
                  <a:srgbClr val="2D94D2"/>
                </a:solidFill>
                <a:latin typeface="Cambria"/>
                <a:cs typeface="Cambria"/>
              </a:rPr>
              <a:t> </a:t>
            </a:r>
            <a:r>
              <a:rPr dirty="0" sz="1000" spc="-5">
                <a:solidFill>
                  <a:srgbClr val="2D94D2"/>
                </a:solidFill>
                <a:latin typeface="Cambria"/>
                <a:cs typeface="Cambria"/>
              </a:rPr>
              <a:t>=</a:t>
            </a:r>
            <a:r>
              <a:rPr dirty="0" sz="1000" spc="10">
                <a:solidFill>
                  <a:srgbClr val="2D94D2"/>
                </a:solidFill>
                <a:latin typeface="Cambria"/>
                <a:cs typeface="Cambria"/>
              </a:rPr>
              <a:t> </a:t>
            </a:r>
            <a:r>
              <a:rPr dirty="0" sz="1000" spc="-5">
                <a:solidFill>
                  <a:srgbClr val="2D94D2"/>
                </a:solidFill>
                <a:latin typeface="Cambria"/>
                <a:cs typeface="Cambria"/>
              </a:rPr>
              <a:t>precision_score(Y_test,</a:t>
            </a:r>
            <a:r>
              <a:rPr dirty="0" sz="1000" spc="20">
                <a:solidFill>
                  <a:srgbClr val="2D94D2"/>
                </a:solidFill>
                <a:latin typeface="Cambria"/>
                <a:cs typeface="Cambria"/>
              </a:rPr>
              <a:t> </a:t>
            </a:r>
            <a:r>
              <a:rPr dirty="0" sz="1000" spc="-5">
                <a:solidFill>
                  <a:srgbClr val="2D94D2"/>
                </a:solidFill>
                <a:latin typeface="Cambria"/>
                <a:cs typeface="Cambria"/>
              </a:rPr>
              <a:t>Y_pred_nb) </a:t>
            </a:r>
            <a:r>
              <a:rPr dirty="0" sz="1000" spc="-204">
                <a:solidFill>
                  <a:srgbClr val="2D94D2"/>
                </a:solidFill>
                <a:latin typeface="Cambria"/>
                <a:cs typeface="Cambria"/>
              </a:rPr>
              <a:t> </a:t>
            </a:r>
            <a:r>
              <a:rPr dirty="0" sz="1000" spc="-5">
                <a:solidFill>
                  <a:srgbClr val="2D94D2"/>
                </a:solidFill>
                <a:latin typeface="Cambria"/>
                <a:cs typeface="Cambria"/>
              </a:rPr>
              <a:t>nb_recall</a:t>
            </a:r>
            <a:r>
              <a:rPr dirty="0" sz="1000" spc="5">
                <a:solidFill>
                  <a:srgbClr val="2D94D2"/>
                </a:solidFill>
                <a:latin typeface="Cambria"/>
                <a:cs typeface="Cambria"/>
              </a:rPr>
              <a:t> </a:t>
            </a:r>
            <a:r>
              <a:rPr dirty="0" sz="1000" spc="-5">
                <a:solidFill>
                  <a:srgbClr val="2D94D2"/>
                </a:solidFill>
                <a:latin typeface="Cambria"/>
                <a:cs typeface="Cambria"/>
              </a:rPr>
              <a:t>= recall_score(Y_test,</a:t>
            </a:r>
            <a:r>
              <a:rPr dirty="0" sz="1000" spc="5">
                <a:solidFill>
                  <a:srgbClr val="2D94D2"/>
                </a:solidFill>
                <a:latin typeface="Cambria"/>
                <a:cs typeface="Cambria"/>
              </a:rPr>
              <a:t> </a:t>
            </a:r>
            <a:r>
              <a:rPr dirty="0" sz="1000" spc="-5">
                <a:solidFill>
                  <a:srgbClr val="2D94D2"/>
                </a:solidFill>
                <a:latin typeface="Cambria"/>
                <a:cs typeface="Cambria"/>
              </a:rPr>
              <a:t>Y_pred_nb) </a:t>
            </a:r>
            <a:r>
              <a:rPr dirty="0" sz="1000">
                <a:solidFill>
                  <a:srgbClr val="2D94D2"/>
                </a:solidFill>
                <a:latin typeface="Cambria"/>
                <a:cs typeface="Cambria"/>
              </a:rPr>
              <a:t> </a:t>
            </a:r>
            <a:r>
              <a:rPr dirty="0" sz="1000" spc="-5">
                <a:solidFill>
                  <a:srgbClr val="2D94D2"/>
                </a:solidFill>
                <a:latin typeface="Cambria"/>
                <a:cs typeface="Cambria"/>
              </a:rPr>
              <a:t>nb_f1_score</a:t>
            </a:r>
            <a:r>
              <a:rPr dirty="0" sz="1000" spc="5">
                <a:solidFill>
                  <a:srgbClr val="2D94D2"/>
                </a:solidFill>
                <a:latin typeface="Cambria"/>
                <a:cs typeface="Cambria"/>
              </a:rPr>
              <a:t> </a:t>
            </a:r>
            <a:r>
              <a:rPr dirty="0" sz="1000" spc="-5">
                <a:solidFill>
                  <a:srgbClr val="2D94D2"/>
                </a:solidFill>
                <a:latin typeface="Cambria"/>
                <a:cs typeface="Cambria"/>
              </a:rPr>
              <a:t>= f1_score(Y_test,</a:t>
            </a:r>
            <a:r>
              <a:rPr dirty="0" sz="1000">
                <a:solidFill>
                  <a:srgbClr val="2D94D2"/>
                </a:solidFill>
                <a:latin typeface="Cambria"/>
                <a:cs typeface="Cambria"/>
              </a:rPr>
              <a:t> </a:t>
            </a:r>
            <a:r>
              <a:rPr dirty="0" sz="1000" spc="-5">
                <a:solidFill>
                  <a:srgbClr val="2D94D2"/>
                </a:solidFill>
                <a:latin typeface="Cambria"/>
                <a:cs typeface="Cambria"/>
              </a:rPr>
              <a:t>Y_pred_nb)</a:t>
            </a:r>
            <a:endParaRPr sz="1000">
              <a:latin typeface="Cambria"/>
              <a:cs typeface="Cambria"/>
            </a:endParaRPr>
          </a:p>
          <a:p>
            <a:pPr marL="15240">
              <a:lnSpc>
                <a:spcPct val="100000"/>
              </a:lnSpc>
              <a:spcBef>
                <a:spcPts val="25"/>
              </a:spcBef>
            </a:pPr>
            <a:r>
              <a:rPr dirty="0" sz="1000" spc="-5">
                <a:solidFill>
                  <a:srgbClr val="2D94D2"/>
                </a:solidFill>
                <a:latin typeface="Cambria"/>
                <a:cs typeface="Cambria"/>
              </a:rPr>
              <a:t>nb_confusion_matrix</a:t>
            </a:r>
            <a:r>
              <a:rPr dirty="0" sz="1000" spc="5">
                <a:solidFill>
                  <a:srgbClr val="2D94D2"/>
                </a:solidFill>
                <a:latin typeface="Cambria"/>
                <a:cs typeface="Cambria"/>
              </a:rPr>
              <a:t> </a:t>
            </a:r>
            <a:r>
              <a:rPr dirty="0" sz="1000" spc="-5">
                <a:solidFill>
                  <a:srgbClr val="2D94D2"/>
                </a:solidFill>
                <a:latin typeface="Cambria"/>
                <a:cs typeface="Cambria"/>
              </a:rPr>
              <a:t>=</a:t>
            </a:r>
            <a:r>
              <a:rPr dirty="0" sz="1000" spc="5">
                <a:solidFill>
                  <a:srgbClr val="2D94D2"/>
                </a:solidFill>
                <a:latin typeface="Cambria"/>
                <a:cs typeface="Cambria"/>
              </a:rPr>
              <a:t> </a:t>
            </a:r>
            <a:r>
              <a:rPr dirty="0" sz="1000" spc="-5">
                <a:solidFill>
                  <a:srgbClr val="2D94D2"/>
                </a:solidFill>
                <a:latin typeface="Cambria"/>
                <a:cs typeface="Cambria"/>
              </a:rPr>
              <a:t>confusion_matrix(Y_test,</a:t>
            </a:r>
            <a:r>
              <a:rPr dirty="0" sz="1000" spc="25">
                <a:solidFill>
                  <a:srgbClr val="2D94D2"/>
                </a:solidFill>
                <a:latin typeface="Cambria"/>
                <a:cs typeface="Cambria"/>
              </a:rPr>
              <a:t> </a:t>
            </a:r>
            <a:r>
              <a:rPr dirty="0" sz="1000" spc="-5">
                <a:solidFill>
                  <a:srgbClr val="2D94D2"/>
                </a:solidFill>
                <a:latin typeface="Cambria"/>
                <a:cs typeface="Cambria"/>
              </a:rPr>
              <a:t>Y_pred_nb)</a:t>
            </a:r>
            <a:endParaRPr sz="10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950">
              <a:latin typeface="Cambria"/>
              <a:cs typeface="Cambria"/>
            </a:endParaRPr>
          </a:p>
          <a:p>
            <a:pPr marL="15240" marR="5080">
              <a:lnSpc>
                <a:spcPct val="102000"/>
              </a:lnSpc>
            </a:pPr>
            <a:r>
              <a:rPr dirty="0" sz="1000" spc="-5">
                <a:solidFill>
                  <a:srgbClr val="2D94D2"/>
                </a:solidFill>
                <a:latin typeface="Cambria"/>
                <a:cs typeface="Cambria"/>
              </a:rPr>
              <a:t>#</a:t>
            </a:r>
            <a:r>
              <a:rPr dirty="0" sz="1000" spc="-10">
                <a:solidFill>
                  <a:srgbClr val="2D94D2"/>
                </a:solidFill>
                <a:latin typeface="Cambria"/>
                <a:cs typeface="Cambria"/>
              </a:rPr>
              <a:t> </a:t>
            </a:r>
            <a:r>
              <a:rPr dirty="0" sz="1000" spc="-5">
                <a:solidFill>
                  <a:srgbClr val="2D94D2"/>
                </a:solidFill>
                <a:latin typeface="Cambria"/>
                <a:cs typeface="Cambria"/>
              </a:rPr>
              <a:t>Checking </a:t>
            </a:r>
            <a:r>
              <a:rPr dirty="0" sz="1000">
                <a:solidFill>
                  <a:srgbClr val="2D94D2"/>
                </a:solidFill>
                <a:latin typeface="Cambria"/>
                <a:cs typeface="Cambria"/>
              </a:rPr>
              <a:t>for </a:t>
            </a:r>
            <a:r>
              <a:rPr dirty="0" sz="1000" spc="-5">
                <a:solidFill>
                  <a:srgbClr val="2D94D2"/>
                </a:solidFill>
                <a:latin typeface="Cambria"/>
                <a:cs typeface="Cambria"/>
              </a:rPr>
              <a:t>overfitting:</a:t>
            </a:r>
            <a:r>
              <a:rPr dirty="0" sz="1000" spc="15">
                <a:solidFill>
                  <a:srgbClr val="2D94D2"/>
                </a:solidFill>
                <a:latin typeface="Cambria"/>
                <a:cs typeface="Cambria"/>
              </a:rPr>
              <a:t> </a:t>
            </a:r>
            <a:r>
              <a:rPr dirty="0" sz="1000" spc="-5">
                <a:solidFill>
                  <a:srgbClr val="2D94D2"/>
                </a:solidFill>
                <a:latin typeface="Cambria"/>
                <a:cs typeface="Cambria"/>
              </a:rPr>
              <a:t>Comparing training</a:t>
            </a:r>
            <a:r>
              <a:rPr dirty="0" sz="1000" spc="10">
                <a:solidFill>
                  <a:srgbClr val="2D94D2"/>
                </a:solidFill>
                <a:latin typeface="Cambria"/>
                <a:cs typeface="Cambria"/>
              </a:rPr>
              <a:t> </a:t>
            </a:r>
            <a:r>
              <a:rPr dirty="0" sz="1000" spc="-5">
                <a:solidFill>
                  <a:srgbClr val="2D94D2"/>
                </a:solidFill>
                <a:latin typeface="Cambria"/>
                <a:cs typeface="Cambria"/>
              </a:rPr>
              <a:t>and</a:t>
            </a:r>
            <a:r>
              <a:rPr dirty="0" sz="1000" spc="5">
                <a:solidFill>
                  <a:srgbClr val="2D94D2"/>
                </a:solidFill>
                <a:latin typeface="Cambria"/>
                <a:cs typeface="Cambria"/>
              </a:rPr>
              <a:t> </a:t>
            </a:r>
            <a:r>
              <a:rPr dirty="0" sz="1000" spc="-5">
                <a:solidFill>
                  <a:srgbClr val="2D94D2"/>
                </a:solidFill>
                <a:latin typeface="Cambria"/>
                <a:cs typeface="Cambria"/>
              </a:rPr>
              <a:t>testing</a:t>
            </a:r>
            <a:r>
              <a:rPr dirty="0" sz="1000" spc="5">
                <a:solidFill>
                  <a:srgbClr val="2D94D2"/>
                </a:solidFill>
                <a:latin typeface="Cambria"/>
                <a:cs typeface="Cambria"/>
              </a:rPr>
              <a:t> </a:t>
            </a:r>
            <a:r>
              <a:rPr dirty="0" sz="1000" spc="-5">
                <a:solidFill>
                  <a:srgbClr val="2D94D2"/>
                </a:solidFill>
                <a:latin typeface="Cambria"/>
                <a:cs typeface="Cambria"/>
              </a:rPr>
              <a:t>scores </a:t>
            </a:r>
            <a:r>
              <a:rPr dirty="0" sz="1000">
                <a:solidFill>
                  <a:srgbClr val="2D94D2"/>
                </a:solidFill>
                <a:latin typeface="Cambria"/>
                <a:cs typeface="Cambria"/>
              </a:rPr>
              <a:t> </a:t>
            </a:r>
            <a:r>
              <a:rPr dirty="0" sz="1000" spc="-5">
                <a:solidFill>
                  <a:srgbClr val="2D94D2"/>
                </a:solidFill>
                <a:latin typeface="Cambria"/>
                <a:cs typeface="Cambria"/>
              </a:rPr>
              <a:t>nb_train_accuracy</a:t>
            </a:r>
            <a:r>
              <a:rPr dirty="0" sz="1000" spc="15">
                <a:solidFill>
                  <a:srgbClr val="2D94D2"/>
                </a:solidFill>
                <a:latin typeface="Cambria"/>
                <a:cs typeface="Cambria"/>
              </a:rPr>
              <a:t> </a:t>
            </a:r>
            <a:r>
              <a:rPr dirty="0" sz="1000" spc="-5">
                <a:solidFill>
                  <a:srgbClr val="2D94D2"/>
                </a:solidFill>
                <a:latin typeface="Cambria"/>
                <a:cs typeface="Cambria"/>
              </a:rPr>
              <a:t>=</a:t>
            </a:r>
            <a:r>
              <a:rPr dirty="0" sz="1000" spc="10">
                <a:solidFill>
                  <a:srgbClr val="2D94D2"/>
                </a:solidFill>
                <a:latin typeface="Cambria"/>
                <a:cs typeface="Cambria"/>
              </a:rPr>
              <a:t> </a:t>
            </a:r>
            <a:r>
              <a:rPr dirty="0" sz="1000" spc="-5">
                <a:solidFill>
                  <a:srgbClr val="2D94D2"/>
                </a:solidFill>
                <a:latin typeface="Cambria"/>
                <a:cs typeface="Cambria"/>
              </a:rPr>
              <a:t>accuracy_score(Y_train,</a:t>
            </a:r>
            <a:r>
              <a:rPr dirty="0" sz="1000" spc="30">
                <a:solidFill>
                  <a:srgbClr val="2D94D2"/>
                </a:solidFill>
                <a:latin typeface="Cambria"/>
                <a:cs typeface="Cambria"/>
              </a:rPr>
              <a:t> </a:t>
            </a:r>
            <a:r>
              <a:rPr dirty="0" sz="1000" spc="-5">
                <a:solidFill>
                  <a:srgbClr val="2D94D2"/>
                </a:solidFill>
                <a:latin typeface="Cambria"/>
                <a:cs typeface="Cambria"/>
              </a:rPr>
              <a:t>nb_model.predict(X_train_pca))</a:t>
            </a:r>
            <a:endParaRPr sz="10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000">
              <a:latin typeface="Cambria"/>
              <a:cs typeface="Cambria"/>
            </a:endParaRPr>
          </a:p>
          <a:p>
            <a:pPr algn="just" marL="15240">
              <a:lnSpc>
                <a:spcPct val="100000"/>
              </a:lnSpc>
            </a:pPr>
            <a:r>
              <a:rPr dirty="0" sz="1000" spc="-5">
                <a:solidFill>
                  <a:srgbClr val="2D94D2"/>
                </a:solidFill>
                <a:latin typeface="Cambria"/>
                <a:cs typeface="Cambria"/>
              </a:rPr>
              <a:t>nb_metrics</a:t>
            </a:r>
            <a:r>
              <a:rPr dirty="0" sz="1000" spc="-25">
                <a:solidFill>
                  <a:srgbClr val="2D94D2"/>
                </a:solidFill>
                <a:latin typeface="Cambria"/>
                <a:cs typeface="Cambria"/>
              </a:rPr>
              <a:t> </a:t>
            </a:r>
            <a:r>
              <a:rPr dirty="0" sz="1000" spc="-5">
                <a:solidFill>
                  <a:srgbClr val="2D94D2"/>
                </a:solidFill>
                <a:latin typeface="Cambria"/>
                <a:cs typeface="Cambria"/>
              </a:rPr>
              <a:t>=</a:t>
            </a:r>
            <a:r>
              <a:rPr dirty="0" sz="1000" spc="-15">
                <a:solidFill>
                  <a:srgbClr val="2D94D2"/>
                </a:solidFill>
                <a:latin typeface="Cambria"/>
                <a:cs typeface="Cambria"/>
              </a:rPr>
              <a:t> </a:t>
            </a:r>
            <a:r>
              <a:rPr dirty="0" sz="1000" spc="-5">
                <a:solidFill>
                  <a:srgbClr val="2D94D2"/>
                </a:solidFill>
                <a:latin typeface="Cambria"/>
                <a:cs typeface="Cambria"/>
              </a:rPr>
              <a:t>{</a:t>
            </a:r>
            <a:endParaRPr sz="1000">
              <a:latin typeface="Cambria"/>
              <a:cs typeface="Cambria"/>
            </a:endParaRPr>
          </a:p>
          <a:p>
            <a:pPr algn="just" marL="125095" marR="2623185">
              <a:lnSpc>
                <a:spcPct val="101499"/>
              </a:lnSpc>
              <a:spcBef>
                <a:spcPts val="5"/>
              </a:spcBef>
            </a:pPr>
            <a:r>
              <a:rPr dirty="0" sz="1000" spc="-5">
                <a:solidFill>
                  <a:srgbClr val="2D94D2"/>
                </a:solidFill>
                <a:latin typeface="Cambria"/>
                <a:cs typeface="Cambria"/>
              </a:rPr>
              <a:t>"Accuracy": nb_accuracy, </a:t>
            </a:r>
            <a:r>
              <a:rPr dirty="0" sz="1000">
                <a:solidFill>
                  <a:srgbClr val="2D94D2"/>
                </a:solidFill>
                <a:latin typeface="Cambria"/>
                <a:cs typeface="Cambria"/>
              </a:rPr>
              <a:t> </a:t>
            </a:r>
            <a:r>
              <a:rPr dirty="0" sz="1000" spc="-5">
                <a:solidFill>
                  <a:srgbClr val="2D94D2"/>
                </a:solidFill>
                <a:latin typeface="Cambria"/>
                <a:cs typeface="Cambria"/>
              </a:rPr>
              <a:t>"Precision": nb_precision, </a:t>
            </a:r>
            <a:r>
              <a:rPr dirty="0" sz="1000" spc="-210">
                <a:solidFill>
                  <a:srgbClr val="2D94D2"/>
                </a:solidFill>
                <a:latin typeface="Cambria"/>
                <a:cs typeface="Cambria"/>
              </a:rPr>
              <a:t> </a:t>
            </a:r>
            <a:r>
              <a:rPr dirty="0" sz="1000" spc="-5">
                <a:solidFill>
                  <a:srgbClr val="2D94D2"/>
                </a:solidFill>
                <a:latin typeface="Cambria"/>
                <a:cs typeface="Cambria"/>
              </a:rPr>
              <a:t>"Recall": nb_recall,</a:t>
            </a:r>
            <a:endParaRPr sz="1000">
              <a:latin typeface="Cambria"/>
              <a:cs typeface="Cambria"/>
            </a:endParaRPr>
          </a:p>
          <a:p>
            <a:pPr algn="just" marL="125095">
              <a:lnSpc>
                <a:spcPct val="100000"/>
              </a:lnSpc>
              <a:spcBef>
                <a:spcPts val="25"/>
              </a:spcBef>
            </a:pPr>
            <a:r>
              <a:rPr dirty="0" sz="1000" spc="-5">
                <a:solidFill>
                  <a:srgbClr val="2D94D2"/>
                </a:solidFill>
                <a:latin typeface="Cambria"/>
                <a:cs typeface="Cambria"/>
              </a:rPr>
              <a:t>"F1</a:t>
            </a:r>
            <a:r>
              <a:rPr dirty="0" sz="1000" spc="-15">
                <a:solidFill>
                  <a:srgbClr val="2D94D2"/>
                </a:solidFill>
                <a:latin typeface="Cambria"/>
                <a:cs typeface="Cambria"/>
              </a:rPr>
              <a:t> </a:t>
            </a:r>
            <a:r>
              <a:rPr dirty="0" sz="1000" spc="-5">
                <a:solidFill>
                  <a:srgbClr val="2D94D2"/>
                </a:solidFill>
                <a:latin typeface="Cambria"/>
                <a:cs typeface="Cambria"/>
              </a:rPr>
              <a:t>Score":</a:t>
            </a:r>
            <a:r>
              <a:rPr dirty="0" sz="1000" spc="-15">
                <a:solidFill>
                  <a:srgbClr val="2D94D2"/>
                </a:solidFill>
                <a:latin typeface="Cambria"/>
                <a:cs typeface="Cambria"/>
              </a:rPr>
              <a:t> </a:t>
            </a:r>
            <a:r>
              <a:rPr dirty="0" sz="1000" spc="-5">
                <a:solidFill>
                  <a:srgbClr val="2D94D2"/>
                </a:solidFill>
                <a:latin typeface="Cambria"/>
                <a:cs typeface="Cambria"/>
              </a:rPr>
              <a:t>nb_f1_score,</a:t>
            </a:r>
            <a:endParaRPr sz="1000">
              <a:latin typeface="Cambria"/>
              <a:cs typeface="Cambria"/>
            </a:endParaRPr>
          </a:p>
          <a:p>
            <a:pPr algn="just" marL="125095" marR="1362710">
              <a:lnSpc>
                <a:spcPct val="102000"/>
              </a:lnSpc>
            </a:pPr>
            <a:r>
              <a:rPr dirty="0" sz="1000" spc="-5">
                <a:solidFill>
                  <a:srgbClr val="2D94D2"/>
                </a:solidFill>
                <a:latin typeface="Cambria"/>
                <a:cs typeface="Cambria"/>
              </a:rPr>
              <a:t>"Confusion Matrix": nb_confusion_matrix.tolist(), </a:t>
            </a:r>
            <a:r>
              <a:rPr dirty="0" sz="1000" spc="-210">
                <a:solidFill>
                  <a:srgbClr val="2D94D2"/>
                </a:solidFill>
                <a:latin typeface="Cambria"/>
                <a:cs typeface="Cambria"/>
              </a:rPr>
              <a:t> </a:t>
            </a:r>
            <a:r>
              <a:rPr dirty="0" sz="1000" spc="-5">
                <a:solidFill>
                  <a:srgbClr val="2D94D2"/>
                </a:solidFill>
                <a:latin typeface="Cambria"/>
                <a:cs typeface="Cambria"/>
              </a:rPr>
              <a:t>"Training</a:t>
            </a:r>
            <a:r>
              <a:rPr dirty="0" sz="1000" spc="10">
                <a:solidFill>
                  <a:srgbClr val="2D94D2"/>
                </a:solidFill>
                <a:latin typeface="Cambria"/>
                <a:cs typeface="Cambria"/>
              </a:rPr>
              <a:t> </a:t>
            </a:r>
            <a:r>
              <a:rPr dirty="0" sz="1000" spc="-5">
                <a:solidFill>
                  <a:srgbClr val="2D94D2"/>
                </a:solidFill>
                <a:latin typeface="Cambria"/>
                <a:cs typeface="Cambria"/>
              </a:rPr>
              <a:t>Accuracy":</a:t>
            </a:r>
            <a:r>
              <a:rPr dirty="0" sz="1000">
                <a:solidFill>
                  <a:srgbClr val="2D94D2"/>
                </a:solidFill>
                <a:latin typeface="Cambria"/>
                <a:cs typeface="Cambria"/>
              </a:rPr>
              <a:t> </a:t>
            </a:r>
            <a:r>
              <a:rPr dirty="0" sz="1000" spc="-5">
                <a:solidFill>
                  <a:srgbClr val="2D94D2"/>
                </a:solidFill>
                <a:latin typeface="Cambria"/>
                <a:cs typeface="Cambria"/>
              </a:rPr>
              <a:t>nb_train_accuracy</a:t>
            </a:r>
            <a:endParaRPr sz="1000">
              <a:latin typeface="Cambria"/>
              <a:cs typeface="Cambria"/>
            </a:endParaRPr>
          </a:p>
          <a:p>
            <a:pPr marL="15240">
              <a:lnSpc>
                <a:spcPct val="100000"/>
              </a:lnSpc>
              <a:spcBef>
                <a:spcPts val="25"/>
              </a:spcBef>
            </a:pPr>
            <a:r>
              <a:rPr dirty="0" sz="1000" spc="-5">
                <a:solidFill>
                  <a:srgbClr val="2D94D2"/>
                </a:solidFill>
                <a:latin typeface="Cambria"/>
                <a:cs typeface="Cambria"/>
              </a:rPr>
              <a:t>}</a:t>
            </a:r>
            <a:endParaRPr sz="10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100">
              <a:latin typeface="Cambria"/>
              <a:cs typeface="Cambria"/>
            </a:endParaRPr>
          </a:p>
          <a:p>
            <a:pPr marL="15240">
              <a:lnSpc>
                <a:spcPct val="100000"/>
              </a:lnSpc>
            </a:pPr>
            <a:r>
              <a:rPr dirty="0" sz="1000" spc="-5">
                <a:solidFill>
                  <a:srgbClr val="2D94D2"/>
                </a:solidFill>
                <a:latin typeface="Cambria"/>
                <a:cs typeface="Cambria"/>
              </a:rPr>
              <a:t>nb_metrics</a:t>
            </a:r>
            <a:endParaRPr sz="10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dirty="0" sz="1350">
                <a:latin typeface="Segoe UI"/>
                <a:cs typeface="Segoe UI"/>
              </a:rPr>
              <a:t>Result</a:t>
            </a:r>
            <a:endParaRPr sz="1350">
              <a:latin typeface="Segoe UI"/>
              <a:cs typeface="Segoe U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23492" y="7134732"/>
            <a:ext cx="5527040" cy="1311275"/>
          </a:xfrm>
          <a:prstGeom prst="rect">
            <a:avLst/>
          </a:prstGeom>
          <a:ln w="3175">
            <a:solidFill>
              <a:srgbClr val="D9D9E2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19685">
              <a:lnSpc>
                <a:spcPts val="1130"/>
              </a:lnSpc>
            </a:pPr>
            <a:r>
              <a:rPr dirty="0" sz="1200">
                <a:latin typeface="SimSun"/>
                <a:cs typeface="SimSun"/>
              </a:rPr>
              <a:t>{'Accuracy':</a:t>
            </a:r>
            <a:r>
              <a:rPr dirty="0" sz="1200" spc="-60">
                <a:latin typeface="SimSun"/>
                <a:cs typeface="SimSun"/>
              </a:rPr>
              <a:t> </a:t>
            </a:r>
            <a:r>
              <a:rPr dirty="0" sz="1200">
                <a:latin typeface="SimSun"/>
                <a:cs typeface="SimSun"/>
              </a:rPr>
              <a:t>0.8470873786407767,</a:t>
            </a:r>
            <a:endParaRPr sz="1200">
              <a:latin typeface="SimSun"/>
              <a:cs typeface="SimSun"/>
            </a:endParaRPr>
          </a:p>
          <a:p>
            <a:pPr marL="95885">
              <a:lnSpc>
                <a:spcPts val="1200"/>
              </a:lnSpc>
            </a:pPr>
            <a:r>
              <a:rPr dirty="0" sz="1200">
                <a:latin typeface="SimSun"/>
                <a:cs typeface="SimSun"/>
              </a:rPr>
              <a:t>'Precision':</a:t>
            </a:r>
            <a:r>
              <a:rPr dirty="0" sz="1200" spc="-60">
                <a:latin typeface="SimSun"/>
                <a:cs typeface="SimSun"/>
              </a:rPr>
              <a:t> </a:t>
            </a:r>
            <a:r>
              <a:rPr dirty="0" sz="1200">
                <a:latin typeface="SimSun"/>
                <a:cs typeface="SimSun"/>
              </a:rPr>
              <a:t>0.3671875,</a:t>
            </a:r>
            <a:endParaRPr sz="1200">
              <a:latin typeface="SimSun"/>
              <a:cs typeface="SimSun"/>
            </a:endParaRPr>
          </a:p>
          <a:p>
            <a:pPr marL="95885">
              <a:lnSpc>
                <a:spcPts val="1200"/>
              </a:lnSpc>
            </a:pPr>
            <a:r>
              <a:rPr dirty="0" sz="1200">
                <a:latin typeface="SimSun"/>
                <a:cs typeface="SimSun"/>
              </a:rPr>
              <a:t>'Recall':</a:t>
            </a:r>
            <a:r>
              <a:rPr dirty="0" sz="1200" spc="-60">
                <a:latin typeface="SimSun"/>
                <a:cs typeface="SimSun"/>
              </a:rPr>
              <a:t> </a:t>
            </a:r>
            <a:r>
              <a:rPr dirty="0" sz="1200">
                <a:latin typeface="SimSun"/>
                <a:cs typeface="SimSun"/>
              </a:rPr>
              <a:t>0.5108695652173914,</a:t>
            </a:r>
            <a:endParaRPr sz="1200">
              <a:latin typeface="SimSun"/>
              <a:cs typeface="SimSun"/>
            </a:endParaRPr>
          </a:p>
          <a:p>
            <a:pPr marL="95885">
              <a:lnSpc>
                <a:spcPts val="1200"/>
              </a:lnSpc>
            </a:pPr>
            <a:r>
              <a:rPr dirty="0" sz="1200">
                <a:latin typeface="SimSun"/>
                <a:cs typeface="SimSun"/>
              </a:rPr>
              <a:t>'F1</a:t>
            </a:r>
            <a:r>
              <a:rPr dirty="0" sz="1200" spc="-40">
                <a:latin typeface="SimSun"/>
                <a:cs typeface="SimSun"/>
              </a:rPr>
              <a:t> </a:t>
            </a:r>
            <a:r>
              <a:rPr dirty="0" sz="1200">
                <a:latin typeface="SimSun"/>
                <a:cs typeface="SimSun"/>
              </a:rPr>
              <a:t>Score':</a:t>
            </a:r>
            <a:r>
              <a:rPr dirty="0" sz="1200" spc="-35">
                <a:latin typeface="SimSun"/>
                <a:cs typeface="SimSun"/>
              </a:rPr>
              <a:t> </a:t>
            </a:r>
            <a:r>
              <a:rPr dirty="0" sz="1200">
                <a:latin typeface="SimSun"/>
                <a:cs typeface="SimSun"/>
              </a:rPr>
              <a:t>0.4272727272727273,</a:t>
            </a:r>
            <a:endParaRPr sz="1200">
              <a:latin typeface="SimSun"/>
              <a:cs typeface="SimSun"/>
            </a:endParaRPr>
          </a:p>
          <a:p>
            <a:pPr marL="95885">
              <a:lnSpc>
                <a:spcPts val="1200"/>
              </a:lnSpc>
            </a:pPr>
            <a:r>
              <a:rPr dirty="0" sz="1200">
                <a:latin typeface="SimSun"/>
                <a:cs typeface="SimSun"/>
              </a:rPr>
              <a:t>'Confusion</a:t>
            </a:r>
            <a:r>
              <a:rPr dirty="0" sz="1200" spc="-20">
                <a:latin typeface="SimSun"/>
                <a:cs typeface="SimSun"/>
              </a:rPr>
              <a:t> </a:t>
            </a:r>
            <a:r>
              <a:rPr dirty="0" sz="1200">
                <a:latin typeface="SimSun"/>
                <a:cs typeface="SimSun"/>
              </a:rPr>
              <a:t>Matrix':</a:t>
            </a:r>
            <a:r>
              <a:rPr dirty="0" sz="1200" spc="-20">
                <a:latin typeface="SimSun"/>
                <a:cs typeface="SimSun"/>
              </a:rPr>
              <a:t> </a:t>
            </a:r>
            <a:r>
              <a:rPr dirty="0" sz="1200">
                <a:latin typeface="SimSun"/>
                <a:cs typeface="SimSun"/>
              </a:rPr>
              <a:t>[[651,</a:t>
            </a:r>
            <a:r>
              <a:rPr dirty="0" sz="1200" spc="-15">
                <a:latin typeface="SimSun"/>
                <a:cs typeface="SimSun"/>
              </a:rPr>
              <a:t> </a:t>
            </a:r>
            <a:r>
              <a:rPr dirty="0" sz="1200">
                <a:latin typeface="SimSun"/>
                <a:cs typeface="SimSun"/>
              </a:rPr>
              <a:t>81],</a:t>
            </a:r>
            <a:r>
              <a:rPr dirty="0" sz="1200" spc="-20">
                <a:latin typeface="SimSun"/>
                <a:cs typeface="SimSun"/>
              </a:rPr>
              <a:t> </a:t>
            </a:r>
            <a:r>
              <a:rPr dirty="0" sz="1200">
                <a:latin typeface="SimSun"/>
                <a:cs typeface="SimSun"/>
              </a:rPr>
              <a:t>[45,</a:t>
            </a:r>
            <a:r>
              <a:rPr dirty="0" sz="1200" spc="-15">
                <a:latin typeface="SimSun"/>
                <a:cs typeface="SimSun"/>
              </a:rPr>
              <a:t> </a:t>
            </a:r>
            <a:r>
              <a:rPr dirty="0" sz="1200">
                <a:latin typeface="SimSun"/>
                <a:cs typeface="SimSun"/>
              </a:rPr>
              <a:t>47]],</a:t>
            </a:r>
            <a:endParaRPr sz="1200">
              <a:latin typeface="SimSun"/>
              <a:cs typeface="SimSun"/>
            </a:endParaRPr>
          </a:p>
          <a:p>
            <a:pPr marL="95885">
              <a:lnSpc>
                <a:spcPts val="1320"/>
              </a:lnSpc>
            </a:pPr>
            <a:r>
              <a:rPr dirty="0" sz="1200">
                <a:latin typeface="SimSun"/>
                <a:cs typeface="SimSun"/>
              </a:rPr>
              <a:t>'Training</a:t>
            </a:r>
            <a:r>
              <a:rPr dirty="0" sz="1200" spc="-40">
                <a:latin typeface="SimSun"/>
                <a:cs typeface="SimSun"/>
              </a:rPr>
              <a:t> </a:t>
            </a:r>
            <a:r>
              <a:rPr dirty="0" sz="1200">
                <a:latin typeface="SimSun"/>
                <a:cs typeface="SimSun"/>
              </a:rPr>
              <a:t>Accuracy':</a:t>
            </a:r>
            <a:r>
              <a:rPr dirty="0" sz="1200" spc="-35">
                <a:latin typeface="SimSun"/>
                <a:cs typeface="SimSun"/>
              </a:rPr>
              <a:t> </a:t>
            </a:r>
            <a:r>
              <a:rPr dirty="0" sz="1200">
                <a:latin typeface="SimSun"/>
                <a:cs typeface="SimSun"/>
              </a:rPr>
              <a:t>0.8682852807283763}</a:t>
            </a:r>
            <a:endParaRPr sz="12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604" y="895858"/>
            <a:ext cx="5422265" cy="2905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69265" indent="-229235">
              <a:lnSpc>
                <a:spcPct val="100000"/>
              </a:lnSpc>
              <a:spcBef>
                <a:spcPts val="100"/>
              </a:spcBef>
              <a:buAutoNum type="arabicPeriod" startAt="2"/>
              <a:tabLst>
                <a:tab pos="469900" algn="l"/>
              </a:tabLst>
            </a:pPr>
            <a:r>
              <a:rPr dirty="0" sz="1100" spc="-5">
                <a:latin typeface="Cambria"/>
                <a:cs typeface="Cambria"/>
              </a:rPr>
              <a:t>Distribution </a:t>
            </a:r>
            <a:r>
              <a:rPr dirty="0" sz="1100">
                <a:latin typeface="Cambria"/>
                <a:cs typeface="Cambria"/>
              </a:rPr>
              <a:t>of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key numerical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and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categorical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variables.</a:t>
            </a:r>
            <a:endParaRPr sz="1100">
              <a:latin typeface="Cambria"/>
              <a:cs typeface="Cambria"/>
            </a:endParaRPr>
          </a:p>
          <a:p>
            <a:pPr marL="469265" indent="-229235">
              <a:lnSpc>
                <a:spcPct val="100000"/>
              </a:lnSpc>
              <a:spcBef>
                <a:spcPts val="1165"/>
              </a:spcBef>
              <a:buAutoNum type="arabicPeriod" startAt="2"/>
              <a:tabLst>
                <a:tab pos="469900" algn="l"/>
              </a:tabLst>
            </a:pPr>
            <a:r>
              <a:rPr dirty="0" sz="1100" spc="-5">
                <a:latin typeface="Cambria"/>
                <a:cs typeface="Cambria"/>
              </a:rPr>
              <a:t>Analysis </a:t>
            </a:r>
            <a:r>
              <a:rPr dirty="0" sz="1100">
                <a:latin typeface="Cambria"/>
                <a:cs typeface="Cambria"/>
              </a:rPr>
              <a:t>of</a:t>
            </a:r>
            <a:r>
              <a:rPr dirty="0" sz="1100" spc="-5">
                <a:latin typeface="Cambria"/>
                <a:cs typeface="Cambria"/>
              </a:rPr>
              <a:t> the target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variable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'y'.</a:t>
            </a:r>
            <a:endParaRPr sz="1100">
              <a:latin typeface="Cambria"/>
              <a:cs typeface="Cambria"/>
            </a:endParaRPr>
          </a:p>
          <a:p>
            <a:pPr marL="469265" indent="-229235">
              <a:lnSpc>
                <a:spcPct val="100000"/>
              </a:lnSpc>
              <a:spcBef>
                <a:spcPts val="1165"/>
              </a:spcBef>
              <a:buAutoNum type="arabicPeriod" startAt="2"/>
              <a:tabLst>
                <a:tab pos="469900" algn="l"/>
              </a:tabLst>
            </a:pPr>
            <a:r>
              <a:rPr dirty="0" sz="1100" spc="-5">
                <a:latin typeface="Cambria"/>
                <a:cs typeface="Cambria"/>
              </a:rPr>
              <a:t>Correlation analysis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between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the attributes.</a:t>
            </a:r>
            <a:endParaRPr sz="1100">
              <a:latin typeface="Cambria"/>
              <a:cs typeface="Cambria"/>
            </a:endParaRPr>
          </a:p>
          <a:p>
            <a:pPr marL="469265" indent="-229235">
              <a:lnSpc>
                <a:spcPct val="100000"/>
              </a:lnSpc>
              <a:spcBef>
                <a:spcPts val="1165"/>
              </a:spcBef>
              <a:buAutoNum type="arabicPeriod" startAt="2"/>
              <a:tabLst>
                <a:tab pos="469900" algn="l"/>
              </a:tabLst>
            </a:pPr>
            <a:r>
              <a:rPr dirty="0" sz="1100" spc="-5">
                <a:latin typeface="Cambria"/>
                <a:cs typeface="Cambria"/>
              </a:rPr>
              <a:t>Visualization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of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relationships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and patterns.</a:t>
            </a:r>
            <a:endParaRPr sz="1100">
              <a:latin typeface="Cambria"/>
              <a:cs typeface="Cambria"/>
            </a:endParaRPr>
          </a:p>
          <a:p>
            <a:pPr marL="12700" marR="5080">
              <a:lnSpc>
                <a:spcPct val="111800"/>
              </a:lnSpc>
              <a:spcBef>
                <a:spcPts val="1010"/>
              </a:spcBef>
            </a:pPr>
            <a:r>
              <a:rPr dirty="0" sz="1100" spc="-5">
                <a:latin typeface="Cambria"/>
                <a:cs typeface="Cambria"/>
              </a:rPr>
              <a:t>Once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the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EDA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is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complete,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I'll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summarize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the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findings</a:t>
            </a:r>
            <a:r>
              <a:rPr dirty="0" sz="1100" spc="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and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then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proceed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to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Project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10">
                <a:latin typeface="Cambria"/>
                <a:cs typeface="Cambria"/>
              </a:rPr>
              <a:t>4,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where </a:t>
            </a:r>
            <a:r>
              <a:rPr dirty="0" sz="1100" spc="-229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I'll apply six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different machine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learning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models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to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predict the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target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variable.</a:t>
            </a:r>
            <a:endParaRPr sz="11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160"/>
              </a:spcBef>
            </a:pPr>
            <a:r>
              <a:rPr dirty="0" sz="1100" spc="-5">
                <a:latin typeface="Cambria"/>
                <a:cs typeface="Cambria"/>
              </a:rPr>
              <a:t>I'll now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begin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with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the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summary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statistics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and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information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about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the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dataset.</a:t>
            </a:r>
            <a:endParaRPr sz="11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95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dirty="0" sz="1100" spc="-5" b="1">
                <a:latin typeface="Cambria"/>
                <a:cs typeface="Cambria"/>
              </a:rPr>
              <a:t>Summary</a:t>
            </a:r>
            <a:r>
              <a:rPr dirty="0" sz="1100" b="1">
                <a:latin typeface="Cambria"/>
                <a:cs typeface="Cambria"/>
              </a:rPr>
              <a:t> </a:t>
            </a:r>
            <a:r>
              <a:rPr dirty="0" sz="1100" spc="-5" b="1">
                <a:latin typeface="Cambria"/>
                <a:cs typeface="Cambria"/>
              </a:rPr>
              <a:t>of</a:t>
            </a:r>
            <a:r>
              <a:rPr dirty="0" sz="1100" b="1">
                <a:latin typeface="Cambria"/>
                <a:cs typeface="Cambria"/>
              </a:rPr>
              <a:t> </a:t>
            </a:r>
            <a:r>
              <a:rPr dirty="0" sz="1100" spc="-5" b="1">
                <a:latin typeface="Cambria"/>
                <a:cs typeface="Cambria"/>
              </a:rPr>
              <a:t>the</a:t>
            </a:r>
            <a:r>
              <a:rPr dirty="0" sz="1100" b="1">
                <a:latin typeface="Cambria"/>
                <a:cs typeface="Cambria"/>
              </a:rPr>
              <a:t> </a:t>
            </a:r>
            <a:r>
              <a:rPr dirty="0" sz="1100" spc="-5" b="1">
                <a:latin typeface="Cambria"/>
                <a:cs typeface="Cambria"/>
              </a:rPr>
              <a:t>Bank</a:t>
            </a:r>
            <a:r>
              <a:rPr dirty="0" sz="1100" spc="-10" b="1">
                <a:latin typeface="Cambria"/>
                <a:cs typeface="Cambria"/>
              </a:rPr>
              <a:t> </a:t>
            </a:r>
            <a:r>
              <a:rPr dirty="0" sz="1100" spc="-5" b="1">
                <a:latin typeface="Cambria"/>
                <a:cs typeface="Cambria"/>
              </a:rPr>
              <a:t>Marketing</a:t>
            </a:r>
            <a:r>
              <a:rPr dirty="0" sz="1100" spc="-15" b="1">
                <a:latin typeface="Cambria"/>
                <a:cs typeface="Cambria"/>
              </a:rPr>
              <a:t> </a:t>
            </a:r>
            <a:r>
              <a:rPr dirty="0" sz="1100" spc="-5" b="1">
                <a:latin typeface="Cambria"/>
                <a:cs typeface="Cambria"/>
              </a:rPr>
              <a:t>Dataset:</a:t>
            </a:r>
            <a:endParaRPr sz="1100">
              <a:latin typeface="Cambria"/>
              <a:cs typeface="Cambria"/>
            </a:endParaRPr>
          </a:p>
          <a:p>
            <a:pPr marL="469265" indent="-229235">
              <a:lnSpc>
                <a:spcPct val="100000"/>
              </a:lnSpc>
              <a:spcBef>
                <a:spcPts val="1165"/>
              </a:spcBef>
              <a:buSzPct val="90909"/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100" b="1">
                <a:latin typeface="Cambria"/>
                <a:cs typeface="Cambria"/>
              </a:rPr>
              <a:t>Entries</a:t>
            </a:r>
            <a:r>
              <a:rPr dirty="0" sz="1100" spc="-5" b="1">
                <a:latin typeface="Cambria"/>
                <a:cs typeface="Cambria"/>
              </a:rPr>
              <a:t> and</a:t>
            </a:r>
            <a:r>
              <a:rPr dirty="0" sz="1100" spc="5" b="1">
                <a:latin typeface="Cambria"/>
                <a:cs typeface="Cambria"/>
              </a:rPr>
              <a:t> </a:t>
            </a:r>
            <a:r>
              <a:rPr dirty="0" sz="1100" spc="-5" b="1">
                <a:latin typeface="Cambria"/>
                <a:cs typeface="Cambria"/>
              </a:rPr>
              <a:t>Features</a:t>
            </a:r>
            <a:r>
              <a:rPr dirty="0" sz="1100" spc="-5">
                <a:latin typeface="Cambria"/>
                <a:cs typeface="Cambria"/>
              </a:rPr>
              <a:t>:</a:t>
            </a:r>
            <a:r>
              <a:rPr dirty="0" sz="1100" spc="-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The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dataset </a:t>
            </a:r>
            <a:r>
              <a:rPr dirty="0" sz="1100" spc="-5">
                <a:latin typeface="Cambria"/>
                <a:cs typeface="Cambria"/>
              </a:rPr>
              <a:t>contains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41,188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entries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and</a:t>
            </a:r>
            <a:r>
              <a:rPr dirty="0" sz="1100">
                <a:latin typeface="Cambria"/>
                <a:cs typeface="Cambria"/>
              </a:rPr>
              <a:t> 21 </a:t>
            </a:r>
            <a:r>
              <a:rPr dirty="0" sz="1100" spc="-5">
                <a:latin typeface="Cambria"/>
                <a:cs typeface="Cambria"/>
              </a:rPr>
              <a:t>features.</a:t>
            </a:r>
            <a:endParaRPr sz="1100">
              <a:latin typeface="Cambria"/>
              <a:cs typeface="Cambria"/>
            </a:endParaRPr>
          </a:p>
          <a:p>
            <a:pPr marL="469265" indent="-229235">
              <a:lnSpc>
                <a:spcPct val="100000"/>
              </a:lnSpc>
              <a:spcBef>
                <a:spcPts val="1165"/>
              </a:spcBef>
              <a:buSzPct val="90909"/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100" spc="-5" b="1">
                <a:latin typeface="Cambria"/>
                <a:cs typeface="Cambria"/>
              </a:rPr>
              <a:t>Features</a:t>
            </a:r>
            <a:r>
              <a:rPr dirty="0" sz="1100" spc="-5">
                <a:latin typeface="Cambria"/>
                <a:cs typeface="Cambria"/>
              </a:rPr>
              <a:t>: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It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includes</a:t>
            </a:r>
            <a:r>
              <a:rPr dirty="0" sz="1100" spc="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numerical,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categorical,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and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binary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(yes/no)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data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types.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0604" y="4238370"/>
            <a:ext cx="5490845" cy="308800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spc="-5" b="1">
                <a:latin typeface="Cambria"/>
                <a:cs typeface="Cambria"/>
              </a:rPr>
              <a:t>Notable</a:t>
            </a:r>
            <a:r>
              <a:rPr dirty="0" sz="1100" spc="-20" b="1">
                <a:latin typeface="Cambria"/>
                <a:cs typeface="Cambria"/>
              </a:rPr>
              <a:t> </a:t>
            </a:r>
            <a:r>
              <a:rPr dirty="0" sz="1100" spc="-5" b="1">
                <a:latin typeface="Cambria"/>
                <a:cs typeface="Cambria"/>
              </a:rPr>
              <a:t>Features:</a:t>
            </a:r>
            <a:endParaRPr sz="1100">
              <a:latin typeface="Cambria"/>
              <a:cs typeface="Cambria"/>
            </a:endParaRPr>
          </a:p>
          <a:p>
            <a:pPr marL="469265" marR="5080" indent="-228600">
              <a:lnSpc>
                <a:spcPct val="111800"/>
              </a:lnSpc>
              <a:spcBef>
                <a:spcPts val="1005"/>
              </a:spcBef>
              <a:buFont typeface="Cambria"/>
              <a:buAutoNum type="arabicPeriod"/>
              <a:tabLst>
                <a:tab pos="469900" algn="l"/>
              </a:tabLst>
            </a:pPr>
            <a:r>
              <a:rPr dirty="0" sz="1100" spc="-5" b="1">
                <a:latin typeface="Cambria"/>
                <a:cs typeface="Cambria"/>
              </a:rPr>
              <a:t>Client</a:t>
            </a:r>
            <a:r>
              <a:rPr dirty="0" sz="1100" spc="10" b="1">
                <a:latin typeface="Cambria"/>
                <a:cs typeface="Cambria"/>
              </a:rPr>
              <a:t> </a:t>
            </a:r>
            <a:r>
              <a:rPr dirty="0" sz="1100" spc="-5" b="1">
                <a:latin typeface="Cambria"/>
                <a:cs typeface="Cambria"/>
              </a:rPr>
              <a:t>information</a:t>
            </a:r>
            <a:r>
              <a:rPr dirty="0" sz="1100" spc="-5">
                <a:latin typeface="Cambria"/>
                <a:cs typeface="Cambria"/>
              </a:rPr>
              <a:t>: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Age, job,</a:t>
            </a:r>
            <a:r>
              <a:rPr dirty="0" sz="1100" spc="-5">
                <a:latin typeface="Cambria"/>
                <a:cs typeface="Cambria"/>
              </a:rPr>
              <a:t> marital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status,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education,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default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history,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housing,</a:t>
            </a:r>
            <a:r>
              <a:rPr dirty="0" sz="1100" spc="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and </a:t>
            </a:r>
            <a:r>
              <a:rPr dirty="0" sz="1100" spc="-229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loan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status.</a:t>
            </a:r>
            <a:endParaRPr sz="1100">
              <a:latin typeface="Cambria"/>
              <a:cs typeface="Cambria"/>
            </a:endParaRPr>
          </a:p>
          <a:p>
            <a:pPr marL="469265" marR="156210" indent="-228600">
              <a:lnSpc>
                <a:spcPct val="112900"/>
              </a:lnSpc>
              <a:spcBef>
                <a:spcPts val="994"/>
              </a:spcBef>
              <a:buFont typeface="Cambria"/>
              <a:buAutoNum type="arabicPeriod"/>
              <a:tabLst>
                <a:tab pos="469900" algn="l"/>
              </a:tabLst>
            </a:pPr>
            <a:r>
              <a:rPr dirty="0" sz="1100" spc="-5" b="1">
                <a:latin typeface="Cambria"/>
                <a:cs typeface="Cambria"/>
              </a:rPr>
              <a:t>Last</a:t>
            </a:r>
            <a:r>
              <a:rPr dirty="0" sz="1100" spc="5" b="1">
                <a:latin typeface="Cambria"/>
                <a:cs typeface="Cambria"/>
              </a:rPr>
              <a:t> </a:t>
            </a:r>
            <a:r>
              <a:rPr dirty="0" sz="1100" spc="-5" b="1">
                <a:latin typeface="Cambria"/>
                <a:cs typeface="Cambria"/>
              </a:rPr>
              <a:t>contact</a:t>
            </a:r>
            <a:r>
              <a:rPr dirty="0" sz="1100" spc="5" b="1">
                <a:latin typeface="Cambria"/>
                <a:cs typeface="Cambria"/>
              </a:rPr>
              <a:t> </a:t>
            </a:r>
            <a:r>
              <a:rPr dirty="0" sz="1100" spc="-5" b="1">
                <a:latin typeface="Cambria"/>
                <a:cs typeface="Cambria"/>
              </a:rPr>
              <a:t>of</a:t>
            </a:r>
            <a:r>
              <a:rPr dirty="0" sz="1100" spc="5" b="1">
                <a:latin typeface="Cambria"/>
                <a:cs typeface="Cambria"/>
              </a:rPr>
              <a:t> </a:t>
            </a:r>
            <a:r>
              <a:rPr dirty="0" sz="1100" spc="-5" b="1">
                <a:latin typeface="Cambria"/>
                <a:cs typeface="Cambria"/>
              </a:rPr>
              <a:t>the</a:t>
            </a:r>
            <a:r>
              <a:rPr dirty="0" sz="1100" spc="10" b="1">
                <a:latin typeface="Cambria"/>
                <a:cs typeface="Cambria"/>
              </a:rPr>
              <a:t> </a:t>
            </a:r>
            <a:r>
              <a:rPr dirty="0" sz="1100" spc="-5" b="1">
                <a:latin typeface="Cambria"/>
                <a:cs typeface="Cambria"/>
              </a:rPr>
              <a:t>current</a:t>
            </a:r>
            <a:r>
              <a:rPr dirty="0" sz="1100" spc="5" b="1">
                <a:latin typeface="Cambria"/>
                <a:cs typeface="Cambria"/>
              </a:rPr>
              <a:t> </a:t>
            </a:r>
            <a:r>
              <a:rPr dirty="0" sz="1100" spc="-5" b="1">
                <a:latin typeface="Cambria"/>
                <a:cs typeface="Cambria"/>
              </a:rPr>
              <a:t>campaign</a:t>
            </a:r>
            <a:r>
              <a:rPr dirty="0" sz="1100" spc="-5">
                <a:latin typeface="Cambria"/>
                <a:cs typeface="Cambria"/>
              </a:rPr>
              <a:t>: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Contact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communication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type,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last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contact </a:t>
            </a:r>
            <a:r>
              <a:rPr dirty="0" sz="1100" spc="-22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month, </a:t>
            </a:r>
            <a:r>
              <a:rPr dirty="0" sz="1100">
                <a:latin typeface="Cambria"/>
                <a:cs typeface="Cambria"/>
              </a:rPr>
              <a:t>last</a:t>
            </a:r>
            <a:r>
              <a:rPr dirty="0" sz="1100" spc="-2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contact </a:t>
            </a:r>
            <a:r>
              <a:rPr dirty="0" sz="1100">
                <a:latin typeface="Cambria"/>
                <a:cs typeface="Cambria"/>
              </a:rPr>
              <a:t>day</a:t>
            </a:r>
            <a:r>
              <a:rPr dirty="0" sz="1100" spc="-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of</a:t>
            </a:r>
            <a:r>
              <a:rPr dirty="0" sz="1100" spc="-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the week.</a:t>
            </a:r>
            <a:endParaRPr sz="1100">
              <a:latin typeface="Cambria"/>
              <a:cs typeface="Cambria"/>
            </a:endParaRPr>
          </a:p>
          <a:p>
            <a:pPr marL="469265" marR="140970" indent="-228600">
              <a:lnSpc>
                <a:spcPct val="112300"/>
              </a:lnSpc>
              <a:spcBef>
                <a:spcPts val="1000"/>
              </a:spcBef>
              <a:buFont typeface="Cambria"/>
              <a:buAutoNum type="arabicPeriod"/>
              <a:tabLst>
                <a:tab pos="469900" algn="l"/>
              </a:tabLst>
            </a:pPr>
            <a:r>
              <a:rPr dirty="0" sz="1100" b="1">
                <a:latin typeface="Cambria"/>
                <a:cs typeface="Cambria"/>
              </a:rPr>
              <a:t>Other</a:t>
            </a:r>
            <a:r>
              <a:rPr dirty="0" sz="1100" spc="-5" b="1">
                <a:latin typeface="Cambria"/>
                <a:cs typeface="Cambria"/>
              </a:rPr>
              <a:t> attributes</a:t>
            </a:r>
            <a:r>
              <a:rPr dirty="0" sz="1100" spc="-5">
                <a:latin typeface="Cambria"/>
                <a:cs typeface="Cambria"/>
              </a:rPr>
              <a:t>: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Campaign</a:t>
            </a:r>
            <a:r>
              <a:rPr dirty="0" sz="1100">
                <a:latin typeface="Cambria"/>
                <a:cs typeface="Cambria"/>
              </a:rPr>
              <a:t> (number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of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contacts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10">
                <a:latin typeface="Cambria"/>
                <a:cs typeface="Cambria"/>
              </a:rPr>
              <a:t>during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this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campaign),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pdays </a:t>
            </a:r>
            <a:r>
              <a:rPr dirty="0" sz="1100">
                <a:latin typeface="Cambria"/>
                <a:cs typeface="Cambria"/>
              </a:rPr>
              <a:t> (number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10">
                <a:latin typeface="Cambria"/>
                <a:cs typeface="Cambria"/>
              </a:rPr>
              <a:t>of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days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that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passed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by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after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the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client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10">
                <a:latin typeface="Cambria"/>
                <a:cs typeface="Cambria"/>
              </a:rPr>
              <a:t>was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last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contacted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from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a </a:t>
            </a:r>
            <a:r>
              <a:rPr dirty="0" sz="1100" spc="-5">
                <a:latin typeface="Cambria"/>
                <a:cs typeface="Cambria"/>
              </a:rPr>
              <a:t>previous </a:t>
            </a:r>
            <a:r>
              <a:rPr dirty="0" sz="1100" spc="-22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campaign),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previous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(number</a:t>
            </a:r>
            <a:r>
              <a:rPr dirty="0" sz="1100">
                <a:latin typeface="Cambria"/>
                <a:cs typeface="Cambria"/>
              </a:rPr>
              <a:t> of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contacts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performed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before </a:t>
            </a:r>
            <a:r>
              <a:rPr dirty="0" sz="1100" spc="-5">
                <a:latin typeface="Cambria"/>
                <a:cs typeface="Cambria"/>
              </a:rPr>
              <a:t>this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campaign).</a:t>
            </a:r>
            <a:endParaRPr sz="1100">
              <a:latin typeface="Cambria"/>
              <a:cs typeface="Cambria"/>
            </a:endParaRPr>
          </a:p>
          <a:p>
            <a:pPr marL="469265" marR="200025" indent="-228600">
              <a:lnSpc>
                <a:spcPct val="112300"/>
              </a:lnSpc>
              <a:spcBef>
                <a:spcPts val="1005"/>
              </a:spcBef>
              <a:buFont typeface="Cambria"/>
              <a:buAutoNum type="arabicPeriod"/>
              <a:tabLst>
                <a:tab pos="469900" algn="l"/>
              </a:tabLst>
            </a:pPr>
            <a:r>
              <a:rPr dirty="0" sz="1100" spc="-5" b="1">
                <a:latin typeface="Cambria"/>
                <a:cs typeface="Cambria"/>
              </a:rPr>
              <a:t>Social</a:t>
            </a:r>
            <a:r>
              <a:rPr dirty="0" sz="1100" b="1">
                <a:latin typeface="Cambria"/>
                <a:cs typeface="Cambria"/>
              </a:rPr>
              <a:t> and</a:t>
            </a:r>
            <a:r>
              <a:rPr dirty="0" sz="1100" spc="15" b="1">
                <a:latin typeface="Cambria"/>
                <a:cs typeface="Cambria"/>
              </a:rPr>
              <a:t> </a:t>
            </a:r>
            <a:r>
              <a:rPr dirty="0" sz="1100" spc="-5" b="1">
                <a:latin typeface="Cambria"/>
                <a:cs typeface="Cambria"/>
              </a:rPr>
              <a:t>economic</a:t>
            </a:r>
            <a:r>
              <a:rPr dirty="0" sz="1100" spc="15" b="1">
                <a:latin typeface="Cambria"/>
                <a:cs typeface="Cambria"/>
              </a:rPr>
              <a:t> </a:t>
            </a:r>
            <a:r>
              <a:rPr dirty="0" sz="1100" spc="-5" b="1">
                <a:latin typeface="Cambria"/>
                <a:cs typeface="Cambria"/>
              </a:rPr>
              <a:t>context</a:t>
            </a:r>
            <a:r>
              <a:rPr dirty="0" sz="1100" spc="10" b="1">
                <a:latin typeface="Cambria"/>
                <a:cs typeface="Cambria"/>
              </a:rPr>
              <a:t> </a:t>
            </a:r>
            <a:r>
              <a:rPr dirty="0" sz="1100" spc="-5" b="1">
                <a:latin typeface="Cambria"/>
                <a:cs typeface="Cambria"/>
              </a:rPr>
              <a:t>attributes</a:t>
            </a:r>
            <a:r>
              <a:rPr dirty="0" sz="1100" spc="-5">
                <a:latin typeface="Cambria"/>
                <a:cs typeface="Cambria"/>
              </a:rPr>
              <a:t>: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Employment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variation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rate,</a:t>
            </a:r>
            <a:r>
              <a:rPr dirty="0" sz="1100" spc="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consumer </a:t>
            </a:r>
            <a:r>
              <a:rPr dirty="0" sz="1100" spc="-229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price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index,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consumer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confidence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index,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euribor</a:t>
            </a:r>
            <a:r>
              <a:rPr dirty="0" sz="1100">
                <a:latin typeface="Cambria"/>
                <a:cs typeface="Cambria"/>
              </a:rPr>
              <a:t> 3-month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rate,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and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number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10">
                <a:latin typeface="Cambria"/>
                <a:cs typeface="Cambria"/>
              </a:rPr>
              <a:t>of </a:t>
            </a:r>
            <a:r>
              <a:rPr dirty="0" sz="1100" spc="-5">
                <a:latin typeface="Cambria"/>
                <a:cs typeface="Cambria"/>
              </a:rPr>
              <a:t> employees.</a:t>
            </a:r>
            <a:endParaRPr sz="1100">
              <a:latin typeface="Cambria"/>
              <a:cs typeface="Cambria"/>
            </a:endParaRPr>
          </a:p>
          <a:p>
            <a:pPr marL="469265" marR="20955" indent="-228600">
              <a:lnSpc>
                <a:spcPct val="111800"/>
              </a:lnSpc>
              <a:spcBef>
                <a:spcPts val="1005"/>
              </a:spcBef>
              <a:buFont typeface="Cambria"/>
              <a:buAutoNum type="arabicPeriod"/>
              <a:tabLst>
                <a:tab pos="469900" algn="l"/>
              </a:tabLst>
            </a:pPr>
            <a:r>
              <a:rPr dirty="0" sz="1100" spc="-5" b="1">
                <a:latin typeface="Cambria"/>
                <a:cs typeface="Cambria"/>
              </a:rPr>
              <a:t>Target</a:t>
            </a:r>
            <a:r>
              <a:rPr dirty="0" sz="1100" b="1">
                <a:latin typeface="Cambria"/>
                <a:cs typeface="Cambria"/>
              </a:rPr>
              <a:t> </a:t>
            </a:r>
            <a:r>
              <a:rPr dirty="0" sz="1100" spc="-5" b="1">
                <a:latin typeface="Cambria"/>
                <a:cs typeface="Cambria"/>
              </a:rPr>
              <a:t>Variable</a:t>
            </a:r>
            <a:r>
              <a:rPr dirty="0" sz="1100" b="1">
                <a:latin typeface="Cambria"/>
                <a:cs typeface="Cambria"/>
              </a:rPr>
              <a:t> </a:t>
            </a:r>
            <a:r>
              <a:rPr dirty="0" sz="1100" spc="-5" b="1">
                <a:latin typeface="Cambria"/>
                <a:cs typeface="Cambria"/>
              </a:rPr>
              <a:t>('y')</a:t>
            </a:r>
            <a:r>
              <a:rPr dirty="0" sz="1100" spc="-5">
                <a:latin typeface="Cambria"/>
                <a:cs typeface="Cambria"/>
              </a:rPr>
              <a:t>: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Indicates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whether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the</a:t>
            </a:r>
            <a:r>
              <a:rPr dirty="0" sz="1100" spc="-1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client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has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subscribed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to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a </a:t>
            </a:r>
            <a:r>
              <a:rPr dirty="0" sz="1100" spc="-5">
                <a:latin typeface="Cambria"/>
                <a:cs typeface="Cambria"/>
              </a:rPr>
              <a:t>term </a:t>
            </a:r>
            <a:r>
              <a:rPr dirty="0" sz="1100">
                <a:latin typeface="Cambria"/>
                <a:cs typeface="Cambria"/>
              </a:rPr>
              <a:t>deposit </a:t>
            </a:r>
            <a:r>
              <a:rPr dirty="0" sz="1100" spc="-229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or</a:t>
            </a:r>
            <a:r>
              <a:rPr dirty="0" sz="1100" spc="-5">
                <a:latin typeface="Cambria"/>
                <a:cs typeface="Cambria"/>
              </a:rPr>
              <a:t> not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('yes'/'no').</a:t>
            </a:r>
            <a:endParaRPr sz="11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604" y="889761"/>
            <a:ext cx="170180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solidFill>
                  <a:srgbClr val="365F91"/>
                </a:solidFill>
                <a:latin typeface="Calibri"/>
                <a:cs typeface="Calibri"/>
              </a:rPr>
              <a:t>3.</a:t>
            </a:r>
            <a:r>
              <a:rPr dirty="0" sz="2000" spc="-35" b="1">
                <a:solidFill>
                  <a:srgbClr val="365F91"/>
                </a:solidFill>
                <a:latin typeface="Calibri"/>
                <a:cs typeface="Calibri"/>
              </a:rPr>
              <a:t> </a:t>
            </a:r>
            <a:r>
              <a:rPr dirty="0" sz="2000" spc="-5" b="1">
                <a:solidFill>
                  <a:srgbClr val="365F91"/>
                </a:solidFill>
                <a:latin typeface="Calibri"/>
                <a:cs typeface="Calibri"/>
              </a:rPr>
              <a:t>Decision</a:t>
            </a:r>
            <a:r>
              <a:rPr dirty="0" sz="2000" spc="-35" b="1">
                <a:solidFill>
                  <a:srgbClr val="365F91"/>
                </a:solidFill>
                <a:latin typeface="Calibri"/>
                <a:cs typeface="Calibri"/>
              </a:rPr>
              <a:t> </a:t>
            </a:r>
            <a:r>
              <a:rPr dirty="0" sz="2000" spc="-5" b="1">
                <a:solidFill>
                  <a:srgbClr val="365F91"/>
                </a:solidFill>
                <a:latin typeface="Calibri"/>
                <a:cs typeface="Calibri"/>
              </a:rPr>
              <a:t>Tree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0604" y="1527403"/>
            <a:ext cx="5441315" cy="1647825"/>
          </a:xfrm>
          <a:prstGeom prst="rect">
            <a:avLst/>
          </a:prstGeom>
        </p:spPr>
        <p:txBody>
          <a:bodyPr wrap="square" lIns="0" tIns="5841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dirty="0" sz="1100" i="1">
                <a:solidFill>
                  <a:srgbClr val="4F81BC"/>
                </a:solidFill>
                <a:latin typeface="Segoe UI"/>
                <a:cs typeface="Segoe UI"/>
              </a:rPr>
              <a:t>Results</a:t>
            </a:r>
            <a:r>
              <a:rPr dirty="0" sz="1100" spc="-25" i="1">
                <a:solidFill>
                  <a:srgbClr val="4F81BC"/>
                </a:solidFill>
                <a:latin typeface="Segoe UI"/>
                <a:cs typeface="Segoe UI"/>
              </a:rPr>
              <a:t> </a:t>
            </a:r>
            <a:r>
              <a:rPr dirty="0" sz="1100" spc="-5" i="1">
                <a:solidFill>
                  <a:srgbClr val="4F81BC"/>
                </a:solidFill>
                <a:latin typeface="Segoe UI"/>
                <a:cs typeface="Segoe UI"/>
              </a:rPr>
              <a:t>and</a:t>
            </a:r>
            <a:r>
              <a:rPr dirty="0" sz="1100" spc="-10" i="1">
                <a:solidFill>
                  <a:srgbClr val="4F81BC"/>
                </a:solidFill>
                <a:latin typeface="Segoe UI"/>
                <a:cs typeface="Segoe UI"/>
              </a:rPr>
              <a:t> </a:t>
            </a:r>
            <a:r>
              <a:rPr dirty="0" sz="1100" spc="-5" i="1">
                <a:solidFill>
                  <a:srgbClr val="4F81BC"/>
                </a:solidFill>
                <a:latin typeface="Segoe UI"/>
                <a:cs typeface="Segoe UI"/>
              </a:rPr>
              <a:t>Explanation:</a:t>
            </a:r>
            <a:endParaRPr sz="1100">
              <a:latin typeface="Segoe UI"/>
              <a:cs typeface="Segoe UI"/>
            </a:endParaRPr>
          </a:p>
          <a:p>
            <a:pPr marL="12700" marR="5080">
              <a:lnSpc>
                <a:spcPct val="127299"/>
              </a:lnSpc>
            </a:pPr>
            <a:r>
              <a:rPr dirty="0" sz="1100">
                <a:solidFill>
                  <a:srgbClr val="374151"/>
                </a:solidFill>
                <a:latin typeface="Segoe UI"/>
                <a:cs typeface="Segoe UI"/>
              </a:rPr>
              <a:t>The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 Decision</a:t>
            </a:r>
            <a:r>
              <a:rPr dirty="0" sz="1100">
                <a:solidFill>
                  <a:srgbClr val="374151"/>
                </a:solidFill>
                <a:latin typeface="Segoe UI"/>
                <a:cs typeface="Segoe UI"/>
              </a:rPr>
              <a:t> Tree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 model</a:t>
            </a:r>
            <a:r>
              <a:rPr dirty="0" sz="1100" spc="-1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>
                <a:solidFill>
                  <a:srgbClr val="374151"/>
                </a:solidFill>
                <a:latin typeface="Segoe UI"/>
                <a:cs typeface="Segoe UI"/>
              </a:rPr>
              <a:t>shows a</a:t>
            </a:r>
            <a:r>
              <a:rPr dirty="0" sz="1100" spc="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good</a:t>
            </a:r>
            <a:r>
              <a:rPr dirty="0" sz="110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accuracy </a:t>
            </a:r>
            <a:r>
              <a:rPr dirty="0" sz="1100">
                <a:solidFill>
                  <a:srgbClr val="374151"/>
                </a:solidFill>
                <a:latin typeface="Segoe UI"/>
                <a:cs typeface="Segoe UI"/>
              </a:rPr>
              <a:t>of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around</a:t>
            </a:r>
            <a:r>
              <a:rPr dirty="0" sz="110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85.92%</a:t>
            </a:r>
            <a:r>
              <a:rPr dirty="0" sz="1100" spc="-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>
                <a:solidFill>
                  <a:srgbClr val="374151"/>
                </a:solidFill>
                <a:latin typeface="Segoe UI"/>
                <a:cs typeface="Segoe UI"/>
              </a:rPr>
              <a:t>but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has</a:t>
            </a:r>
            <a:r>
              <a:rPr dirty="0" sz="1100">
                <a:solidFill>
                  <a:srgbClr val="374151"/>
                </a:solidFill>
                <a:latin typeface="Segoe UI"/>
                <a:cs typeface="Segoe UI"/>
              </a:rPr>
              <a:t> a</a:t>
            </a:r>
            <a:r>
              <a:rPr dirty="0" sz="1100" spc="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>
                <a:solidFill>
                  <a:srgbClr val="374151"/>
                </a:solidFill>
                <a:latin typeface="Segoe UI"/>
                <a:cs typeface="Segoe UI"/>
              </a:rPr>
              <a:t>lower </a:t>
            </a:r>
            <a:r>
              <a:rPr dirty="0" sz="1100" spc="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>
                <a:solidFill>
                  <a:srgbClr val="374151"/>
                </a:solidFill>
                <a:latin typeface="Segoe UI"/>
                <a:cs typeface="Segoe UI"/>
              </a:rPr>
              <a:t>precision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>
                <a:solidFill>
                  <a:srgbClr val="374151"/>
                </a:solidFill>
                <a:latin typeface="Segoe UI"/>
                <a:cs typeface="Segoe UI"/>
              </a:rPr>
              <a:t>and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recall,</a:t>
            </a:r>
            <a:r>
              <a:rPr dirty="0" sz="1100" spc="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indicating </a:t>
            </a:r>
            <a:r>
              <a:rPr dirty="0" sz="1100">
                <a:solidFill>
                  <a:srgbClr val="374151"/>
                </a:solidFill>
                <a:latin typeface="Segoe UI"/>
                <a:cs typeface="Segoe UI"/>
              </a:rPr>
              <a:t>a</a:t>
            </a:r>
            <a:r>
              <a:rPr dirty="0" sz="1100" spc="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>
                <a:solidFill>
                  <a:srgbClr val="374151"/>
                </a:solidFill>
                <a:latin typeface="Segoe UI"/>
                <a:cs typeface="Segoe UI"/>
              </a:rPr>
              <a:t>balanced but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moderate identification</a:t>
            </a:r>
            <a:r>
              <a:rPr dirty="0" sz="1100" spc="-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>
                <a:solidFill>
                  <a:srgbClr val="374151"/>
                </a:solidFill>
                <a:latin typeface="Segoe UI"/>
                <a:cs typeface="Segoe UI"/>
              </a:rPr>
              <a:t>of</a:t>
            </a:r>
            <a:r>
              <a:rPr dirty="0" sz="1100" spc="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positive </a:t>
            </a:r>
            <a:r>
              <a:rPr dirty="0" sz="110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instances.</a:t>
            </a:r>
            <a:r>
              <a:rPr dirty="0" sz="1100" spc="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>
                <a:solidFill>
                  <a:srgbClr val="374151"/>
                </a:solidFill>
                <a:latin typeface="Segoe UI"/>
                <a:cs typeface="Segoe UI"/>
              </a:rPr>
              <a:t>The</a:t>
            </a:r>
            <a:r>
              <a:rPr dirty="0" sz="1100" spc="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substantial</a:t>
            </a:r>
            <a:r>
              <a:rPr dirty="0" sz="1100" spc="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>
                <a:solidFill>
                  <a:srgbClr val="374151"/>
                </a:solidFill>
                <a:latin typeface="Segoe UI"/>
                <a:cs typeface="Segoe UI"/>
              </a:rPr>
              <a:t>difference</a:t>
            </a:r>
            <a:r>
              <a:rPr dirty="0" sz="1100" spc="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between</a:t>
            </a:r>
            <a:r>
              <a:rPr dirty="0" sz="1100" spc="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training</a:t>
            </a:r>
            <a:r>
              <a:rPr dirty="0" sz="1100" spc="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>
                <a:solidFill>
                  <a:srgbClr val="374151"/>
                </a:solidFill>
                <a:latin typeface="Segoe UI"/>
                <a:cs typeface="Segoe UI"/>
              </a:rPr>
              <a:t>and</a:t>
            </a:r>
            <a:r>
              <a:rPr dirty="0" sz="1100" spc="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testing</a:t>
            </a:r>
            <a:r>
              <a:rPr dirty="0" sz="1100" spc="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accuracy</a:t>
            </a:r>
            <a:r>
              <a:rPr dirty="0" sz="1100" spc="2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suggests</a:t>
            </a:r>
            <a:r>
              <a:rPr dirty="0" sz="1100" spc="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>
                <a:solidFill>
                  <a:srgbClr val="374151"/>
                </a:solidFill>
                <a:latin typeface="Segoe UI"/>
                <a:cs typeface="Segoe UI"/>
              </a:rPr>
              <a:t>the </a:t>
            </a:r>
            <a:r>
              <a:rPr dirty="0" sz="1100" spc="-28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model </a:t>
            </a:r>
            <a:r>
              <a:rPr dirty="0" sz="1100">
                <a:solidFill>
                  <a:srgbClr val="374151"/>
                </a:solidFill>
                <a:latin typeface="Segoe UI"/>
                <a:cs typeface="Segoe UI"/>
              </a:rPr>
              <a:t>has</a:t>
            </a:r>
            <a:r>
              <a:rPr dirty="0" sz="1100" spc="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>
                <a:solidFill>
                  <a:srgbClr val="374151"/>
                </a:solidFill>
                <a:latin typeface="Segoe UI"/>
                <a:cs typeface="Segoe UI"/>
              </a:rPr>
              <a:t>overfit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>
                <a:solidFill>
                  <a:srgbClr val="374151"/>
                </a:solidFill>
                <a:latin typeface="Segoe UI"/>
                <a:cs typeface="Segoe UI"/>
              </a:rPr>
              <a:t>the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training </a:t>
            </a:r>
            <a:r>
              <a:rPr dirty="0" sz="1100">
                <a:solidFill>
                  <a:srgbClr val="374151"/>
                </a:solidFill>
                <a:latin typeface="Segoe UI"/>
                <a:cs typeface="Segoe UI"/>
              </a:rPr>
              <a:t>data,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which is</a:t>
            </a:r>
            <a:r>
              <a:rPr dirty="0" sz="110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common with</a:t>
            </a:r>
            <a:r>
              <a:rPr dirty="0" sz="1100" spc="-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>
                <a:solidFill>
                  <a:srgbClr val="374151"/>
                </a:solidFill>
                <a:latin typeface="Segoe UI"/>
                <a:cs typeface="Segoe UI"/>
              </a:rPr>
              <a:t>Decision</a:t>
            </a:r>
            <a:r>
              <a:rPr dirty="0" sz="1100" spc="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Trees</a:t>
            </a:r>
            <a:r>
              <a:rPr dirty="0" sz="1100">
                <a:solidFill>
                  <a:srgbClr val="374151"/>
                </a:solidFill>
                <a:latin typeface="Segoe UI"/>
                <a:cs typeface="Segoe UI"/>
              </a:rPr>
              <a:t> due to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 their </a:t>
            </a:r>
            <a:r>
              <a:rPr dirty="0" sz="110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tendency</a:t>
            </a:r>
            <a:r>
              <a:rPr dirty="0" sz="110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to</a:t>
            </a:r>
            <a:r>
              <a:rPr dirty="0" sz="1100">
                <a:solidFill>
                  <a:srgbClr val="374151"/>
                </a:solidFill>
                <a:latin typeface="Segoe UI"/>
                <a:cs typeface="Segoe UI"/>
              </a:rPr>
              <a:t> capture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 noise in </a:t>
            </a:r>
            <a:r>
              <a:rPr dirty="0" sz="1100">
                <a:solidFill>
                  <a:srgbClr val="374151"/>
                </a:solidFill>
                <a:latin typeface="Segoe UI"/>
                <a:cs typeface="Segoe UI"/>
              </a:rPr>
              <a:t>the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>
                <a:solidFill>
                  <a:srgbClr val="374151"/>
                </a:solidFill>
                <a:latin typeface="Segoe UI"/>
                <a:cs typeface="Segoe UI"/>
              </a:rPr>
              <a:t>training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 set.</a:t>
            </a:r>
            <a:endParaRPr sz="11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0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100" spc="-5" i="1">
                <a:solidFill>
                  <a:srgbClr val="4F81BC"/>
                </a:solidFill>
                <a:latin typeface="Segoe UI"/>
                <a:cs typeface="Segoe UI"/>
              </a:rPr>
              <a:t>Performance</a:t>
            </a:r>
            <a:r>
              <a:rPr dirty="0" sz="1100" spc="-15" i="1">
                <a:solidFill>
                  <a:srgbClr val="4F81BC"/>
                </a:solidFill>
                <a:latin typeface="Segoe UI"/>
                <a:cs typeface="Segoe UI"/>
              </a:rPr>
              <a:t> </a:t>
            </a:r>
            <a:r>
              <a:rPr dirty="0" sz="1100" spc="-5" i="1">
                <a:solidFill>
                  <a:srgbClr val="4F81BC"/>
                </a:solidFill>
                <a:latin typeface="Segoe UI"/>
                <a:cs typeface="Segoe UI"/>
              </a:rPr>
              <a:t>Metrics:</a:t>
            </a:r>
            <a:endParaRPr sz="1100">
              <a:latin typeface="Segoe UI"/>
              <a:cs typeface="Segoe U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85161" y="3173704"/>
            <a:ext cx="1479550" cy="409575"/>
          </a:xfrm>
          <a:prstGeom prst="rect">
            <a:avLst/>
          </a:prstGeom>
        </p:spPr>
        <p:txBody>
          <a:bodyPr wrap="square" lIns="0" tIns="368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dirty="0" sz="1100">
                <a:solidFill>
                  <a:srgbClr val="374151"/>
                </a:solidFill>
                <a:latin typeface="Segoe UI"/>
                <a:cs typeface="Segoe UI"/>
              </a:rPr>
              <a:t>:</a:t>
            </a:r>
            <a:r>
              <a:rPr dirty="0" sz="1100" spc="-1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Approximately</a:t>
            </a:r>
            <a:r>
              <a:rPr dirty="0" sz="1100" spc="-2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85.92%</a:t>
            </a:r>
            <a:endParaRPr sz="1100">
              <a:latin typeface="Segoe UI"/>
              <a:cs typeface="Segoe UI"/>
            </a:endParaRPr>
          </a:p>
          <a:p>
            <a:pPr marL="17145">
              <a:lnSpc>
                <a:spcPct val="100000"/>
              </a:lnSpc>
              <a:spcBef>
                <a:spcPts val="190"/>
              </a:spcBef>
            </a:pPr>
            <a:r>
              <a:rPr dirty="0" sz="1100">
                <a:solidFill>
                  <a:srgbClr val="374151"/>
                </a:solidFill>
                <a:latin typeface="Segoe UI"/>
                <a:cs typeface="Segoe UI"/>
              </a:rPr>
              <a:t>:</a:t>
            </a:r>
            <a:r>
              <a:rPr dirty="0" sz="1100" spc="-2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Approximately</a:t>
            </a:r>
            <a:r>
              <a:rPr dirty="0" sz="1100" spc="-2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36.67%</a:t>
            </a:r>
            <a:endParaRPr sz="1100">
              <a:latin typeface="Segoe UI"/>
              <a:cs typeface="Segoe U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83994" y="3581526"/>
            <a:ext cx="1474470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>
                <a:solidFill>
                  <a:srgbClr val="374151"/>
                </a:solidFill>
                <a:latin typeface="Segoe UI"/>
                <a:cs typeface="Segoe UI"/>
              </a:rPr>
              <a:t>:</a:t>
            </a:r>
            <a:r>
              <a:rPr dirty="0" sz="1100" spc="-2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Approximately</a:t>
            </a:r>
            <a:r>
              <a:rPr dirty="0" sz="1100" spc="-4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>
                <a:solidFill>
                  <a:srgbClr val="374151"/>
                </a:solidFill>
                <a:latin typeface="Segoe UI"/>
                <a:cs typeface="Segoe UI"/>
              </a:rPr>
              <a:t>35.87%</a:t>
            </a:r>
            <a:endParaRPr sz="1100">
              <a:latin typeface="Segoe UI"/>
              <a:cs typeface="Segoe U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48585" y="3773551"/>
            <a:ext cx="55880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>
                <a:solidFill>
                  <a:srgbClr val="374151"/>
                </a:solidFill>
                <a:latin typeface="Segoe UI"/>
                <a:cs typeface="Segoe UI"/>
              </a:rPr>
              <a:t>:</a:t>
            </a:r>
            <a:endParaRPr sz="1100">
              <a:latin typeface="Segoe UI"/>
              <a:cs typeface="Segoe U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820638" y="3773551"/>
            <a:ext cx="802640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ately</a:t>
            </a:r>
            <a:r>
              <a:rPr dirty="0" sz="1100" spc="-5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36.26%</a:t>
            </a:r>
            <a:endParaRPr sz="1100">
              <a:latin typeface="Segoe UI"/>
              <a:cs typeface="Segoe U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59153" y="3170961"/>
            <a:ext cx="83820" cy="985519"/>
          </a:xfrm>
          <a:prstGeom prst="rect">
            <a:avLst/>
          </a:prstGeom>
        </p:spPr>
        <p:txBody>
          <a:bodyPr wrap="square" lIns="0" tIns="5206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dirty="0" sz="1000" spc="-5">
                <a:solidFill>
                  <a:srgbClr val="374151"/>
                </a:solidFill>
                <a:latin typeface="Symbol"/>
                <a:cs typeface="Symbol"/>
              </a:rPr>
              <a:t></a:t>
            </a:r>
            <a:endParaRPr sz="1000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dirty="0" sz="1000" spc="-5">
                <a:solidFill>
                  <a:srgbClr val="374151"/>
                </a:solidFill>
                <a:latin typeface="Symbol"/>
                <a:cs typeface="Symbol"/>
              </a:rPr>
              <a:t></a:t>
            </a:r>
            <a:endParaRPr sz="1000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dirty="0" sz="1000" spc="-5">
                <a:solidFill>
                  <a:srgbClr val="374151"/>
                </a:solidFill>
                <a:latin typeface="Symbol"/>
                <a:cs typeface="Symbol"/>
              </a:rPr>
              <a:t></a:t>
            </a:r>
            <a:endParaRPr sz="1000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dirty="0" sz="1000" spc="-5">
                <a:solidFill>
                  <a:srgbClr val="374151"/>
                </a:solidFill>
                <a:latin typeface="Symbol"/>
                <a:cs typeface="Symbol"/>
              </a:rPr>
              <a:t></a:t>
            </a:r>
            <a:endParaRPr sz="1000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dirty="0" sz="1000" spc="-5">
                <a:solidFill>
                  <a:srgbClr val="374151"/>
                </a:solidFill>
                <a:latin typeface="Symbol"/>
                <a:cs typeface="Symbol"/>
              </a:rPr>
              <a:t></a:t>
            </a:r>
            <a:endParaRPr sz="1000">
              <a:latin typeface="Symbol"/>
              <a:cs typeface="Symbol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1600453" y="3196462"/>
          <a:ext cx="1269365" cy="9620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3065"/>
                <a:gridCol w="212090"/>
                <a:gridCol w="659130"/>
              </a:tblGrid>
              <a:tr h="190499">
                <a:tc gridSpan="2">
                  <a:txBody>
                    <a:bodyPr/>
                    <a:lstStyle/>
                    <a:p>
                      <a:pPr marL="1270" marR="3175">
                        <a:lnSpc>
                          <a:spcPts val="1300"/>
                        </a:lnSpc>
                        <a:spcBef>
                          <a:spcPts val="100"/>
                        </a:spcBef>
                      </a:pPr>
                      <a:r>
                        <a:rPr dirty="0" sz="1100" b="1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Ac</a:t>
                      </a:r>
                      <a:r>
                        <a:rPr dirty="0" sz="1100" spc="-5" b="1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c</a:t>
                      </a:r>
                      <a:r>
                        <a:rPr dirty="0" sz="1100" spc="-10" b="1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u</a:t>
                      </a:r>
                      <a:r>
                        <a:rPr dirty="0" sz="1100" b="1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ra</a:t>
                      </a:r>
                      <a:r>
                        <a:rPr dirty="0" sz="1100" spc="-15" b="1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c</a:t>
                      </a:r>
                      <a:r>
                        <a:rPr dirty="0" sz="1100" b="1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y</a:t>
                      </a:r>
                      <a:endParaRPr sz="1100">
                        <a:latin typeface="Segoe UI"/>
                        <a:cs typeface="Segoe UI"/>
                      </a:endParaRPr>
                    </a:p>
                  </a:txBody>
                  <a:tcPr marL="0" marR="0" marB="0" marT="12700">
                    <a:lnL w="3175">
                      <a:solidFill>
                        <a:srgbClr val="D9D9E2"/>
                      </a:solidFill>
                      <a:prstDash val="solid"/>
                    </a:lnL>
                    <a:lnR w="3175">
                      <a:solidFill>
                        <a:srgbClr val="D9D9E2"/>
                      </a:solidFill>
                      <a:prstDash val="solid"/>
                    </a:lnR>
                    <a:lnT w="3175">
                      <a:solidFill>
                        <a:srgbClr val="D9D9E2"/>
                      </a:solidFill>
                      <a:prstDash val="solid"/>
                    </a:lnT>
                    <a:lnB w="6350">
                      <a:solidFill>
                        <a:srgbClr val="D9D9E2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 marR="85090"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92024">
                <a:tc gridSpan="2">
                  <a:txBody>
                    <a:bodyPr/>
                    <a:lstStyle/>
                    <a:p>
                      <a:pPr marL="1270">
                        <a:lnSpc>
                          <a:spcPts val="1300"/>
                        </a:lnSpc>
                        <a:spcBef>
                          <a:spcPts val="110"/>
                        </a:spcBef>
                      </a:pPr>
                      <a:r>
                        <a:rPr dirty="0" sz="1100" spc="5" b="1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P</a:t>
                      </a:r>
                      <a:r>
                        <a:rPr dirty="0" sz="1100" spc="-10" b="1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r</a:t>
                      </a:r>
                      <a:r>
                        <a:rPr dirty="0" sz="1100" b="1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ecis</a:t>
                      </a:r>
                      <a:r>
                        <a:rPr dirty="0" sz="1100" spc="-5" b="1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i</a:t>
                      </a:r>
                      <a:r>
                        <a:rPr dirty="0" sz="1100" spc="-20" b="1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o</a:t>
                      </a:r>
                      <a:r>
                        <a:rPr dirty="0" sz="1100" b="1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n</a:t>
                      </a:r>
                      <a:endParaRPr sz="1100">
                        <a:latin typeface="Segoe UI"/>
                        <a:cs typeface="Segoe UI"/>
                      </a:endParaRPr>
                    </a:p>
                  </a:txBody>
                  <a:tcPr marL="0" marR="0" marB="0" marT="13970">
                    <a:lnL w="3175">
                      <a:solidFill>
                        <a:srgbClr val="D9D9E2"/>
                      </a:solidFill>
                      <a:prstDash val="solid"/>
                    </a:lnL>
                    <a:lnR w="3175">
                      <a:solidFill>
                        <a:srgbClr val="D9D9E2"/>
                      </a:solidFill>
                      <a:prstDash val="solid"/>
                    </a:lnR>
                    <a:lnT w="6350">
                      <a:solidFill>
                        <a:srgbClr val="D9D9E2"/>
                      </a:solidFill>
                      <a:prstDash val="solid"/>
                    </a:lnT>
                    <a:lnB w="6350">
                      <a:solidFill>
                        <a:srgbClr val="D9D9E2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92024">
                <a:tc>
                  <a:txBody>
                    <a:bodyPr/>
                    <a:lstStyle/>
                    <a:p>
                      <a:pPr marL="1270">
                        <a:lnSpc>
                          <a:spcPts val="1300"/>
                        </a:lnSpc>
                        <a:spcBef>
                          <a:spcPts val="110"/>
                        </a:spcBef>
                      </a:pPr>
                      <a:r>
                        <a:rPr dirty="0" sz="1100" b="1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Reca</a:t>
                      </a:r>
                      <a:r>
                        <a:rPr dirty="0" sz="1100" spc="-5" b="1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ll</a:t>
                      </a:r>
                      <a:endParaRPr sz="1100">
                        <a:latin typeface="Segoe UI"/>
                        <a:cs typeface="Segoe UI"/>
                      </a:endParaRPr>
                    </a:p>
                  </a:txBody>
                  <a:tcPr marL="0" marR="0" marB="0" marT="13970">
                    <a:lnL w="3175">
                      <a:solidFill>
                        <a:srgbClr val="D9D9E2"/>
                      </a:solidFill>
                      <a:prstDash val="solid"/>
                    </a:lnL>
                    <a:lnR w="3175">
                      <a:solidFill>
                        <a:srgbClr val="D9D9E2"/>
                      </a:solidFill>
                      <a:prstDash val="solid"/>
                    </a:lnR>
                    <a:lnT w="6350">
                      <a:solidFill>
                        <a:srgbClr val="D9D9E2"/>
                      </a:solidFill>
                      <a:prstDash val="solid"/>
                    </a:lnT>
                    <a:lnB w="6350">
                      <a:solidFill>
                        <a:srgbClr val="D9D9E2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R="85090"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D9D9E2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93548">
                <a:tc gridSpan="2">
                  <a:txBody>
                    <a:bodyPr/>
                    <a:lstStyle/>
                    <a:p>
                      <a:pPr marL="1270" marR="21590">
                        <a:lnSpc>
                          <a:spcPts val="1310"/>
                        </a:lnSpc>
                        <a:spcBef>
                          <a:spcPts val="110"/>
                        </a:spcBef>
                      </a:pPr>
                      <a:r>
                        <a:rPr dirty="0" sz="1100" b="1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F1</a:t>
                      </a:r>
                      <a:r>
                        <a:rPr dirty="0" sz="1100" spc="-55" b="1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100" spc="-5" b="1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Score</a:t>
                      </a:r>
                      <a:endParaRPr sz="1100">
                        <a:latin typeface="Segoe UI"/>
                        <a:cs typeface="Segoe UI"/>
                      </a:endParaRPr>
                    </a:p>
                  </a:txBody>
                  <a:tcPr marL="0" marR="0" marB="0" marT="13970">
                    <a:lnL w="3175">
                      <a:solidFill>
                        <a:srgbClr val="D9D9E2"/>
                      </a:solidFill>
                      <a:prstDash val="solid"/>
                    </a:lnL>
                    <a:lnR w="3175">
                      <a:solidFill>
                        <a:srgbClr val="D9D9E2"/>
                      </a:solidFill>
                      <a:prstDash val="solid"/>
                    </a:lnR>
                    <a:lnT w="6350">
                      <a:solidFill>
                        <a:srgbClr val="D9D9E2"/>
                      </a:solidFill>
                      <a:prstDash val="solid"/>
                    </a:lnT>
                    <a:lnB w="6350">
                      <a:solidFill>
                        <a:srgbClr val="D9D9E2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ts val="1310"/>
                        </a:lnSpc>
                        <a:spcBef>
                          <a:spcPts val="110"/>
                        </a:spcBef>
                      </a:pPr>
                      <a:r>
                        <a:rPr dirty="0" sz="1100" spc="-1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A</a:t>
                      </a:r>
                      <a:r>
                        <a:rPr dirty="0" sz="110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ppro</a:t>
                      </a:r>
                      <a:r>
                        <a:rPr dirty="0" sz="11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xim</a:t>
                      </a:r>
                      <a:endParaRPr sz="1100">
                        <a:latin typeface="Segoe UI"/>
                        <a:cs typeface="Segoe UI"/>
                      </a:endParaRPr>
                    </a:p>
                  </a:txBody>
                  <a:tcPr marL="0" marR="0" marB="0" marT="13970">
                    <a:lnL w="3175">
                      <a:solidFill>
                        <a:srgbClr val="D9D9E2"/>
                      </a:solidFill>
                      <a:prstDash val="solid"/>
                    </a:lnL>
                    <a:lnB w="3175">
                      <a:solidFill>
                        <a:srgbClr val="D9D9E2"/>
                      </a:solidFill>
                      <a:prstDash val="solid"/>
                    </a:lnB>
                  </a:tcPr>
                </a:tc>
              </a:tr>
              <a:tr h="190500">
                <a:tc gridSpan="3">
                  <a:txBody>
                    <a:bodyPr/>
                    <a:lstStyle/>
                    <a:p>
                      <a:pPr marL="1270" marR="85090">
                        <a:lnSpc>
                          <a:spcPts val="1300"/>
                        </a:lnSpc>
                        <a:spcBef>
                          <a:spcPts val="100"/>
                        </a:spcBef>
                      </a:pPr>
                      <a:r>
                        <a:rPr dirty="0" sz="1100" spc="-5" b="1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Confusion</a:t>
                      </a:r>
                      <a:r>
                        <a:rPr dirty="0" sz="1100" spc="-30" b="1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100" spc="-5" b="1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Matrix</a:t>
                      </a:r>
                      <a:endParaRPr sz="1100">
                        <a:latin typeface="Segoe UI"/>
                        <a:cs typeface="Segoe UI"/>
                      </a:endParaRPr>
                    </a:p>
                  </a:txBody>
                  <a:tcPr marL="0" marR="0" marB="0" marT="12700">
                    <a:lnL w="3175">
                      <a:solidFill>
                        <a:srgbClr val="D9D9E2"/>
                      </a:solidFill>
                      <a:prstDash val="solid"/>
                    </a:lnL>
                    <a:lnR w="3175">
                      <a:solidFill>
                        <a:srgbClr val="D9D9E2"/>
                      </a:solidFill>
                      <a:prstDash val="solid"/>
                    </a:lnR>
                    <a:lnT w="6350">
                      <a:solidFill>
                        <a:srgbClr val="D9D9E2"/>
                      </a:solidFill>
                      <a:prstDash val="solid"/>
                    </a:lnT>
                    <a:lnB w="3175">
                      <a:solidFill>
                        <a:srgbClr val="D9D9E2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2735707" y="3965575"/>
            <a:ext cx="55880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>
                <a:solidFill>
                  <a:srgbClr val="374151"/>
                </a:solidFill>
                <a:latin typeface="Segoe UI"/>
                <a:cs typeface="Segoe UI"/>
              </a:rPr>
              <a:t>:</a:t>
            </a:r>
            <a:endParaRPr sz="1100">
              <a:latin typeface="Segoe UI"/>
              <a:cs typeface="Segoe U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600454" y="5241670"/>
            <a:ext cx="1184910" cy="192405"/>
          </a:xfrm>
          <a:custGeom>
            <a:avLst/>
            <a:gdLst/>
            <a:ahLst/>
            <a:cxnLst/>
            <a:rect l="l" t="t" r="r" b="b"/>
            <a:pathLst>
              <a:path w="1184910" h="192404">
                <a:moveTo>
                  <a:pt x="3035" y="0"/>
                </a:moveTo>
                <a:lnTo>
                  <a:pt x="0" y="0"/>
                </a:lnTo>
                <a:lnTo>
                  <a:pt x="0" y="2997"/>
                </a:lnTo>
                <a:lnTo>
                  <a:pt x="0" y="189230"/>
                </a:lnTo>
                <a:lnTo>
                  <a:pt x="0" y="192278"/>
                </a:lnTo>
                <a:lnTo>
                  <a:pt x="3035" y="192278"/>
                </a:lnTo>
                <a:lnTo>
                  <a:pt x="3035" y="189230"/>
                </a:lnTo>
                <a:lnTo>
                  <a:pt x="3035" y="3048"/>
                </a:lnTo>
                <a:lnTo>
                  <a:pt x="3035" y="0"/>
                </a:lnTo>
                <a:close/>
              </a:path>
              <a:path w="1184910" h="192404">
                <a:moveTo>
                  <a:pt x="1181404" y="189230"/>
                </a:moveTo>
                <a:lnTo>
                  <a:pt x="3048" y="189230"/>
                </a:lnTo>
                <a:lnTo>
                  <a:pt x="3048" y="192278"/>
                </a:lnTo>
                <a:lnTo>
                  <a:pt x="1181404" y="192278"/>
                </a:lnTo>
                <a:lnTo>
                  <a:pt x="1181404" y="189230"/>
                </a:lnTo>
                <a:close/>
              </a:path>
              <a:path w="1184910" h="192404">
                <a:moveTo>
                  <a:pt x="1181404" y="0"/>
                </a:moveTo>
                <a:lnTo>
                  <a:pt x="3048" y="0"/>
                </a:lnTo>
                <a:lnTo>
                  <a:pt x="3048" y="3048"/>
                </a:lnTo>
                <a:lnTo>
                  <a:pt x="1181404" y="3048"/>
                </a:lnTo>
                <a:lnTo>
                  <a:pt x="1181404" y="0"/>
                </a:lnTo>
                <a:close/>
              </a:path>
              <a:path w="1184910" h="192404">
                <a:moveTo>
                  <a:pt x="1184516" y="0"/>
                </a:moveTo>
                <a:lnTo>
                  <a:pt x="1181481" y="0"/>
                </a:lnTo>
                <a:lnTo>
                  <a:pt x="1181481" y="2997"/>
                </a:lnTo>
                <a:lnTo>
                  <a:pt x="1181481" y="189230"/>
                </a:lnTo>
                <a:lnTo>
                  <a:pt x="1181481" y="192278"/>
                </a:lnTo>
                <a:lnTo>
                  <a:pt x="1184516" y="192278"/>
                </a:lnTo>
                <a:lnTo>
                  <a:pt x="1184516" y="189230"/>
                </a:lnTo>
                <a:lnTo>
                  <a:pt x="1184516" y="3048"/>
                </a:lnTo>
                <a:lnTo>
                  <a:pt x="1184516" y="0"/>
                </a:lnTo>
                <a:close/>
              </a:path>
            </a:pathLst>
          </a:custGeom>
          <a:solidFill>
            <a:srgbClr val="D9D9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130604" y="4136873"/>
            <a:ext cx="5258435" cy="2185035"/>
          </a:xfrm>
          <a:prstGeom prst="rect">
            <a:avLst/>
          </a:prstGeom>
        </p:spPr>
        <p:txBody>
          <a:bodyPr wrap="square" lIns="0" tIns="30480" rIns="0" bIns="0" rtlCol="0" vert="horz">
            <a:spAutoFit/>
          </a:bodyPr>
          <a:lstStyle/>
          <a:p>
            <a:pPr marL="926465" indent="-229235">
              <a:lnSpc>
                <a:spcPct val="100000"/>
              </a:lnSpc>
              <a:spcBef>
                <a:spcPts val="240"/>
              </a:spcBef>
              <a:buSzPct val="90909"/>
              <a:buFont typeface="Symbol"/>
              <a:buChar char=""/>
              <a:tabLst>
                <a:tab pos="926465" algn="l"/>
                <a:tab pos="927100" algn="l"/>
              </a:tabLst>
            </a:pPr>
            <a:r>
              <a:rPr dirty="0" sz="1100">
                <a:solidFill>
                  <a:srgbClr val="374151"/>
                </a:solidFill>
                <a:latin typeface="Segoe UI"/>
                <a:cs typeface="Segoe UI"/>
              </a:rPr>
              <a:t>True</a:t>
            </a:r>
            <a:r>
              <a:rPr dirty="0" sz="1100" spc="-2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Negatives:</a:t>
            </a:r>
            <a:r>
              <a:rPr dirty="0" sz="1100" spc="-3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675</a:t>
            </a:r>
            <a:endParaRPr sz="1100">
              <a:latin typeface="Segoe UI"/>
              <a:cs typeface="Segoe UI"/>
            </a:endParaRPr>
          </a:p>
          <a:p>
            <a:pPr marL="926465" indent="-229235">
              <a:lnSpc>
                <a:spcPct val="100000"/>
              </a:lnSpc>
              <a:spcBef>
                <a:spcPts val="145"/>
              </a:spcBef>
              <a:buSzPct val="90909"/>
              <a:buFont typeface="Symbol"/>
              <a:buChar char=""/>
              <a:tabLst>
                <a:tab pos="926465" algn="l"/>
                <a:tab pos="927100" algn="l"/>
              </a:tabLst>
            </a:pP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False</a:t>
            </a:r>
            <a:r>
              <a:rPr dirty="0" sz="1100" spc="-2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Positives:</a:t>
            </a:r>
            <a:r>
              <a:rPr dirty="0" sz="1100" spc="-3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>
                <a:solidFill>
                  <a:srgbClr val="374151"/>
                </a:solidFill>
                <a:latin typeface="Segoe UI"/>
                <a:cs typeface="Segoe UI"/>
              </a:rPr>
              <a:t>57</a:t>
            </a:r>
            <a:endParaRPr sz="1100">
              <a:latin typeface="Segoe UI"/>
              <a:cs typeface="Segoe UI"/>
            </a:endParaRPr>
          </a:p>
          <a:p>
            <a:pPr marL="926465" indent="-229235">
              <a:lnSpc>
                <a:spcPct val="100000"/>
              </a:lnSpc>
              <a:spcBef>
                <a:spcPts val="145"/>
              </a:spcBef>
              <a:buSzPct val="90909"/>
              <a:buFont typeface="Symbol"/>
              <a:buChar char=""/>
              <a:tabLst>
                <a:tab pos="926465" algn="l"/>
                <a:tab pos="927100" algn="l"/>
              </a:tabLst>
            </a:pP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False</a:t>
            </a:r>
            <a:r>
              <a:rPr dirty="0" sz="1100" spc="-1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Negatives:</a:t>
            </a:r>
            <a:r>
              <a:rPr dirty="0" sz="1100" spc="-3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>
                <a:solidFill>
                  <a:srgbClr val="374151"/>
                </a:solidFill>
                <a:latin typeface="Segoe UI"/>
                <a:cs typeface="Segoe UI"/>
              </a:rPr>
              <a:t>59</a:t>
            </a:r>
            <a:endParaRPr sz="1100">
              <a:latin typeface="Segoe UI"/>
              <a:cs typeface="Segoe UI"/>
            </a:endParaRPr>
          </a:p>
          <a:p>
            <a:pPr marL="926465" indent="-229235">
              <a:lnSpc>
                <a:spcPct val="100000"/>
              </a:lnSpc>
              <a:spcBef>
                <a:spcPts val="145"/>
              </a:spcBef>
              <a:buSzPct val="90909"/>
              <a:buFont typeface="Symbol"/>
              <a:buChar char=""/>
              <a:tabLst>
                <a:tab pos="926465" algn="l"/>
                <a:tab pos="927100" algn="l"/>
              </a:tabLst>
            </a:pPr>
            <a:r>
              <a:rPr dirty="0" sz="1100">
                <a:solidFill>
                  <a:srgbClr val="374151"/>
                </a:solidFill>
                <a:latin typeface="Segoe UI"/>
                <a:cs typeface="Segoe UI"/>
              </a:rPr>
              <a:t>True</a:t>
            </a:r>
            <a:r>
              <a:rPr dirty="0" sz="1100" spc="-3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>
                <a:solidFill>
                  <a:srgbClr val="374151"/>
                </a:solidFill>
                <a:latin typeface="Segoe UI"/>
                <a:cs typeface="Segoe UI"/>
              </a:rPr>
              <a:t>Positives:</a:t>
            </a:r>
            <a:r>
              <a:rPr dirty="0" sz="1100" spc="-4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>
                <a:solidFill>
                  <a:srgbClr val="374151"/>
                </a:solidFill>
                <a:latin typeface="Segoe UI"/>
                <a:cs typeface="Segoe UI"/>
              </a:rPr>
              <a:t>33</a:t>
            </a:r>
            <a:endParaRPr sz="11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1150"/>
              </a:spcBef>
            </a:pPr>
            <a:r>
              <a:rPr dirty="0" sz="1100" spc="-5" i="1">
                <a:solidFill>
                  <a:srgbClr val="4F81BC"/>
                </a:solidFill>
                <a:latin typeface="Segoe UI"/>
                <a:cs typeface="Segoe UI"/>
              </a:rPr>
              <a:t>Overfitting</a:t>
            </a:r>
            <a:r>
              <a:rPr dirty="0" sz="1100" spc="-35" i="1">
                <a:solidFill>
                  <a:srgbClr val="4F81BC"/>
                </a:solidFill>
                <a:latin typeface="Segoe UI"/>
                <a:cs typeface="Segoe UI"/>
              </a:rPr>
              <a:t> </a:t>
            </a:r>
            <a:r>
              <a:rPr dirty="0" sz="1100" spc="-5" i="1">
                <a:solidFill>
                  <a:srgbClr val="4F81BC"/>
                </a:solidFill>
                <a:latin typeface="Segoe UI"/>
                <a:cs typeface="Segoe UI"/>
              </a:rPr>
              <a:t>Check:</a:t>
            </a:r>
            <a:endParaRPr sz="1100">
              <a:latin typeface="Segoe UI"/>
              <a:cs typeface="Segoe UI"/>
            </a:endParaRPr>
          </a:p>
          <a:p>
            <a:pPr marL="472440" indent="-232410">
              <a:lnSpc>
                <a:spcPct val="100000"/>
              </a:lnSpc>
              <a:spcBef>
                <a:spcPts val="385"/>
              </a:spcBef>
              <a:buSzPct val="90909"/>
              <a:buFont typeface="Symbol"/>
              <a:buChar char=""/>
              <a:tabLst>
                <a:tab pos="472440" algn="l"/>
                <a:tab pos="473075" algn="l"/>
              </a:tabLst>
            </a:pPr>
            <a:r>
              <a:rPr dirty="0" sz="1100" spc="-5" b="1">
                <a:solidFill>
                  <a:srgbClr val="374151"/>
                </a:solidFill>
                <a:latin typeface="Segoe UI"/>
                <a:cs typeface="Segoe UI"/>
              </a:rPr>
              <a:t>Training</a:t>
            </a:r>
            <a:r>
              <a:rPr dirty="0" sz="1100" spc="-15" b="1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 b="1">
                <a:solidFill>
                  <a:srgbClr val="374151"/>
                </a:solidFill>
                <a:latin typeface="Segoe UI"/>
                <a:cs typeface="Segoe UI"/>
              </a:rPr>
              <a:t>Accuracy</a:t>
            </a:r>
            <a:r>
              <a:rPr dirty="0" sz="1100">
                <a:solidFill>
                  <a:srgbClr val="374151"/>
                </a:solidFill>
                <a:latin typeface="Segoe UI"/>
                <a:cs typeface="Segoe UI"/>
              </a:rPr>
              <a:t>:</a:t>
            </a:r>
            <a:r>
              <a:rPr dirty="0" sz="1100" spc="-3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100%</a:t>
            </a:r>
            <a:endParaRPr sz="1100">
              <a:latin typeface="Segoe UI"/>
              <a:cs typeface="Segoe UI"/>
            </a:endParaRPr>
          </a:p>
          <a:p>
            <a:pPr marL="469265" marR="5080" indent="-228600">
              <a:lnSpc>
                <a:spcPct val="110900"/>
              </a:lnSpc>
              <a:spcBef>
                <a:spcPts val="25"/>
              </a:spcBef>
              <a:buSzPct val="90909"/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100">
                <a:solidFill>
                  <a:srgbClr val="374151"/>
                </a:solidFill>
                <a:latin typeface="Segoe UI"/>
                <a:cs typeface="Segoe UI"/>
              </a:rPr>
              <a:t>The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model's</a:t>
            </a:r>
            <a:r>
              <a:rPr dirty="0" sz="1100" spc="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>
                <a:solidFill>
                  <a:srgbClr val="374151"/>
                </a:solidFill>
                <a:latin typeface="Segoe UI"/>
                <a:cs typeface="Segoe UI"/>
              </a:rPr>
              <a:t>training</a:t>
            </a:r>
            <a:r>
              <a:rPr dirty="0" sz="1100" spc="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accuracy</a:t>
            </a:r>
            <a:r>
              <a:rPr dirty="0" sz="1100" spc="1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is</a:t>
            </a:r>
            <a:r>
              <a:rPr dirty="0" sz="1100" spc="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significantly</a:t>
            </a:r>
            <a:r>
              <a:rPr dirty="0" sz="1100" spc="1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higher</a:t>
            </a:r>
            <a:r>
              <a:rPr dirty="0" sz="1100">
                <a:solidFill>
                  <a:srgbClr val="374151"/>
                </a:solidFill>
                <a:latin typeface="Segoe UI"/>
                <a:cs typeface="Segoe UI"/>
              </a:rPr>
              <a:t> than</a:t>
            </a:r>
            <a:r>
              <a:rPr dirty="0" sz="1100" spc="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>
                <a:solidFill>
                  <a:srgbClr val="374151"/>
                </a:solidFill>
                <a:latin typeface="Segoe UI"/>
                <a:cs typeface="Segoe UI"/>
              </a:rPr>
              <a:t>the</a:t>
            </a:r>
            <a:r>
              <a:rPr dirty="0" sz="1100" spc="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testing</a:t>
            </a:r>
            <a:r>
              <a:rPr dirty="0" sz="1100" spc="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accuracy, </a:t>
            </a:r>
            <a:r>
              <a:rPr dirty="0" sz="1100" spc="-28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indicating </a:t>
            </a:r>
            <a:r>
              <a:rPr dirty="0" sz="1100">
                <a:solidFill>
                  <a:srgbClr val="374151"/>
                </a:solidFill>
                <a:latin typeface="Segoe UI"/>
                <a:cs typeface="Segoe UI"/>
              </a:rPr>
              <a:t>a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notable degree </a:t>
            </a:r>
            <a:r>
              <a:rPr dirty="0" sz="1100">
                <a:solidFill>
                  <a:srgbClr val="374151"/>
                </a:solidFill>
                <a:latin typeface="Segoe UI"/>
                <a:cs typeface="Segoe UI"/>
              </a:rPr>
              <a:t>of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overfitting.</a:t>
            </a:r>
            <a:endParaRPr sz="11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9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</a:pPr>
            <a:r>
              <a:rPr dirty="0" sz="1200" spc="-5" b="1">
                <a:solidFill>
                  <a:srgbClr val="4F81BC"/>
                </a:solidFill>
                <a:latin typeface="Cambria"/>
                <a:cs typeface="Cambria"/>
              </a:rPr>
              <a:t>CODE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44828" y="6467221"/>
            <a:ext cx="2591435" cy="151130"/>
          </a:xfrm>
          <a:prstGeom prst="rect">
            <a:avLst/>
          </a:prstGeom>
          <a:ln w="3175">
            <a:solidFill>
              <a:srgbClr val="D9D9E2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1270">
              <a:lnSpc>
                <a:spcPts val="1160"/>
              </a:lnSpc>
            </a:pPr>
            <a:r>
              <a:rPr dirty="0" sz="1000" spc="-5">
                <a:solidFill>
                  <a:srgbClr val="2D94D2"/>
                </a:solidFill>
                <a:latin typeface="Cambria"/>
                <a:cs typeface="Cambria"/>
              </a:rPr>
              <a:t>from</a:t>
            </a:r>
            <a:r>
              <a:rPr dirty="0" sz="1000" spc="5">
                <a:solidFill>
                  <a:srgbClr val="2D94D2"/>
                </a:solidFill>
                <a:latin typeface="Cambria"/>
                <a:cs typeface="Cambria"/>
              </a:rPr>
              <a:t> </a:t>
            </a:r>
            <a:r>
              <a:rPr dirty="0" sz="1000" spc="-5">
                <a:solidFill>
                  <a:srgbClr val="2D94D2"/>
                </a:solidFill>
                <a:latin typeface="Cambria"/>
                <a:cs typeface="Cambria"/>
              </a:rPr>
              <a:t>sklearn.tree</a:t>
            </a:r>
            <a:r>
              <a:rPr dirty="0" sz="1000" spc="10">
                <a:solidFill>
                  <a:srgbClr val="2D94D2"/>
                </a:solidFill>
                <a:latin typeface="Cambria"/>
                <a:cs typeface="Cambria"/>
              </a:rPr>
              <a:t> </a:t>
            </a:r>
            <a:r>
              <a:rPr dirty="0" sz="1000" spc="-5">
                <a:solidFill>
                  <a:srgbClr val="2D94D2"/>
                </a:solidFill>
                <a:latin typeface="Cambria"/>
                <a:cs typeface="Cambria"/>
              </a:rPr>
              <a:t>import</a:t>
            </a:r>
            <a:r>
              <a:rPr dirty="0" sz="1000" spc="10">
                <a:solidFill>
                  <a:srgbClr val="2D94D2"/>
                </a:solidFill>
                <a:latin typeface="Cambria"/>
                <a:cs typeface="Cambria"/>
              </a:rPr>
              <a:t> </a:t>
            </a:r>
            <a:r>
              <a:rPr dirty="0" sz="1000" spc="-5">
                <a:solidFill>
                  <a:srgbClr val="2D94D2"/>
                </a:solidFill>
                <a:latin typeface="Cambria"/>
                <a:cs typeface="Cambria"/>
              </a:rPr>
              <a:t>DecisionTreeClassifier</a:t>
            </a:r>
            <a:endParaRPr sz="1000">
              <a:latin typeface="Cambria"/>
              <a:cs typeface="Cambria"/>
            </a:endParaRPr>
          </a:p>
        </p:txBody>
      </p: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1143304" y="6770496"/>
          <a:ext cx="2900680" cy="4648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00225"/>
                <a:gridCol w="929639"/>
                <a:gridCol w="166369"/>
              </a:tblGrid>
              <a:tr h="153162">
                <a:tc gridSpan="2">
                  <a:txBody>
                    <a:bodyPr/>
                    <a:lstStyle/>
                    <a:p>
                      <a:pPr marL="1270">
                        <a:lnSpc>
                          <a:spcPts val="1105"/>
                        </a:lnSpc>
                      </a:pPr>
                      <a:r>
                        <a:rPr dirty="0" sz="1000" spc="-5">
                          <a:solidFill>
                            <a:srgbClr val="2D94D2"/>
                          </a:solidFill>
                          <a:latin typeface="Cambria"/>
                          <a:cs typeface="Cambria"/>
                        </a:rPr>
                        <a:t>#</a:t>
                      </a:r>
                      <a:r>
                        <a:rPr dirty="0" sz="1000" spc="-10">
                          <a:solidFill>
                            <a:srgbClr val="2D94D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1000" spc="-5">
                          <a:solidFill>
                            <a:srgbClr val="2D94D2"/>
                          </a:solidFill>
                          <a:latin typeface="Cambria"/>
                          <a:cs typeface="Cambria"/>
                        </a:rPr>
                        <a:t>Initializing</a:t>
                      </a:r>
                      <a:r>
                        <a:rPr dirty="0" sz="1000" spc="10">
                          <a:solidFill>
                            <a:srgbClr val="2D94D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1000" spc="-5">
                          <a:solidFill>
                            <a:srgbClr val="2D94D2"/>
                          </a:solidFill>
                          <a:latin typeface="Cambria"/>
                          <a:cs typeface="Cambria"/>
                        </a:rPr>
                        <a:t>and</a:t>
                      </a:r>
                      <a:r>
                        <a:rPr dirty="0" sz="1000" spc="10">
                          <a:solidFill>
                            <a:srgbClr val="2D94D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1000" spc="-5">
                          <a:solidFill>
                            <a:srgbClr val="2D94D2"/>
                          </a:solidFill>
                          <a:latin typeface="Cambria"/>
                          <a:cs typeface="Cambria"/>
                        </a:rPr>
                        <a:t>training</a:t>
                      </a:r>
                      <a:r>
                        <a:rPr dirty="0" sz="1000" spc="15">
                          <a:solidFill>
                            <a:srgbClr val="2D94D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1000" spc="-5">
                          <a:solidFill>
                            <a:srgbClr val="2D94D2"/>
                          </a:solidFill>
                          <a:latin typeface="Cambria"/>
                          <a:cs typeface="Cambria"/>
                        </a:rPr>
                        <a:t>the</a:t>
                      </a:r>
                      <a:r>
                        <a:rPr dirty="0" sz="1000" spc="5">
                          <a:solidFill>
                            <a:srgbClr val="2D94D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1000" spc="-5">
                          <a:solidFill>
                            <a:srgbClr val="2D94D2"/>
                          </a:solidFill>
                          <a:latin typeface="Cambria"/>
                          <a:cs typeface="Cambria"/>
                        </a:rPr>
                        <a:t>Decision Tree</a:t>
                      </a:r>
                      <a:r>
                        <a:rPr dirty="0" sz="1000" spc="5">
                          <a:solidFill>
                            <a:srgbClr val="2D94D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1000" spc="-5">
                          <a:solidFill>
                            <a:srgbClr val="2D94D2"/>
                          </a:solidFill>
                          <a:latin typeface="Cambria"/>
                          <a:cs typeface="Cambria"/>
                        </a:rPr>
                        <a:t>model</a:t>
                      </a:r>
                      <a:endParaRPr sz="1000">
                        <a:latin typeface="Cambria"/>
                        <a:cs typeface="Cambria"/>
                      </a:endParaRPr>
                    </a:p>
                  </a:txBody>
                  <a:tcPr marL="0" marR="0" marB="0" marT="0">
                    <a:lnL w="3175">
                      <a:solidFill>
                        <a:srgbClr val="D9D9E2"/>
                      </a:solidFill>
                      <a:prstDash val="solid"/>
                    </a:lnL>
                    <a:lnR w="3175">
                      <a:solidFill>
                        <a:srgbClr val="D9D9E2"/>
                      </a:solidFill>
                      <a:prstDash val="solid"/>
                    </a:lnR>
                    <a:lnT w="3175">
                      <a:solidFill>
                        <a:srgbClr val="D9D9E2"/>
                      </a:solidFill>
                      <a:prstDash val="solid"/>
                    </a:lnT>
                    <a:lnB w="3175">
                      <a:solidFill>
                        <a:srgbClr val="D9D9E2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D9D9E2"/>
                      </a:solidFill>
                      <a:prstDash val="solid"/>
                    </a:lnL>
                    <a:lnB w="3175">
                      <a:solidFill>
                        <a:srgbClr val="D9D9E2"/>
                      </a:solidFill>
                      <a:prstDash val="solid"/>
                    </a:lnB>
                  </a:tcPr>
                </a:tc>
              </a:tr>
              <a:tr h="155448">
                <a:tc gridSpan="3">
                  <a:txBody>
                    <a:bodyPr/>
                    <a:lstStyle/>
                    <a:p>
                      <a:pPr marL="1270">
                        <a:lnSpc>
                          <a:spcPts val="1125"/>
                        </a:lnSpc>
                      </a:pPr>
                      <a:r>
                        <a:rPr dirty="0" sz="1000" spc="-5">
                          <a:solidFill>
                            <a:srgbClr val="2D94D2"/>
                          </a:solidFill>
                          <a:latin typeface="Cambria"/>
                          <a:cs typeface="Cambria"/>
                        </a:rPr>
                        <a:t>dt_model</a:t>
                      </a:r>
                      <a:r>
                        <a:rPr dirty="0" sz="1000" spc="15">
                          <a:solidFill>
                            <a:srgbClr val="2D94D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1000" spc="-5">
                          <a:solidFill>
                            <a:srgbClr val="2D94D2"/>
                          </a:solidFill>
                          <a:latin typeface="Cambria"/>
                          <a:cs typeface="Cambria"/>
                        </a:rPr>
                        <a:t>=</a:t>
                      </a:r>
                      <a:r>
                        <a:rPr dirty="0" sz="1000" spc="10">
                          <a:solidFill>
                            <a:srgbClr val="2D94D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1000" spc="-5">
                          <a:solidFill>
                            <a:srgbClr val="2D94D2"/>
                          </a:solidFill>
                          <a:latin typeface="Cambria"/>
                          <a:cs typeface="Cambria"/>
                        </a:rPr>
                        <a:t>DecisionTreeClassifier(random_state=42)</a:t>
                      </a:r>
                      <a:endParaRPr sz="1000">
                        <a:latin typeface="Cambria"/>
                        <a:cs typeface="Cambria"/>
                      </a:endParaRPr>
                    </a:p>
                  </a:txBody>
                  <a:tcPr marL="0" marR="0" marB="0" marT="0">
                    <a:lnL w="3175">
                      <a:solidFill>
                        <a:srgbClr val="D9D9E2"/>
                      </a:solidFill>
                      <a:prstDash val="solid"/>
                    </a:lnL>
                    <a:lnR w="3175">
                      <a:solidFill>
                        <a:srgbClr val="D9D9E2"/>
                      </a:solidFill>
                      <a:prstDash val="solid"/>
                    </a:lnR>
                    <a:lnB w="3175">
                      <a:solidFill>
                        <a:srgbClr val="D9D9E2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53162">
                <a:tc>
                  <a:txBody>
                    <a:bodyPr/>
                    <a:lstStyle/>
                    <a:p>
                      <a:pPr marL="1270">
                        <a:lnSpc>
                          <a:spcPts val="1105"/>
                        </a:lnSpc>
                      </a:pPr>
                      <a:r>
                        <a:rPr dirty="0" sz="1000" spc="-5">
                          <a:solidFill>
                            <a:srgbClr val="2D94D2"/>
                          </a:solidFill>
                          <a:latin typeface="Cambria"/>
                          <a:cs typeface="Cambria"/>
                        </a:rPr>
                        <a:t>dt_model.fit(X_train_pca,</a:t>
                      </a:r>
                      <a:r>
                        <a:rPr dirty="0" sz="1000" spc="-10">
                          <a:solidFill>
                            <a:srgbClr val="2D94D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1000" spc="-5">
                          <a:solidFill>
                            <a:srgbClr val="2D94D2"/>
                          </a:solidFill>
                          <a:latin typeface="Cambria"/>
                          <a:cs typeface="Cambria"/>
                        </a:rPr>
                        <a:t>Y_train)</a:t>
                      </a:r>
                      <a:endParaRPr sz="1000">
                        <a:latin typeface="Cambria"/>
                        <a:cs typeface="Cambria"/>
                      </a:endParaRPr>
                    </a:p>
                  </a:txBody>
                  <a:tcPr marL="0" marR="0" marB="0" marT="0">
                    <a:lnL w="3175">
                      <a:solidFill>
                        <a:srgbClr val="D9D9E2"/>
                      </a:solidFill>
                      <a:prstDash val="solid"/>
                    </a:lnL>
                    <a:lnR w="3175">
                      <a:solidFill>
                        <a:srgbClr val="D9D9E2"/>
                      </a:solidFill>
                      <a:prstDash val="solid"/>
                    </a:lnR>
                    <a:lnT w="3175">
                      <a:solidFill>
                        <a:srgbClr val="D9D9E2"/>
                      </a:solidFill>
                      <a:prstDash val="solid"/>
                    </a:lnT>
                    <a:lnB w="3175">
                      <a:solidFill>
                        <a:srgbClr val="D9D9E2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D9D9E2"/>
                      </a:solidFill>
                      <a:prstDash val="solid"/>
                    </a:lnL>
                    <a:lnT w="3175">
                      <a:solidFill>
                        <a:srgbClr val="D9D9E2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15" name="object 15"/>
          <p:cNvSpPr/>
          <p:nvPr/>
        </p:nvSpPr>
        <p:spPr>
          <a:xfrm>
            <a:off x="1143304" y="7385062"/>
            <a:ext cx="2239645" cy="309880"/>
          </a:xfrm>
          <a:custGeom>
            <a:avLst/>
            <a:gdLst/>
            <a:ahLst/>
            <a:cxnLst/>
            <a:rect l="l" t="t" r="r" b="b"/>
            <a:pathLst>
              <a:path w="2239645" h="309879">
                <a:moveTo>
                  <a:pt x="3048" y="158496"/>
                </a:moveTo>
                <a:lnTo>
                  <a:pt x="0" y="158496"/>
                </a:lnTo>
                <a:lnTo>
                  <a:pt x="0" y="306311"/>
                </a:lnTo>
                <a:lnTo>
                  <a:pt x="3048" y="306311"/>
                </a:lnTo>
                <a:lnTo>
                  <a:pt x="3048" y="158496"/>
                </a:lnTo>
                <a:close/>
              </a:path>
              <a:path w="2239645" h="309879">
                <a:moveTo>
                  <a:pt x="1457198" y="0"/>
                </a:moveTo>
                <a:lnTo>
                  <a:pt x="3048" y="0"/>
                </a:lnTo>
                <a:lnTo>
                  <a:pt x="0" y="0"/>
                </a:lnTo>
                <a:lnTo>
                  <a:pt x="0" y="3035"/>
                </a:lnTo>
                <a:lnTo>
                  <a:pt x="0" y="150863"/>
                </a:lnTo>
                <a:lnTo>
                  <a:pt x="0" y="153911"/>
                </a:lnTo>
                <a:lnTo>
                  <a:pt x="3048" y="153911"/>
                </a:lnTo>
                <a:lnTo>
                  <a:pt x="1457198" y="153911"/>
                </a:lnTo>
                <a:lnTo>
                  <a:pt x="1457198" y="150863"/>
                </a:lnTo>
                <a:lnTo>
                  <a:pt x="3048" y="150863"/>
                </a:lnTo>
                <a:lnTo>
                  <a:pt x="3048" y="3035"/>
                </a:lnTo>
                <a:lnTo>
                  <a:pt x="1457198" y="3035"/>
                </a:lnTo>
                <a:lnTo>
                  <a:pt x="1457198" y="0"/>
                </a:lnTo>
                <a:close/>
              </a:path>
              <a:path w="2239645" h="309879">
                <a:moveTo>
                  <a:pt x="1460309" y="0"/>
                </a:moveTo>
                <a:lnTo>
                  <a:pt x="1457274" y="0"/>
                </a:lnTo>
                <a:lnTo>
                  <a:pt x="1457274" y="3035"/>
                </a:lnTo>
                <a:lnTo>
                  <a:pt x="1457274" y="150863"/>
                </a:lnTo>
                <a:lnTo>
                  <a:pt x="1457274" y="153911"/>
                </a:lnTo>
                <a:lnTo>
                  <a:pt x="1460309" y="153911"/>
                </a:lnTo>
                <a:lnTo>
                  <a:pt x="1460309" y="150863"/>
                </a:lnTo>
                <a:lnTo>
                  <a:pt x="1460309" y="3035"/>
                </a:lnTo>
                <a:lnTo>
                  <a:pt x="1460309" y="0"/>
                </a:lnTo>
                <a:close/>
              </a:path>
              <a:path w="2239645" h="309879">
                <a:moveTo>
                  <a:pt x="2235962" y="306324"/>
                </a:moveTo>
                <a:lnTo>
                  <a:pt x="3048" y="306324"/>
                </a:lnTo>
                <a:lnTo>
                  <a:pt x="0" y="306324"/>
                </a:lnTo>
                <a:lnTo>
                  <a:pt x="0" y="309359"/>
                </a:lnTo>
                <a:lnTo>
                  <a:pt x="3048" y="309359"/>
                </a:lnTo>
                <a:lnTo>
                  <a:pt x="2235962" y="309359"/>
                </a:lnTo>
                <a:lnTo>
                  <a:pt x="2235962" y="306324"/>
                </a:lnTo>
                <a:close/>
              </a:path>
              <a:path w="2239645" h="309879">
                <a:moveTo>
                  <a:pt x="2235962" y="155448"/>
                </a:moveTo>
                <a:lnTo>
                  <a:pt x="3048" y="155448"/>
                </a:lnTo>
                <a:lnTo>
                  <a:pt x="0" y="155448"/>
                </a:lnTo>
                <a:lnTo>
                  <a:pt x="0" y="158483"/>
                </a:lnTo>
                <a:lnTo>
                  <a:pt x="3048" y="158483"/>
                </a:lnTo>
                <a:lnTo>
                  <a:pt x="2235962" y="158483"/>
                </a:lnTo>
                <a:lnTo>
                  <a:pt x="2235962" y="155448"/>
                </a:lnTo>
                <a:close/>
              </a:path>
              <a:path w="2239645" h="309879">
                <a:moveTo>
                  <a:pt x="2239073" y="306324"/>
                </a:moveTo>
                <a:lnTo>
                  <a:pt x="2236038" y="306324"/>
                </a:lnTo>
                <a:lnTo>
                  <a:pt x="2236038" y="309359"/>
                </a:lnTo>
                <a:lnTo>
                  <a:pt x="2239073" y="309359"/>
                </a:lnTo>
                <a:lnTo>
                  <a:pt x="2239073" y="306324"/>
                </a:lnTo>
                <a:close/>
              </a:path>
              <a:path w="2239645" h="309879">
                <a:moveTo>
                  <a:pt x="2239073" y="158496"/>
                </a:moveTo>
                <a:lnTo>
                  <a:pt x="2236038" y="158496"/>
                </a:lnTo>
                <a:lnTo>
                  <a:pt x="2236038" y="306311"/>
                </a:lnTo>
                <a:lnTo>
                  <a:pt x="2239073" y="306311"/>
                </a:lnTo>
                <a:lnTo>
                  <a:pt x="2239073" y="158496"/>
                </a:lnTo>
                <a:close/>
              </a:path>
              <a:path w="2239645" h="309879">
                <a:moveTo>
                  <a:pt x="2239073" y="155448"/>
                </a:moveTo>
                <a:lnTo>
                  <a:pt x="2236038" y="155448"/>
                </a:lnTo>
                <a:lnTo>
                  <a:pt x="2236038" y="158483"/>
                </a:lnTo>
                <a:lnTo>
                  <a:pt x="2239073" y="158483"/>
                </a:lnTo>
                <a:lnTo>
                  <a:pt x="2239073" y="155448"/>
                </a:lnTo>
                <a:close/>
              </a:path>
            </a:pathLst>
          </a:custGeom>
          <a:solidFill>
            <a:srgbClr val="D9D9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143304" y="7845310"/>
            <a:ext cx="2651125" cy="774700"/>
          </a:xfrm>
          <a:custGeom>
            <a:avLst/>
            <a:gdLst/>
            <a:ahLst/>
            <a:cxnLst/>
            <a:rect l="l" t="t" r="r" b="b"/>
            <a:pathLst>
              <a:path w="2651125" h="774700">
                <a:moveTo>
                  <a:pt x="3048" y="3048"/>
                </a:moveTo>
                <a:lnTo>
                  <a:pt x="0" y="3048"/>
                </a:lnTo>
                <a:lnTo>
                  <a:pt x="0" y="150863"/>
                </a:lnTo>
                <a:lnTo>
                  <a:pt x="3048" y="150863"/>
                </a:lnTo>
                <a:lnTo>
                  <a:pt x="3048" y="3048"/>
                </a:lnTo>
                <a:close/>
              </a:path>
              <a:path w="2651125" h="774700">
                <a:moveTo>
                  <a:pt x="1261821" y="150876"/>
                </a:moveTo>
                <a:lnTo>
                  <a:pt x="1258824" y="150876"/>
                </a:lnTo>
                <a:lnTo>
                  <a:pt x="3048" y="150876"/>
                </a:lnTo>
                <a:lnTo>
                  <a:pt x="0" y="150876"/>
                </a:lnTo>
                <a:lnTo>
                  <a:pt x="0" y="153911"/>
                </a:lnTo>
                <a:lnTo>
                  <a:pt x="3048" y="153911"/>
                </a:lnTo>
                <a:lnTo>
                  <a:pt x="1258773" y="153911"/>
                </a:lnTo>
                <a:lnTo>
                  <a:pt x="1261821" y="153911"/>
                </a:lnTo>
                <a:lnTo>
                  <a:pt x="1261821" y="150876"/>
                </a:lnTo>
                <a:close/>
              </a:path>
              <a:path w="2651125" h="774700">
                <a:moveTo>
                  <a:pt x="1261821" y="3048"/>
                </a:moveTo>
                <a:lnTo>
                  <a:pt x="1258773" y="3048"/>
                </a:lnTo>
                <a:lnTo>
                  <a:pt x="1258773" y="150863"/>
                </a:lnTo>
                <a:lnTo>
                  <a:pt x="1261821" y="150863"/>
                </a:lnTo>
                <a:lnTo>
                  <a:pt x="1261821" y="3048"/>
                </a:lnTo>
                <a:close/>
              </a:path>
              <a:path w="2651125" h="774700">
                <a:moveTo>
                  <a:pt x="1261821" y="0"/>
                </a:moveTo>
                <a:lnTo>
                  <a:pt x="1258824" y="0"/>
                </a:lnTo>
                <a:lnTo>
                  <a:pt x="3048" y="0"/>
                </a:lnTo>
                <a:lnTo>
                  <a:pt x="0" y="0"/>
                </a:lnTo>
                <a:lnTo>
                  <a:pt x="0" y="3035"/>
                </a:lnTo>
                <a:lnTo>
                  <a:pt x="3048" y="3035"/>
                </a:lnTo>
                <a:lnTo>
                  <a:pt x="1258773" y="3035"/>
                </a:lnTo>
                <a:lnTo>
                  <a:pt x="1261821" y="3035"/>
                </a:lnTo>
                <a:lnTo>
                  <a:pt x="1261821" y="0"/>
                </a:lnTo>
                <a:close/>
              </a:path>
              <a:path w="2651125" h="774700">
                <a:moveTo>
                  <a:pt x="2196338" y="771144"/>
                </a:moveTo>
                <a:lnTo>
                  <a:pt x="3048" y="771144"/>
                </a:lnTo>
                <a:lnTo>
                  <a:pt x="0" y="771144"/>
                </a:lnTo>
                <a:lnTo>
                  <a:pt x="0" y="774179"/>
                </a:lnTo>
                <a:lnTo>
                  <a:pt x="3048" y="774179"/>
                </a:lnTo>
                <a:lnTo>
                  <a:pt x="2196338" y="774179"/>
                </a:lnTo>
                <a:lnTo>
                  <a:pt x="2196338" y="771144"/>
                </a:lnTo>
                <a:close/>
              </a:path>
              <a:path w="2651125" h="774700">
                <a:moveTo>
                  <a:pt x="2196338" y="620268"/>
                </a:moveTo>
                <a:lnTo>
                  <a:pt x="3048" y="620268"/>
                </a:lnTo>
                <a:lnTo>
                  <a:pt x="0" y="620268"/>
                </a:lnTo>
                <a:lnTo>
                  <a:pt x="0" y="623303"/>
                </a:lnTo>
                <a:lnTo>
                  <a:pt x="0" y="771131"/>
                </a:lnTo>
                <a:lnTo>
                  <a:pt x="3048" y="771131"/>
                </a:lnTo>
                <a:lnTo>
                  <a:pt x="3048" y="623303"/>
                </a:lnTo>
                <a:lnTo>
                  <a:pt x="2196338" y="623303"/>
                </a:lnTo>
                <a:lnTo>
                  <a:pt x="2196338" y="620268"/>
                </a:lnTo>
                <a:close/>
              </a:path>
              <a:path w="2651125" h="774700">
                <a:moveTo>
                  <a:pt x="2199462" y="771144"/>
                </a:moveTo>
                <a:lnTo>
                  <a:pt x="2196414" y="771144"/>
                </a:lnTo>
                <a:lnTo>
                  <a:pt x="2196414" y="774179"/>
                </a:lnTo>
                <a:lnTo>
                  <a:pt x="2199462" y="774179"/>
                </a:lnTo>
                <a:lnTo>
                  <a:pt x="2199462" y="771144"/>
                </a:lnTo>
                <a:close/>
              </a:path>
              <a:path w="2651125" h="774700">
                <a:moveTo>
                  <a:pt x="2199462" y="620268"/>
                </a:moveTo>
                <a:lnTo>
                  <a:pt x="2196414" y="620268"/>
                </a:lnTo>
                <a:lnTo>
                  <a:pt x="2196414" y="623303"/>
                </a:lnTo>
                <a:lnTo>
                  <a:pt x="2196414" y="771131"/>
                </a:lnTo>
                <a:lnTo>
                  <a:pt x="2199462" y="771131"/>
                </a:lnTo>
                <a:lnTo>
                  <a:pt x="2199462" y="623303"/>
                </a:lnTo>
                <a:lnTo>
                  <a:pt x="2199462" y="620268"/>
                </a:lnTo>
                <a:close/>
              </a:path>
              <a:path w="2651125" h="774700">
                <a:moveTo>
                  <a:pt x="2240534" y="615696"/>
                </a:moveTo>
                <a:lnTo>
                  <a:pt x="3048" y="615696"/>
                </a:lnTo>
                <a:lnTo>
                  <a:pt x="0" y="615696"/>
                </a:lnTo>
                <a:lnTo>
                  <a:pt x="0" y="618731"/>
                </a:lnTo>
                <a:lnTo>
                  <a:pt x="3048" y="618731"/>
                </a:lnTo>
                <a:lnTo>
                  <a:pt x="2240534" y="618731"/>
                </a:lnTo>
                <a:lnTo>
                  <a:pt x="2240534" y="615696"/>
                </a:lnTo>
                <a:close/>
              </a:path>
              <a:path w="2651125" h="774700">
                <a:moveTo>
                  <a:pt x="2240534" y="464820"/>
                </a:moveTo>
                <a:lnTo>
                  <a:pt x="3048" y="464820"/>
                </a:lnTo>
                <a:lnTo>
                  <a:pt x="0" y="464820"/>
                </a:lnTo>
                <a:lnTo>
                  <a:pt x="0" y="467855"/>
                </a:lnTo>
                <a:lnTo>
                  <a:pt x="0" y="615683"/>
                </a:lnTo>
                <a:lnTo>
                  <a:pt x="3048" y="615683"/>
                </a:lnTo>
                <a:lnTo>
                  <a:pt x="3048" y="467855"/>
                </a:lnTo>
                <a:lnTo>
                  <a:pt x="2240534" y="467855"/>
                </a:lnTo>
                <a:lnTo>
                  <a:pt x="2240534" y="464820"/>
                </a:lnTo>
                <a:close/>
              </a:path>
              <a:path w="2651125" h="774700">
                <a:moveTo>
                  <a:pt x="2243645" y="615696"/>
                </a:moveTo>
                <a:lnTo>
                  <a:pt x="2240610" y="615696"/>
                </a:lnTo>
                <a:lnTo>
                  <a:pt x="2240610" y="618731"/>
                </a:lnTo>
                <a:lnTo>
                  <a:pt x="2243645" y="618731"/>
                </a:lnTo>
                <a:lnTo>
                  <a:pt x="2243645" y="615696"/>
                </a:lnTo>
                <a:close/>
              </a:path>
              <a:path w="2651125" h="774700">
                <a:moveTo>
                  <a:pt x="2243645" y="464820"/>
                </a:moveTo>
                <a:lnTo>
                  <a:pt x="2240610" y="464820"/>
                </a:lnTo>
                <a:lnTo>
                  <a:pt x="2240610" y="467855"/>
                </a:lnTo>
                <a:lnTo>
                  <a:pt x="2240610" y="615683"/>
                </a:lnTo>
                <a:lnTo>
                  <a:pt x="2243645" y="615683"/>
                </a:lnTo>
                <a:lnTo>
                  <a:pt x="2243645" y="467855"/>
                </a:lnTo>
                <a:lnTo>
                  <a:pt x="2243645" y="464820"/>
                </a:lnTo>
                <a:close/>
              </a:path>
              <a:path w="2651125" h="774700">
                <a:moveTo>
                  <a:pt x="2595626" y="304800"/>
                </a:moveTo>
                <a:lnTo>
                  <a:pt x="3048" y="304800"/>
                </a:lnTo>
                <a:lnTo>
                  <a:pt x="0" y="304800"/>
                </a:lnTo>
                <a:lnTo>
                  <a:pt x="0" y="307835"/>
                </a:lnTo>
                <a:lnTo>
                  <a:pt x="3048" y="307835"/>
                </a:lnTo>
                <a:lnTo>
                  <a:pt x="2595626" y="307835"/>
                </a:lnTo>
                <a:lnTo>
                  <a:pt x="2595626" y="304800"/>
                </a:lnTo>
                <a:close/>
              </a:path>
              <a:path w="2651125" h="774700">
                <a:moveTo>
                  <a:pt x="2595626" y="155448"/>
                </a:moveTo>
                <a:lnTo>
                  <a:pt x="3048" y="155448"/>
                </a:lnTo>
                <a:lnTo>
                  <a:pt x="0" y="155448"/>
                </a:lnTo>
                <a:lnTo>
                  <a:pt x="0" y="158483"/>
                </a:lnTo>
                <a:lnTo>
                  <a:pt x="0" y="304787"/>
                </a:lnTo>
                <a:lnTo>
                  <a:pt x="3048" y="304787"/>
                </a:lnTo>
                <a:lnTo>
                  <a:pt x="3048" y="158483"/>
                </a:lnTo>
                <a:lnTo>
                  <a:pt x="2595626" y="158483"/>
                </a:lnTo>
                <a:lnTo>
                  <a:pt x="2595626" y="155448"/>
                </a:lnTo>
                <a:close/>
              </a:path>
              <a:path w="2651125" h="774700">
                <a:moveTo>
                  <a:pt x="2598750" y="304800"/>
                </a:moveTo>
                <a:lnTo>
                  <a:pt x="2595702" y="304800"/>
                </a:lnTo>
                <a:lnTo>
                  <a:pt x="2595702" y="307835"/>
                </a:lnTo>
                <a:lnTo>
                  <a:pt x="2598750" y="307835"/>
                </a:lnTo>
                <a:lnTo>
                  <a:pt x="2598750" y="304800"/>
                </a:lnTo>
                <a:close/>
              </a:path>
              <a:path w="2651125" h="774700">
                <a:moveTo>
                  <a:pt x="2598750" y="155448"/>
                </a:moveTo>
                <a:lnTo>
                  <a:pt x="2595702" y="155448"/>
                </a:lnTo>
                <a:lnTo>
                  <a:pt x="2595702" y="158483"/>
                </a:lnTo>
                <a:lnTo>
                  <a:pt x="2595702" y="304787"/>
                </a:lnTo>
                <a:lnTo>
                  <a:pt x="2598750" y="304787"/>
                </a:lnTo>
                <a:lnTo>
                  <a:pt x="2598750" y="158483"/>
                </a:lnTo>
                <a:lnTo>
                  <a:pt x="2598750" y="155448"/>
                </a:lnTo>
                <a:close/>
              </a:path>
              <a:path w="2651125" h="774700">
                <a:moveTo>
                  <a:pt x="2647442" y="460248"/>
                </a:moveTo>
                <a:lnTo>
                  <a:pt x="3048" y="460248"/>
                </a:lnTo>
                <a:lnTo>
                  <a:pt x="0" y="460248"/>
                </a:lnTo>
                <a:lnTo>
                  <a:pt x="0" y="463283"/>
                </a:lnTo>
                <a:lnTo>
                  <a:pt x="3048" y="463283"/>
                </a:lnTo>
                <a:lnTo>
                  <a:pt x="2647442" y="463283"/>
                </a:lnTo>
                <a:lnTo>
                  <a:pt x="2647442" y="460248"/>
                </a:lnTo>
                <a:close/>
              </a:path>
              <a:path w="2651125" h="774700">
                <a:moveTo>
                  <a:pt x="2647442" y="309372"/>
                </a:moveTo>
                <a:lnTo>
                  <a:pt x="3048" y="309372"/>
                </a:lnTo>
                <a:lnTo>
                  <a:pt x="0" y="309372"/>
                </a:lnTo>
                <a:lnTo>
                  <a:pt x="0" y="312407"/>
                </a:lnTo>
                <a:lnTo>
                  <a:pt x="0" y="460235"/>
                </a:lnTo>
                <a:lnTo>
                  <a:pt x="3048" y="460235"/>
                </a:lnTo>
                <a:lnTo>
                  <a:pt x="3048" y="312407"/>
                </a:lnTo>
                <a:lnTo>
                  <a:pt x="2647442" y="312407"/>
                </a:lnTo>
                <a:lnTo>
                  <a:pt x="2647442" y="309372"/>
                </a:lnTo>
                <a:close/>
              </a:path>
              <a:path w="2651125" h="774700">
                <a:moveTo>
                  <a:pt x="2650553" y="460248"/>
                </a:moveTo>
                <a:lnTo>
                  <a:pt x="2647518" y="460248"/>
                </a:lnTo>
                <a:lnTo>
                  <a:pt x="2647518" y="463283"/>
                </a:lnTo>
                <a:lnTo>
                  <a:pt x="2650553" y="463283"/>
                </a:lnTo>
                <a:lnTo>
                  <a:pt x="2650553" y="460248"/>
                </a:lnTo>
                <a:close/>
              </a:path>
              <a:path w="2651125" h="774700">
                <a:moveTo>
                  <a:pt x="2650553" y="309372"/>
                </a:moveTo>
                <a:lnTo>
                  <a:pt x="2647518" y="309372"/>
                </a:lnTo>
                <a:lnTo>
                  <a:pt x="2647518" y="312407"/>
                </a:lnTo>
                <a:lnTo>
                  <a:pt x="2647518" y="460235"/>
                </a:lnTo>
                <a:lnTo>
                  <a:pt x="2650553" y="460235"/>
                </a:lnTo>
                <a:lnTo>
                  <a:pt x="2650553" y="312407"/>
                </a:lnTo>
                <a:lnTo>
                  <a:pt x="2650553" y="309372"/>
                </a:lnTo>
                <a:close/>
              </a:path>
            </a:pathLst>
          </a:custGeom>
          <a:solidFill>
            <a:srgbClr val="D9D9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1133652" y="7369302"/>
            <a:ext cx="3196590" cy="141351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solidFill>
                  <a:srgbClr val="2D94D2"/>
                </a:solidFill>
                <a:latin typeface="Cambria"/>
                <a:cs typeface="Cambria"/>
              </a:rPr>
              <a:t>#</a:t>
            </a:r>
            <a:r>
              <a:rPr dirty="0" sz="1000" spc="-20">
                <a:solidFill>
                  <a:srgbClr val="2D94D2"/>
                </a:solidFill>
                <a:latin typeface="Cambria"/>
                <a:cs typeface="Cambria"/>
              </a:rPr>
              <a:t> </a:t>
            </a:r>
            <a:r>
              <a:rPr dirty="0" sz="1000" spc="-5">
                <a:solidFill>
                  <a:srgbClr val="2D94D2"/>
                </a:solidFill>
                <a:latin typeface="Cambria"/>
                <a:cs typeface="Cambria"/>
              </a:rPr>
              <a:t>Predicting</a:t>
            </a:r>
            <a:r>
              <a:rPr dirty="0" sz="1000" spc="-10">
                <a:solidFill>
                  <a:srgbClr val="2D94D2"/>
                </a:solidFill>
                <a:latin typeface="Cambria"/>
                <a:cs typeface="Cambria"/>
              </a:rPr>
              <a:t> </a:t>
            </a:r>
            <a:r>
              <a:rPr dirty="0" sz="1000">
                <a:solidFill>
                  <a:srgbClr val="2D94D2"/>
                </a:solidFill>
                <a:latin typeface="Cambria"/>
                <a:cs typeface="Cambria"/>
              </a:rPr>
              <a:t>on</a:t>
            </a:r>
            <a:r>
              <a:rPr dirty="0" sz="1000" spc="-15">
                <a:solidFill>
                  <a:srgbClr val="2D94D2"/>
                </a:solidFill>
                <a:latin typeface="Cambria"/>
                <a:cs typeface="Cambria"/>
              </a:rPr>
              <a:t> </a:t>
            </a:r>
            <a:r>
              <a:rPr dirty="0" sz="1000" spc="-10">
                <a:solidFill>
                  <a:srgbClr val="2D94D2"/>
                </a:solidFill>
                <a:latin typeface="Cambria"/>
                <a:cs typeface="Cambria"/>
              </a:rPr>
              <a:t>the</a:t>
            </a:r>
            <a:r>
              <a:rPr dirty="0" sz="1000" spc="-5">
                <a:solidFill>
                  <a:srgbClr val="2D94D2"/>
                </a:solidFill>
                <a:latin typeface="Cambria"/>
                <a:cs typeface="Cambria"/>
              </a:rPr>
              <a:t> test </a:t>
            </a:r>
            <a:r>
              <a:rPr dirty="0" sz="1000">
                <a:solidFill>
                  <a:srgbClr val="2D94D2"/>
                </a:solidFill>
                <a:latin typeface="Cambria"/>
                <a:cs typeface="Cambria"/>
              </a:rPr>
              <a:t>set</a:t>
            </a:r>
            <a:endParaRPr sz="10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1000" spc="-5">
                <a:solidFill>
                  <a:srgbClr val="2D94D2"/>
                </a:solidFill>
                <a:latin typeface="Cambria"/>
                <a:cs typeface="Cambria"/>
              </a:rPr>
              <a:t>Y_pred_dt = dt_model.predict(X_test_pca)</a:t>
            </a:r>
            <a:endParaRPr sz="10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0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dirty="0" sz="1000" spc="-5">
                <a:solidFill>
                  <a:srgbClr val="2D94D2"/>
                </a:solidFill>
                <a:latin typeface="Cambria"/>
                <a:cs typeface="Cambria"/>
              </a:rPr>
              <a:t>#</a:t>
            </a:r>
            <a:r>
              <a:rPr dirty="0" sz="1000" spc="-25">
                <a:solidFill>
                  <a:srgbClr val="2D94D2"/>
                </a:solidFill>
                <a:latin typeface="Cambria"/>
                <a:cs typeface="Cambria"/>
              </a:rPr>
              <a:t> </a:t>
            </a:r>
            <a:r>
              <a:rPr dirty="0" sz="1000" spc="-5">
                <a:solidFill>
                  <a:srgbClr val="2D94D2"/>
                </a:solidFill>
                <a:latin typeface="Cambria"/>
                <a:cs typeface="Cambria"/>
              </a:rPr>
              <a:t>Evaluating</a:t>
            </a:r>
            <a:r>
              <a:rPr dirty="0" sz="1000">
                <a:solidFill>
                  <a:srgbClr val="2D94D2"/>
                </a:solidFill>
                <a:latin typeface="Cambria"/>
                <a:cs typeface="Cambria"/>
              </a:rPr>
              <a:t> </a:t>
            </a:r>
            <a:r>
              <a:rPr dirty="0" sz="1000" spc="-10">
                <a:solidFill>
                  <a:srgbClr val="2D94D2"/>
                </a:solidFill>
                <a:latin typeface="Cambria"/>
                <a:cs typeface="Cambria"/>
              </a:rPr>
              <a:t>the </a:t>
            </a:r>
            <a:r>
              <a:rPr dirty="0" sz="1000" spc="-5">
                <a:solidFill>
                  <a:srgbClr val="2D94D2"/>
                </a:solidFill>
                <a:latin typeface="Cambria"/>
                <a:cs typeface="Cambria"/>
              </a:rPr>
              <a:t>model</a:t>
            </a:r>
            <a:endParaRPr sz="1000">
              <a:latin typeface="Cambria"/>
              <a:cs typeface="Cambria"/>
            </a:endParaRPr>
          </a:p>
          <a:p>
            <a:pPr marL="12700" marR="533400">
              <a:lnSpc>
                <a:spcPts val="1220"/>
              </a:lnSpc>
              <a:spcBef>
                <a:spcPts val="35"/>
              </a:spcBef>
            </a:pPr>
            <a:r>
              <a:rPr dirty="0" sz="1000" spc="-5">
                <a:solidFill>
                  <a:srgbClr val="2D94D2"/>
                </a:solidFill>
                <a:latin typeface="Cambria"/>
                <a:cs typeface="Cambria"/>
              </a:rPr>
              <a:t>dt_accuracy</a:t>
            </a:r>
            <a:r>
              <a:rPr dirty="0" sz="1000">
                <a:solidFill>
                  <a:srgbClr val="2D94D2"/>
                </a:solidFill>
                <a:latin typeface="Cambria"/>
                <a:cs typeface="Cambria"/>
              </a:rPr>
              <a:t> </a:t>
            </a:r>
            <a:r>
              <a:rPr dirty="0" sz="1000" spc="-5">
                <a:solidFill>
                  <a:srgbClr val="2D94D2"/>
                </a:solidFill>
                <a:latin typeface="Cambria"/>
                <a:cs typeface="Cambria"/>
              </a:rPr>
              <a:t>=</a:t>
            </a:r>
            <a:r>
              <a:rPr dirty="0" sz="1000">
                <a:solidFill>
                  <a:srgbClr val="2D94D2"/>
                </a:solidFill>
                <a:latin typeface="Cambria"/>
                <a:cs typeface="Cambria"/>
              </a:rPr>
              <a:t> </a:t>
            </a:r>
            <a:r>
              <a:rPr dirty="0" sz="1000" spc="-5">
                <a:solidFill>
                  <a:srgbClr val="2D94D2"/>
                </a:solidFill>
                <a:latin typeface="Cambria"/>
                <a:cs typeface="Cambria"/>
              </a:rPr>
              <a:t>accuracy_score(Y_test,</a:t>
            </a:r>
            <a:r>
              <a:rPr dirty="0" sz="1000" spc="5">
                <a:solidFill>
                  <a:srgbClr val="2D94D2"/>
                </a:solidFill>
                <a:latin typeface="Cambria"/>
                <a:cs typeface="Cambria"/>
              </a:rPr>
              <a:t> </a:t>
            </a:r>
            <a:r>
              <a:rPr dirty="0" sz="1000" spc="-5">
                <a:solidFill>
                  <a:srgbClr val="2D94D2"/>
                </a:solidFill>
                <a:latin typeface="Cambria"/>
                <a:cs typeface="Cambria"/>
              </a:rPr>
              <a:t>Y_pred_dt) </a:t>
            </a:r>
            <a:r>
              <a:rPr dirty="0" sz="1000">
                <a:solidFill>
                  <a:srgbClr val="2D94D2"/>
                </a:solidFill>
                <a:latin typeface="Cambria"/>
                <a:cs typeface="Cambria"/>
              </a:rPr>
              <a:t> </a:t>
            </a:r>
            <a:r>
              <a:rPr dirty="0" sz="1000" spc="-5">
                <a:solidFill>
                  <a:srgbClr val="2D94D2"/>
                </a:solidFill>
                <a:latin typeface="Cambria"/>
                <a:cs typeface="Cambria"/>
              </a:rPr>
              <a:t>dt_precision</a:t>
            </a:r>
            <a:r>
              <a:rPr dirty="0" sz="1000" spc="15">
                <a:solidFill>
                  <a:srgbClr val="2D94D2"/>
                </a:solidFill>
                <a:latin typeface="Cambria"/>
                <a:cs typeface="Cambria"/>
              </a:rPr>
              <a:t> </a:t>
            </a:r>
            <a:r>
              <a:rPr dirty="0" sz="1000" spc="-5">
                <a:solidFill>
                  <a:srgbClr val="2D94D2"/>
                </a:solidFill>
                <a:latin typeface="Cambria"/>
                <a:cs typeface="Cambria"/>
              </a:rPr>
              <a:t>=</a:t>
            </a:r>
            <a:r>
              <a:rPr dirty="0" sz="1000" spc="20">
                <a:solidFill>
                  <a:srgbClr val="2D94D2"/>
                </a:solidFill>
                <a:latin typeface="Cambria"/>
                <a:cs typeface="Cambria"/>
              </a:rPr>
              <a:t> </a:t>
            </a:r>
            <a:r>
              <a:rPr dirty="0" sz="1000" spc="-5">
                <a:solidFill>
                  <a:srgbClr val="2D94D2"/>
                </a:solidFill>
                <a:latin typeface="Cambria"/>
                <a:cs typeface="Cambria"/>
              </a:rPr>
              <a:t>precision_score(Y_test,</a:t>
            </a:r>
            <a:r>
              <a:rPr dirty="0" sz="1000" spc="15">
                <a:solidFill>
                  <a:srgbClr val="2D94D2"/>
                </a:solidFill>
                <a:latin typeface="Cambria"/>
                <a:cs typeface="Cambria"/>
              </a:rPr>
              <a:t> </a:t>
            </a:r>
            <a:r>
              <a:rPr dirty="0" sz="1000" spc="-5">
                <a:solidFill>
                  <a:srgbClr val="2D94D2"/>
                </a:solidFill>
                <a:latin typeface="Cambria"/>
                <a:cs typeface="Cambria"/>
              </a:rPr>
              <a:t>Y_pred_dt) </a:t>
            </a:r>
            <a:r>
              <a:rPr dirty="0" sz="1000" spc="-204">
                <a:solidFill>
                  <a:srgbClr val="2D94D2"/>
                </a:solidFill>
                <a:latin typeface="Cambria"/>
                <a:cs typeface="Cambria"/>
              </a:rPr>
              <a:t> </a:t>
            </a:r>
            <a:r>
              <a:rPr dirty="0" sz="1000" spc="-5">
                <a:solidFill>
                  <a:srgbClr val="2D94D2"/>
                </a:solidFill>
                <a:latin typeface="Cambria"/>
                <a:cs typeface="Cambria"/>
              </a:rPr>
              <a:t>dt_recall</a:t>
            </a:r>
            <a:r>
              <a:rPr dirty="0" sz="1000">
                <a:solidFill>
                  <a:srgbClr val="2D94D2"/>
                </a:solidFill>
                <a:latin typeface="Cambria"/>
                <a:cs typeface="Cambria"/>
              </a:rPr>
              <a:t> </a:t>
            </a:r>
            <a:r>
              <a:rPr dirty="0" sz="1000" spc="-5">
                <a:solidFill>
                  <a:srgbClr val="2D94D2"/>
                </a:solidFill>
                <a:latin typeface="Cambria"/>
                <a:cs typeface="Cambria"/>
              </a:rPr>
              <a:t>= recall_score(Y_test,</a:t>
            </a:r>
            <a:r>
              <a:rPr dirty="0" sz="1000" spc="5">
                <a:solidFill>
                  <a:srgbClr val="2D94D2"/>
                </a:solidFill>
                <a:latin typeface="Cambria"/>
                <a:cs typeface="Cambria"/>
              </a:rPr>
              <a:t> </a:t>
            </a:r>
            <a:r>
              <a:rPr dirty="0" sz="1000" spc="-5">
                <a:solidFill>
                  <a:srgbClr val="2D94D2"/>
                </a:solidFill>
                <a:latin typeface="Cambria"/>
                <a:cs typeface="Cambria"/>
              </a:rPr>
              <a:t>Y_pred_dt) </a:t>
            </a:r>
            <a:r>
              <a:rPr dirty="0" sz="1000">
                <a:solidFill>
                  <a:srgbClr val="2D94D2"/>
                </a:solidFill>
                <a:latin typeface="Cambria"/>
                <a:cs typeface="Cambria"/>
              </a:rPr>
              <a:t> </a:t>
            </a:r>
            <a:r>
              <a:rPr dirty="0" sz="1000" spc="-5">
                <a:solidFill>
                  <a:srgbClr val="2D94D2"/>
                </a:solidFill>
                <a:latin typeface="Cambria"/>
                <a:cs typeface="Cambria"/>
              </a:rPr>
              <a:t>dt_f1_score</a:t>
            </a:r>
            <a:r>
              <a:rPr dirty="0" sz="1000">
                <a:solidFill>
                  <a:srgbClr val="2D94D2"/>
                </a:solidFill>
                <a:latin typeface="Cambria"/>
                <a:cs typeface="Cambria"/>
              </a:rPr>
              <a:t> </a:t>
            </a:r>
            <a:r>
              <a:rPr dirty="0" sz="1000" spc="-5">
                <a:solidFill>
                  <a:srgbClr val="2D94D2"/>
                </a:solidFill>
                <a:latin typeface="Cambria"/>
                <a:cs typeface="Cambria"/>
              </a:rPr>
              <a:t>=</a:t>
            </a:r>
            <a:r>
              <a:rPr dirty="0" sz="1000" spc="5">
                <a:solidFill>
                  <a:srgbClr val="2D94D2"/>
                </a:solidFill>
                <a:latin typeface="Cambria"/>
                <a:cs typeface="Cambria"/>
              </a:rPr>
              <a:t> </a:t>
            </a:r>
            <a:r>
              <a:rPr dirty="0" sz="1000" spc="-5">
                <a:solidFill>
                  <a:srgbClr val="2D94D2"/>
                </a:solidFill>
                <a:latin typeface="Cambria"/>
                <a:cs typeface="Cambria"/>
              </a:rPr>
              <a:t>f1_score(Y_test,</a:t>
            </a:r>
            <a:r>
              <a:rPr dirty="0" sz="1000" spc="5">
                <a:solidFill>
                  <a:srgbClr val="2D94D2"/>
                </a:solidFill>
                <a:latin typeface="Cambria"/>
                <a:cs typeface="Cambria"/>
              </a:rPr>
              <a:t> </a:t>
            </a:r>
            <a:r>
              <a:rPr dirty="0" sz="1000" spc="-5">
                <a:solidFill>
                  <a:srgbClr val="2D94D2"/>
                </a:solidFill>
                <a:latin typeface="Cambria"/>
                <a:cs typeface="Cambria"/>
              </a:rPr>
              <a:t>Y_pred_dt)</a:t>
            </a:r>
            <a:endParaRPr sz="1000">
              <a:latin typeface="Cambria"/>
              <a:cs typeface="Cambria"/>
            </a:endParaRPr>
          </a:p>
          <a:p>
            <a:pPr marL="12700">
              <a:lnSpc>
                <a:spcPts val="1190"/>
              </a:lnSpc>
            </a:pPr>
            <a:r>
              <a:rPr dirty="0" sz="1000" spc="-5">
                <a:solidFill>
                  <a:srgbClr val="2D94D2"/>
                </a:solidFill>
                <a:latin typeface="Cambria"/>
                <a:cs typeface="Cambria"/>
              </a:rPr>
              <a:t>dt_confusion_matrix</a:t>
            </a:r>
            <a:r>
              <a:rPr dirty="0" sz="1000" spc="5">
                <a:solidFill>
                  <a:srgbClr val="2D94D2"/>
                </a:solidFill>
                <a:latin typeface="Cambria"/>
                <a:cs typeface="Cambria"/>
              </a:rPr>
              <a:t> </a:t>
            </a:r>
            <a:r>
              <a:rPr dirty="0" sz="1000" spc="-5">
                <a:solidFill>
                  <a:srgbClr val="2D94D2"/>
                </a:solidFill>
                <a:latin typeface="Cambria"/>
                <a:cs typeface="Cambria"/>
              </a:rPr>
              <a:t>=</a:t>
            </a:r>
            <a:r>
              <a:rPr dirty="0" sz="1000" spc="20">
                <a:solidFill>
                  <a:srgbClr val="2D94D2"/>
                </a:solidFill>
                <a:latin typeface="Cambria"/>
                <a:cs typeface="Cambria"/>
              </a:rPr>
              <a:t> </a:t>
            </a:r>
            <a:r>
              <a:rPr dirty="0" sz="1000" spc="-5">
                <a:solidFill>
                  <a:srgbClr val="2D94D2"/>
                </a:solidFill>
                <a:latin typeface="Cambria"/>
                <a:cs typeface="Cambria"/>
              </a:rPr>
              <a:t>confusion_matrix(Y_test,</a:t>
            </a:r>
            <a:r>
              <a:rPr dirty="0" sz="1000" spc="30">
                <a:solidFill>
                  <a:srgbClr val="2D94D2"/>
                </a:solidFill>
                <a:latin typeface="Cambria"/>
                <a:cs typeface="Cambria"/>
              </a:rPr>
              <a:t> </a:t>
            </a:r>
            <a:r>
              <a:rPr dirty="0" sz="1000" spc="-5">
                <a:solidFill>
                  <a:srgbClr val="2D94D2"/>
                </a:solidFill>
                <a:latin typeface="Cambria"/>
                <a:cs typeface="Cambria"/>
              </a:rPr>
              <a:t>Y_pred_dt)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143304" y="8621014"/>
            <a:ext cx="3178175" cy="154305"/>
          </a:xfrm>
          <a:custGeom>
            <a:avLst/>
            <a:gdLst/>
            <a:ahLst/>
            <a:cxnLst/>
            <a:rect l="l" t="t" r="r" b="b"/>
            <a:pathLst>
              <a:path w="3178175" h="154304">
                <a:moveTo>
                  <a:pt x="3178111" y="0"/>
                </a:moveTo>
                <a:lnTo>
                  <a:pt x="3175127" y="0"/>
                </a:lnTo>
                <a:lnTo>
                  <a:pt x="3175076" y="3048"/>
                </a:lnTo>
                <a:lnTo>
                  <a:pt x="3175076" y="150876"/>
                </a:lnTo>
                <a:lnTo>
                  <a:pt x="3048" y="150876"/>
                </a:lnTo>
                <a:lnTo>
                  <a:pt x="3048" y="3048"/>
                </a:lnTo>
                <a:lnTo>
                  <a:pt x="3175076" y="3048"/>
                </a:lnTo>
                <a:lnTo>
                  <a:pt x="3175076" y="0"/>
                </a:lnTo>
                <a:lnTo>
                  <a:pt x="3048" y="0"/>
                </a:lnTo>
                <a:lnTo>
                  <a:pt x="0" y="0"/>
                </a:lnTo>
                <a:lnTo>
                  <a:pt x="0" y="3048"/>
                </a:lnTo>
                <a:lnTo>
                  <a:pt x="0" y="150876"/>
                </a:lnTo>
                <a:lnTo>
                  <a:pt x="0" y="153924"/>
                </a:lnTo>
                <a:lnTo>
                  <a:pt x="3048" y="153924"/>
                </a:lnTo>
                <a:lnTo>
                  <a:pt x="3175076" y="153924"/>
                </a:lnTo>
                <a:lnTo>
                  <a:pt x="3178111" y="153924"/>
                </a:lnTo>
                <a:lnTo>
                  <a:pt x="3178111" y="150876"/>
                </a:lnTo>
                <a:lnTo>
                  <a:pt x="3178111" y="3048"/>
                </a:lnTo>
                <a:lnTo>
                  <a:pt x="3178111" y="0"/>
                </a:lnTo>
                <a:close/>
              </a:path>
            </a:pathLst>
          </a:custGeom>
          <a:solidFill>
            <a:srgbClr val="D9D9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1144828" y="8927286"/>
            <a:ext cx="3521075" cy="149860"/>
          </a:xfrm>
          <a:prstGeom prst="rect">
            <a:avLst/>
          </a:prstGeom>
          <a:ln w="3175">
            <a:solidFill>
              <a:srgbClr val="D9D9E2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1270">
              <a:lnSpc>
                <a:spcPts val="1150"/>
              </a:lnSpc>
            </a:pPr>
            <a:r>
              <a:rPr dirty="0" sz="1000" spc="-5">
                <a:solidFill>
                  <a:srgbClr val="2D94D2"/>
                </a:solidFill>
                <a:latin typeface="Cambria"/>
                <a:cs typeface="Cambria"/>
              </a:rPr>
              <a:t>#</a:t>
            </a:r>
            <a:r>
              <a:rPr dirty="0" sz="1000" spc="-10">
                <a:solidFill>
                  <a:srgbClr val="2D94D2"/>
                </a:solidFill>
                <a:latin typeface="Cambria"/>
                <a:cs typeface="Cambria"/>
              </a:rPr>
              <a:t> </a:t>
            </a:r>
            <a:r>
              <a:rPr dirty="0" sz="1000" spc="-5">
                <a:solidFill>
                  <a:srgbClr val="2D94D2"/>
                </a:solidFill>
                <a:latin typeface="Cambria"/>
                <a:cs typeface="Cambria"/>
              </a:rPr>
              <a:t>Checking</a:t>
            </a:r>
            <a:r>
              <a:rPr dirty="0" sz="1000">
                <a:solidFill>
                  <a:srgbClr val="2D94D2"/>
                </a:solidFill>
                <a:latin typeface="Cambria"/>
                <a:cs typeface="Cambria"/>
              </a:rPr>
              <a:t> for</a:t>
            </a:r>
            <a:r>
              <a:rPr dirty="0" sz="1000" spc="5">
                <a:solidFill>
                  <a:srgbClr val="2D94D2"/>
                </a:solidFill>
                <a:latin typeface="Cambria"/>
                <a:cs typeface="Cambria"/>
              </a:rPr>
              <a:t> </a:t>
            </a:r>
            <a:r>
              <a:rPr dirty="0" sz="1000" spc="-5">
                <a:solidFill>
                  <a:srgbClr val="2D94D2"/>
                </a:solidFill>
                <a:latin typeface="Cambria"/>
                <a:cs typeface="Cambria"/>
              </a:rPr>
              <a:t>overfitting:</a:t>
            </a:r>
            <a:r>
              <a:rPr dirty="0" sz="1000" spc="15">
                <a:solidFill>
                  <a:srgbClr val="2D94D2"/>
                </a:solidFill>
                <a:latin typeface="Cambria"/>
                <a:cs typeface="Cambria"/>
              </a:rPr>
              <a:t> </a:t>
            </a:r>
            <a:r>
              <a:rPr dirty="0" sz="1000" spc="-5">
                <a:solidFill>
                  <a:srgbClr val="2D94D2"/>
                </a:solidFill>
                <a:latin typeface="Cambria"/>
                <a:cs typeface="Cambria"/>
              </a:rPr>
              <a:t>Comparing</a:t>
            </a:r>
            <a:r>
              <a:rPr dirty="0" sz="1000">
                <a:solidFill>
                  <a:srgbClr val="2D94D2"/>
                </a:solidFill>
                <a:latin typeface="Cambria"/>
                <a:cs typeface="Cambria"/>
              </a:rPr>
              <a:t> </a:t>
            </a:r>
            <a:r>
              <a:rPr dirty="0" sz="1000" spc="-5">
                <a:solidFill>
                  <a:srgbClr val="2D94D2"/>
                </a:solidFill>
                <a:latin typeface="Cambria"/>
                <a:cs typeface="Cambria"/>
              </a:rPr>
              <a:t>training</a:t>
            </a:r>
            <a:r>
              <a:rPr dirty="0" sz="1000" spc="15">
                <a:solidFill>
                  <a:srgbClr val="2D94D2"/>
                </a:solidFill>
                <a:latin typeface="Cambria"/>
                <a:cs typeface="Cambria"/>
              </a:rPr>
              <a:t> </a:t>
            </a:r>
            <a:r>
              <a:rPr dirty="0" sz="1000" spc="-5">
                <a:solidFill>
                  <a:srgbClr val="2D94D2"/>
                </a:solidFill>
                <a:latin typeface="Cambria"/>
                <a:cs typeface="Cambria"/>
              </a:rPr>
              <a:t>and</a:t>
            </a:r>
            <a:r>
              <a:rPr dirty="0" sz="1000" spc="10">
                <a:solidFill>
                  <a:srgbClr val="2D94D2"/>
                </a:solidFill>
                <a:latin typeface="Cambria"/>
                <a:cs typeface="Cambria"/>
              </a:rPr>
              <a:t> </a:t>
            </a:r>
            <a:r>
              <a:rPr dirty="0" sz="1000" spc="-5">
                <a:solidFill>
                  <a:srgbClr val="2D94D2"/>
                </a:solidFill>
                <a:latin typeface="Cambria"/>
                <a:cs typeface="Cambria"/>
              </a:rPr>
              <a:t>testing</a:t>
            </a:r>
            <a:r>
              <a:rPr dirty="0" sz="1000" spc="5">
                <a:solidFill>
                  <a:srgbClr val="2D94D2"/>
                </a:solidFill>
                <a:latin typeface="Cambria"/>
                <a:cs typeface="Cambria"/>
              </a:rPr>
              <a:t> </a:t>
            </a:r>
            <a:r>
              <a:rPr dirty="0" sz="1000" spc="-5">
                <a:solidFill>
                  <a:srgbClr val="2D94D2"/>
                </a:solidFill>
                <a:latin typeface="Cambria"/>
                <a:cs typeface="Cambria"/>
              </a:rPr>
              <a:t>scores</a:t>
            </a:r>
            <a:endParaRPr sz="10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4828" y="915924"/>
            <a:ext cx="4064000" cy="151130"/>
          </a:xfrm>
          <a:prstGeom prst="rect">
            <a:avLst/>
          </a:prstGeom>
          <a:ln w="3175">
            <a:solidFill>
              <a:srgbClr val="D9D9E2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1270">
              <a:lnSpc>
                <a:spcPts val="1160"/>
              </a:lnSpc>
            </a:pPr>
            <a:r>
              <a:rPr dirty="0" sz="1000" spc="-5">
                <a:solidFill>
                  <a:srgbClr val="2D94D2"/>
                </a:solidFill>
                <a:latin typeface="Cambria"/>
                <a:cs typeface="Cambria"/>
              </a:rPr>
              <a:t>dt_train_accuracy</a:t>
            </a:r>
            <a:r>
              <a:rPr dirty="0" sz="1000" spc="15">
                <a:solidFill>
                  <a:srgbClr val="2D94D2"/>
                </a:solidFill>
                <a:latin typeface="Cambria"/>
                <a:cs typeface="Cambria"/>
              </a:rPr>
              <a:t> </a:t>
            </a:r>
            <a:r>
              <a:rPr dirty="0" sz="1000" spc="-5">
                <a:solidFill>
                  <a:srgbClr val="2D94D2"/>
                </a:solidFill>
                <a:latin typeface="Cambria"/>
                <a:cs typeface="Cambria"/>
              </a:rPr>
              <a:t>=</a:t>
            </a:r>
            <a:r>
              <a:rPr dirty="0" sz="1000" spc="10">
                <a:solidFill>
                  <a:srgbClr val="2D94D2"/>
                </a:solidFill>
                <a:latin typeface="Cambria"/>
                <a:cs typeface="Cambria"/>
              </a:rPr>
              <a:t> </a:t>
            </a:r>
            <a:r>
              <a:rPr dirty="0" sz="1000" spc="-5">
                <a:solidFill>
                  <a:srgbClr val="2D94D2"/>
                </a:solidFill>
                <a:latin typeface="Cambria"/>
                <a:cs typeface="Cambria"/>
              </a:rPr>
              <a:t>accuracy_score(Y_train,</a:t>
            </a:r>
            <a:r>
              <a:rPr dirty="0" sz="1000" spc="35">
                <a:solidFill>
                  <a:srgbClr val="2D94D2"/>
                </a:solidFill>
                <a:latin typeface="Cambria"/>
                <a:cs typeface="Cambria"/>
              </a:rPr>
              <a:t> </a:t>
            </a:r>
            <a:r>
              <a:rPr dirty="0" sz="1000" spc="-5">
                <a:solidFill>
                  <a:srgbClr val="2D94D2"/>
                </a:solidFill>
                <a:latin typeface="Cambria"/>
                <a:cs typeface="Cambria"/>
              </a:rPr>
              <a:t>dt_model.predict(X_train_pca))</a:t>
            </a:r>
            <a:endParaRPr sz="1000">
              <a:latin typeface="Cambria"/>
              <a:cs typeface="Cambri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143304" y="1219453"/>
            <a:ext cx="2737485" cy="1085215"/>
            <a:chOff x="1143304" y="1219453"/>
            <a:chExt cx="2737485" cy="1085215"/>
          </a:xfrm>
        </p:grpSpPr>
        <p:sp>
          <p:nvSpPr>
            <p:cNvPr id="4" name="object 4"/>
            <p:cNvSpPr/>
            <p:nvPr/>
          </p:nvSpPr>
          <p:spPr>
            <a:xfrm>
              <a:off x="1143304" y="1219453"/>
              <a:ext cx="2737485" cy="929640"/>
            </a:xfrm>
            <a:custGeom>
              <a:avLst/>
              <a:gdLst/>
              <a:ahLst/>
              <a:cxnLst/>
              <a:rect l="l" t="t" r="r" b="b"/>
              <a:pathLst>
                <a:path w="2737485" h="929639">
                  <a:moveTo>
                    <a:pt x="751281" y="0"/>
                  </a:moveTo>
                  <a:lnTo>
                    <a:pt x="748284" y="0"/>
                  </a:lnTo>
                  <a:lnTo>
                    <a:pt x="748233" y="3048"/>
                  </a:lnTo>
                  <a:lnTo>
                    <a:pt x="748233" y="149352"/>
                  </a:lnTo>
                  <a:lnTo>
                    <a:pt x="3048" y="149352"/>
                  </a:lnTo>
                  <a:lnTo>
                    <a:pt x="3048" y="3048"/>
                  </a:lnTo>
                  <a:lnTo>
                    <a:pt x="748233" y="3048"/>
                  </a:lnTo>
                  <a:lnTo>
                    <a:pt x="748233" y="0"/>
                  </a:lnTo>
                  <a:lnTo>
                    <a:pt x="3048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0" y="149352"/>
                  </a:lnTo>
                  <a:lnTo>
                    <a:pt x="0" y="152400"/>
                  </a:lnTo>
                  <a:lnTo>
                    <a:pt x="3048" y="152400"/>
                  </a:lnTo>
                  <a:lnTo>
                    <a:pt x="748233" y="152400"/>
                  </a:lnTo>
                  <a:lnTo>
                    <a:pt x="751281" y="152400"/>
                  </a:lnTo>
                  <a:lnTo>
                    <a:pt x="751281" y="149352"/>
                  </a:lnTo>
                  <a:lnTo>
                    <a:pt x="751281" y="3048"/>
                  </a:lnTo>
                  <a:lnTo>
                    <a:pt x="751281" y="0"/>
                  </a:lnTo>
                  <a:close/>
                </a:path>
                <a:path w="2737485" h="929639">
                  <a:moveTo>
                    <a:pt x="1095705" y="464832"/>
                  </a:moveTo>
                  <a:lnTo>
                    <a:pt x="1092708" y="464832"/>
                  </a:lnTo>
                  <a:lnTo>
                    <a:pt x="1092657" y="467868"/>
                  </a:lnTo>
                  <a:lnTo>
                    <a:pt x="1092657" y="615696"/>
                  </a:lnTo>
                  <a:lnTo>
                    <a:pt x="3048" y="615696"/>
                  </a:lnTo>
                  <a:lnTo>
                    <a:pt x="3048" y="467868"/>
                  </a:lnTo>
                  <a:lnTo>
                    <a:pt x="1092657" y="467868"/>
                  </a:lnTo>
                  <a:lnTo>
                    <a:pt x="1092657" y="464832"/>
                  </a:lnTo>
                  <a:lnTo>
                    <a:pt x="3048" y="464832"/>
                  </a:lnTo>
                  <a:lnTo>
                    <a:pt x="0" y="464832"/>
                  </a:lnTo>
                  <a:lnTo>
                    <a:pt x="0" y="467868"/>
                  </a:lnTo>
                  <a:lnTo>
                    <a:pt x="0" y="615696"/>
                  </a:lnTo>
                  <a:lnTo>
                    <a:pt x="0" y="618744"/>
                  </a:lnTo>
                  <a:lnTo>
                    <a:pt x="3048" y="618744"/>
                  </a:lnTo>
                  <a:lnTo>
                    <a:pt x="1092657" y="618744"/>
                  </a:lnTo>
                  <a:lnTo>
                    <a:pt x="1095705" y="618744"/>
                  </a:lnTo>
                  <a:lnTo>
                    <a:pt x="1095705" y="615696"/>
                  </a:lnTo>
                  <a:lnTo>
                    <a:pt x="1095705" y="467868"/>
                  </a:lnTo>
                  <a:lnTo>
                    <a:pt x="1095705" y="464832"/>
                  </a:lnTo>
                  <a:close/>
                </a:path>
                <a:path w="2737485" h="929639">
                  <a:moveTo>
                    <a:pt x="1377950" y="620268"/>
                  </a:moveTo>
                  <a:lnTo>
                    <a:pt x="3048" y="620268"/>
                  </a:lnTo>
                  <a:lnTo>
                    <a:pt x="0" y="620268"/>
                  </a:lnTo>
                  <a:lnTo>
                    <a:pt x="0" y="623316"/>
                  </a:lnTo>
                  <a:lnTo>
                    <a:pt x="0" y="771144"/>
                  </a:lnTo>
                  <a:lnTo>
                    <a:pt x="0" y="774192"/>
                  </a:lnTo>
                  <a:lnTo>
                    <a:pt x="3048" y="774192"/>
                  </a:lnTo>
                  <a:lnTo>
                    <a:pt x="1377950" y="774192"/>
                  </a:lnTo>
                  <a:lnTo>
                    <a:pt x="1377950" y="771144"/>
                  </a:lnTo>
                  <a:lnTo>
                    <a:pt x="3048" y="771144"/>
                  </a:lnTo>
                  <a:lnTo>
                    <a:pt x="3048" y="623316"/>
                  </a:lnTo>
                  <a:lnTo>
                    <a:pt x="1377950" y="623316"/>
                  </a:lnTo>
                  <a:lnTo>
                    <a:pt x="1377950" y="620268"/>
                  </a:lnTo>
                  <a:close/>
                </a:path>
                <a:path w="2737485" h="929639">
                  <a:moveTo>
                    <a:pt x="1381074" y="620268"/>
                  </a:moveTo>
                  <a:lnTo>
                    <a:pt x="1378026" y="620268"/>
                  </a:lnTo>
                  <a:lnTo>
                    <a:pt x="1378026" y="623316"/>
                  </a:lnTo>
                  <a:lnTo>
                    <a:pt x="1378026" y="771144"/>
                  </a:lnTo>
                  <a:lnTo>
                    <a:pt x="1378026" y="774192"/>
                  </a:lnTo>
                  <a:lnTo>
                    <a:pt x="1381074" y="774192"/>
                  </a:lnTo>
                  <a:lnTo>
                    <a:pt x="1381074" y="771144"/>
                  </a:lnTo>
                  <a:lnTo>
                    <a:pt x="1381074" y="623316"/>
                  </a:lnTo>
                  <a:lnTo>
                    <a:pt x="1381074" y="620268"/>
                  </a:lnTo>
                  <a:close/>
                </a:path>
                <a:path w="2737485" h="929639">
                  <a:moveTo>
                    <a:pt x="1437386" y="153924"/>
                  </a:moveTo>
                  <a:lnTo>
                    <a:pt x="3048" y="153924"/>
                  </a:lnTo>
                  <a:lnTo>
                    <a:pt x="0" y="153924"/>
                  </a:lnTo>
                  <a:lnTo>
                    <a:pt x="0" y="156972"/>
                  </a:lnTo>
                  <a:lnTo>
                    <a:pt x="0" y="304800"/>
                  </a:lnTo>
                  <a:lnTo>
                    <a:pt x="0" y="307848"/>
                  </a:lnTo>
                  <a:lnTo>
                    <a:pt x="3048" y="307848"/>
                  </a:lnTo>
                  <a:lnTo>
                    <a:pt x="1437386" y="307848"/>
                  </a:lnTo>
                  <a:lnTo>
                    <a:pt x="1437386" y="304800"/>
                  </a:lnTo>
                  <a:lnTo>
                    <a:pt x="3048" y="304800"/>
                  </a:lnTo>
                  <a:lnTo>
                    <a:pt x="3048" y="156972"/>
                  </a:lnTo>
                  <a:lnTo>
                    <a:pt x="1437386" y="156972"/>
                  </a:lnTo>
                  <a:lnTo>
                    <a:pt x="1437386" y="153924"/>
                  </a:lnTo>
                  <a:close/>
                </a:path>
                <a:path w="2737485" h="929639">
                  <a:moveTo>
                    <a:pt x="1440497" y="153924"/>
                  </a:moveTo>
                  <a:lnTo>
                    <a:pt x="1437462" y="153924"/>
                  </a:lnTo>
                  <a:lnTo>
                    <a:pt x="1437462" y="156972"/>
                  </a:lnTo>
                  <a:lnTo>
                    <a:pt x="1437462" y="304800"/>
                  </a:lnTo>
                  <a:lnTo>
                    <a:pt x="1437462" y="307848"/>
                  </a:lnTo>
                  <a:lnTo>
                    <a:pt x="1440497" y="307848"/>
                  </a:lnTo>
                  <a:lnTo>
                    <a:pt x="1440497" y="304800"/>
                  </a:lnTo>
                  <a:lnTo>
                    <a:pt x="1440497" y="156972"/>
                  </a:lnTo>
                  <a:lnTo>
                    <a:pt x="1440497" y="153924"/>
                  </a:lnTo>
                  <a:close/>
                </a:path>
                <a:path w="2737485" h="929639">
                  <a:moveTo>
                    <a:pt x="1473962" y="460260"/>
                  </a:moveTo>
                  <a:lnTo>
                    <a:pt x="3048" y="460260"/>
                  </a:lnTo>
                  <a:lnTo>
                    <a:pt x="0" y="460260"/>
                  </a:lnTo>
                  <a:lnTo>
                    <a:pt x="0" y="463296"/>
                  </a:lnTo>
                  <a:lnTo>
                    <a:pt x="3048" y="463296"/>
                  </a:lnTo>
                  <a:lnTo>
                    <a:pt x="1473962" y="463296"/>
                  </a:lnTo>
                  <a:lnTo>
                    <a:pt x="1473962" y="460260"/>
                  </a:lnTo>
                  <a:close/>
                </a:path>
                <a:path w="2737485" h="929639">
                  <a:moveTo>
                    <a:pt x="1473962" y="309372"/>
                  </a:moveTo>
                  <a:lnTo>
                    <a:pt x="3048" y="309372"/>
                  </a:lnTo>
                  <a:lnTo>
                    <a:pt x="0" y="309372"/>
                  </a:lnTo>
                  <a:lnTo>
                    <a:pt x="0" y="312420"/>
                  </a:lnTo>
                  <a:lnTo>
                    <a:pt x="0" y="460248"/>
                  </a:lnTo>
                  <a:lnTo>
                    <a:pt x="3048" y="460248"/>
                  </a:lnTo>
                  <a:lnTo>
                    <a:pt x="3048" y="312420"/>
                  </a:lnTo>
                  <a:lnTo>
                    <a:pt x="1473962" y="312420"/>
                  </a:lnTo>
                  <a:lnTo>
                    <a:pt x="1473962" y="309372"/>
                  </a:lnTo>
                  <a:close/>
                </a:path>
                <a:path w="2737485" h="929639">
                  <a:moveTo>
                    <a:pt x="1477086" y="460260"/>
                  </a:moveTo>
                  <a:lnTo>
                    <a:pt x="1474038" y="460260"/>
                  </a:lnTo>
                  <a:lnTo>
                    <a:pt x="1474038" y="463296"/>
                  </a:lnTo>
                  <a:lnTo>
                    <a:pt x="1477086" y="463296"/>
                  </a:lnTo>
                  <a:lnTo>
                    <a:pt x="1477086" y="460260"/>
                  </a:lnTo>
                  <a:close/>
                </a:path>
                <a:path w="2737485" h="929639">
                  <a:moveTo>
                    <a:pt x="1477086" y="309372"/>
                  </a:moveTo>
                  <a:lnTo>
                    <a:pt x="1474038" y="309372"/>
                  </a:lnTo>
                  <a:lnTo>
                    <a:pt x="1474038" y="312420"/>
                  </a:lnTo>
                  <a:lnTo>
                    <a:pt x="1474038" y="460248"/>
                  </a:lnTo>
                  <a:lnTo>
                    <a:pt x="1477086" y="460248"/>
                  </a:lnTo>
                  <a:lnTo>
                    <a:pt x="1477086" y="312420"/>
                  </a:lnTo>
                  <a:lnTo>
                    <a:pt x="1477086" y="309372"/>
                  </a:lnTo>
                  <a:close/>
                </a:path>
                <a:path w="2737485" h="929639">
                  <a:moveTo>
                    <a:pt x="2734310" y="926604"/>
                  </a:moveTo>
                  <a:lnTo>
                    <a:pt x="3048" y="926604"/>
                  </a:lnTo>
                  <a:lnTo>
                    <a:pt x="0" y="926604"/>
                  </a:lnTo>
                  <a:lnTo>
                    <a:pt x="0" y="929640"/>
                  </a:lnTo>
                  <a:lnTo>
                    <a:pt x="3048" y="929640"/>
                  </a:lnTo>
                  <a:lnTo>
                    <a:pt x="2734310" y="929640"/>
                  </a:lnTo>
                  <a:lnTo>
                    <a:pt x="2734310" y="926604"/>
                  </a:lnTo>
                  <a:close/>
                </a:path>
                <a:path w="2737485" h="929639">
                  <a:moveTo>
                    <a:pt x="2734310" y="775728"/>
                  </a:moveTo>
                  <a:lnTo>
                    <a:pt x="3048" y="775728"/>
                  </a:lnTo>
                  <a:lnTo>
                    <a:pt x="0" y="775728"/>
                  </a:lnTo>
                  <a:lnTo>
                    <a:pt x="0" y="778764"/>
                  </a:lnTo>
                  <a:lnTo>
                    <a:pt x="0" y="926592"/>
                  </a:lnTo>
                  <a:lnTo>
                    <a:pt x="3048" y="926592"/>
                  </a:lnTo>
                  <a:lnTo>
                    <a:pt x="3048" y="778764"/>
                  </a:lnTo>
                  <a:lnTo>
                    <a:pt x="2734310" y="778764"/>
                  </a:lnTo>
                  <a:lnTo>
                    <a:pt x="2734310" y="775728"/>
                  </a:lnTo>
                  <a:close/>
                </a:path>
                <a:path w="2737485" h="929639">
                  <a:moveTo>
                    <a:pt x="2737421" y="926604"/>
                  </a:moveTo>
                  <a:lnTo>
                    <a:pt x="2734386" y="926604"/>
                  </a:lnTo>
                  <a:lnTo>
                    <a:pt x="2734386" y="929640"/>
                  </a:lnTo>
                  <a:lnTo>
                    <a:pt x="2737421" y="929640"/>
                  </a:lnTo>
                  <a:lnTo>
                    <a:pt x="2737421" y="926604"/>
                  </a:lnTo>
                  <a:close/>
                </a:path>
                <a:path w="2737485" h="929639">
                  <a:moveTo>
                    <a:pt x="2737421" y="775728"/>
                  </a:moveTo>
                  <a:lnTo>
                    <a:pt x="2734386" y="775728"/>
                  </a:lnTo>
                  <a:lnTo>
                    <a:pt x="2734386" y="778764"/>
                  </a:lnTo>
                  <a:lnTo>
                    <a:pt x="2734386" y="926592"/>
                  </a:lnTo>
                  <a:lnTo>
                    <a:pt x="2737421" y="926592"/>
                  </a:lnTo>
                  <a:lnTo>
                    <a:pt x="2737421" y="778764"/>
                  </a:lnTo>
                  <a:lnTo>
                    <a:pt x="2737421" y="775728"/>
                  </a:lnTo>
                  <a:close/>
                </a:path>
              </a:pathLst>
            </a:custGeom>
            <a:solidFill>
              <a:srgbClr val="D9D9E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143304" y="2146058"/>
              <a:ext cx="2737485" cy="158750"/>
            </a:xfrm>
            <a:custGeom>
              <a:avLst/>
              <a:gdLst/>
              <a:ahLst/>
              <a:cxnLst/>
              <a:rect l="l" t="t" r="r" b="b"/>
              <a:pathLst>
                <a:path w="2737485" h="158750">
                  <a:moveTo>
                    <a:pt x="2214626" y="4559"/>
                  </a:moveTo>
                  <a:lnTo>
                    <a:pt x="3048" y="4559"/>
                  </a:lnTo>
                  <a:lnTo>
                    <a:pt x="0" y="4559"/>
                  </a:lnTo>
                  <a:lnTo>
                    <a:pt x="0" y="7607"/>
                  </a:lnTo>
                  <a:lnTo>
                    <a:pt x="0" y="155435"/>
                  </a:lnTo>
                  <a:lnTo>
                    <a:pt x="0" y="158483"/>
                  </a:lnTo>
                  <a:lnTo>
                    <a:pt x="3048" y="158483"/>
                  </a:lnTo>
                  <a:lnTo>
                    <a:pt x="2214626" y="158483"/>
                  </a:lnTo>
                  <a:lnTo>
                    <a:pt x="2214626" y="155435"/>
                  </a:lnTo>
                  <a:lnTo>
                    <a:pt x="3048" y="155435"/>
                  </a:lnTo>
                  <a:lnTo>
                    <a:pt x="3048" y="7607"/>
                  </a:lnTo>
                  <a:lnTo>
                    <a:pt x="2214626" y="7607"/>
                  </a:lnTo>
                  <a:lnTo>
                    <a:pt x="2214626" y="4559"/>
                  </a:lnTo>
                  <a:close/>
                </a:path>
                <a:path w="2737485" h="158750">
                  <a:moveTo>
                    <a:pt x="2217750" y="4559"/>
                  </a:moveTo>
                  <a:lnTo>
                    <a:pt x="2214702" y="4559"/>
                  </a:lnTo>
                  <a:lnTo>
                    <a:pt x="2214702" y="7607"/>
                  </a:lnTo>
                  <a:lnTo>
                    <a:pt x="2214702" y="155435"/>
                  </a:lnTo>
                  <a:lnTo>
                    <a:pt x="2214702" y="158483"/>
                  </a:lnTo>
                  <a:lnTo>
                    <a:pt x="2217750" y="158483"/>
                  </a:lnTo>
                  <a:lnTo>
                    <a:pt x="2217750" y="155435"/>
                  </a:lnTo>
                  <a:lnTo>
                    <a:pt x="2217750" y="7607"/>
                  </a:lnTo>
                  <a:lnTo>
                    <a:pt x="2217750" y="4559"/>
                  </a:lnTo>
                  <a:close/>
                </a:path>
                <a:path w="2737485" h="158750">
                  <a:moveTo>
                    <a:pt x="2737421" y="0"/>
                  </a:moveTo>
                  <a:lnTo>
                    <a:pt x="2734386" y="0"/>
                  </a:lnTo>
                  <a:lnTo>
                    <a:pt x="2734386" y="3035"/>
                  </a:lnTo>
                  <a:lnTo>
                    <a:pt x="2737421" y="3035"/>
                  </a:lnTo>
                  <a:lnTo>
                    <a:pt x="2737421" y="0"/>
                  </a:lnTo>
                  <a:close/>
                </a:path>
              </a:pathLst>
            </a:custGeom>
            <a:solidFill>
              <a:srgbClr val="D9D9E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1133652" y="1202181"/>
            <a:ext cx="2753995" cy="12642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solidFill>
                  <a:srgbClr val="2D94D2"/>
                </a:solidFill>
                <a:latin typeface="Cambria"/>
                <a:cs typeface="Cambria"/>
              </a:rPr>
              <a:t>dt_metrics</a:t>
            </a:r>
            <a:r>
              <a:rPr dirty="0" sz="1000" spc="-25">
                <a:solidFill>
                  <a:srgbClr val="2D94D2"/>
                </a:solidFill>
                <a:latin typeface="Cambria"/>
                <a:cs typeface="Cambria"/>
              </a:rPr>
              <a:t> </a:t>
            </a:r>
            <a:r>
              <a:rPr dirty="0" sz="1000" spc="-5">
                <a:solidFill>
                  <a:srgbClr val="2D94D2"/>
                </a:solidFill>
                <a:latin typeface="Cambria"/>
                <a:cs typeface="Cambria"/>
              </a:rPr>
              <a:t>=</a:t>
            </a:r>
            <a:r>
              <a:rPr dirty="0" sz="1000" spc="-15">
                <a:solidFill>
                  <a:srgbClr val="2D94D2"/>
                </a:solidFill>
                <a:latin typeface="Cambria"/>
                <a:cs typeface="Cambria"/>
              </a:rPr>
              <a:t> </a:t>
            </a:r>
            <a:r>
              <a:rPr dirty="0" sz="1000" spc="-5">
                <a:solidFill>
                  <a:srgbClr val="2D94D2"/>
                </a:solidFill>
                <a:latin typeface="Cambria"/>
                <a:cs typeface="Cambria"/>
              </a:rPr>
              <a:t>{</a:t>
            </a:r>
            <a:endParaRPr sz="1000">
              <a:latin typeface="Cambria"/>
              <a:cs typeface="Cambria"/>
            </a:endParaRPr>
          </a:p>
          <a:p>
            <a:pPr algn="just" marL="121920" marR="1264285">
              <a:lnSpc>
                <a:spcPct val="102000"/>
              </a:lnSpc>
            </a:pPr>
            <a:r>
              <a:rPr dirty="0" sz="1000" spc="-5">
                <a:solidFill>
                  <a:srgbClr val="2D94D2"/>
                </a:solidFill>
                <a:latin typeface="Cambria"/>
                <a:cs typeface="Cambria"/>
              </a:rPr>
              <a:t>"Accuracy": dt_accuracy, </a:t>
            </a:r>
            <a:r>
              <a:rPr dirty="0" sz="1000">
                <a:solidFill>
                  <a:srgbClr val="2D94D2"/>
                </a:solidFill>
                <a:latin typeface="Cambria"/>
                <a:cs typeface="Cambria"/>
              </a:rPr>
              <a:t> </a:t>
            </a:r>
            <a:r>
              <a:rPr dirty="0" sz="1000" spc="-5">
                <a:solidFill>
                  <a:srgbClr val="2D94D2"/>
                </a:solidFill>
                <a:latin typeface="Cambria"/>
                <a:cs typeface="Cambria"/>
              </a:rPr>
              <a:t>"Precision": dt_precision, </a:t>
            </a:r>
            <a:r>
              <a:rPr dirty="0" sz="1000" spc="-210">
                <a:solidFill>
                  <a:srgbClr val="2D94D2"/>
                </a:solidFill>
                <a:latin typeface="Cambria"/>
                <a:cs typeface="Cambria"/>
              </a:rPr>
              <a:t> </a:t>
            </a:r>
            <a:r>
              <a:rPr dirty="0" sz="1000" spc="-5">
                <a:solidFill>
                  <a:srgbClr val="2D94D2"/>
                </a:solidFill>
                <a:latin typeface="Cambria"/>
                <a:cs typeface="Cambria"/>
              </a:rPr>
              <a:t>"Recall": dt_recall,</a:t>
            </a:r>
            <a:endParaRPr sz="1000">
              <a:latin typeface="Cambria"/>
              <a:cs typeface="Cambria"/>
            </a:endParaRPr>
          </a:p>
          <a:p>
            <a:pPr algn="just" marL="121920">
              <a:lnSpc>
                <a:spcPct val="100000"/>
              </a:lnSpc>
              <a:spcBef>
                <a:spcPts val="25"/>
              </a:spcBef>
            </a:pPr>
            <a:r>
              <a:rPr dirty="0" sz="1000" spc="-5">
                <a:solidFill>
                  <a:srgbClr val="2D94D2"/>
                </a:solidFill>
                <a:latin typeface="Cambria"/>
                <a:cs typeface="Cambria"/>
              </a:rPr>
              <a:t>"F1 Score":</a:t>
            </a:r>
            <a:r>
              <a:rPr dirty="0" sz="1000" spc="-10">
                <a:solidFill>
                  <a:srgbClr val="2D94D2"/>
                </a:solidFill>
                <a:latin typeface="Cambria"/>
                <a:cs typeface="Cambria"/>
              </a:rPr>
              <a:t> </a:t>
            </a:r>
            <a:r>
              <a:rPr dirty="0" sz="1000" spc="-5">
                <a:solidFill>
                  <a:srgbClr val="2D94D2"/>
                </a:solidFill>
                <a:latin typeface="Cambria"/>
                <a:cs typeface="Cambria"/>
              </a:rPr>
              <a:t>dt_f1_score,</a:t>
            </a:r>
            <a:endParaRPr sz="1000">
              <a:latin typeface="Cambria"/>
              <a:cs typeface="Cambria"/>
            </a:endParaRPr>
          </a:p>
          <a:p>
            <a:pPr algn="just" marL="121920" marR="5080">
              <a:lnSpc>
                <a:spcPct val="102000"/>
              </a:lnSpc>
            </a:pPr>
            <a:r>
              <a:rPr dirty="0" sz="1000" spc="-5">
                <a:solidFill>
                  <a:srgbClr val="2D94D2"/>
                </a:solidFill>
                <a:latin typeface="Cambria"/>
                <a:cs typeface="Cambria"/>
              </a:rPr>
              <a:t>"Confusion Matrix": dt_confusion_matrix.tolist(), </a:t>
            </a:r>
            <a:r>
              <a:rPr dirty="0" sz="1000" spc="-210">
                <a:solidFill>
                  <a:srgbClr val="2D94D2"/>
                </a:solidFill>
                <a:latin typeface="Cambria"/>
                <a:cs typeface="Cambria"/>
              </a:rPr>
              <a:t> </a:t>
            </a:r>
            <a:r>
              <a:rPr dirty="0" sz="1000" spc="-5">
                <a:solidFill>
                  <a:srgbClr val="2D94D2"/>
                </a:solidFill>
                <a:latin typeface="Cambria"/>
                <a:cs typeface="Cambria"/>
              </a:rPr>
              <a:t>"Training</a:t>
            </a:r>
            <a:r>
              <a:rPr dirty="0" sz="1000" spc="10">
                <a:solidFill>
                  <a:srgbClr val="2D94D2"/>
                </a:solidFill>
                <a:latin typeface="Cambria"/>
                <a:cs typeface="Cambria"/>
              </a:rPr>
              <a:t> </a:t>
            </a:r>
            <a:r>
              <a:rPr dirty="0" sz="1000" spc="-5">
                <a:solidFill>
                  <a:srgbClr val="2D94D2"/>
                </a:solidFill>
                <a:latin typeface="Cambria"/>
                <a:cs typeface="Cambria"/>
              </a:rPr>
              <a:t>Accuracy":</a:t>
            </a:r>
            <a:r>
              <a:rPr dirty="0" sz="1000">
                <a:solidFill>
                  <a:srgbClr val="2D94D2"/>
                </a:solidFill>
                <a:latin typeface="Cambria"/>
                <a:cs typeface="Cambria"/>
              </a:rPr>
              <a:t> </a:t>
            </a:r>
            <a:r>
              <a:rPr dirty="0" sz="1000" spc="-5">
                <a:solidFill>
                  <a:srgbClr val="2D94D2"/>
                </a:solidFill>
                <a:latin typeface="Cambria"/>
                <a:cs typeface="Cambria"/>
              </a:rPr>
              <a:t>dt_train_accuracy</a:t>
            </a:r>
            <a:endParaRPr sz="10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1000" spc="-5">
                <a:solidFill>
                  <a:srgbClr val="2D94D2"/>
                </a:solidFill>
                <a:latin typeface="Cambria"/>
                <a:cs typeface="Cambria"/>
              </a:rPr>
              <a:t>}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143304" y="2306065"/>
            <a:ext cx="55244" cy="152400"/>
          </a:xfrm>
          <a:custGeom>
            <a:avLst/>
            <a:gdLst/>
            <a:ahLst/>
            <a:cxnLst/>
            <a:rect l="l" t="t" r="r" b="b"/>
            <a:pathLst>
              <a:path w="55244" h="152400">
                <a:moveTo>
                  <a:pt x="54864" y="0"/>
                </a:moveTo>
                <a:lnTo>
                  <a:pt x="51816" y="0"/>
                </a:lnTo>
                <a:lnTo>
                  <a:pt x="51816" y="3048"/>
                </a:lnTo>
                <a:lnTo>
                  <a:pt x="51816" y="149352"/>
                </a:lnTo>
                <a:lnTo>
                  <a:pt x="3048" y="149352"/>
                </a:lnTo>
                <a:lnTo>
                  <a:pt x="3048" y="3048"/>
                </a:lnTo>
                <a:lnTo>
                  <a:pt x="51816" y="3048"/>
                </a:lnTo>
                <a:lnTo>
                  <a:pt x="51816" y="0"/>
                </a:lnTo>
                <a:lnTo>
                  <a:pt x="3048" y="0"/>
                </a:lnTo>
                <a:lnTo>
                  <a:pt x="0" y="0"/>
                </a:lnTo>
                <a:lnTo>
                  <a:pt x="0" y="3048"/>
                </a:lnTo>
                <a:lnTo>
                  <a:pt x="0" y="149352"/>
                </a:lnTo>
                <a:lnTo>
                  <a:pt x="0" y="152400"/>
                </a:lnTo>
                <a:lnTo>
                  <a:pt x="3048" y="152400"/>
                </a:lnTo>
                <a:lnTo>
                  <a:pt x="51816" y="152400"/>
                </a:lnTo>
                <a:lnTo>
                  <a:pt x="54864" y="152400"/>
                </a:lnTo>
                <a:lnTo>
                  <a:pt x="54864" y="149352"/>
                </a:lnTo>
                <a:lnTo>
                  <a:pt x="54864" y="3048"/>
                </a:lnTo>
                <a:lnTo>
                  <a:pt x="54864" y="0"/>
                </a:lnTo>
                <a:close/>
              </a:path>
            </a:pathLst>
          </a:custGeom>
          <a:solidFill>
            <a:srgbClr val="D9D9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144828" y="2610866"/>
            <a:ext cx="573405" cy="151130"/>
          </a:xfrm>
          <a:prstGeom prst="rect">
            <a:avLst/>
          </a:prstGeom>
          <a:ln w="3175">
            <a:solidFill>
              <a:srgbClr val="D9D9E2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1270">
              <a:lnSpc>
                <a:spcPts val="1160"/>
              </a:lnSpc>
            </a:pPr>
            <a:r>
              <a:rPr dirty="0" sz="1000" spc="-5">
                <a:solidFill>
                  <a:srgbClr val="2D94D2"/>
                </a:solidFill>
                <a:latin typeface="Cambria"/>
                <a:cs typeface="Cambria"/>
              </a:rPr>
              <a:t>dt_m</a:t>
            </a:r>
            <a:r>
              <a:rPr dirty="0" sz="1000">
                <a:solidFill>
                  <a:srgbClr val="2D94D2"/>
                </a:solidFill>
                <a:latin typeface="Cambria"/>
                <a:cs typeface="Cambria"/>
              </a:rPr>
              <a:t>e</a:t>
            </a:r>
            <a:r>
              <a:rPr dirty="0" sz="1000" spc="-10">
                <a:solidFill>
                  <a:srgbClr val="2D94D2"/>
                </a:solidFill>
                <a:latin typeface="Cambria"/>
                <a:cs typeface="Cambria"/>
              </a:rPr>
              <a:t>t</a:t>
            </a:r>
            <a:r>
              <a:rPr dirty="0" sz="1000" spc="-15">
                <a:solidFill>
                  <a:srgbClr val="2D94D2"/>
                </a:solidFill>
                <a:latin typeface="Cambria"/>
                <a:cs typeface="Cambria"/>
              </a:rPr>
              <a:t>r</a:t>
            </a:r>
            <a:r>
              <a:rPr dirty="0" sz="1000" spc="-5">
                <a:solidFill>
                  <a:srgbClr val="2D94D2"/>
                </a:solidFill>
                <a:latin typeface="Cambria"/>
                <a:cs typeface="Cambria"/>
              </a:rPr>
              <a:t>ics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30604" y="2765806"/>
            <a:ext cx="3302000" cy="23031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350">
                <a:latin typeface="Segoe UI"/>
                <a:cs typeface="Segoe UI"/>
              </a:rPr>
              <a:t>Result</a:t>
            </a:r>
            <a:endParaRPr sz="135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1365"/>
              </a:spcBef>
            </a:pPr>
            <a:r>
              <a:rPr dirty="0" sz="1200">
                <a:latin typeface="SimSun"/>
                <a:cs typeface="SimSun"/>
              </a:rPr>
              <a:t>{'Accuracy':</a:t>
            </a:r>
            <a:r>
              <a:rPr dirty="0" sz="1200" spc="-60">
                <a:latin typeface="SimSun"/>
                <a:cs typeface="SimSun"/>
              </a:rPr>
              <a:t> </a:t>
            </a:r>
            <a:r>
              <a:rPr dirty="0" sz="1200">
                <a:latin typeface="SimSun"/>
                <a:cs typeface="SimSun"/>
              </a:rPr>
              <a:t>0.8592233009708737,</a:t>
            </a:r>
            <a:endParaRPr sz="12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950">
              <a:latin typeface="SimSun"/>
              <a:cs typeface="SimSun"/>
            </a:endParaRPr>
          </a:p>
          <a:p>
            <a:pPr marL="88900">
              <a:lnSpc>
                <a:spcPct val="100000"/>
              </a:lnSpc>
            </a:pPr>
            <a:r>
              <a:rPr dirty="0" sz="1200">
                <a:latin typeface="SimSun"/>
                <a:cs typeface="SimSun"/>
              </a:rPr>
              <a:t>'Precision':</a:t>
            </a:r>
            <a:r>
              <a:rPr dirty="0" sz="1200" spc="-60">
                <a:latin typeface="SimSun"/>
                <a:cs typeface="SimSun"/>
              </a:rPr>
              <a:t> </a:t>
            </a:r>
            <a:r>
              <a:rPr dirty="0" sz="1200">
                <a:latin typeface="SimSun"/>
                <a:cs typeface="SimSun"/>
              </a:rPr>
              <a:t>0.36666666666666664,</a:t>
            </a:r>
            <a:endParaRPr sz="12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50">
              <a:latin typeface="SimSun"/>
              <a:cs typeface="SimSun"/>
            </a:endParaRPr>
          </a:p>
          <a:p>
            <a:pPr marL="88900">
              <a:lnSpc>
                <a:spcPct val="100000"/>
              </a:lnSpc>
            </a:pPr>
            <a:r>
              <a:rPr dirty="0" sz="1200">
                <a:latin typeface="SimSun"/>
                <a:cs typeface="SimSun"/>
              </a:rPr>
              <a:t>'Recall':</a:t>
            </a:r>
            <a:r>
              <a:rPr dirty="0" sz="1200" spc="-60">
                <a:latin typeface="SimSun"/>
                <a:cs typeface="SimSun"/>
              </a:rPr>
              <a:t> </a:t>
            </a:r>
            <a:r>
              <a:rPr dirty="0" sz="1200">
                <a:latin typeface="SimSun"/>
                <a:cs typeface="SimSun"/>
              </a:rPr>
              <a:t>0.358695652173913,</a:t>
            </a:r>
            <a:endParaRPr sz="12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950">
              <a:latin typeface="SimSun"/>
              <a:cs typeface="SimSun"/>
            </a:endParaRPr>
          </a:p>
          <a:p>
            <a:pPr marL="88900">
              <a:lnSpc>
                <a:spcPct val="100000"/>
              </a:lnSpc>
              <a:spcBef>
                <a:spcPts val="5"/>
              </a:spcBef>
            </a:pPr>
            <a:r>
              <a:rPr dirty="0" sz="1200">
                <a:latin typeface="SimSun"/>
                <a:cs typeface="SimSun"/>
              </a:rPr>
              <a:t>'F1</a:t>
            </a:r>
            <a:r>
              <a:rPr dirty="0" sz="1200" spc="-40">
                <a:latin typeface="SimSun"/>
                <a:cs typeface="SimSun"/>
              </a:rPr>
              <a:t> </a:t>
            </a:r>
            <a:r>
              <a:rPr dirty="0" sz="1200">
                <a:latin typeface="SimSun"/>
                <a:cs typeface="SimSun"/>
              </a:rPr>
              <a:t>Score':</a:t>
            </a:r>
            <a:r>
              <a:rPr dirty="0" sz="1200" spc="-35">
                <a:latin typeface="SimSun"/>
                <a:cs typeface="SimSun"/>
              </a:rPr>
              <a:t> </a:t>
            </a:r>
            <a:r>
              <a:rPr dirty="0" sz="1200">
                <a:latin typeface="SimSun"/>
                <a:cs typeface="SimSun"/>
              </a:rPr>
              <a:t>0.3626373626373626,</a:t>
            </a:r>
            <a:endParaRPr sz="12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950">
              <a:latin typeface="SimSun"/>
              <a:cs typeface="SimSun"/>
            </a:endParaRPr>
          </a:p>
          <a:p>
            <a:pPr marL="88900">
              <a:lnSpc>
                <a:spcPct val="100000"/>
              </a:lnSpc>
            </a:pPr>
            <a:r>
              <a:rPr dirty="0" sz="1200">
                <a:latin typeface="SimSun"/>
                <a:cs typeface="SimSun"/>
              </a:rPr>
              <a:t>'Confusion</a:t>
            </a:r>
            <a:r>
              <a:rPr dirty="0" sz="1200" spc="-20">
                <a:latin typeface="SimSun"/>
                <a:cs typeface="SimSun"/>
              </a:rPr>
              <a:t> </a:t>
            </a:r>
            <a:r>
              <a:rPr dirty="0" sz="1200">
                <a:latin typeface="SimSun"/>
                <a:cs typeface="SimSun"/>
              </a:rPr>
              <a:t>Matrix':</a:t>
            </a:r>
            <a:r>
              <a:rPr dirty="0" sz="1200" spc="-20">
                <a:latin typeface="SimSun"/>
                <a:cs typeface="SimSun"/>
              </a:rPr>
              <a:t> </a:t>
            </a:r>
            <a:r>
              <a:rPr dirty="0" sz="1200">
                <a:latin typeface="SimSun"/>
                <a:cs typeface="SimSun"/>
              </a:rPr>
              <a:t>[[675,</a:t>
            </a:r>
            <a:r>
              <a:rPr dirty="0" sz="1200" spc="-20">
                <a:latin typeface="SimSun"/>
                <a:cs typeface="SimSun"/>
              </a:rPr>
              <a:t> </a:t>
            </a:r>
            <a:r>
              <a:rPr dirty="0" sz="1200">
                <a:latin typeface="SimSun"/>
                <a:cs typeface="SimSun"/>
              </a:rPr>
              <a:t>57],</a:t>
            </a:r>
            <a:r>
              <a:rPr dirty="0" sz="1200" spc="-20">
                <a:latin typeface="SimSun"/>
                <a:cs typeface="SimSun"/>
              </a:rPr>
              <a:t> </a:t>
            </a:r>
            <a:r>
              <a:rPr dirty="0" sz="1200">
                <a:latin typeface="SimSun"/>
                <a:cs typeface="SimSun"/>
              </a:rPr>
              <a:t>[59,</a:t>
            </a:r>
            <a:r>
              <a:rPr dirty="0" sz="1200" spc="-20">
                <a:latin typeface="SimSun"/>
                <a:cs typeface="SimSun"/>
              </a:rPr>
              <a:t> </a:t>
            </a:r>
            <a:r>
              <a:rPr dirty="0" sz="1200">
                <a:latin typeface="SimSun"/>
                <a:cs typeface="SimSun"/>
              </a:rPr>
              <a:t>33]],</a:t>
            </a:r>
            <a:endParaRPr sz="12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50">
              <a:latin typeface="SimSun"/>
              <a:cs typeface="SimSun"/>
            </a:endParaRPr>
          </a:p>
          <a:p>
            <a:pPr marL="88900">
              <a:lnSpc>
                <a:spcPct val="100000"/>
              </a:lnSpc>
            </a:pPr>
            <a:r>
              <a:rPr dirty="0" sz="1200">
                <a:latin typeface="SimSun"/>
                <a:cs typeface="SimSun"/>
              </a:rPr>
              <a:t>'Training</a:t>
            </a:r>
            <a:r>
              <a:rPr dirty="0" sz="1200" spc="-40">
                <a:latin typeface="SimSun"/>
                <a:cs typeface="SimSun"/>
              </a:rPr>
              <a:t> </a:t>
            </a:r>
            <a:r>
              <a:rPr dirty="0" sz="1200">
                <a:latin typeface="SimSun"/>
                <a:cs typeface="SimSun"/>
              </a:rPr>
              <a:t>Accuracy':</a:t>
            </a:r>
            <a:r>
              <a:rPr dirty="0" sz="1200" spc="-35">
                <a:latin typeface="SimSun"/>
                <a:cs typeface="SimSun"/>
              </a:rPr>
              <a:t> </a:t>
            </a:r>
            <a:r>
              <a:rPr dirty="0" sz="1200">
                <a:latin typeface="SimSun"/>
                <a:cs typeface="SimSun"/>
              </a:rPr>
              <a:t>1.0}</a:t>
            </a:r>
            <a:endParaRPr sz="1200">
              <a:latin typeface="SimSun"/>
              <a:cs typeface="SimSu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30604" y="6017132"/>
            <a:ext cx="188277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solidFill>
                  <a:srgbClr val="365F91"/>
                </a:solidFill>
                <a:latin typeface="Calibri"/>
                <a:cs typeface="Calibri"/>
              </a:rPr>
              <a:t>4.</a:t>
            </a:r>
            <a:r>
              <a:rPr dirty="0" sz="2000" spc="-25" b="1">
                <a:solidFill>
                  <a:srgbClr val="365F91"/>
                </a:solidFill>
                <a:latin typeface="Calibri"/>
                <a:cs typeface="Calibri"/>
              </a:rPr>
              <a:t> </a:t>
            </a:r>
            <a:r>
              <a:rPr dirty="0" sz="2000" spc="-5" b="1">
                <a:solidFill>
                  <a:srgbClr val="365F91"/>
                </a:solidFill>
                <a:latin typeface="Calibri"/>
                <a:cs typeface="Calibri"/>
              </a:rPr>
              <a:t>Random</a:t>
            </a:r>
            <a:r>
              <a:rPr dirty="0" sz="2000" spc="-35" b="1">
                <a:solidFill>
                  <a:srgbClr val="365F91"/>
                </a:solidFill>
                <a:latin typeface="Calibri"/>
                <a:cs typeface="Calibri"/>
              </a:rPr>
              <a:t> </a:t>
            </a:r>
            <a:r>
              <a:rPr dirty="0" sz="2000" spc="-5" b="1">
                <a:solidFill>
                  <a:srgbClr val="365F91"/>
                </a:solidFill>
                <a:latin typeface="Calibri"/>
                <a:cs typeface="Calibri"/>
              </a:rPr>
              <a:t>Forest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30604" y="6691350"/>
            <a:ext cx="5481955" cy="1520825"/>
          </a:xfrm>
          <a:prstGeom prst="rect">
            <a:avLst/>
          </a:prstGeom>
        </p:spPr>
        <p:txBody>
          <a:bodyPr wrap="square" lIns="0" tIns="5841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dirty="0" sz="1100" i="1">
                <a:solidFill>
                  <a:srgbClr val="4F81BC"/>
                </a:solidFill>
                <a:latin typeface="Segoe UI"/>
                <a:cs typeface="Segoe UI"/>
              </a:rPr>
              <a:t>Results</a:t>
            </a:r>
            <a:r>
              <a:rPr dirty="0" sz="1100" spc="-25" i="1">
                <a:solidFill>
                  <a:srgbClr val="4F81BC"/>
                </a:solidFill>
                <a:latin typeface="Segoe UI"/>
                <a:cs typeface="Segoe UI"/>
              </a:rPr>
              <a:t> </a:t>
            </a:r>
            <a:r>
              <a:rPr dirty="0" sz="1100" spc="-5" i="1">
                <a:solidFill>
                  <a:srgbClr val="4F81BC"/>
                </a:solidFill>
                <a:latin typeface="Segoe UI"/>
                <a:cs typeface="Segoe UI"/>
              </a:rPr>
              <a:t>and</a:t>
            </a:r>
            <a:r>
              <a:rPr dirty="0" sz="1100" spc="-10" i="1">
                <a:solidFill>
                  <a:srgbClr val="4F81BC"/>
                </a:solidFill>
                <a:latin typeface="Segoe UI"/>
                <a:cs typeface="Segoe UI"/>
              </a:rPr>
              <a:t> </a:t>
            </a:r>
            <a:r>
              <a:rPr dirty="0" sz="1100" spc="-5" i="1">
                <a:solidFill>
                  <a:srgbClr val="4F81BC"/>
                </a:solidFill>
                <a:latin typeface="Segoe UI"/>
                <a:cs typeface="Segoe UI"/>
              </a:rPr>
              <a:t>Explanation:</a:t>
            </a:r>
            <a:endParaRPr sz="11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359"/>
              </a:spcBef>
            </a:pPr>
            <a:r>
              <a:rPr dirty="0" sz="1100">
                <a:solidFill>
                  <a:srgbClr val="374151"/>
                </a:solidFill>
                <a:latin typeface="Segoe UI"/>
                <a:cs typeface="Segoe UI"/>
              </a:rPr>
              <a:t>The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Random</a:t>
            </a:r>
            <a:r>
              <a:rPr dirty="0" sz="110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Forest</a:t>
            </a:r>
            <a:r>
              <a:rPr dirty="0" sz="110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model</a:t>
            </a:r>
            <a:r>
              <a:rPr dirty="0" sz="110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demonstrates</a:t>
            </a:r>
            <a:r>
              <a:rPr dirty="0" sz="1100">
                <a:solidFill>
                  <a:srgbClr val="374151"/>
                </a:solidFill>
                <a:latin typeface="Segoe UI"/>
                <a:cs typeface="Segoe UI"/>
              </a:rPr>
              <a:t> a</a:t>
            </a:r>
            <a:r>
              <a:rPr dirty="0" sz="1100" spc="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>
                <a:solidFill>
                  <a:srgbClr val="374151"/>
                </a:solidFill>
                <a:latin typeface="Segoe UI"/>
                <a:cs typeface="Segoe UI"/>
              </a:rPr>
              <a:t>high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accuracy</a:t>
            </a:r>
            <a:r>
              <a:rPr dirty="0" sz="1100" spc="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 spc="-10">
                <a:solidFill>
                  <a:srgbClr val="374151"/>
                </a:solidFill>
                <a:latin typeface="Segoe UI"/>
                <a:cs typeface="Segoe UI"/>
              </a:rPr>
              <a:t>of</a:t>
            </a:r>
            <a:r>
              <a:rPr dirty="0" sz="1100" spc="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>
                <a:solidFill>
                  <a:srgbClr val="374151"/>
                </a:solidFill>
                <a:latin typeface="Segoe UI"/>
                <a:cs typeface="Segoe UI"/>
              </a:rPr>
              <a:t>around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90.29%, with</a:t>
            </a:r>
            <a:r>
              <a:rPr dirty="0" sz="1100" spc="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>
                <a:solidFill>
                  <a:srgbClr val="374151"/>
                </a:solidFill>
                <a:latin typeface="Segoe UI"/>
                <a:cs typeface="Segoe UI"/>
              </a:rPr>
              <a:t>a</a:t>
            </a:r>
            <a:endParaRPr sz="1100">
              <a:latin typeface="Segoe UI"/>
              <a:cs typeface="Segoe UI"/>
            </a:endParaRPr>
          </a:p>
          <a:p>
            <a:pPr marL="12700" marR="5080">
              <a:lnSpc>
                <a:spcPct val="127299"/>
              </a:lnSpc>
              <a:spcBef>
                <a:spcPts val="10"/>
              </a:spcBef>
            </a:pPr>
            <a:r>
              <a:rPr dirty="0" sz="1100">
                <a:solidFill>
                  <a:srgbClr val="374151"/>
                </a:solidFill>
                <a:latin typeface="Segoe UI"/>
                <a:cs typeface="Segoe UI"/>
              </a:rPr>
              <a:t>notable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>
                <a:solidFill>
                  <a:srgbClr val="374151"/>
                </a:solidFill>
                <a:latin typeface="Segoe UI"/>
                <a:cs typeface="Segoe UI"/>
              </a:rPr>
              <a:t>precision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 indicating</a:t>
            </a:r>
            <a:r>
              <a:rPr dirty="0" sz="110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its</a:t>
            </a:r>
            <a:r>
              <a:rPr dirty="0" sz="1100">
                <a:solidFill>
                  <a:srgbClr val="374151"/>
                </a:solidFill>
                <a:latin typeface="Segoe UI"/>
                <a:cs typeface="Segoe UI"/>
              </a:rPr>
              <a:t> strength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in correctly</a:t>
            </a:r>
            <a:r>
              <a:rPr dirty="0" sz="1100" spc="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predicting positive</a:t>
            </a:r>
            <a:r>
              <a:rPr dirty="0" sz="110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instances. </a:t>
            </a:r>
            <a:r>
              <a:rPr dirty="0" sz="1100">
                <a:solidFill>
                  <a:srgbClr val="374151"/>
                </a:solidFill>
                <a:latin typeface="Segoe UI"/>
                <a:cs typeface="Segoe UI"/>
              </a:rPr>
              <a:t> However,</a:t>
            </a:r>
            <a:r>
              <a:rPr dirty="0" sz="1100" spc="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>
                <a:solidFill>
                  <a:srgbClr val="374151"/>
                </a:solidFill>
                <a:latin typeface="Segoe UI"/>
                <a:cs typeface="Segoe UI"/>
              </a:rPr>
              <a:t>the</a:t>
            </a:r>
            <a:r>
              <a:rPr dirty="0" sz="1100" spc="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lower</a:t>
            </a:r>
            <a:r>
              <a:rPr dirty="0" sz="1100" spc="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recall</a:t>
            </a:r>
            <a:r>
              <a:rPr dirty="0" sz="1100" spc="-1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suggests</a:t>
            </a:r>
            <a:r>
              <a:rPr dirty="0" sz="1100" spc="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>
                <a:solidFill>
                  <a:srgbClr val="374151"/>
                </a:solidFill>
                <a:latin typeface="Segoe UI"/>
                <a:cs typeface="Segoe UI"/>
              </a:rPr>
              <a:t>the</a:t>
            </a:r>
            <a:r>
              <a:rPr dirty="0" sz="1100" spc="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model</a:t>
            </a:r>
            <a:r>
              <a:rPr dirty="0" sz="1100" spc="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is</a:t>
            </a:r>
            <a:r>
              <a:rPr dirty="0" sz="1100" spc="1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more</a:t>
            </a:r>
            <a:r>
              <a:rPr dirty="0" sz="1100" spc="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conservative</a:t>
            </a:r>
            <a:r>
              <a:rPr dirty="0" sz="1100" spc="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in</a:t>
            </a:r>
            <a:r>
              <a:rPr dirty="0" sz="1100" spc="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predicting</a:t>
            </a:r>
            <a:r>
              <a:rPr dirty="0" sz="1100" spc="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positive </a:t>
            </a:r>
            <a:r>
              <a:rPr dirty="0" sz="110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outcomes.</a:t>
            </a:r>
            <a:r>
              <a:rPr dirty="0" sz="1100" spc="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>
                <a:solidFill>
                  <a:srgbClr val="374151"/>
                </a:solidFill>
                <a:latin typeface="Segoe UI"/>
                <a:cs typeface="Segoe UI"/>
              </a:rPr>
              <a:t>The</a:t>
            </a:r>
            <a:r>
              <a:rPr dirty="0" sz="1100" spc="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substantial</a:t>
            </a:r>
            <a:r>
              <a:rPr dirty="0" sz="1100" spc="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difference</a:t>
            </a:r>
            <a:r>
              <a:rPr dirty="0" sz="1100" spc="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between</a:t>
            </a:r>
            <a:r>
              <a:rPr dirty="0" sz="1100" spc="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training</a:t>
            </a:r>
            <a:r>
              <a:rPr dirty="0" sz="1100" spc="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>
                <a:solidFill>
                  <a:srgbClr val="374151"/>
                </a:solidFill>
                <a:latin typeface="Segoe UI"/>
                <a:cs typeface="Segoe UI"/>
              </a:rPr>
              <a:t>and</a:t>
            </a:r>
            <a:r>
              <a:rPr dirty="0" sz="1100" spc="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testing</a:t>
            </a:r>
            <a:r>
              <a:rPr dirty="0" sz="1100" spc="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accuracy</a:t>
            </a:r>
            <a:r>
              <a:rPr dirty="0" sz="1100" spc="2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suggests</a:t>
            </a:r>
            <a:r>
              <a:rPr dirty="0" sz="1100" spc="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>
                <a:solidFill>
                  <a:srgbClr val="374151"/>
                </a:solidFill>
                <a:latin typeface="Segoe UI"/>
                <a:cs typeface="Segoe UI"/>
              </a:rPr>
              <a:t>the </a:t>
            </a:r>
            <a:r>
              <a:rPr dirty="0" sz="1100" spc="-28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model</a:t>
            </a:r>
            <a:r>
              <a:rPr dirty="0" sz="110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might</a:t>
            </a:r>
            <a:r>
              <a:rPr dirty="0" sz="1100">
                <a:solidFill>
                  <a:srgbClr val="374151"/>
                </a:solidFill>
                <a:latin typeface="Segoe UI"/>
                <a:cs typeface="Segoe UI"/>
              </a:rPr>
              <a:t> have overfit</a:t>
            </a:r>
            <a:r>
              <a:rPr dirty="0" sz="1100" spc="-1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>
                <a:solidFill>
                  <a:srgbClr val="374151"/>
                </a:solidFill>
                <a:latin typeface="Segoe UI"/>
                <a:cs typeface="Segoe UI"/>
              </a:rPr>
              <a:t>the training data,</a:t>
            </a:r>
            <a:r>
              <a:rPr dirty="0" sz="1100" spc="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which</a:t>
            </a:r>
            <a:r>
              <a:rPr dirty="0" sz="110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 spc="-10">
                <a:solidFill>
                  <a:srgbClr val="374151"/>
                </a:solidFill>
                <a:latin typeface="Segoe UI"/>
                <a:cs typeface="Segoe UI"/>
              </a:rPr>
              <a:t>is</a:t>
            </a:r>
            <a:r>
              <a:rPr dirty="0" sz="1100" spc="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>
                <a:solidFill>
                  <a:srgbClr val="374151"/>
                </a:solidFill>
                <a:latin typeface="Segoe UI"/>
                <a:cs typeface="Segoe UI"/>
              </a:rPr>
              <a:t>common</a:t>
            </a:r>
            <a:r>
              <a:rPr dirty="0" sz="1100" spc="-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>
                <a:solidFill>
                  <a:srgbClr val="374151"/>
                </a:solidFill>
                <a:latin typeface="Segoe UI"/>
                <a:cs typeface="Segoe UI"/>
              </a:rPr>
              <a:t>for</a:t>
            </a:r>
            <a:r>
              <a:rPr dirty="0" sz="1100" spc="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Random</a:t>
            </a:r>
            <a:r>
              <a:rPr dirty="0" sz="110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Forest</a:t>
            </a:r>
            <a:r>
              <a:rPr dirty="0" sz="110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models </a:t>
            </a:r>
            <a:r>
              <a:rPr dirty="0" sz="1100" spc="-28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without</a:t>
            </a:r>
            <a:r>
              <a:rPr dirty="0" sz="1100" spc="-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proper tuning.</a:t>
            </a:r>
            <a:endParaRPr sz="11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25016" y="917194"/>
            <a:ext cx="552450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7780">
              <a:lnSpc>
                <a:spcPct val="100000"/>
              </a:lnSpc>
              <a:spcBef>
                <a:spcPts val="100"/>
              </a:spcBef>
            </a:pPr>
            <a:r>
              <a:rPr dirty="0" sz="1100" spc="-5" i="1">
                <a:solidFill>
                  <a:srgbClr val="4F81BC"/>
                </a:solidFill>
                <a:latin typeface="Segoe UI"/>
                <a:cs typeface="Segoe UI"/>
              </a:rPr>
              <a:t>Performance</a:t>
            </a:r>
            <a:r>
              <a:rPr dirty="0" sz="1100" spc="-15" i="1">
                <a:solidFill>
                  <a:srgbClr val="4F81BC"/>
                </a:solidFill>
                <a:latin typeface="Segoe UI"/>
                <a:cs typeface="Segoe UI"/>
              </a:rPr>
              <a:t> </a:t>
            </a:r>
            <a:r>
              <a:rPr dirty="0" sz="1100" spc="-5" i="1">
                <a:solidFill>
                  <a:srgbClr val="4F81BC"/>
                </a:solidFill>
                <a:latin typeface="Segoe UI"/>
                <a:cs typeface="Segoe UI"/>
              </a:rPr>
              <a:t>Metrics:</a:t>
            </a:r>
            <a:endParaRPr sz="1100">
              <a:latin typeface="Segoe UI"/>
              <a:cs typeface="Segoe U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21968" y="914399"/>
            <a:ext cx="5530215" cy="416559"/>
          </a:xfrm>
          <a:custGeom>
            <a:avLst/>
            <a:gdLst/>
            <a:ahLst/>
            <a:cxnLst/>
            <a:rect l="l" t="t" r="r" b="b"/>
            <a:pathLst>
              <a:path w="5530215" h="416559">
                <a:moveTo>
                  <a:pt x="3035" y="0"/>
                </a:moveTo>
                <a:lnTo>
                  <a:pt x="0" y="0"/>
                </a:lnTo>
                <a:lnTo>
                  <a:pt x="0" y="2997"/>
                </a:lnTo>
                <a:lnTo>
                  <a:pt x="0" y="216662"/>
                </a:lnTo>
                <a:lnTo>
                  <a:pt x="0" y="219710"/>
                </a:lnTo>
                <a:lnTo>
                  <a:pt x="3035" y="219710"/>
                </a:lnTo>
                <a:lnTo>
                  <a:pt x="3035" y="216662"/>
                </a:lnTo>
                <a:lnTo>
                  <a:pt x="3035" y="3048"/>
                </a:lnTo>
                <a:lnTo>
                  <a:pt x="3035" y="0"/>
                </a:lnTo>
                <a:close/>
              </a:path>
              <a:path w="5530215" h="416559">
                <a:moveTo>
                  <a:pt x="5526913" y="216662"/>
                </a:moveTo>
                <a:lnTo>
                  <a:pt x="3048" y="216662"/>
                </a:lnTo>
                <a:lnTo>
                  <a:pt x="3048" y="219710"/>
                </a:lnTo>
                <a:lnTo>
                  <a:pt x="166065" y="219710"/>
                </a:lnTo>
                <a:lnTo>
                  <a:pt x="166065" y="222758"/>
                </a:lnTo>
                <a:lnTo>
                  <a:pt x="166065" y="416306"/>
                </a:lnTo>
                <a:lnTo>
                  <a:pt x="169113" y="416306"/>
                </a:lnTo>
                <a:lnTo>
                  <a:pt x="169113" y="222758"/>
                </a:lnTo>
                <a:lnTo>
                  <a:pt x="478485" y="222758"/>
                </a:lnTo>
                <a:lnTo>
                  <a:pt x="478485" y="225806"/>
                </a:lnTo>
                <a:lnTo>
                  <a:pt x="478485" y="413258"/>
                </a:lnTo>
                <a:lnTo>
                  <a:pt x="478485" y="416306"/>
                </a:lnTo>
                <a:lnTo>
                  <a:pt x="481520" y="416306"/>
                </a:lnTo>
                <a:lnTo>
                  <a:pt x="481520" y="413258"/>
                </a:lnTo>
                <a:lnTo>
                  <a:pt x="481520" y="225806"/>
                </a:lnTo>
                <a:lnTo>
                  <a:pt x="481520" y="222758"/>
                </a:lnTo>
                <a:lnTo>
                  <a:pt x="481533" y="225806"/>
                </a:lnTo>
                <a:lnTo>
                  <a:pt x="1072845" y="225806"/>
                </a:lnTo>
                <a:lnTo>
                  <a:pt x="1072845" y="413258"/>
                </a:lnTo>
                <a:lnTo>
                  <a:pt x="481533" y="413258"/>
                </a:lnTo>
                <a:lnTo>
                  <a:pt x="481533" y="416306"/>
                </a:lnTo>
                <a:lnTo>
                  <a:pt x="1072845" y="416306"/>
                </a:lnTo>
                <a:lnTo>
                  <a:pt x="1075880" y="416306"/>
                </a:lnTo>
                <a:lnTo>
                  <a:pt x="1075880" y="413258"/>
                </a:lnTo>
                <a:lnTo>
                  <a:pt x="1075880" y="225806"/>
                </a:lnTo>
                <a:lnTo>
                  <a:pt x="1075880" y="222758"/>
                </a:lnTo>
                <a:lnTo>
                  <a:pt x="5526862" y="222758"/>
                </a:lnTo>
                <a:lnTo>
                  <a:pt x="5526862" y="219710"/>
                </a:lnTo>
                <a:lnTo>
                  <a:pt x="5526913" y="216662"/>
                </a:lnTo>
                <a:close/>
              </a:path>
              <a:path w="5530215" h="416559">
                <a:moveTo>
                  <a:pt x="5526913" y="0"/>
                </a:moveTo>
                <a:lnTo>
                  <a:pt x="3048" y="0"/>
                </a:lnTo>
                <a:lnTo>
                  <a:pt x="3048" y="3048"/>
                </a:lnTo>
                <a:lnTo>
                  <a:pt x="5526913" y="3048"/>
                </a:lnTo>
                <a:lnTo>
                  <a:pt x="5526913" y="0"/>
                </a:lnTo>
                <a:close/>
              </a:path>
              <a:path w="5530215" h="416559">
                <a:moveTo>
                  <a:pt x="5530024" y="0"/>
                </a:moveTo>
                <a:lnTo>
                  <a:pt x="5526976" y="0"/>
                </a:lnTo>
                <a:lnTo>
                  <a:pt x="5526976" y="2997"/>
                </a:lnTo>
                <a:lnTo>
                  <a:pt x="5526976" y="216662"/>
                </a:lnTo>
                <a:lnTo>
                  <a:pt x="5526976" y="219710"/>
                </a:lnTo>
                <a:lnTo>
                  <a:pt x="5526976" y="222758"/>
                </a:lnTo>
                <a:lnTo>
                  <a:pt x="5526976" y="416306"/>
                </a:lnTo>
                <a:lnTo>
                  <a:pt x="5530024" y="416306"/>
                </a:lnTo>
                <a:lnTo>
                  <a:pt x="5530024" y="2997"/>
                </a:lnTo>
                <a:lnTo>
                  <a:pt x="5530024" y="0"/>
                </a:lnTo>
                <a:close/>
              </a:path>
            </a:pathLst>
          </a:custGeom>
          <a:solidFill>
            <a:srgbClr val="D9D9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603502" y="1331722"/>
            <a:ext cx="59563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100" spc="5" b="1">
                <a:solidFill>
                  <a:srgbClr val="374151"/>
                </a:solidFill>
                <a:latin typeface="Segoe UI"/>
                <a:cs typeface="Segoe UI"/>
              </a:rPr>
              <a:t>P</a:t>
            </a:r>
            <a:r>
              <a:rPr dirty="0" sz="1100" spc="-10" b="1">
                <a:solidFill>
                  <a:srgbClr val="374151"/>
                </a:solidFill>
                <a:latin typeface="Segoe UI"/>
                <a:cs typeface="Segoe UI"/>
              </a:rPr>
              <a:t>r</a:t>
            </a:r>
            <a:r>
              <a:rPr dirty="0" sz="1100" b="1">
                <a:solidFill>
                  <a:srgbClr val="374151"/>
                </a:solidFill>
                <a:latin typeface="Segoe UI"/>
                <a:cs typeface="Segoe UI"/>
              </a:rPr>
              <a:t>ecis</a:t>
            </a:r>
            <a:r>
              <a:rPr dirty="0" sz="1100" spc="-5" b="1">
                <a:solidFill>
                  <a:srgbClr val="374151"/>
                </a:solidFill>
                <a:latin typeface="Segoe UI"/>
                <a:cs typeface="Segoe UI"/>
              </a:rPr>
              <a:t>i</a:t>
            </a:r>
            <a:r>
              <a:rPr dirty="0" sz="1100" spc="-20" b="1">
                <a:solidFill>
                  <a:srgbClr val="374151"/>
                </a:solidFill>
                <a:latin typeface="Segoe UI"/>
                <a:cs typeface="Segoe UI"/>
              </a:rPr>
              <a:t>o</a:t>
            </a:r>
            <a:r>
              <a:rPr dirty="0" sz="1100" b="1">
                <a:solidFill>
                  <a:srgbClr val="374151"/>
                </a:solidFill>
                <a:latin typeface="Segoe UI"/>
                <a:cs typeface="Segoe UI"/>
              </a:rPr>
              <a:t>n</a:t>
            </a:r>
            <a:endParaRPr sz="1100">
              <a:latin typeface="Segoe UI"/>
              <a:cs typeface="Segoe U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88034" y="1330705"/>
            <a:ext cx="5364480" cy="576580"/>
          </a:xfrm>
          <a:custGeom>
            <a:avLst/>
            <a:gdLst/>
            <a:ahLst/>
            <a:cxnLst/>
            <a:rect l="l" t="t" r="r" b="b"/>
            <a:pathLst>
              <a:path w="5364480" h="576580">
                <a:moveTo>
                  <a:pt x="3048" y="0"/>
                </a:moveTo>
                <a:lnTo>
                  <a:pt x="0" y="0"/>
                </a:lnTo>
                <a:lnTo>
                  <a:pt x="0" y="192024"/>
                </a:lnTo>
                <a:lnTo>
                  <a:pt x="0" y="384048"/>
                </a:lnTo>
                <a:lnTo>
                  <a:pt x="0" y="576072"/>
                </a:lnTo>
                <a:lnTo>
                  <a:pt x="3048" y="576072"/>
                </a:lnTo>
                <a:lnTo>
                  <a:pt x="3048" y="384048"/>
                </a:lnTo>
                <a:lnTo>
                  <a:pt x="3048" y="192024"/>
                </a:lnTo>
                <a:lnTo>
                  <a:pt x="3048" y="0"/>
                </a:lnTo>
                <a:close/>
              </a:path>
              <a:path w="5364480" h="576580">
                <a:moveTo>
                  <a:pt x="315455" y="573036"/>
                </a:moveTo>
                <a:lnTo>
                  <a:pt x="312420" y="573036"/>
                </a:lnTo>
                <a:lnTo>
                  <a:pt x="312420" y="576072"/>
                </a:lnTo>
                <a:lnTo>
                  <a:pt x="315455" y="576072"/>
                </a:lnTo>
                <a:lnTo>
                  <a:pt x="315455" y="573036"/>
                </a:lnTo>
                <a:close/>
              </a:path>
              <a:path w="5364480" h="576580">
                <a:moveTo>
                  <a:pt x="315455" y="0"/>
                </a:moveTo>
                <a:lnTo>
                  <a:pt x="312420" y="0"/>
                </a:lnTo>
                <a:lnTo>
                  <a:pt x="312420" y="3048"/>
                </a:lnTo>
                <a:lnTo>
                  <a:pt x="312420" y="188976"/>
                </a:lnTo>
                <a:lnTo>
                  <a:pt x="312420" y="573024"/>
                </a:lnTo>
                <a:lnTo>
                  <a:pt x="315455" y="573024"/>
                </a:lnTo>
                <a:lnTo>
                  <a:pt x="315455" y="3048"/>
                </a:lnTo>
                <a:lnTo>
                  <a:pt x="315455" y="0"/>
                </a:lnTo>
                <a:close/>
              </a:path>
              <a:path w="5364480" h="576580">
                <a:moveTo>
                  <a:pt x="873252" y="573036"/>
                </a:moveTo>
                <a:lnTo>
                  <a:pt x="870204" y="573036"/>
                </a:lnTo>
                <a:lnTo>
                  <a:pt x="315468" y="573036"/>
                </a:lnTo>
                <a:lnTo>
                  <a:pt x="315468" y="576072"/>
                </a:lnTo>
                <a:lnTo>
                  <a:pt x="870204" y="576072"/>
                </a:lnTo>
                <a:lnTo>
                  <a:pt x="873252" y="576072"/>
                </a:lnTo>
                <a:lnTo>
                  <a:pt x="873252" y="573036"/>
                </a:lnTo>
                <a:close/>
              </a:path>
              <a:path w="5364480" h="576580">
                <a:moveTo>
                  <a:pt x="914387" y="0"/>
                </a:moveTo>
                <a:lnTo>
                  <a:pt x="911352" y="0"/>
                </a:lnTo>
                <a:lnTo>
                  <a:pt x="315468" y="0"/>
                </a:lnTo>
                <a:lnTo>
                  <a:pt x="315468" y="3048"/>
                </a:lnTo>
                <a:lnTo>
                  <a:pt x="911352" y="3048"/>
                </a:lnTo>
                <a:lnTo>
                  <a:pt x="911352" y="188976"/>
                </a:lnTo>
                <a:lnTo>
                  <a:pt x="315468" y="188976"/>
                </a:lnTo>
                <a:lnTo>
                  <a:pt x="315468" y="192024"/>
                </a:lnTo>
                <a:lnTo>
                  <a:pt x="315468" y="195072"/>
                </a:lnTo>
                <a:lnTo>
                  <a:pt x="705612" y="195072"/>
                </a:lnTo>
                <a:lnTo>
                  <a:pt x="705612" y="381000"/>
                </a:lnTo>
                <a:lnTo>
                  <a:pt x="315468" y="381000"/>
                </a:lnTo>
                <a:lnTo>
                  <a:pt x="315468" y="384048"/>
                </a:lnTo>
                <a:lnTo>
                  <a:pt x="315468" y="387096"/>
                </a:lnTo>
                <a:lnTo>
                  <a:pt x="870204" y="387096"/>
                </a:lnTo>
                <a:lnTo>
                  <a:pt x="870204" y="573024"/>
                </a:lnTo>
                <a:lnTo>
                  <a:pt x="873252" y="573024"/>
                </a:lnTo>
                <a:lnTo>
                  <a:pt x="873252" y="387096"/>
                </a:lnTo>
                <a:lnTo>
                  <a:pt x="873252" y="384048"/>
                </a:lnTo>
                <a:lnTo>
                  <a:pt x="870204" y="384048"/>
                </a:lnTo>
                <a:lnTo>
                  <a:pt x="708647" y="384048"/>
                </a:lnTo>
                <a:lnTo>
                  <a:pt x="708647" y="381000"/>
                </a:lnTo>
                <a:lnTo>
                  <a:pt x="708647" y="195072"/>
                </a:lnTo>
                <a:lnTo>
                  <a:pt x="708647" y="192024"/>
                </a:lnTo>
                <a:lnTo>
                  <a:pt x="911352" y="192024"/>
                </a:lnTo>
                <a:lnTo>
                  <a:pt x="914387" y="192024"/>
                </a:lnTo>
                <a:lnTo>
                  <a:pt x="914387" y="188976"/>
                </a:lnTo>
                <a:lnTo>
                  <a:pt x="914387" y="3048"/>
                </a:lnTo>
                <a:lnTo>
                  <a:pt x="914387" y="0"/>
                </a:lnTo>
                <a:close/>
              </a:path>
              <a:path w="5364480" h="576580">
                <a:moveTo>
                  <a:pt x="5363959" y="0"/>
                </a:moveTo>
                <a:lnTo>
                  <a:pt x="5360911" y="0"/>
                </a:lnTo>
                <a:lnTo>
                  <a:pt x="5360911" y="192024"/>
                </a:lnTo>
                <a:lnTo>
                  <a:pt x="5360911" y="384048"/>
                </a:lnTo>
                <a:lnTo>
                  <a:pt x="5360911" y="576072"/>
                </a:lnTo>
                <a:lnTo>
                  <a:pt x="5363959" y="576072"/>
                </a:lnTo>
                <a:lnTo>
                  <a:pt x="5363959" y="384048"/>
                </a:lnTo>
                <a:lnTo>
                  <a:pt x="5363959" y="192024"/>
                </a:lnTo>
                <a:lnTo>
                  <a:pt x="5363959" y="0"/>
                </a:lnTo>
                <a:close/>
              </a:path>
            </a:pathLst>
          </a:custGeom>
          <a:solidFill>
            <a:srgbClr val="D9D9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291082" y="1112874"/>
            <a:ext cx="2373630" cy="988694"/>
          </a:xfrm>
          <a:prstGeom prst="rect">
            <a:avLst/>
          </a:prstGeom>
        </p:spPr>
        <p:txBody>
          <a:bodyPr wrap="square" lIns="0" tIns="38100" rIns="0" bIns="0" rtlCol="0" vert="horz">
            <a:spAutoFit/>
          </a:bodyPr>
          <a:lstStyle/>
          <a:p>
            <a:pPr marL="312420" indent="-231775">
              <a:lnSpc>
                <a:spcPct val="100000"/>
              </a:lnSpc>
              <a:spcBef>
                <a:spcPts val="300"/>
              </a:spcBef>
              <a:buSzPct val="90909"/>
              <a:buFont typeface="Symbol"/>
              <a:buChar char=""/>
              <a:tabLst>
                <a:tab pos="311785" algn="l"/>
                <a:tab pos="312420" algn="l"/>
              </a:tabLst>
            </a:pPr>
            <a:r>
              <a:rPr dirty="0" sz="1100" b="1">
                <a:solidFill>
                  <a:srgbClr val="374151"/>
                </a:solidFill>
                <a:latin typeface="Segoe UI"/>
                <a:cs typeface="Segoe UI"/>
              </a:rPr>
              <a:t>Accuracy</a:t>
            </a:r>
            <a:r>
              <a:rPr dirty="0" sz="1100">
                <a:solidFill>
                  <a:srgbClr val="374151"/>
                </a:solidFill>
                <a:latin typeface="Segoe UI"/>
                <a:cs typeface="Segoe UI"/>
              </a:rPr>
              <a:t>: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 Approximately</a:t>
            </a:r>
            <a:r>
              <a:rPr dirty="0" sz="1100" spc="-1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90.29%</a:t>
            </a:r>
            <a:endParaRPr sz="1100">
              <a:latin typeface="Segoe UI"/>
              <a:cs typeface="Segoe UI"/>
            </a:endParaRPr>
          </a:p>
          <a:p>
            <a:pPr marL="911225" indent="-831215">
              <a:lnSpc>
                <a:spcPct val="100000"/>
              </a:lnSpc>
              <a:spcBef>
                <a:spcPts val="204"/>
              </a:spcBef>
              <a:buSzPct val="90909"/>
              <a:buFont typeface="Symbol"/>
              <a:buChar char=""/>
              <a:tabLst>
                <a:tab pos="911225" algn="l"/>
                <a:tab pos="911860" algn="l"/>
              </a:tabLst>
            </a:pPr>
            <a:r>
              <a:rPr dirty="0" sz="1100">
                <a:solidFill>
                  <a:srgbClr val="374151"/>
                </a:solidFill>
                <a:latin typeface="Segoe UI"/>
                <a:cs typeface="Segoe UI"/>
              </a:rPr>
              <a:t>:</a:t>
            </a:r>
            <a:r>
              <a:rPr dirty="0" sz="1100" spc="-2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Approximately</a:t>
            </a:r>
            <a:r>
              <a:rPr dirty="0" sz="1100" spc="-2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62.00%</a:t>
            </a:r>
            <a:endParaRPr sz="1100">
              <a:latin typeface="Segoe UI"/>
              <a:cs typeface="Segoe UI"/>
            </a:endParaRPr>
          </a:p>
          <a:p>
            <a:pPr marL="312420" indent="-231775">
              <a:lnSpc>
                <a:spcPct val="100000"/>
              </a:lnSpc>
              <a:spcBef>
                <a:spcPts val="195"/>
              </a:spcBef>
              <a:buSzPct val="90909"/>
              <a:buFont typeface="Symbol"/>
              <a:buChar char=""/>
              <a:tabLst>
                <a:tab pos="311785" algn="l"/>
                <a:tab pos="312420" algn="l"/>
              </a:tabLst>
            </a:pPr>
            <a:r>
              <a:rPr dirty="0" sz="1100" b="1">
                <a:solidFill>
                  <a:srgbClr val="374151"/>
                </a:solidFill>
                <a:latin typeface="Segoe UI"/>
                <a:cs typeface="Segoe UI"/>
              </a:rPr>
              <a:t>Recall</a:t>
            </a:r>
            <a:r>
              <a:rPr dirty="0" sz="1100">
                <a:solidFill>
                  <a:srgbClr val="374151"/>
                </a:solidFill>
                <a:latin typeface="Segoe UI"/>
                <a:cs typeface="Segoe UI"/>
              </a:rPr>
              <a:t>:</a:t>
            </a:r>
            <a:r>
              <a:rPr dirty="0" sz="1100" spc="-1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Approximately</a:t>
            </a:r>
            <a:r>
              <a:rPr dirty="0" sz="1100" spc="-2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>
                <a:solidFill>
                  <a:srgbClr val="374151"/>
                </a:solidFill>
                <a:latin typeface="Segoe UI"/>
                <a:cs typeface="Segoe UI"/>
              </a:rPr>
              <a:t>33.70%</a:t>
            </a:r>
            <a:endParaRPr sz="1100">
              <a:latin typeface="Segoe UI"/>
              <a:cs typeface="Segoe UI"/>
            </a:endParaRPr>
          </a:p>
          <a:p>
            <a:pPr marL="312420" indent="-231775">
              <a:lnSpc>
                <a:spcPct val="100000"/>
              </a:lnSpc>
              <a:spcBef>
                <a:spcPts val="190"/>
              </a:spcBef>
              <a:buSzPct val="90909"/>
              <a:buFont typeface="Symbol"/>
              <a:buChar char=""/>
              <a:tabLst>
                <a:tab pos="311785" algn="l"/>
                <a:tab pos="312420" algn="l"/>
              </a:tabLst>
            </a:pPr>
            <a:r>
              <a:rPr dirty="0" sz="1100" b="1">
                <a:solidFill>
                  <a:srgbClr val="374151"/>
                </a:solidFill>
                <a:latin typeface="Segoe UI"/>
                <a:cs typeface="Segoe UI"/>
              </a:rPr>
              <a:t>F1</a:t>
            </a:r>
            <a:r>
              <a:rPr dirty="0" sz="1100" spc="-40" b="1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 spc="-5" b="1">
                <a:solidFill>
                  <a:srgbClr val="374151"/>
                </a:solidFill>
                <a:latin typeface="Segoe UI"/>
                <a:cs typeface="Segoe UI"/>
              </a:rPr>
              <a:t>Score</a:t>
            </a:r>
            <a:endParaRPr sz="1100">
              <a:latin typeface="Segoe UI"/>
              <a:cs typeface="Segoe UI"/>
            </a:endParaRPr>
          </a:p>
          <a:p>
            <a:pPr marL="312420" indent="-231775">
              <a:lnSpc>
                <a:spcPct val="100000"/>
              </a:lnSpc>
              <a:spcBef>
                <a:spcPts val="190"/>
              </a:spcBef>
              <a:buSzPct val="90909"/>
              <a:buFont typeface="Symbol"/>
              <a:buChar char=""/>
              <a:tabLst>
                <a:tab pos="311785" algn="l"/>
                <a:tab pos="312420" algn="l"/>
              </a:tabLst>
            </a:pPr>
            <a:r>
              <a:rPr dirty="0" sz="1100" spc="-5" b="1">
                <a:solidFill>
                  <a:srgbClr val="374151"/>
                </a:solidFill>
                <a:latin typeface="Segoe UI"/>
                <a:cs typeface="Segoe UI"/>
              </a:rPr>
              <a:t>Confusion</a:t>
            </a:r>
            <a:r>
              <a:rPr dirty="0" sz="1100" spc="-30" b="1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 spc="-5" b="1">
                <a:solidFill>
                  <a:srgbClr val="374151"/>
                </a:solidFill>
                <a:latin typeface="Segoe UI"/>
                <a:cs typeface="Segoe UI"/>
              </a:rPr>
              <a:t>Matrix</a:t>
            </a:r>
            <a:endParaRPr sz="1100">
              <a:latin typeface="Segoe UI"/>
              <a:cs typeface="Segoe U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48585" y="1691995"/>
            <a:ext cx="1474470" cy="409575"/>
          </a:xfrm>
          <a:prstGeom prst="rect">
            <a:avLst/>
          </a:prstGeom>
        </p:spPr>
        <p:txBody>
          <a:bodyPr wrap="square" lIns="0" tIns="3683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290"/>
              </a:spcBef>
            </a:pPr>
            <a:r>
              <a:rPr dirty="0" sz="1100">
                <a:solidFill>
                  <a:srgbClr val="374151"/>
                </a:solidFill>
                <a:latin typeface="Segoe UI"/>
                <a:cs typeface="Segoe UI"/>
              </a:rPr>
              <a:t>:</a:t>
            </a:r>
            <a:r>
              <a:rPr dirty="0" sz="1100" spc="-1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Approximately</a:t>
            </a:r>
            <a:r>
              <a:rPr dirty="0" sz="1100" spc="-2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43.66%</a:t>
            </a:r>
            <a:endParaRPr sz="1100">
              <a:latin typeface="Segoe UI"/>
              <a:cs typeface="Segoe UI"/>
            </a:endParaRPr>
          </a:p>
          <a:p>
            <a:pPr algn="ctr" marR="236220">
              <a:lnSpc>
                <a:spcPct val="100000"/>
              </a:lnSpc>
              <a:spcBef>
                <a:spcPts val="190"/>
              </a:spcBef>
            </a:pPr>
            <a:r>
              <a:rPr dirty="0" sz="1100">
                <a:solidFill>
                  <a:srgbClr val="374151"/>
                </a:solidFill>
                <a:latin typeface="Segoe UI"/>
                <a:cs typeface="Segoe UI"/>
              </a:rPr>
              <a:t>:</a:t>
            </a:r>
            <a:endParaRPr sz="1100">
              <a:latin typeface="Segoe UI"/>
              <a:cs typeface="Segoe U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288034" y="1906777"/>
            <a:ext cx="5364480" cy="756285"/>
          </a:xfrm>
          <a:custGeom>
            <a:avLst/>
            <a:gdLst/>
            <a:ahLst/>
            <a:cxnLst/>
            <a:rect l="l" t="t" r="r" b="b"/>
            <a:pathLst>
              <a:path w="5364480" h="756285">
                <a:moveTo>
                  <a:pt x="3048" y="0"/>
                </a:moveTo>
                <a:lnTo>
                  <a:pt x="0" y="0"/>
                </a:lnTo>
                <a:lnTo>
                  <a:pt x="0" y="192024"/>
                </a:lnTo>
                <a:lnTo>
                  <a:pt x="3048" y="192024"/>
                </a:lnTo>
                <a:lnTo>
                  <a:pt x="3048" y="0"/>
                </a:lnTo>
                <a:close/>
              </a:path>
              <a:path w="5364480" h="756285">
                <a:moveTo>
                  <a:pt x="1457248" y="0"/>
                </a:moveTo>
                <a:lnTo>
                  <a:pt x="315468" y="0"/>
                </a:lnTo>
                <a:lnTo>
                  <a:pt x="315468" y="3048"/>
                </a:lnTo>
                <a:lnTo>
                  <a:pt x="1457248" y="3048"/>
                </a:lnTo>
                <a:lnTo>
                  <a:pt x="1457248" y="0"/>
                </a:lnTo>
                <a:close/>
              </a:path>
              <a:path w="5364480" h="756285">
                <a:moveTo>
                  <a:pt x="5360797" y="192036"/>
                </a:moveTo>
                <a:lnTo>
                  <a:pt x="1460373" y="192036"/>
                </a:lnTo>
                <a:lnTo>
                  <a:pt x="1460373" y="190500"/>
                </a:lnTo>
                <a:lnTo>
                  <a:pt x="1460373" y="3048"/>
                </a:lnTo>
                <a:lnTo>
                  <a:pt x="1460373" y="0"/>
                </a:lnTo>
                <a:lnTo>
                  <a:pt x="1457325" y="0"/>
                </a:lnTo>
                <a:lnTo>
                  <a:pt x="1457325" y="3048"/>
                </a:lnTo>
                <a:lnTo>
                  <a:pt x="1457325" y="190500"/>
                </a:lnTo>
                <a:lnTo>
                  <a:pt x="1457325" y="192036"/>
                </a:lnTo>
                <a:lnTo>
                  <a:pt x="1457248" y="190500"/>
                </a:lnTo>
                <a:lnTo>
                  <a:pt x="315468" y="190500"/>
                </a:lnTo>
                <a:lnTo>
                  <a:pt x="315468" y="192036"/>
                </a:lnTo>
                <a:lnTo>
                  <a:pt x="315455" y="190500"/>
                </a:lnTo>
                <a:lnTo>
                  <a:pt x="315455" y="3048"/>
                </a:lnTo>
                <a:lnTo>
                  <a:pt x="315455" y="0"/>
                </a:lnTo>
                <a:lnTo>
                  <a:pt x="312420" y="0"/>
                </a:lnTo>
                <a:lnTo>
                  <a:pt x="312420" y="3048"/>
                </a:lnTo>
                <a:lnTo>
                  <a:pt x="312420" y="190500"/>
                </a:lnTo>
                <a:lnTo>
                  <a:pt x="312420" y="192036"/>
                </a:lnTo>
                <a:lnTo>
                  <a:pt x="3048" y="192036"/>
                </a:lnTo>
                <a:lnTo>
                  <a:pt x="0" y="192036"/>
                </a:lnTo>
                <a:lnTo>
                  <a:pt x="0" y="195072"/>
                </a:lnTo>
                <a:lnTo>
                  <a:pt x="3048" y="195072"/>
                </a:lnTo>
                <a:lnTo>
                  <a:pt x="457200" y="195072"/>
                </a:lnTo>
                <a:lnTo>
                  <a:pt x="457200" y="198120"/>
                </a:lnTo>
                <a:lnTo>
                  <a:pt x="457200" y="384048"/>
                </a:lnTo>
                <a:lnTo>
                  <a:pt x="457200" y="569976"/>
                </a:lnTo>
                <a:lnTo>
                  <a:pt x="457200" y="755904"/>
                </a:lnTo>
                <a:lnTo>
                  <a:pt x="460248" y="755904"/>
                </a:lnTo>
                <a:lnTo>
                  <a:pt x="460248" y="569976"/>
                </a:lnTo>
                <a:lnTo>
                  <a:pt x="460248" y="384048"/>
                </a:lnTo>
                <a:lnTo>
                  <a:pt x="460248" y="198120"/>
                </a:lnTo>
                <a:lnTo>
                  <a:pt x="5360797" y="198120"/>
                </a:lnTo>
                <a:lnTo>
                  <a:pt x="5360797" y="195072"/>
                </a:lnTo>
                <a:lnTo>
                  <a:pt x="5360797" y="192036"/>
                </a:lnTo>
                <a:close/>
              </a:path>
              <a:path w="5364480" h="756285">
                <a:moveTo>
                  <a:pt x="5363959" y="192036"/>
                </a:moveTo>
                <a:lnTo>
                  <a:pt x="5360911" y="192036"/>
                </a:lnTo>
                <a:lnTo>
                  <a:pt x="5360911" y="195072"/>
                </a:lnTo>
                <a:lnTo>
                  <a:pt x="5360911" y="198120"/>
                </a:lnTo>
                <a:lnTo>
                  <a:pt x="5360911" y="384048"/>
                </a:lnTo>
                <a:lnTo>
                  <a:pt x="5360911" y="569976"/>
                </a:lnTo>
                <a:lnTo>
                  <a:pt x="5360911" y="755904"/>
                </a:lnTo>
                <a:lnTo>
                  <a:pt x="5363959" y="755904"/>
                </a:lnTo>
                <a:lnTo>
                  <a:pt x="5363959" y="569976"/>
                </a:lnTo>
                <a:lnTo>
                  <a:pt x="5363959" y="384048"/>
                </a:lnTo>
                <a:lnTo>
                  <a:pt x="5363959" y="198120"/>
                </a:lnTo>
                <a:lnTo>
                  <a:pt x="5363959" y="195072"/>
                </a:lnTo>
                <a:lnTo>
                  <a:pt x="5363959" y="192036"/>
                </a:lnTo>
                <a:close/>
              </a:path>
              <a:path w="5364480" h="756285">
                <a:moveTo>
                  <a:pt x="5363959" y="0"/>
                </a:moveTo>
                <a:lnTo>
                  <a:pt x="5360911" y="0"/>
                </a:lnTo>
                <a:lnTo>
                  <a:pt x="5360911" y="192024"/>
                </a:lnTo>
                <a:lnTo>
                  <a:pt x="5363959" y="192024"/>
                </a:lnTo>
                <a:lnTo>
                  <a:pt x="5363959" y="0"/>
                </a:lnTo>
                <a:close/>
              </a:path>
            </a:pathLst>
          </a:custGeom>
          <a:solidFill>
            <a:srgbClr val="D9D9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748282" y="2085187"/>
            <a:ext cx="4900930" cy="769620"/>
          </a:xfrm>
          <a:prstGeom prst="rect">
            <a:avLst/>
          </a:prstGeom>
        </p:spPr>
        <p:txBody>
          <a:bodyPr wrap="square" lIns="0" tIns="30480" rIns="0" bIns="0" rtlCol="0" vert="horz">
            <a:spAutoFit/>
          </a:bodyPr>
          <a:lstStyle/>
          <a:p>
            <a:pPr marL="309245" indent="-229235">
              <a:lnSpc>
                <a:spcPct val="100000"/>
              </a:lnSpc>
              <a:spcBef>
                <a:spcPts val="240"/>
              </a:spcBef>
              <a:buSzPct val="90909"/>
              <a:buFont typeface="Symbol"/>
              <a:buChar char=""/>
              <a:tabLst>
                <a:tab pos="309245" algn="l"/>
                <a:tab pos="309880" algn="l"/>
              </a:tabLst>
            </a:pPr>
            <a:r>
              <a:rPr dirty="0" sz="1100">
                <a:solidFill>
                  <a:srgbClr val="374151"/>
                </a:solidFill>
                <a:latin typeface="Segoe UI"/>
                <a:cs typeface="Segoe UI"/>
              </a:rPr>
              <a:t>True</a:t>
            </a:r>
            <a:r>
              <a:rPr dirty="0" sz="1100" spc="-2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Negatives:</a:t>
            </a:r>
            <a:r>
              <a:rPr dirty="0" sz="1100" spc="-3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713</a:t>
            </a:r>
            <a:endParaRPr sz="1100">
              <a:latin typeface="Segoe UI"/>
              <a:cs typeface="Segoe UI"/>
            </a:endParaRPr>
          </a:p>
          <a:p>
            <a:pPr marL="309245" indent="-229235">
              <a:lnSpc>
                <a:spcPct val="100000"/>
              </a:lnSpc>
              <a:spcBef>
                <a:spcPts val="145"/>
              </a:spcBef>
              <a:buSzPct val="90909"/>
              <a:buFont typeface="Symbol"/>
              <a:buChar char=""/>
              <a:tabLst>
                <a:tab pos="309245" algn="l"/>
                <a:tab pos="309880" algn="l"/>
              </a:tabLst>
            </a:pP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False</a:t>
            </a:r>
            <a:r>
              <a:rPr dirty="0" sz="1100" spc="-2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Positives:</a:t>
            </a:r>
            <a:r>
              <a:rPr dirty="0" sz="1100" spc="-3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>
                <a:solidFill>
                  <a:srgbClr val="374151"/>
                </a:solidFill>
                <a:latin typeface="Segoe UI"/>
                <a:cs typeface="Segoe UI"/>
              </a:rPr>
              <a:t>19</a:t>
            </a:r>
            <a:endParaRPr sz="1100">
              <a:latin typeface="Segoe UI"/>
              <a:cs typeface="Segoe UI"/>
            </a:endParaRPr>
          </a:p>
          <a:p>
            <a:pPr marL="309245" indent="-229235">
              <a:lnSpc>
                <a:spcPct val="100000"/>
              </a:lnSpc>
              <a:spcBef>
                <a:spcPts val="145"/>
              </a:spcBef>
              <a:buSzPct val="90909"/>
              <a:buFont typeface="Symbol"/>
              <a:buChar char=""/>
              <a:tabLst>
                <a:tab pos="309245" algn="l"/>
                <a:tab pos="309880" algn="l"/>
              </a:tabLst>
            </a:pP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False</a:t>
            </a:r>
            <a:r>
              <a:rPr dirty="0" sz="1100" spc="-1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Negatives:</a:t>
            </a:r>
            <a:r>
              <a:rPr dirty="0" sz="1100" spc="-3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>
                <a:solidFill>
                  <a:srgbClr val="374151"/>
                </a:solidFill>
                <a:latin typeface="Segoe UI"/>
                <a:cs typeface="Segoe UI"/>
              </a:rPr>
              <a:t>61</a:t>
            </a:r>
            <a:endParaRPr sz="1100">
              <a:latin typeface="Segoe UI"/>
              <a:cs typeface="Segoe UI"/>
            </a:endParaRPr>
          </a:p>
          <a:p>
            <a:pPr marL="309245" indent="-229235">
              <a:lnSpc>
                <a:spcPct val="100000"/>
              </a:lnSpc>
              <a:spcBef>
                <a:spcPts val="145"/>
              </a:spcBef>
              <a:buSzPct val="90909"/>
              <a:buFont typeface="Symbol"/>
              <a:buChar char=""/>
              <a:tabLst>
                <a:tab pos="309245" algn="l"/>
                <a:tab pos="309880" algn="l"/>
              </a:tabLst>
            </a:pPr>
            <a:r>
              <a:rPr dirty="0" sz="1100">
                <a:solidFill>
                  <a:srgbClr val="374151"/>
                </a:solidFill>
                <a:latin typeface="Segoe UI"/>
                <a:cs typeface="Segoe UI"/>
              </a:rPr>
              <a:t>True</a:t>
            </a:r>
            <a:r>
              <a:rPr dirty="0" sz="1100" spc="-3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>
                <a:solidFill>
                  <a:srgbClr val="374151"/>
                </a:solidFill>
                <a:latin typeface="Segoe UI"/>
                <a:cs typeface="Segoe UI"/>
              </a:rPr>
              <a:t>Positives:</a:t>
            </a:r>
            <a:r>
              <a:rPr dirty="0" sz="1100" spc="-4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>
                <a:solidFill>
                  <a:srgbClr val="374151"/>
                </a:solidFill>
                <a:latin typeface="Segoe UI"/>
                <a:cs typeface="Segoe UI"/>
              </a:rPr>
              <a:t>31</a:t>
            </a:r>
            <a:endParaRPr sz="1100">
              <a:latin typeface="Segoe UI"/>
              <a:cs typeface="Segoe U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745234" y="2662681"/>
            <a:ext cx="4907280" cy="189230"/>
          </a:xfrm>
          <a:custGeom>
            <a:avLst/>
            <a:gdLst/>
            <a:ahLst/>
            <a:cxnLst/>
            <a:rect l="l" t="t" r="r" b="b"/>
            <a:pathLst>
              <a:path w="4907280" h="189230">
                <a:moveTo>
                  <a:pt x="4903597" y="185928"/>
                </a:moveTo>
                <a:lnTo>
                  <a:pt x="3048" y="185928"/>
                </a:lnTo>
                <a:lnTo>
                  <a:pt x="3048" y="0"/>
                </a:lnTo>
                <a:lnTo>
                  <a:pt x="0" y="0"/>
                </a:lnTo>
                <a:lnTo>
                  <a:pt x="0" y="185928"/>
                </a:lnTo>
                <a:lnTo>
                  <a:pt x="0" y="188976"/>
                </a:lnTo>
                <a:lnTo>
                  <a:pt x="3048" y="188976"/>
                </a:lnTo>
                <a:lnTo>
                  <a:pt x="4903597" y="188976"/>
                </a:lnTo>
                <a:lnTo>
                  <a:pt x="4903597" y="185928"/>
                </a:lnTo>
                <a:close/>
              </a:path>
              <a:path w="4907280" h="189230">
                <a:moveTo>
                  <a:pt x="4906759" y="0"/>
                </a:moveTo>
                <a:lnTo>
                  <a:pt x="4903711" y="0"/>
                </a:lnTo>
                <a:lnTo>
                  <a:pt x="4903711" y="185928"/>
                </a:lnTo>
                <a:lnTo>
                  <a:pt x="4903711" y="188976"/>
                </a:lnTo>
                <a:lnTo>
                  <a:pt x="4906759" y="188976"/>
                </a:lnTo>
                <a:lnTo>
                  <a:pt x="4906759" y="185928"/>
                </a:lnTo>
                <a:lnTo>
                  <a:pt x="4906759" y="0"/>
                </a:lnTo>
                <a:close/>
              </a:path>
            </a:pathLst>
          </a:custGeom>
          <a:solidFill>
            <a:srgbClr val="D9D9E2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1121968" y="2978149"/>
          <a:ext cx="5532120" cy="7918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6370"/>
                <a:gridCol w="312420"/>
                <a:gridCol w="1181735"/>
                <a:gridCol w="3867150"/>
              </a:tblGrid>
              <a:tr h="219836">
                <a:tc gridSpan="4"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dirty="0" sz="1100" spc="-5" i="1">
                          <a:solidFill>
                            <a:srgbClr val="4F81BC"/>
                          </a:solidFill>
                          <a:latin typeface="Segoe UI"/>
                          <a:cs typeface="Segoe UI"/>
                        </a:rPr>
                        <a:t>Overfitting</a:t>
                      </a:r>
                      <a:r>
                        <a:rPr dirty="0" sz="1100" spc="-35" i="1">
                          <a:solidFill>
                            <a:srgbClr val="4F81BC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100" spc="-5" i="1">
                          <a:solidFill>
                            <a:srgbClr val="4F81BC"/>
                          </a:solidFill>
                          <a:latin typeface="Segoe UI"/>
                          <a:cs typeface="Segoe UI"/>
                        </a:rPr>
                        <a:t>Check:</a:t>
                      </a:r>
                      <a:endParaRPr sz="1100">
                        <a:latin typeface="Segoe UI"/>
                        <a:cs typeface="Segoe UI"/>
                      </a:endParaRPr>
                    </a:p>
                  </a:txBody>
                  <a:tcPr marL="0" marR="0" marB="0" marT="14604">
                    <a:lnL w="3175">
                      <a:solidFill>
                        <a:srgbClr val="D9D9E2"/>
                      </a:solidFill>
                      <a:prstDash val="solid"/>
                    </a:lnL>
                    <a:lnR w="3175">
                      <a:solidFill>
                        <a:srgbClr val="D9D9E2"/>
                      </a:solidFill>
                      <a:prstDash val="solid"/>
                    </a:lnR>
                    <a:lnT w="3175">
                      <a:solidFill>
                        <a:srgbClr val="D9D9E2"/>
                      </a:solidFill>
                      <a:prstDash val="solid"/>
                    </a:lnT>
                    <a:lnB w="9525">
                      <a:solidFill>
                        <a:srgbClr val="D9D9E2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93548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3175">
                      <a:solidFill>
                        <a:srgbClr val="D9D9E2"/>
                      </a:solidFill>
                      <a:prstDash val="solid"/>
                    </a:lnR>
                    <a:lnT w="3175">
                      <a:solidFill>
                        <a:srgbClr val="D9D9E2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ts val="1190"/>
                        </a:lnSpc>
                        <a:spcBef>
                          <a:spcPts val="235"/>
                        </a:spcBef>
                      </a:pPr>
                      <a:r>
                        <a:rPr dirty="0" sz="1000">
                          <a:solidFill>
                            <a:srgbClr val="374151"/>
                          </a:solidFill>
                          <a:latin typeface="Symbol"/>
                          <a:cs typeface="Symbol"/>
                        </a:rPr>
                        <a:t></a:t>
                      </a:r>
                      <a:endParaRPr sz="1000">
                        <a:latin typeface="Symbol"/>
                        <a:cs typeface="Symbol"/>
                      </a:endParaRPr>
                    </a:p>
                  </a:txBody>
                  <a:tcPr marL="0" marR="0" marB="0" marT="29845">
                    <a:lnL w="3175">
                      <a:solidFill>
                        <a:srgbClr val="D9D9E2"/>
                      </a:solidFill>
                      <a:prstDash val="solid"/>
                    </a:lnL>
                    <a:lnR w="3175">
                      <a:solidFill>
                        <a:srgbClr val="D9D9E2"/>
                      </a:solidFill>
                      <a:prstDash val="solid"/>
                    </a:lnR>
                    <a:lnT w="6350">
                      <a:solidFill>
                        <a:srgbClr val="D9D9E2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270">
                        <a:lnSpc>
                          <a:spcPts val="1290"/>
                        </a:lnSpc>
                        <a:spcBef>
                          <a:spcPts val="135"/>
                        </a:spcBef>
                      </a:pPr>
                      <a:r>
                        <a:rPr dirty="0" sz="1100" spc="-5" b="1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Training</a:t>
                      </a:r>
                      <a:r>
                        <a:rPr dirty="0" sz="1100" spc="-15" b="1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100" spc="-5" b="1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Accuracy</a:t>
                      </a:r>
                      <a:endParaRPr sz="1100">
                        <a:latin typeface="Segoe UI"/>
                        <a:cs typeface="Segoe UI"/>
                      </a:endParaRPr>
                    </a:p>
                  </a:txBody>
                  <a:tcPr marL="0" marR="0" marB="0" marT="17145">
                    <a:lnL w="3175">
                      <a:solidFill>
                        <a:srgbClr val="D9D9E2"/>
                      </a:solidFill>
                      <a:prstDash val="solid"/>
                    </a:lnL>
                    <a:lnR w="3175">
                      <a:solidFill>
                        <a:srgbClr val="D9D9E2"/>
                      </a:solidFill>
                      <a:prstDash val="solid"/>
                    </a:lnR>
                    <a:lnT w="9525">
                      <a:solidFill>
                        <a:srgbClr val="D9D9E2"/>
                      </a:solidFill>
                      <a:prstDash val="solid"/>
                    </a:lnT>
                    <a:lnB w="3175">
                      <a:solidFill>
                        <a:srgbClr val="D9D9E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>
                        <a:lnSpc>
                          <a:spcPts val="1290"/>
                        </a:lnSpc>
                        <a:spcBef>
                          <a:spcPts val="135"/>
                        </a:spcBef>
                      </a:pPr>
                      <a:r>
                        <a:rPr dirty="0" sz="110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:</a:t>
                      </a:r>
                      <a:r>
                        <a:rPr dirty="0" sz="1100" spc="-5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1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100%</a:t>
                      </a:r>
                      <a:endParaRPr sz="1100">
                        <a:latin typeface="Segoe UI"/>
                        <a:cs typeface="Segoe UI"/>
                      </a:endParaRPr>
                    </a:p>
                  </a:txBody>
                  <a:tcPr marL="0" marR="0" marB="0" marT="17145">
                    <a:lnL w="3175">
                      <a:solidFill>
                        <a:srgbClr val="D9D9E2"/>
                      </a:solidFill>
                      <a:prstDash val="solid"/>
                    </a:lnL>
                    <a:lnR w="3175">
                      <a:solidFill>
                        <a:srgbClr val="D9D9E2"/>
                      </a:solidFill>
                      <a:prstDash val="solid"/>
                    </a:lnR>
                    <a:lnT w="6350">
                      <a:solidFill>
                        <a:srgbClr val="D9D9E2"/>
                      </a:solidFill>
                      <a:prstDash val="solid"/>
                    </a:lnT>
                  </a:tcPr>
                </a:tc>
              </a:tr>
              <a:tr h="374903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3175">
                      <a:solidFill>
                        <a:srgbClr val="D9D9E2"/>
                      </a:solidFill>
                      <a:prstDash val="solid"/>
                    </a:lnR>
                    <a:lnT w="3175">
                      <a:solidFill>
                        <a:srgbClr val="D9D9E2"/>
                      </a:solidFill>
                      <a:prstDash val="solid"/>
                    </a:lnT>
                  </a:tcPr>
                </a:tc>
                <a:tc gridSpan="3">
                  <a:txBody>
                    <a:bodyPr/>
                    <a:lstStyle/>
                    <a:p>
                      <a:pPr marL="310515" marR="266065" indent="-228600">
                        <a:lnSpc>
                          <a:spcPts val="1460"/>
                        </a:lnSpc>
                        <a:buSzPct val="90909"/>
                        <a:buFont typeface="Symbol"/>
                        <a:buChar char=""/>
                        <a:tabLst>
                          <a:tab pos="310515" algn="l"/>
                          <a:tab pos="311150" algn="l"/>
                        </a:tabLst>
                      </a:pPr>
                      <a:r>
                        <a:rPr dirty="0" sz="110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The </a:t>
                      </a:r>
                      <a:r>
                        <a:rPr dirty="0" sz="11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model's</a:t>
                      </a:r>
                      <a:r>
                        <a:rPr dirty="0" sz="1100" spc="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10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training</a:t>
                      </a:r>
                      <a:r>
                        <a:rPr dirty="0" sz="1100" spc="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1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accuracy</a:t>
                      </a:r>
                      <a:r>
                        <a:rPr dirty="0" sz="1100" spc="1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1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is</a:t>
                      </a:r>
                      <a:r>
                        <a:rPr dirty="0" sz="1100" spc="1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1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significantly</a:t>
                      </a:r>
                      <a:r>
                        <a:rPr dirty="0" sz="1100" spc="1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1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higher</a:t>
                      </a:r>
                      <a:r>
                        <a:rPr dirty="0" sz="110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than</a:t>
                      </a:r>
                      <a:r>
                        <a:rPr dirty="0" sz="1100" spc="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10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the</a:t>
                      </a:r>
                      <a:r>
                        <a:rPr dirty="0" sz="1100" spc="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1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testing</a:t>
                      </a:r>
                      <a:r>
                        <a:rPr dirty="0" sz="1100" spc="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1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accuracy, </a:t>
                      </a:r>
                      <a:r>
                        <a:rPr dirty="0" sz="1100" spc="-28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1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indicating </a:t>
                      </a:r>
                      <a:r>
                        <a:rPr dirty="0" sz="110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a </a:t>
                      </a:r>
                      <a:r>
                        <a:rPr dirty="0" sz="11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notable degree </a:t>
                      </a:r>
                      <a:r>
                        <a:rPr dirty="0" sz="110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of </a:t>
                      </a:r>
                      <a:r>
                        <a:rPr dirty="0" sz="11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overfitting.</a:t>
                      </a:r>
                      <a:endParaRPr sz="1100">
                        <a:latin typeface="Segoe UI"/>
                        <a:cs typeface="Segoe UI"/>
                      </a:endParaRPr>
                    </a:p>
                  </a:txBody>
                  <a:tcPr marL="0" marR="0" marB="0" marT="0">
                    <a:lnL w="3175">
                      <a:solidFill>
                        <a:srgbClr val="D9D9E2"/>
                      </a:solidFill>
                      <a:prstDash val="solid"/>
                    </a:lnL>
                    <a:lnR w="3175">
                      <a:solidFill>
                        <a:srgbClr val="D9D9E2"/>
                      </a:solidFill>
                      <a:prstDash val="solid"/>
                    </a:lnR>
                    <a:lnB w="3175">
                      <a:solidFill>
                        <a:srgbClr val="D9D9E2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12" name="object 12"/>
          <p:cNvSpPr txBox="1"/>
          <p:nvPr/>
        </p:nvSpPr>
        <p:spPr>
          <a:xfrm>
            <a:off x="1130604" y="4413630"/>
            <a:ext cx="41402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solidFill>
                  <a:srgbClr val="4F81BC"/>
                </a:solidFill>
                <a:latin typeface="Cambria"/>
                <a:cs typeface="Cambria"/>
              </a:rPr>
              <a:t>C</a:t>
            </a:r>
            <a:r>
              <a:rPr dirty="0" sz="1200" b="1">
                <a:solidFill>
                  <a:srgbClr val="4F81BC"/>
                </a:solidFill>
                <a:latin typeface="Cambria"/>
                <a:cs typeface="Cambria"/>
              </a:rPr>
              <a:t>O</a:t>
            </a:r>
            <a:r>
              <a:rPr dirty="0" sz="1200" spc="-10" b="1">
                <a:solidFill>
                  <a:srgbClr val="4F81BC"/>
                </a:solidFill>
                <a:latin typeface="Cambria"/>
                <a:cs typeface="Cambria"/>
              </a:rPr>
              <a:t>D</a:t>
            </a:r>
            <a:r>
              <a:rPr dirty="0" sz="1200" b="1">
                <a:solidFill>
                  <a:srgbClr val="4F81BC"/>
                </a:solidFill>
                <a:latin typeface="Cambria"/>
                <a:cs typeface="Cambria"/>
              </a:rPr>
              <a:t>E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44828" y="4769230"/>
            <a:ext cx="3545840" cy="166370"/>
          </a:xfrm>
          <a:prstGeom prst="rect">
            <a:avLst/>
          </a:prstGeom>
          <a:ln w="3175">
            <a:solidFill>
              <a:srgbClr val="D9D9E2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1270">
              <a:lnSpc>
                <a:spcPts val="1275"/>
              </a:lnSpc>
            </a:pPr>
            <a:r>
              <a:rPr dirty="0" sz="1100" spc="-5" b="1">
                <a:solidFill>
                  <a:srgbClr val="2D94D2"/>
                </a:solidFill>
                <a:latin typeface="Cambria"/>
                <a:cs typeface="Cambria"/>
              </a:rPr>
              <a:t>from</a:t>
            </a:r>
            <a:r>
              <a:rPr dirty="0" sz="1100" b="1">
                <a:solidFill>
                  <a:srgbClr val="2D94D2"/>
                </a:solidFill>
                <a:latin typeface="Cambria"/>
                <a:cs typeface="Cambria"/>
              </a:rPr>
              <a:t> sklearn.ensemble </a:t>
            </a:r>
            <a:r>
              <a:rPr dirty="0" sz="1100" spc="-5" b="1">
                <a:solidFill>
                  <a:srgbClr val="2D94D2"/>
                </a:solidFill>
                <a:latin typeface="Cambria"/>
                <a:cs typeface="Cambria"/>
              </a:rPr>
              <a:t>import</a:t>
            </a:r>
            <a:r>
              <a:rPr dirty="0" sz="1100" spc="5" b="1">
                <a:solidFill>
                  <a:srgbClr val="2D94D2"/>
                </a:solidFill>
                <a:latin typeface="Cambria"/>
                <a:cs typeface="Cambria"/>
              </a:rPr>
              <a:t> </a:t>
            </a:r>
            <a:r>
              <a:rPr dirty="0" sz="1100" spc="-5" b="1">
                <a:solidFill>
                  <a:srgbClr val="2D94D2"/>
                </a:solidFill>
                <a:latin typeface="Cambria"/>
                <a:cs typeface="Cambria"/>
              </a:rPr>
              <a:t>RandomForestClassifier</a:t>
            </a:r>
            <a:endParaRPr sz="1100">
              <a:latin typeface="Cambria"/>
              <a:cs typeface="Cambria"/>
            </a:endParaRPr>
          </a:p>
        </p:txBody>
      </p: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1143304" y="5101462"/>
          <a:ext cx="4738370" cy="5092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06295"/>
                <a:gridCol w="1233170"/>
                <a:gridCol w="1393189"/>
              </a:tblGrid>
              <a:tr h="168656">
                <a:tc gridSpan="2">
                  <a:txBody>
                    <a:bodyPr/>
                    <a:lstStyle/>
                    <a:p>
                      <a:pPr marL="1270">
                        <a:lnSpc>
                          <a:spcPts val="1230"/>
                        </a:lnSpc>
                      </a:pPr>
                      <a:r>
                        <a:rPr dirty="0" sz="1100" b="1">
                          <a:solidFill>
                            <a:srgbClr val="2D94D2"/>
                          </a:solidFill>
                          <a:latin typeface="Cambria"/>
                          <a:cs typeface="Cambria"/>
                        </a:rPr>
                        <a:t># </a:t>
                      </a:r>
                      <a:r>
                        <a:rPr dirty="0" sz="1100" spc="-5" b="1">
                          <a:solidFill>
                            <a:srgbClr val="2D94D2"/>
                          </a:solidFill>
                          <a:latin typeface="Cambria"/>
                          <a:cs typeface="Cambria"/>
                        </a:rPr>
                        <a:t>Initializing</a:t>
                      </a:r>
                      <a:r>
                        <a:rPr dirty="0" sz="1100" spc="5" b="1">
                          <a:solidFill>
                            <a:srgbClr val="2D94D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1100" spc="-5" b="1">
                          <a:solidFill>
                            <a:srgbClr val="2D94D2"/>
                          </a:solidFill>
                          <a:latin typeface="Cambria"/>
                          <a:cs typeface="Cambria"/>
                        </a:rPr>
                        <a:t>and</a:t>
                      </a:r>
                      <a:r>
                        <a:rPr dirty="0" sz="1100" spc="-15" b="1">
                          <a:solidFill>
                            <a:srgbClr val="2D94D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1100" spc="-5" b="1">
                          <a:solidFill>
                            <a:srgbClr val="2D94D2"/>
                          </a:solidFill>
                          <a:latin typeface="Cambria"/>
                          <a:cs typeface="Cambria"/>
                        </a:rPr>
                        <a:t>training</a:t>
                      </a:r>
                      <a:r>
                        <a:rPr dirty="0" sz="1100" spc="10" b="1">
                          <a:solidFill>
                            <a:srgbClr val="2D94D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1100" spc="-5" b="1">
                          <a:solidFill>
                            <a:srgbClr val="2D94D2"/>
                          </a:solidFill>
                          <a:latin typeface="Cambria"/>
                          <a:cs typeface="Cambria"/>
                        </a:rPr>
                        <a:t>the</a:t>
                      </a:r>
                      <a:r>
                        <a:rPr dirty="0" sz="1100" spc="5" b="1">
                          <a:solidFill>
                            <a:srgbClr val="2D94D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1100" spc="-5" b="1">
                          <a:solidFill>
                            <a:srgbClr val="2D94D2"/>
                          </a:solidFill>
                          <a:latin typeface="Cambria"/>
                          <a:cs typeface="Cambria"/>
                        </a:rPr>
                        <a:t>Random</a:t>
                      </a:r>
                      <a:r>
                        <a:rPr dirty="0" sz="1100" b="1">
                          <a:solidFill>
                            <a:srgbClr val="2D94D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1100" spc="-5" b="1">
                          <a:solidFill>
                            <a:srgbClr val="2D94D2"/>
                          </a:solidFill>
                          <a:latin typeface="Cambria"/>
                          <a:cs typeface="Cambria"/>
                        </a:rPr>
                        <a:t>Forest model</a:t>
                      </a:r>
                      <a:endParaRPr sz="1100">
                        <a:latin typeface="Cambria"/>
                        <a:cs typeface="Cambria"/>
                      </a:endParaRPr>
                    </a:p>
                  </a:txBody>
                  <a:tcPr marL="0" marR="0" marB="0" marT="0">
                    <a:lnL w="3175">
                      <a:solidFill>
                        <a:srgbClr val="D9D9E2"/>
                      </a:solidFill>
                      <a:prstDash val="solid"/>
                    </a:lnL>
                    <a:lnR w="3175">
                      <a:solidFill>
                        <a:srgbClr val="D9D9E2"/>
                      </a:solidFill>
                      <a:prstDash val="solid"/>
                    </a:lnR>
                    <a:lnT w="3175">
                      <a:solidFill>
                        <a:srgbClr val="D9D9E2"/>
                      </a:solidFill>
                      <a:prstDash val="solid"/>
                    </a:lnT>
                    <a:lnB w="3175">
                      <a:solidFill>
                        <a:srgbClr val="D9D9E2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D9D9E2"/>
                      </a:solidFill>
                      <a:prstDash val="solid"/>
                    </a:lnL>
                    <a:lnB w="3175">
                      <a:solidFill>
                        <a:srgbClr val="D9D9E2"/>
                      </a:solidFill>
                      <a:prstDash val="solid"/>
                    </a:lnB>
                  </a:tcPr>
                </a:tc>
              </a:tr>
              <a:tr h="168402">
                <a:tc gridSpan="3">
                  <a:txBody>
                    <a:bodyPr/>
                    <a:lstStyle/>
                    <a:p>
                      <a:pPr marL="1270">
                        <a:lnSpc>
                          <a:spcPts val="1225"/>
                        </a:lnSpc>
                      </a:pPr>
                      <a:r>
                        <a:rPr dirty="0" sz="1100" spc="-5" b="1">
                          <a:solidFill>
                            <a:srgbClr val="2D94D2"/>
                          </a:solidFill>
                          <a:latin typeface="Cambria"/>
                          <a:cs typeface="Cambria"/>
                        </a:rPr>
                        <a:t>rf_model</a:t>
                      </a:r>
                      <a:r>
                        <a:rPr dirty="0" sz="1100" spc="15" b="1">
                          <a:solidFill>
                            <a:srgbClr val="2D94D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1100" b="1">
                          <a:solidFill>
                            <a:srgbClr val="2D94D2"/>
                          </a:solidFill>
                          <a:latin typeface="Cambria"/>
                          <a:cs typeface="Cambria"/>
                        </a:rPr>
                        <a:t>=</a:t>
                      </a:r>
                      <a:r>
                        <a:rPr dirty="0" sz="1100" spc="25" b="1">
                          <a:solidFill>
                            <a:srgbClr val="2D94D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1100" spc="-5" b="1">
                          <a:solidFill>
                            <a:srgbClr val="2D94D2"/>
                          </a:solidFill>
                          <a:latin typeface="Cambria"/>
                          <a:cs typeface="Cambria"/>
                        </a:rPr>
                        <a:t>RandomForestClassifier(n_estimators=100,</a:t>
                      </a:r>
                      <a:r>
                        <a:rPr dirty="0" sz="1100" spc="25" b="1">
                          <a:solidFill>
                            <a:srgbClr val="2D94D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1100" spc="-5" b="1">
                          <a:solidFill>
                            <a:srgbClr val="2D94D2"/>
                          </a:solidFill>
                          <a:latin typeface="Cambria"/>
                          <a:cs typeface="Cambria"/>
                        </a:rPr>
                        <a:t>random_state=42)</a:t>
                      </a:r>
                      <a:endParaRPr sz="1100">
                        <a:latin typeface="Cambria"/>
                        <a:cs typeface="Cambria"/>
                      </a:endParaRPr>
                    </a:p>
                  </a:txBody>
                  <a:tcPr marL="0" marR="0" marB="0" marT="0">
                    <a:lnL w="3175">
                      <a:solidFill>
                        <a:srgbClr val="D9D9E2"/>
                      </a:solidFill>
                      <a:prstDash val="solid"/>
                    </a:lnL>
                    <a:lnR w="3175">
                      <a:solidFill>
                        <a:srgbClr val="D9D9E2"/>
                      </a:solidFill>
                      <a:prstDash val="solid"/>
                    </a:lnR>
                    <a:lnB w="6350">
                      <a:solidFill>
                        <a:srgbClr val="D9D9E2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9164">
                <a:tc>
                  <a:txBody>
                    <a:bodyPr/>
                    <a:lstStyle/>
                    <a:p>
                      <a:pPr marL="1270">
                        <a:lnSpc>
                          <a:spcPts val="1230"/>
                        </a:lnSpc>
                      </a:pPr>
                      <a:r>
                        <a:rPr dirty="0" sz="1100" spc="-5" b="1">
                          <a:solidFill>
                            <a:srgbClr val="2D94D2"/>
                          </a:solidFill>
                          <a:latin typeface="Cambria"/>
                          <a:cs typeface="Cambria"/>
                        </a:rPr>
                        <a:t>rf_model.fit(X_train_pca,</a:t>
                      </a:r>
                      <a:r>
                        <a:rPr dirty="0" sz="1100" b="1">
                          <a:solidFill>
                            <a:srgbClr val="2D94D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1100" spc="-5" b="1">
                          <a:solidFill>
                            <a:srgbClr val="2D94D2"/>
                          </a:solidFill>
                          <a:latin typeface="Cambria"/>
                          <a:cs typeface="Cambria"/>
                        </a:rPr>
                        <a:t>Y_train)</a:t>
                      </a:r>
                      <a:endParaRPr sz="1100">
                        <a:latin typeface="Cambria"/>
                        <a:cs typeface="Cambria"/>
                      </a:endParaRPr>
                    </a:p>
                  </a:txBody>
                  <a:tcPr marL="0" marR="0" marB="0" marT="0">
                    <a:lnL w="3175">
                      <a:solidFill>
                        <a:srgbClr val="D9D9E2"/>
                      </a:solidFill>
                      <a:prstDash val="solid"/>
                    </a:lnL>
                    <a:lnR w="3175">
                      <a:solidFill>
                        <a:srgbClr val="D9D9E2"/>
                      </a:solidFill>
                      <a:prstDash val="solid"/>
                    </a:lnR>
                    <a:lnT w="6350">
                      <a:solidFill>
                        <a:srgbClr val="D9D9E2"/>
                      </a:solidFill>
                      <a:prstDash val="solid"/>
                    </a:lnT>
                    <a:lnB w="3175">
                      <a:solidFill>
                        <a:srgbClr val="D9D9E2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D9D9E2"/>
                      </a:solidFill>
                      <a:prstDash val="solid"/>
                    </a:lnL>
                    <a:lnT w="3175">
                      <a:solidFill>
                        <a:srgbClr val="D9D9E2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15" name="object 15"/>
          <p:cNvSpPr/>
          <p:nvPr/>
        </p:nvSpPr>
        <p:spPr>
          <a:xfrm>
            <a:off x="1143304" y="5775337"/>
            <a:ext cx="2588260" cy="340360"/>
          </a:xfrm>
          <a:custGeom>
            <a:avLst/>
            <a:gdLst/>
            <a:ahLst/>
            <a:cxnLst/>
            <a:rect l="l" t="t" r="r" b="b"/>
            <a:pathLst>
              <a:path w="2588260" h="340360">
                <a:moveTo>
                  <a:pt x="1714741" y="166116"/>
                </a:moveTo>
                <a:lnTo>
                  <a:pt x="3048" y="166116"/>
                </a:lnTo>
                <a:lnTo>
                  <a:pt x="0" y="166116"/>
                </a:lnTo>
                <a:lnTo>
                  <a:pt x="0" y="169151"/>
                </a:lnTo>
                <a:lnTo>
                  <a:pt x="3048" y="169151"/>
                </a:lnTo>
                <a:lnTo>
                  <a:pt x="1714741" y="169151"/>
                </a:lnTo>
                <a:lnTo>
                  <a:pt x="1714741" y="166116"/>
                </a:lnTo>
                <a:close/>
              </a:path>
              <a:path w="2588260" h="340360">
                <a:moveTo>
                  <a:pt x="1714741" y="0"/>
                </a:moveTo>
                <a:lnTo>
                  <a:pt x="3048" y="0"/>
                </a:lnTo>
                <a:lnTo>
                  <a:pt x="0" y="0"/>
                </a:lnTo>
                <a:lnTo>
                  <a:pt x="0" y="3035"/>
                </a:lnTo>
                <a:lnTo>
                  <a:pt x="0" y="166103"/>
                </a:lnTo>
                <a:lnTo>
                  <a:pt x="3048" y="166103"/>
                </a:lnTo>
                <a:lnTo>
                  <a:pt x="3048" y="3035"/>
                </a:lnTo>
                <a:lnTo>
                  <a:pt x="1714741" y="3035"/>
                </a:lnTo>
                <a:lnTo>
                  <a:pt x="1714741" y="0"/>
                </a:lnTo>
                <a:close/>
              </a:path>
              <a:path w="2588260" h="340360">
                <a:moveTo>
                  <a:pt x="1717865" y="166116"/>
                </a:moveTo>
                <a:lnTo>
                  <a:pt x="1714830" y="166116"/>
                </a:lnTo>
                <a:lnTo>
                  <a:pt x="1714830" y="169151"/>
                </a:lnTo>
                <a:lnTo>
                  <a:pt x="1717865" y="169151"/>
                </a:lnTo>
                <a:lnTo>
                  <a:pt x="1717865" y="166116"/>
                </a:lnTo>
                <a:close/>
              </a:path>
              <a:path w="2588260" h="340360">
                <a:moveTo>
                  <a:pt x="1717865" y="0"/>
                </a:moveTo>
                <a:lnTo>
                  <a:pt x="1714830" y="0"/>
                </a:lnTo>
                <a:lnTo>
                  <a:pt x="1714830" y="3035"/>
                </a:lnTo>
                <a:lnTo>
                  <a:pt x="1714830" y="166103"/>
                </a:lnTo>
                <a:lnTo>
                  <a:pt x="1717865" y="166103"/>
                </a:lnTo>
                <a:lnTo>
                  <a:pt x="1717865" y="3035"/>
                </a:lnTo>
                <a:lnTo>
                  <a:pt x="1717865" y="0"/>
                </a:lnTo>
                <a:close/>
              </a:path>
              <a:path w="2588260" h="340360">
                <a:moveTo>
                  <a:pt x="2584958" y="336804"/>
                </a:moveTo>
                <a:lnTo>
                  <a:pt x="3048" y="336804"/>
                </a:lnTo>
                <a:lnTo>
                  <a:pt x="0" y="336804"/>
                </a:lnTo>
                <a:lnTo>
                  <a:pt x="0" y="339839"/>
                </a:lnTo>
                <a:lnTo>
                  <a:pt x="3048" y="339839"/>
                </a:lnTo>
                <a:lnTo>
                  <a:pt x="2584958" y="339839"/>
                </a:lnTo>
                <a:lnTo>
                  <a:pt x="2584958" y="336804"/>
                </a:lnTo>
                <a:close/>
              </a:path>
              <a:path w="2588260" h="340360">
                <a:moveTo>
                  <a:pt x="2584958" y="170688"/>
                </a:moveTo>
                <a:lnTo>
                  <a:pt x="3048" y="170688"/>
                </a:lnTo>
                <a:lnTo>
                  <a:pt x="0" y="170688"/>
                </a:lnTo>
                <a:lnTo>
                  <a:pt x="0" y="173723"/>
                </a:lnTo>
                <a:lnTo>
                  <a:pt x="0" y="336791"/>
                </a:lnTo>
                <a:lnTo>
                  <a:pt x="3048" y="336791"/>
                </a:lnTo>
                <a:lnTo>
                  <a:pt x="3048" y="173723"/>
                </a:lnTo>
                <a:lnTo>
                  <a:pt x="2584958" y="173723"/>
                </a:lnTo>
                <a:lnTo>
                  <a:pt x="2584958" y="170688"/>
                </a:lnTo>
                <a:close/>
              </a:path>
              <a:path w="2588260" h="340360">
                <a:moveTo>
                  <a:pt x="2588082" y="336804"/>
                </a:moveTo>
                <a:lnTo>
                  <a:pt x="2585034" y="336804"/>
                </a:lnTo>
                <a:lnTo>
                  <a:pt x="2585034" y="339839"/>
                </a:lnTo>
                <a:lnTo>
                  <a:pt x="2588082" y="339839"/>
                </a:lnTo>
                <a:lnTo>
                  <a:pt x="2588082" y="336804"/>
                </a:lnTo>
                <a:close/>
              </a:path>
              <a:path w="2588260" h="340360">
                <a:moveTo>
                  <a:pt x="2588082" y="170688"/>
                </a:moveTo>
                <a:lnTo>
                  <a:pt x="2585034" y="170688"/>
                </a:lnTo>
                <a:lnTo>
                  <a:pt x="2585034" y="173723"/>
                </a:lnTo>
                <a:lnTo>
                  <a:pt x="2585034" y="336791"/>
                </a:lnTo>
                <a:lnTo>
                  <a:pt x="2588082" y="336791"/>
                </a:lnTo>
                <a:lnTo>
                  <a:pt x="2588082" y="173723"/>
                </a:lnTo>
                <a:lnTo>
                  <a:pt x="2588082" y="170688"/>
                </a:lnTo>
                <a:close/>
              </a:path>
            </a:pathLst>
          </a:custGeom>
          <a:solidFill>
            <a:srgbClr val="D9D9E2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6" name="object 16"/>
          <p:cNvGrpSpPr/>
          <p:nvPr/>
        </p:nvGrpSpPr>
        <p:grpSpPr>
          <a:xfrm>
            <a:off x="1143304" y="6279769"/>
            <a:ext cx="3698240" cy="1019810"/>
            <a:chOff x="1143304" y="6279769"/>
            <a:chExt cx="3698240" cy="1019810"/>
          </a:xfrm>
        </p:grpSpPr>
        <p:sp>
          <p:nvSpPr>
            <p:cNvPr id="17" name="object 17"/>
            <p:cNvSpPr/>
            <p:nvPr/>
          </p:nvSpPr>
          <p:spPr>
            <a:xfrm>
              <a:off x="1143304" y="6279781"/>
              <a:ext cx="3698240" cy="1019810"/>
            </a:xfrm>
            <a:custGeom>
              <a:avLst/>
              <a:gdLst/>
              <a:ahLst/>
              <a:cxnLst/>
              <a:rect l="l" t="t" r="r" b="b"/>
              <a:pathLst>
                <a:path w="3698240" h="1019809">
                  <a:moveTo>
                    <a:pt x="3048" y="173736"/>
                  </a:moveTo>
                  <a:lnTo>
                    <a:pt x="0" y="173736"/>
                  </a:lnTo>
                  <a:lnTo>
                    <a:pt x="0" y="336791"/>
                  </a:lnTo>
                  <a:lnTo>
                    <a:pt x="3048" y="336791"/>
                  </a:lnTo>
                  <a:lnTo>
                    <a:pt x="3048" y="173736"/>
                  </a:lnTo>
                  <a:close/>
                </a:path>
                <a:path w="3698240" h="1019809">
                  <a:moveTo>
                    <a:pt x="3048" y="3048"/>
                  </a:moveTo>
                  <a:lnTo>
                    <a:pt x="0" y="3048"/>
                  </a:lnTo>
                  <a:lnTo>
                    <a:pt x="0" y="166103"/>
                  </a:lnTo>
                  <a:lnTo>
                    <a:pt x="3048" y="166103"/>
                  </a:lnTo>
                  <a:lnTo>
                    <a:pt x="3048" y="3048"/>
                  </a:lnTo>
                  <a:close/>
                </a:path>
                <a:path w="3698240" h="1019809">
                  <a:moveTo>
                    <a:pt x="1477010" y="166116"/>
                  </a:moveTo>
                  <a:lnTo>
                    <a:pt x="3048" y="166116"/>
                  </a:lnTo>
                  <a:lnTo>
                    <a:pt x="0" y="166116"/>
                  </a:lnTo>
                  <a:lnTo>
                    <a:pt x="0" y="169151"/>
                  </a:lnTo>
                  <a:lnTo>
                    <a:pt x="3048" y="169151"/>
                  </a:lnTo>
                  <a:lnTo>
                    <a:pt x="1477010" y="169151"/>
                  </a:lnTo>
                  <a:lnTo>
                    <a:pt x="1477010" y="166116"/>
                  </a:lnTo>
                  <a:close/>
                </a:path>
                <a:path w="3698240" h="1019809">
                  <a:moveTo>
                    <a:pt x="1477010" y="0"/>
                  </a:moveTo>
                  <a:lnTo>
                    <a:pt x="3048" y="0"/>
                  </a:lnTo>
                  <a:lnTo>
                    <a:pt x="0" y="0"/>
                  </a:lnTo>
                  <a:lnTo>
                    <a:pt x="0" y="3035"/>
                  </a:lnTo>
                  <a:lnTo>
                    <a:pt x="3048" y="3035"/>
                  </a:lnTo>
                  <a:lnTo>
                    <a:pt x="1477010" y="3035"/>
                  </a:lnTo>
                  <a:lnTo>
                    <a:pt x="1477010" y="0"/>
                  </a:lnTo>
                  <a:close/>
                </a:path>
                <a:path w="3698240" h="1019809">
                  <a:moveTo>
                    <a:pt x="1480134" y="166116"/>
                  </a:moveTo>
                  <a:lnTo>
                    <a:pt x="1477086" y="166116"/>
                  </a:lnTo>
                  <a:lnTo>
                    <a:pt x="1477086" y="169151"/>
                  </a:lnTo>
                  <a:lnTo>
                    <a:pt x="1480134" y="169151"/>
                  </a:lnTo>
                  <a:lnTo>
                    <a:pt x="1480134" y="166116"/>
                  </a:lnTo>
                  <a:close/>
                </a:path>
                <a:path w="3698240" h="1019809">
                  <a:moveTo>
                    <a:pt x="1480134" y="3048"/>
                  </a:moveTo>
                  <a:lnTo>
                    <a:pt x="1477086" y="3048"/>
                  </a:lnTo>
                  <a:lnTo>
                    <a:pt x="1477086" y="166103"/>
                  </a:lnTo>
                  <a:lnTo>
                    <a:pt x="1480134" y="166103"/>
                  </a:lnTo>
                  <a:lnTo>
                    <a:pt x="1480134" y="3048"/>
                  </a:lnTo>
                  <a:close/>
                </a:path>
                <a:path w="3698240" h="1019809">
                  <a:moveTo>
                    <a:pt x="1480134" y="0"/>
                  </a:moveTo>
                  <a:lnTo>
                    <a:pt x="1477086" y="0"/>
                  </a:lnTo>
                  <a:lnTo>
                    <a:pt x="1477086" y="3035"/>
                  </a:lnTo>
                  <a:lnTo>
                    <a:pt x="1480134" y="3035"/>
                  </a:lnTo>
                  <a:lnTo>
                    <a:pt x="1480134" y="0"/>
                  </a:lnTo>
                  <a:close/>
                </a:path>
                <a:path w="3698240" h="1019809">
                  <a:moveTo>
                    <a:pt x="2522474" y="847344"/>
                  </a:moveTo>
                  <a:lnTo>
                    <a:pt x="3048" y="847344"/>
                  </a:lnTo>
                  <a:lnTo>
                    <a:pt x="0" y="847344"/>
                  </a:lnTo>
                  <a:lnTo>
                    <a:pt x="0" y="850379"/>
                  </a:lnTo>
                  <a:lnTo>
                    <a:pt x="3048" y="850379"/>
                  </a:lnTo>
                  <a:lnTo>
                    <a:pt x="2522474" y="850379"/>
                  </a:lnTo>
                  <a:lnTo>
                    <a:pt x="2522474" y="847344"/>
                  </a:lnTo>
                  <a:close/>
                </a:path>
                <a:path w="3698240" h="1019809">
                  <a:moveTo>
                    <a:pt x="2522474" y="681228"/>
                  </a:moveTo>
                  <a:lnTo>
                    <a:pt x="3048" y="681228"/>
                  </a:lnTo>
                  <a:lnTo>
                    <a:pt x="0" y="681228"/>
                  </a:lnTo>
                  <a:lnTo>
                    <a:pt x="0" y="684263"/>
                  </a:lnTo>
                  <a:lnTo>
                    <a:pt x="0" y="847331"/>
                  </a:lnTo>
                  <a:lnTo>
                    <a:pt x="3048" y="847331"/>
                  </a:lnTo>
                  <a:lnTo>
                    <a:pt x="3048" y="684263"/>
                  </a:lnTo>
                  <a:lnTo>
                    <a:pt x="2522474" y="684263"/>
                  </a:lnTo>
                  <a:lnTo>
                    <a:pt x="2522474" y="681228"/>
                  </a:lnTo>
                  <a:close/>
                </a:path>
                <a:path w="3698240" h="1019809">
                  <a:moveTo>
                    <a:pt x="2525585" y="847344"/>
                  </a:moveTo>
                  <a:lnTo>
                    <a:pt x="2522550" y="847344"/>
                  </a:lnTo>
                  <a:lnTo>
                    <a:pt x="2522550" y="850379"/>
                  </a:lnTo>
                  <a:lnTo>
                    <a:pt x="2525585" y="850379"/>
                  </a:lnTo>
                  <a:lnTo>
                    <a:pt x="2525585" y="847344"/>
                  </a:lnTo>
                  <a:close/>
                </a:path>
                <a:path w="3698240" h="1019809">
                  <a:moveTo>
                    <a:pt x="2525585" y="681228"/>
                  </a:moveTo>
                  <a:lnTo>
                    <a:pt x="2522550" y="681228"/>
                  </a:lnTo>
                  <a:lnTo>
                    <a:pt x="2522550" y="684263"/>
                  </a:lnTo>
                  <a:lnTo>
                    <a:pt x="2522550" y="847331"/>
                  </a:lnTo>
                  <a:lnTo>
                    <a:pt x="2525585" y="847331"/>
                  </a:lnTo>
                  <a:lnTo>
                    <a:pt x="2525585" y="684263"/>
                  </a:lnTo>
                  <a:lnTo>
                    <a:pt x="2525585" y="681228"/>
                  </a:lnTo>
                  <a:close/>
                </a:path>
                <a:path w="3698240" h="1019809">
                  <a:moveTo>
                    <a:pt x="2595626" y="676656"/>
                  </a:moveTo>
                  <a:lnTo>
                    <a:pt x="3048" y="676656"/>
                  </a:lnTo>
                  <a:lnTo>
                    <a:pt x="0" y="676656"/>
                  </a:lnTo>
                  <a:lnTo>
                    <a:pt x="0" y="679691"/>
                  </a:lnTo>
                  <a:lnTo>
                    <a:pt x="3048" y="679691"/>
                  </a:lnTo>
                  <a:lnTo>
                    <a:pt x="2595626" y="679691"/>
                  </a:lnTo>
                  <a:lnTo>
                    <a:pt x="2595626" y="676656"/>
                  </a:lnTo>
                  <a:close/>
                </a:path>
                <a:path w="3698240" h="1019809">
                  <a:moveTo>
                    <a:pt x="2595626" y="510540"/>
                  </a:moveTo>
                  <a:lnTo>
                    <a:pt x="3048" y="510540"/>
                  </a:lnTo>
                  <a:lnTo>
                    <a:pt x="0" y="510540"/>
                  </a:lnTo>
                  <a:lnTo>
                    <a:pt x="0" y="513588"/>
                  </a:lnTo>
                  <a:lnTo>
                    <a:pt x="0" y="676643"/>
                  </a:lnTo>
                  <a:lnTo>
                    <a:pt x="3048" y="676643"/>
                  </a:lnTo>
                  <a:lnTo>
                    <a:pt x="3048" y="513588"/>
                  </a:lnTo>
                  <a:lnTo>
                    <a:pt x="2595626" y="513588"/>
                  </a:lnTo>
                  <a:lnTo>
                    <a:pt x="2595626" y="510540"/>
                  </a:lnTo>
                  <a:close/>
                </a:path>
                <a:path w="3698240" h="1019809">
                  <a:moveTo>
                    <a:pt x="2598750" y="676656"/>
                  </a:moveTo>
                  <a:lnTo>
                    <a:pt x="2595702" y="676656"/>
                  </a:lnTo>
                  <a:lnTo>
                    <a:pt x="2595702" y="679691"/>
                  </a:lnTo>
                  <a:lnTo>
                    <a:pt x="2598750" y="679691"/>
                  </a:lnTo>
                  <a:lnTo>
                    <a:pt x="2598750" y="676656"/>
                  </a:lnTo>
                  <a:close/>
                </a:path>
                <a:path w="3698240" h="1019809">
                  <a:moveTo>
                    <a:pt x="2598750" y="510540"/>
                  </a:moveTo>
                  <a:lnTo>
                    <a:pt x="2595702" y="510540"/>
                  </a:lnTo>
                  <a:lnTo>
                    <a:pt x="2595702" y="513588"/>
                  </a:lnTo>
                  <a:lnTo>
                    <a:pt x="2595702" y="676643"/>
                  </a:lnTo>
                  <a:lnTo>
                    <a:pt x="2598750" y="676643"/>
                  </a:lnTo>
                  <a:lnTo>
                    <a:pt x="2598750" y="513588"/>
                  </a:lnTo>
                  <a:lnTo>
                    <a:pt x="2598750" y="510540"/>
                  </a:lnTo>
                  <a:close/>
                </a:path>
                <a:path w="3698240" h="1019809">
                  <a:moveTo>
                    <a:pt x="3005899" y="336804"/>
                  </a:moveTo>
                  <a:lnTo>
                    <a:pt x="3002915" y="336804"/>
                  </a:lnTo>
                  <a:lnTo>
                    <a:pt x="3048" y="336804"/>
                  </a:lnTo>
                  <a:lnTo>
                    <a:pt x="0" y="336804"/>
                  </a:lnTo>
                  <a:lnTo>
                    <a:pt x="0" y="339839"/>
                  </a:lnTo>
                  <a:lnTo>
                    <a:pt x="3048" y="339839"/>
                  </a:lnTo>
                  <a:lnTo>
                    <a:pt x="3002864" y="339839"/>
                  </a:lnTo>
                  <a:lnTo>
                    <a:pt x="3005899" y="339839"/>
                  </a:lnTo>
                  <a:lnTo>
                    <a:pt x="3005899" y="336804"/>
                  </a:lnTo>
                  <a:close/>
                </a:path>
                <a:path w="3698240" h="1019809">
                  <a:moveTo>
                    <a:pt x="3005899" y="173736"/>
                  </a:moveTo>
                  <a:lnTo>
                    <a:pt x="3002864" y="173736"/>
                  </a:lnTo>
                  <a:lnTo>
                    <a:pt x="3002864" y="336791"/>
                  </a:lnTo>
                  <a:lnTo>
                    <a:pt x="3005899" y="336791"/>
                  </a:lnTo>
                  <a:lnTo>
                    <a:pt x="3005899" y="173736"/>
                  </a:lnTo>
                  <a:close/>
                </a:path>
                <a:path w="3698240" h="1019809">
                  <a:moveTo>
                    <a:pt x="3005899" y="170688"/>
                  </a:moveTo>
                  <a:lnTo>
                    <a:pt x="3002915" y="170688"/>
                  </a:lnTo>
                  <a:lnTo>
                    <a:pt x="3048" y="170688"/>
                  </a:lnTo>
                  <a:lnTo>
                    <a:pt x="0" y="170688"/>
                  </a:lnTo>
                  <a:lnTo>
                    <a:pt x="0" y="173723"/>
                  </a:lnTo>
                  <a:lnTo>
                    <a:pt x="3048" y="173723"/>
                  </a:lnTo>
                  <a:lnTo>
                    <a:pt x="3002864" y="173723"/>
                  </a:lnTo>
                  <a:lnTo>
                    <a:pt x="3005899" y="173723"/>
                  </a:lnTo>
                  <a:lnTo>
                    <a:pt x="3005899" y="170688"/>
                  </a:lnTo>
                  <a:close/>
                </a:path>
                <a:path w="3698240" h="1019809">
                  <a:moveTo>
                    <a:pt x="3077527" y="505968"/>
                  </a:moveTo>
                  <a:lnTo>
                    <a:pt x="3074543" y="505968"/>
                  </a:lnTo>
                  <a:lnTo>
                    <a:pt x="3048" y="505968"/>
                  </a:lnTo>
                  <a:lnTo>
                    <a:pt x="0" y="505968"/>
                  </a:lnTo>
                  <a:lnTo>
                    <a:pt x="0" y="509003"/>
                  </a:lnTo>
                  <a:lnTo>
                    <a:pt x="3048" y="509003"/>
                  </a:lnTo>
                  <a:lnTo>
                    <a:pt x="3074492" y="509003"/>
                  </a:lnTo>
                  <a:lnTo>
                    <a:pt x="3077527" y="509003"/>
                  </a:lnTo>
                  <a:lnTo>
                    <a:pt x="3077527" y="505968"/>
                  </a:lnTo>
                  <a:close/>
                </a:path>
                <a:path w="3698240" h="1019809">
                  <a:moveTo>
                    <a:pt x="3077527" y="339852"/>
                  </a:moveTo>
                  <a:lnTo>
                    <a:pt x="3074543" y="339852"/>
                  </a:lnTo>
                  <a:lnTo>
                    <a:pt x="3048" y="339852"/>
                  </a:lnTo>
                  <a:lnTo>
                    <a:pt x="0" y="339852"/>
                  </a:lnTo>
                  <a:lnTo>
                    <a:pt x="0" y="342887"/>
                  </a:lnTo>
                  <a:lnTo>
                    <a:pt x="0" y="505955"/>
                  </a:lnTo>
                  <a:lnTo>
                    <a:pt x="3048" y="505955"/>
                  </a:lnTo>
                  <a:lnTo>
                    <a:pt x="3048" y="342887"/>
                  </a:lnTo>
                  <a:lnTo>
                    <a:pt x="3074492" y="342887"/>
                  </a:lnTo>
                  <a:lnTo>
                    <a:pt x="3074492" y="505955"/>
                  </a:lnTo>
                  <a:lnTo>
                    <a:pt x="3077527" y="505955"/>
                  </a:lnTo>
                  <a:lnTo>
                    <a:pt x="3077527" y="342887"/>
                  </a:lnTo>
                  <a:lnTo>
                    <a:pt x="3077527" y="339852"/>
                  </a:lnTo>
                  <a:close/>
                </a:path>
                <a:path w="3698240" h="1019809">
                  <a:moveTo>
                    <a:pt x="3697808" y="1016508"/>
                  </a:moveTo>
                  <a:lnTo>
                    <a:pt x="3694811" y="1016508"/>
                  </a:lnTo>
                  <a:lnTo>
                    <a:pt x="3048" y="1016508"/>
                  </a:lnTo>
                  <a:lnTo>
                    <a:pt x="0" y="1016508"/>
                  </a:lnTo>
                  <a:lnTo>
                    <a:pt x="0" y="1019543"/>
                  </a:lnTo>
                  <a:lnTo>
                    <a:pt x="3048" y="1019543"/>
                  </a:lnTo>
                  <a:lnTo>
                    <a:pt x="3694760" y="1019543"/>
                  </a:lnTo>
                  <a:lnTo>
                    <a:pt x="3697808" y="1019543"/>
                  </a:lnTo>
                  <a:lnTo>
                    <a:pt x="3697808" y="1016508"/>
                  </a:lnTo>
                  <a:close/>
                </a:path>
                <a:path w="3698240" h="1019809">
                  <a:moveTo>
                    <a:pt x="3697808" y="850392"/>
                  </a:moveTo>
                  <a:lnTo>
                    <a:pt x="3694811" y="850392"/>
                  </a:lnTo>
                  <a:lnTo>
                    <a:pt x="3048" y="850392"/>
                  </a:lnTo>
                  <a:lnTo>
                    <a:pt x="0" y="850392"/>
                  </a:lnTo>
                  <a:lnTo>
                    <a:pt x="0" y="853427"/>
                  </a:lnTo>
                  <a:lnTo>
                    <a:pt x="0" y="1016495"/>
                  </a:lnTo>
                  <a:lnTo>
                    <a:pt x="3048" y="1016495"/>
                  </a:lnTo>
                  <a:lnTo>
                    <a:pt x="3048" y="853427"/>
                  </a:lnTo>
                  <a:lnTo>
                    <a:pt x="3694760" y="853427"/>
                  </a:lnTo>
                  <a:lnTo>
                    <a:pt x="3694760" y="1016495"/>
                  </a:lnTo>
                  <a:lnTo>
                    <a:pt x="3697808" y="1016495"/>
                  </a:lnTo>
                  <a:lnTo>
                    <a:pt x="3697808" y="853427"/>
                  </a:lnTo>
                  <a:lnTo>
                    <a:pt x="3697808" y="850392"/>
                  </a:lnTo>
                  <a:close/>
                </a:path>
              </a:pathLst>
            </a:custGeom>
            <a:solidFill>
              <a:srgbClr val="D9D9E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4838065" y="7296289"/>
              <a:ext cx="3175" cy="3175"/>
            </a:xfrm>
            <a:custGeom>
              <a:avLst/>
              <a:gdLst/>
              <a:ahLst/>
              <a:cxnLst/>
              <a:rect l="l" t="t" r="r" b="b"/>
              <a:pathLst>
                <a:path w="3175" h="3175">
                  <a:moveTo>
                    <a:pt x="3048" y="0"/>
                  </a:moveTo>
                  <a:lnTo>
                    <a:pt x="0" y="0"/>
                  </a:lnTo>
                  <a:lnTo>
                    <a:pt x="0" y="3035"/>
                  </a:lnTo>
                  <a:lnTo>
                    <a:pt x="3048" y="3035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D9D9E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/>
          <p:nvPr/>
        </p:nvSpPr>
        <p:spPr>
          <a:xfrm>
            <a:off x="1143304" y="7464310"/>
            <a:ext cx="4762500" cy="340360"/>
          </a:xfrm>
          <a:custGeom>
            <a:avLst/>
            <a:gdLst/>
            <a:ahLst/>
            <a:cxnLst/>
            <a:rect l="l" t="t" r="r" b="b"/>
            <a:pathLst>
              <a:path w="4762500" h="340359">
                <a:moveTo>
                  <a:pt x="4161091" y="0"/>
                </a:moveTo>
                <a:lnTo>
                  <a:pt x="4158107" y="0"/>
                </a:lnTo>
                <a:lnTo>
                  <a:pt x="4158056" y="3035"/>
                </a:lnTo>
                <a:lnTo>
                  <a:pt x="4158056" y="166103"/>
                </a:lnTo>
                <a:lnTo>
                  <a:pt x="3048" y="166103"/>
                </a:lnTo>
                <a:lnTo>
                  <a:pt x="3048" y="3035"/>
                </a:lnTo>
                <a:lnTo>
                  <a:pt x="4158056" y="3035"/>
                </a:lnTo>
                <a:lnTo>
                  <a:pt x="4158056" y="0"/>
                </a:lnTo>
                <a:lnTo>
                  <a:pt x="3048" y="0"/>
                </a:lnTo>
                <a:lnTo>
                  <a:pt x="0" y="0"/>
                </a:lnTo>
                <a:lnTo>
                  <a:pt x="0" y="3035"/>
                </a:lnTo>
                <a:lnTo>
                  <a:pt x="0" y="166103"/>
                </a:lnTo>
                <a:lnTo>
                  <a:pt x="0" y="169151"/>
                </a:lnTo>
                <a:lnTo>
                  <a:pt x="3048" y="169151"/>
                </a:lnTo>
                <a:lnTo>
                  <a:pt x="4158056" y="169151"/>
                </a:lnTo>
                <a:lnTo>
                  <a:pt x="4161091" y="169151"/>
                </a:lnTo>
                <a:lnTo>
                  <a:pt x="4161091" y="166103"/>
                </a:lnTo>
                <a:lnTo>
                  <a:pt x="4161091" y="3035"/>
                </a:lnTo>
                <a:lnTo>
                  <a:pt x="4161091" y="0"/>
                </a:lnTo>
                <a:close/>
              </a:path>
              <a:path w="4762500" h="340359">
                <a:moveTo>
                  <a:pt x="4758817" y="170688"/>
                </a:moveTo>
                <a:lnTo>
                  <a:pt x="3048" y="170688"/>
                </a:lnTo>
                <a:lnTo>
                  <a:pt x="0" y="170688"/>
                </a:lnTo>
                <a:lnTo>
                  <a:pt x="0" y="173723"/>
                </a:lnTo>
                <a:lnTo>
                  <a:pt x="0" y="336791"/>
                </a:lnTo>
                <a:lnTo>
                  <a:pt x="0" y="339839"/>
                </a:lnTo>
                <a:lnTo>
                  <a:pt x="3048" y="339839"/>
                </a:lnTo>
                <a:lnTo>
                  <a:pt x="4758817" y="339839"/>
                </a:lnTo>
                <a:lnTo>
                  <a:pt x="4758817" y="336791"/>
                </a:lnTo>
                <a:lnTo>
                  <a:pt x="3048" y="336791"/>
                </a:lnTo>
                <a:lnTo>
                  <a:pt x="3048" y="173723"/>
                </a:lnTo>
                <a:lnTo>
                  <a:pt x="4758817" y="173723"/>
                </a:lnTo>
                <a:lnTo>
                  <a:pt x="4758817" y="170688"/>
                </a:lnTo>
                <a:close/>
              </a:path>
              <a:path w="4762500" h="340359">
                <a:moveTo>
                  <a:pt x="4761941" y="170688"/>
                </a:moveTo>
                <a:lnTo>
                  <a:pt x="4758893" y="170688"/>
                </a:lnTo>
                <a:lnTo>
                  <a:pt x="4758893" y="173723"/>
                </a:lnTo>
                <a:lnTo>
                  <a:pt x="4758893" y="336791"/>
                </a:lnTo>
                <a:lnTo>
                  <a:pt x="4758893" y="339839"/>
                </a:lnTo>
                <a:lnTo>
                  <a:pt x="4761941" y="339839"/>
                </a:lnTo>
                <a:lnTo>
                  <a:pt x="4761941" y="336791"/>
                </a:lnTo>
                <a:lnTo>
                  <a:pt x="4761941" y="173723"/>
                </a:lnTo>
                <a:lnTo>
                  <a:pt x="4761941" y="170688"/>
                </a:lnTo>
                <a:close/>
              </a:path>
            </a:pathLst>
          </a:custGeom>
          <a:solidFill>
            <a:srgbClr val="D9D9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143304" y="7968754"/>
            <a:ext cx="1721485" cy="850900"/>
          </a:xfrm>
          <a:custGeom>
            <a:avLst/>
            <a:gdLst/>
            <a:ahLst/>
            <a:cxnLst/>
            <a:rect l="l" t="t" r="r" b="b"/>
            <a:pathLst>
              <a:path w="1721485" h="850900">
                <a:moveTo>
                  <a:pt x="854900" y="166116"/>
                </a:moveTo>
                <a:lnTo>
                  <a:pt x="851903" y="166116"/>
                </a:lnTo>
                <a:lnTo>
                  <a:pt x="3048" y="166116"/>
                </a:lnTo>
                <a:lnTo>
                  <a:pt x="0" y="166116"/>
                </a:lnTo>
                <a:lnTo>
                  <a:pt x="0" y="169151"/>
                </a:lnTo>
                <a:lnTo>
                  <a:pt x="3048" y="169151"/>
                </a:lnTo>
                <a:lnTo>
                  <a:pt x="851865" y="169151"/>
                </a:lnTo>
                <a:lnTo>
                  <a:pt x="854900" y="169151"/>
                </a:lnTo>
                <a:lnTo>
                  <a:pt x="854900" y="166116"/>
                </a:lnTo>
                <a:close/>
              </a:path>
              <a:path w="1721485" h="850900">
                <a:moveTo>
                  <a:pt x="854900" y="0"/>
                </a:moveTo>
                <a:lnTo>
                  <a:pt x="851903" y="0"/>
                </a:lnTo>
                <a:lnTo>
                  <a:pt x="3048" y="0"/>
                </a:lnTo>
                <a:lnTo>
                  <a:pt x="0" y="0"/>
                </a:lnTo>
                <a:lnTo>
                  <a:pt x="0" y="3035"/>
                </a:lnTo>
                <a:lnTo>
                  <a:pt x="0" y="166103"/>
                </a:lnTo>
                <a:lnTo>
                  <a:pt x="3048" y="166103"/>
                </a:lnTo>
                <a:lnTo>
                  <a:pt x="3048" y="3035"/>
                </a:lnTo>
                <a:lnTo>
                  <a:pt x="851865" y="3035"/>
                </a:lnTo>
                <a:lnTo>
                  <a:pt x="851865" y="166103"/>
                </a:lnTo>
                <a:lnTo>
                  <a:pt x="854900" y="166103"/>
                </a:lnTo>
                <a:lnTo>
                  <a:pt x="854900" y="3035"/>
                </a:lnTo>
                <a:lnTo>
                  <a:pt x="854900" y="0"/>
                </a:lnTo>
                <a:close/>
              </a:path>
              <a:path w="1721485" h="850900">
                <a:moveTo>
                  <a:pt x="1269441" y="676656"/>
                </a:moveTo>
                <a:lnTo>
                  <a:pt x="1266444" y="676656"/>
                </a:lnTo>
                <a:lnTo>
                  <a:pt x="3048" y="676656"/>
                </a:lnTo>
                <a:lnTo>
                  <a:pt x="0" y="676656"/>
                </a:lnTo>
                <a:lnTo>
                  <a:pt x="0" y="679691"/>
                </a:lnTo>
                <a:lnTo>
                  <a:pt x="3048" y="679691"/>
                </a:lnTo>
                <a:lnTo>
                  <a:pt x="1266393" y="679691"/>
                </a:lnTo>
                <a:lnTo>
                  <a:pt x="1269441" y="679691"/>
                </a:lnTo>
                <a:lnTo>
                  <a:pt x="1269441" y="676656"/>
                </a:lnTo>
                <a:close/>
              </a:path>
              <a:path w="1721485" h="850900">
                <a:moveTo>
                  <a:pt x="1269441" y="510540"/>
                </a:moveTo>
                <a:lnTo>
                  <a:pt x="1266444" y="510540"/>
                </a:lnTo>
                <a:lnTo>
                  <a:pt x="3048" y="510540"/>
                </a:lnTo>
                <a:lnTo>
                  <a:pt x="0" y="510540"/>
                </a:lnTo>
                <a:lnTo>
                  <a:pt x="0" y="513575"/>
                </a:lnTo>
                <a:lnTo>
                  <a:pt x="0" y="676643"/>
                </a:lnTo>
                <a:lnTo>
                  <a:pt x="3048" y="676643"/>
                </a:lnTo>
                <a:lnTo>
                  <a:pt x="3048" y="513575"/>
                </a:lnTo>
                <a:lnTo>
                  <a:pt x="1266393" y="513575"/>
                </a:lnTo>
                <a:lnTo>
                  <a:pt x="1266393" y="676643"/>
                </a:lnTo>
                <a:lnTo>
                  <a:pt x="1269441" y="676643"/>
                </a:lnTo>
                <a:lnTo>
                  <a:pt x="1269441" y="513575"/>
                </a:lnTo>
                <a:lnTo>
                  <a:pt x="1269441" y="510540"/>
                </a:lnTo>
                <a:close/>
              </a:path>
              <a:path w="1721485" h="850900">
                <a:moveTo>
                  <a:pt x="1582153" y="847293"/>
                </a:moveTo>
                <a:lnTo>
                  <a:pt x="3048" y="847293"/>
                </a:lnTo>
                <a:lnTo>
                  <a:pt x="0" y="847293"/>
                </a:lnTo>
                <a:lnTo>
                  <a:pt x="0" y="850328"/>
                </a:lnTo>
                <a:lnTo>
                  <a:pt x="3048" y="850328"/>
                </a:lnTo>
                <a:lnTo>
                  <a:pt x="1582153" y="850328"/>
                </a:lnTo>
                <a:lnTo>
                  <a:pt x="1582153" y="847293"/>
                </a:lnTo>
                <a:close/>
              </a:path>
              <a:path w="1721485" h="850900">
                <a:moveTo>
                  <a:pt x="1582153" y="681228"/>
                </a:moveTo>
                <a:lnTo>
                  <a:pt x="3048" y="681228"/>
                </a:lnTo>
                <a:lnTo>
                  <a:pt x="0" y="681228"/>
                </a:lnTo>
                <a:lnTo>
                  <a:pt x="0" y="684212"/>
                </a:lnTo>
                <a:lnTo>
                  <a:pt x="0" y="847280"/>
                </a:lnTo>
                <a:lnTo>
                  <a:pt x="3048" y="847280"/>
                </a:lnTo>
                <a:lnTo>
                  <a:pt x="3048" y="684263"/>
                </a:lnTo>
                <a:lnTo>
                  <a:pt x="1582153" y="684263"/>
                </a:lnTo>
                <a:lnTo>
                  <a:pt x="1582153" y="681228"/>
                </a:lnTo>
                <a:close/>
              </a:path>
              <a:path w="1721485" h="850900">
                <a:moveTo>
                  <a:pt x="1585290" y="847293"/>
                </a:moveTo>
                <a:lnTo>
                  <a:pt x="1582242" y="847293"/>
                </a:lnTo>
                <a:lnTo>
                  <a:pt x="1582242" y="850328"/>
                </a:lnTo>
                <a:lnTo>
                  <a:pt x="1585290" y="850328"/>
                </a:lnTo>
                <a:lnTo>
                  <a:pt x="1585290" y="847293"/>
                </a:lnTo>
                <a:close/>
              </a:path>
              <a:path w="1721485" h="850900">
                <a:moveTo>
                  <a:pt x="1585290" y="681228"/>
                </a:moveTo>
                <a:lnTo>
                  <a:pt x="1582242" y="681228"/>
                </a:lnTo>
                <a:lnTo>
                  <a:pt x="1582242" y="684212"/>
                </a:lnTo>
                <a:lnTo>
                  <a:pt x="1582242" y="847280"/>
                </a:lnTo>
                <a:lnTo>
                  <a:pt x="1585290" y="847280"/>
                </a:lnTo>
                <a:lnTo>
                  <a:pt x="1585290" y="684263"/>
                </a:lnTo>
                <a:lnTo>
                  <a:pt x="1585290" y="681228"/>
                </a:lnTo>
                <a:close/>
              </a:path>
              <a:path w="1721485" h="850900">
                <a:moveTo>
                  <a:pt x="1661414" y="336804"/>
                </a:moveTo>
                <a:lnTo>
                  <a:pt x="3048" y="336804"/>
                </a:lnTo>
                <a:lnTo>
                  <a:pt x="0" y="336804"/>
                </a:lnTo>
                <a:lnTo>
                  <a:pt x="0" y="339839"/>
                </a:lnTo>
                <a:lnTo>
                  <a:pt x="3048" y="339839"/>
                </a:lnTo>
                <a:lnTo>
                  <a:pt x="1661414" y="339839"/>
                </a:lnTo>
                <a:lnTo>
                  <a:pt x="1661414" y="336804"/>
                </a:lnTo>
                <a:close/>
              </a:path>
              <a:path w="1721485" h="850900">
                <a:moveTo>
                  <a:pt x="1661414" y="170688"/>
                </a:moveTo>
                <a:lnTo>
                  <a:pt x="3048" y="170688"/>
                </a:lnTo>
                <a:lnTo>
                  <a:pt x="0" y="170688"/>
                </a:lnTo>
                <a:lnTo>
                  <a:pt x="0" y="173723"/>
                </a:lnTo>
                <a:lnTo>
                  <a:pt x="0" y="336791"/>
                </a:lnTo>
                <a:lnTo>
                  <a:pt x="3048" y="336791"/>
                </a:lnTo>
                <a:lnTo>
                  <a:pt x="3048" y="173723"/>
                </a:lnTo>
                <a:lnTo>
                  <a:pt x="1661414" y="173723"/>
                </a:lnTo>
                <a:lnTo>
                  <a:pt x="1661414" y="170688"/>
                </a:lnTo>
                <a:close/>
              </a:path>
              <a:path w="1721485" h="850900">
                <a:moveTo>
                  <a:pt x="1664525" y="336804"/>
                </a:moveTo>
                <a:lnTo>
                  <a:pt x="1661490" y="336804"/>
                </a:lnTo>
                <a:lnTo>
                  <a:pt x="1661490" y="339839"/>
                </a:lnTo>
                <a:lnTo>
                  <a:pt x="1664525" y="339839"/>
                </a:lnTo>
                <a:lnTo>
                  <a:pt x="1664525" y="336804"/>
                </a:lnTo>
                <a:close/>
              </a:path>
              <a:path w="1721485" h="850900">
                <a:moveTo>
                  <a:pt x="1664525" y="170688"/>
                </a:moveTo>
                <a:lnTo>
                  <a:pt x="1661490" y="170688"/>
                </a:lnTo>
                <a:lnTo>
                  <a:pt x="1661490" y="173723"/>
                </a:lnTo>
                <a:lnTo>
                  <a:pt x="1661490" y="336791"/>
                </a:lnTo>
                <a:lnTo>
                  <a:pt x="1664525" y="336791"/>
                </a:lnTo>
                <a:lnTo>
                  <a:pt x="1664525" y="173723"/>
                </a:lnTo>
                <a:lnTo>
                  <a:pt x="1664525" y="170688"/>
                </a:lnTo>
                <a:close/>
              </a:path>
              <a:path w="1721485" h="850900">
                <a:moveTo>
                  <a:pt x="1717802" y="505968"/>
                </a:moveTo>
                <a:lnTo>
                  <a:pt x="3048" y="505968"/>
                </a:lnTo>
                <a:lnTo>
                  <a:pt x="0" y="505968"/>
                </a:lnTo>
                <a:lnTo>
                  <a:pt x="0" y="509003"/>
                </a:lnTo>
                <a:lnTo>
                  <a:pt x="3048" y="509003"/>
                </a:lnTo>
                <a:lnTo>
                  <a:pt x="1717802" y="509003"/>
                </a:lnTo>
                <a:lnTo>
                  <a:pt x="1717802" y="505968"/>
                </a:lnTo>
                <a:close/>
              </a:path>
              <a:path w="1721485" h="850900">
                <a:moveTo>
                  <a:pt x="1717802" y="339852"/>
                </a:moveTo>
                <a:lnTo>
                  <a:pt x="3048" y="339852"/>
                </a:lnTo>
                <a:lnTo>
                  <a:pt x="0" y="339852"/>
                </a:lnTo>
                <a:lnTo>
                  <a:pt x="0" y="342887"/>
                </a:lnTo>
                <a:lnTo>
                  <a:pt x="0" y="505955"/>
                </a:lnTo>
                <a:lnTo>
                  <a:pt x="3048" y="505955"/>
                </a:lnTo>
                <a:lnTo>
                  <a:pt x="3048" y="342887"/>
                </a:lnTo>
                <a:lnTo>
                  <a:pt x="1717802" y="342887"/>
                </a:lnTo>
                <a:lnTo>
                  <a:pt x="1717802" y="339852"/>
                </a:lnTo>
                <a:close/>
              </a:path>
              <a:path w="1721485" h="850900">
                <a:moveTo>
                  <a:pt x="1720926" y="505968"/>
                </a:moveTo>
                <a:lnTo>
                  <a:pt x="1717878" y="505968"/>
                </a:lnTo>
                <a:lnTo>
                  <a:pt x="1717878" y="509003"/>
                </a:lnTo>
                <a:lnTo>
                  <a:pt x="1720926" y="509003"/>
                </a:lnTo>
                <a:lnTo>
                  <a:pt x="1720926" y="505968"/>
                </a:lnTo>
                <a:close/>
              </a:path>
              <a:path w="1721485" h="850900">
                <a:moveTo>
                  <a:pt x="1720926" y="339852"/>
                </a:moveTo>
                <a:lnTo>
                  <a:pt x="1717878" y="339852"/>
                </a:lnTo>
                <a:lnTo>
                  <a:pt x="1717878" y="342887"/>
                </a:lnTo>
                <a:lnTo>
                  <a:pt x="1717878" y="505955"/>
                </a:lnTo>
                <a:lnTo>
                  <a:pt x="1720926" y="505955"/>
                </a:lnTo>
                <a:lnTo>
                  <a:pt x="1720926" y="342887"/>
                </a:lnTo>
                <a:lnTo>
                  <a:pt x="1720926" y="339852"/>
                </a:lnTo>
                <a:close/>
              </a:path>
            </a:pathLst>
          </a:custGeom>
          <a:solidFill>
            <a:srgbClr val="D9D9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1133652" y="5758052"/>
            <a:ext cx="4780915" cy="323786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b="1">
                <a:solidFill>
                  <a:srgbClr val="2D94D2"/>
                </a:solidFill>
                <a:latin typeface="Cambria"/>
                <a:cs typeface="Cambria"/>
              </a:rPr>
              <a:t>#</a:t>
            </a:r>
            <a:r>
              <a:rPr dirty="0" sz="1100" spc="-10" b="1">
                <a:solidFill>
                  <a:srgbClr val="2D94D2"/>
                </a:solidFill>
                <a:latin typeface="Cambria"/>
                <a:cs typeface="Cambria"/>
              </a:rPr>
              <a:t> </a:t>
            </a:r>
            <a:r>
              <a:rPr dirty="0" sz="1100" spc="-5" b="1">
                <a:solidFill>
                  <a:srgbClr val="2D94D2"/>
                </a:solidFill>
                <a:latin typeface="Cambria"/>
                <a:cs typeface="Cambria"/>
              </a:rPr>
              <a:t>Predicting on</a:t>
            </a:r>
            <a:r>
              <a:rPr dirty="0" sz="1100" spc="-15" b="1">
                <a:solidFill>
                  <a:srgbClr val="2D94D2"/>
                </a:solidFill>
                <a:latin typeface="Cambria"/>
                <a:cs typeface="Cambria"/>
              </a:rPr>
              <a:t> </a:t>
            </a:r>
            <a:r>
              <a:rPr dirty="0" sz="1100" b="1">
                <a:solidFill>
                  <a:srgbClr val="2D94D2"/>
                </a:solidFill>
                <a:latin typeface="Cambria"/>
                <a:cs typeface="Cambria"/>
              </a:rPr>
              <a:t>the</a:t>
            </a:r>
            <a:r>
              <a:rPr dirty="0" sz="1100" spc="-20" b="1">
                <a:solidFill>
                  <a:srgbClr val="2D94D2"/>
                </a:solidFill>
                <a:latin typeface="Cambria"/>
                <a:cs typeface="Cambria"/>
              </a:rPr>
              <a:t> </a:t>
            </a:r>
            <a:r>
              <a:rPr dirty="0" sz="1100" b="1">
                <a:solidFill>
                  <a:srgbClr val="2D94D2"/>
                </a:solidFill>
                <a:latin typeface="Cambria"/>
                <a:cs typeface="Cambria"/>
              </a:rPr>
              <a:t>test</a:t>
            </a:r>
            <a:r>
              <a:rPr dirty="0" sz="1100" spc="-10" b="1">
                <a:solidFill>
                  <a:srgbClr val="2D94D2"/>
                </a:solidFill>
                <a:latin typeface="Cambria"/>
                <a:cs typeface="Cambria"/>
              </a:rPr>
              <a:t> </a:t>
            </a:r>
            <a:r>
              <a:rPr dirty="0" sz="1100" b="1">
                <a:solidFill>
                  <a:srgbClr val="2D94D2"/>
                </a:solidFill>
                <a:latin typeface="Cambria"/>
                <a:cs typeface="Cambria"/>
              </a:rPr>
              <a:t>set</a:t>
            </a:r>
            <a:endParaRPr sz="11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1100" b="1">
                <a:solidFill>
                  <a:srgbClr val="2D94D2"/>
                </a:solidFill>
                <a:latin typeface="Cambria"/>
                <a:cs typeface="Cambria"/>
              </a:rPr>
              <a:t>Y_pred_rf</a:t>
            </a:r>
            <a:r>
              <a:rPr dirty="0" sz="1100" spc="-25" b="1">
                <a:solidFill>
                  <a:srgbClr val="2D94D2"/>
                </a:solidFill>
                <a:latin typeface="Cambria"/>
                <a:cs typeface="Cambria"/>
              </a:rPr>
              <a:t> </a:t>
            </a:r>
            <a:r>
              <a:rPr dirty="0" sz="1100" b="1">
                <a:solidFill>
                  <a:srgbClr val="2D94D2"/>
                </a:solidFill>
                <a:latin typeface="Cambria"/>
                <a:cs typeface="Cambria"/>
              </a:rPr>
              <a:t>=</a:t>
            </a:r>
            <a:r>
              <a:rPr dirty="0" sz="1100" spc="-5" b="1">
                <a:solidFill>
                  <a:srgbClr val="2D94D2"/>
                </a:solidFill>
                <a:latin typeface="Cambria"/>
                <a:cs typeface="Cambria"/>
              </a:rPr>
              <a:t> rf_model.predict(X_test_pca)</a:t>
            </a:r>
            <a:endParaRPr sz="11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dirty="0" sz="1100" b="1">
                <a:solidFill>
                  <a:srgbClr val="2D94D2"/>
                </a:solidFill>
                <a:latin typeface="Cambria"/>
                <a:cs typeface="Cambria"/>
              </a:rPr>
              <a:t>#</a:t>
            </a:r>
            <a:r>
              <a:rPr dirty="0" sz="1100" spc="-15" b="1">
                <a:solidFill>
                  <a:srgbClr val="2D94D2"/>
                </a:solidFill>
                <a:latin typeface="Cambria"/>
                <a:cs typeface="Cambria"/>
              </a:rPr>
              <a:t> </a:t>
            </a:r>
            <a:r>
              <a:rPr dirty="0" sz="1100" spc="-5" b="1">
                <a:solidFill>
                  <a:srgbClr val="2D94D2"/>
                </a:solidFill>
                <a:latin typeface="Cambria"/>
                <a:cs typeface="Cambria"/>
              </a:rPr>
              <a:t>Evaluating</a:t>
            </a:r>
            <a:r>
              <a:rPr dirty="0" sz="1100" spc="-15" b="1">
                <a:solidFill>
                  <a:srgbClr val="2D94D2"/>
                </a:solidFill>
                <a:latin typeface="Cambria"/>
                <a:cs typeface="Cambria"/>
              </a:rPr>
              <a:t> </a:t>
            </a:r>
            <a:r>
              <a:rPr dirty="0" sz="1100" spc="-5" b="1">
                <a:solidFill>
                  <a:srgbClr val="2D94D2"/>
                </a:solidFill>
                <a:latin typeface="Cambria"/>
                <a:cs typeface="Cambria"/>
              </a:rPr>
              <a:t>the model</a:t>
            </a:r>
            <a:endParaRPr sz="1100">
              <a:latin typeface="Cambria"/>
              <a:cs typeface="Cambria"/>
            </a:endParaRPr>
          </a:p>
          <a:p>
            <a:pPr marL="12700" marR="1687830">
              <a:lnSpc>
                <a:spcPct val="101499"/>
              </a:lnSpc>
              <a:spcBef>
                <a:spcPts val="5"/>
              </a:spcBef>
            </a:pPr>
            <a:r>
              <a:rPr dirty="0" sz="1100" spc="-5" b="1">
                <a:solidFill>
                  <a:srgbClr val="2D94D2"/>
                </a:solidFill>
                <a:latin typeface="Cambria"/>
                <a:cs typeface="Cambria"/>
              </a:rPr>
              <a:t>rf_accuracy</a:t>
            </a:r>
            <a:r>
              <a:rPr dirty="0" sz="1100" spc="5" b="1">
                <a:solidFill>
                  <a:srgbClr val="2D94D2"/>
                </a:solidFill>
                <a:latin typeface="Cambria"/>
                <a:cs typeface="Cambria"/>
              </a:rPr>
              <a:t> </a:t>
            </a:r>
            <a:r>
              <a:rPr dirty="0" sz="1100" b="1">
                <a:solidFill>
                  <a:srgbClr val="2D94D2"/>
                </a:solidFill>
                <a:latin typeface="Cambria"/>
                <a:cs typeface="Cambria"/>
              </a:rPr>
              <a:t>=</a:t>
            </a:r>
            <a:r>
              <a:rPr dirty="0" sz="1100" spc="10" b="1">
                <a:solidFill>
                  <a:srgbClr val="2D94D2"/>
                </a:solidFill>
                <a:latin typeface="Cambria"/>
                <a:cs typeface="Cambria"/>
              </a:rPr>
              <a:t> </a:t>
            </a:r>
            <a:r>
              <a:rPr dirty="0" sz="1100" spc="-5" b="1">
                <a:solidFill>
                  <a:srgbClr val="2D94D2"/>
                </a:solidFill>
                <a:latin typeface="Cambria"/>
                <a:cs typeface="Cambria"/>
              </a:rPr>
              <a:t>accuracy_score(Y_test,</a:t>
            </a:r>
            <a:r>
              <a:rPr dirty="0" sz="1100" spc="5" b="1">
                <a:solidFill>
                  <a:srgbClr val="2D94D2"/>
                </a:solidFill>
                <a:latin typeface="Cambria"/>
                <a:cs typeface="Cambria"/>
              </a:rPr>
              <a:t> </a:t>
            </a:r>
            <a:r>
              <a:rPr dirty="0" sz="1100" spc="-5" b="1">
                <a:solidFill>
                  <a:srgbClr val="2D94D2"/>
                </a:solidFill>
                <a:latin typeface="Cambria"/>
                <a:cs typeface="Cambria"/>
              </a:rPr>
              <a:t>Y_pred_rf) </a:t>
            </a:r>
            <a:r>
              <a:rPr dirty="0" sz="1100" b="1">
                <a:solidFill>
                  <a:srgbClr val="2D94D2"/>
                </a:solidFill>
                <a:latin typeface="Cambria"/>
                <a:cs typeface="Cambria"/>
              </a:rPr>
              <a:t> </a:t>
            </a:r>
            <a:r>
              <a:rPr dirty="0" sz="1100" spc="-5" b="1">
                <a:solidFill>
                  <a:srgbClr val="2D94D2"/>
                </a:solidFill>
                <a:latin typeface="Cambria"/>
                <a:cs typeface="Cambria"/>
              </a:rPr>
              <a:t>rf_precision</a:t>
            </a:r>
            <a:r>
              <a:rPr dirty="0" sz="1100" spc="15" b="1">
                <a:solidFill>
                  <a:srgbClr val="2D94D2"/>
                </a:solidFill>
                <a:latin typeface="Cambria"/>
                <a:cs typeface="Cambria"/>
              </a:rPr>
              <a:t> </a:t>
            </a:r>
            <a:r>
              <a:rPr dirty="0" sz="1100" b="1">
                <a:solidFill>
                  <a:srgbClr val="2D94D2"/>
                </a:solidFill>
                <a:latin typeface="Cambria"/>
                <a:cs typeface="Cambria"/>
              </a:rPr>
              <a:t>=</a:t>
            </a:r>
            <a:r>
              <a:rPr dirty="0" sz="1100" spc="20" b="1">
                <a:solidFill>
                  <a:srgbClr val="2D94D2"/>
                </a:solidFill>
                <a:latin typeface="Cambria"/>
                <a:cs typeface="Cambria"/>
              </a:rPr>
              <a:t> </a:t>
            </a:r>
            <a:r>
              <a:rPr dirty="0" sz="1100" spc="-5" b="1">
                <a:solidFill>
                  <a:srgbClr val="2D94D2"/>
                </a:solidFill>
                <a:latin typeface="Cambria"/>
                <a:cs typeface="Cambria"/>
              </a:rPr>
              <a:t>precision_score(Y_test,</a:t>
            </a:r>
            <a:r>
              <a:rPr dirty="0" sz="1100" spc="10" b="1">
                <a:solidFill>
                  <a:srgbClr val="2D94D2"/>
                </a:solidFill>
                <a:latin typeface="Cambria"/>
                <a:cs typeface="Cambria"/>
              </a:rPr>
              <a:t> </a:t>
            </a:r>
            <a:r>
              <a:rPr dirty="0" sz="1100" spc="-5" b="1">
                <a:solidFill>
                  <a:srgbClr val="2D94D2"/>
                </a:solidFill>
                <a:latin typeface="Cambria"/>
                <a:cs typeface="Cambria"/>
              </a:rPr>
              <a:t>Y_pred_rf) </a:t>
            </a:r>
            <a:r>
              <a:rPr dirty="0" sz="1100" spc="-229" b="1">
                <a:solidFill>
                  <a:srgbClr val="2D94D2"/>
                </a:solidFill>
                <a:latin typeface="Cambria"/>
                <a:cs typeface="Cambria"/>
              </a:rPr>
              <a:t> </a:t>
            </a:r>
            <a:r>
              <a:rPr dirty="0" sz="1100" spc="-5" b="1">
                <a:solidFill>
                  <a:srgbClr val="2D94D2"/>
                </a:solidFill>
                <a:latin typeface="Cambria"/>
                <a:cs typeface="Cambria"/>
              </a:rPr>
              <a:t>rf_recall </a:t>
            </a:r>
            <a:r>
              <a:rPr dirty="0" sz="1100" b="1">
                <a:solidFill>
                  <a:srgbClr val="2D94D2"/>
                </a:solidFill>
                <a:latin typeface="Cambria"/>
                <a:cs typeface="Cambria"/>
              </a:rPr>
              <a:t>= </a:t>
            </a:r>
            <a:r>
              <a:rPr dirty="0" sz="1100" spc="-5" b="1">
                <a:solidFill>
                  <a:srgbClr val="2D94D2"/>
                </a:solidFill>
                <a:latin typeface="Cambria"/>
                <a:cs typeface="Cambria"/>
              </a:rPr>
              <a:t>recall_score(Y_test, Y_pred_rf) </a:t>
            </a:r>
            <a:r>
              <a:rPr dirty="0" sz="1100" b="1">
                <a:solidFill>
                  <a:srgbClr val="2D94D2"/>
                </a:solidFill>
                <a:latin typeface="Cambria"/>
                <a:cs typeface="Cambria"/>
              </a:rPr>
              <a:t> </a:t>
            </a:r>
            <a:r>
              <a:rPr dirty="0" sz="1100" spc="-5" b="1">
                <a:solidFill>
                  <a:srgbClr val="2D94D2"/>
                </a:solidFill>
                <a:latin typeface="Cambria"/>
                <a:cs typeface="Cambria"/>
              </a:rPr>
              <a:t>rf_f1_score </a:t>
            </a:r>
            <a:r>
              <a:rPr dirty="0" sz="1100" b="1">
                <a:solidFill>
                  <a:srgbClr val="2D94D2"/>
                </a:solidFill>
                <a:latin typeface="Cambria"/>
                <a:cs typeface="Cambria"/>
              </a:rPr>
              <a:t>= </a:t>
            </a:r>
            <a:r>
              <a:rPr dirty="0" sz="1100" spc="-5" b="1">
                <a:solidFill>
                  <a:srgbClr val="2D94D2"/>
                </a:solidFill>
                <a:latin typeface="Cambria"/>
                <a:cs typeface="Cambria"/>
              </a:rPr>
              <a:t>f1_score(Y_test, Y_pred_rf)</a:t>
            </a:r>
            <a:endParaRPr sz="11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1100" spc="-5" b="1">
                <a:solidFill>
                  <a:srgbClr val="2D94D2"/>
                </a:solidFill>
                <a:latin typeface="Cambria"/>
                <a:cs typeface="Cambria"/>
              </a:rPr>
              <a:t>rf_confusion_matrix</a:t>
            </a:r>
            <a:r>
              <a:rPr dirty="0" sz="1100" spc="10" b="1">
                <a:solidFill>
                  <a:srgbClr val="2D94D2"/>
                </a:solidFill>
                <a:latin typeface="Cambria"/>
                <a:cs typeface="Cambria"/>
              </a:rPr>
              <a:t> </a:t>
            </a:r>
            <a:r>
              <a:rPr dirty="0" sz="1100" b="1">
                <a:solidFill>
                  <a:srgbClr val="2D94D2"/>
                </a:solidFill>
                <a:latin typeface="Cambria"/>
                <a:cs typeface="Cambria"/>
              </a:rPr>
              <a:t>=</a:t>
            </a:r>
            <a:r>
              <a:rPr dirty="0" sz="1100" spc="15" b="1">
                <a:solidFill>
                  <a:srgbClr val="2D94D2"/>
                </a:solidFill>
                <a:latin typeface="Cambria"/>
                <a:cs typeface="Cambria"/>
              </a:rPr>
              <a:t> </a:t>
            </a:r>
            <a:r>
              <a:rPr dirty="0" sz="1100" spc="-5" b="1">
                <a:solidFill>
                  <a:srgbClr val="2D94D2"/>
                </a:solidFill>
                <a:latin typeface="Cambria"/>
                <a:cs typeface="Cambria"/>
              </a:rPr>
              <a:t>confusion_matrix(Y_test, Y_pred_rf)</a:t>
            </a:r>
            <a:endParaRPr sz="11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1100">
              <a:latin typeface="Cambria"/>
              <a:cs typeface="Cambria"/>
            </a:endParaRPr>
          </a:p>
          <a:p>
            <a:pPr marL="12700" marR="5080">
              <a:lnSpc>
                <a:spcPct val="101800"/>
              </a:lnSpc>
            </a:pPr>
            <a:r>
              <a:rPr dirty="0" sz="1100" b="1">
                <a:solidFill>
                  <a:srgbClr val="2D94D2"/>
                </a:solidFill>
                <a:latin typeface="Cambria"/>
                <a:cs typeface="Cambria"/>
              </a:rPr>
              <a:t>#</a:t>
            </a:r>
            <a:r>
              <a:rPr dirty="0" sz="1100" spc="-5" b="1">
                <a:solidFill>
                  <a:srgbClr val="2D94D2"/>
                </a:solidFill>
                <a:latin typeface="Cambria"/>
                <a:cs typeface="Cambria"/>
              </a:rPr>
              <a:t> </a:t>
            </a:r>
            <a:r>
              <a:rPr dirty="0" sz="1100" b="1">
                <a:solidFill>
                  <a:srgbClr val="2D94D2"/>
                </a:solidFill>
                <a:latin typeface="Cambria"/>
                <a:cs typeface="Cambria"/>
              </a:rPr>
              <a:t>Checking</a:t>
            </a:r>
            <a:r>
              <a:rPr dirty="0" sz="1100" spc="5" b="1">
                <a:solidFill>
                  <a:srgbClr val="2D94D2"/>
                </a:solidFill>
                <a:latin typeface="Cambria"/>
                <a:cs typeface="Cambria"/>
              </a:rPr>
              <a:t> </a:t>
            </a:r>
            <a:r>
              <a:rPr dirty="0" sz="1100" spc="-5" b="1">
                <a:solidFill>
                  <a:srgbClr val="2D94D2"/>
                </a:solidFill>
                <a:latin typeface="Cambria"/>
                <a:cs typeface="Cambria"/>
              </a:rPr>
              <a:t>for</a:t>
            </a:r>
            <a:r>
              <a:rPr dirty="0" sz="1100" spc="-10" b="1">
                <a:solidFill>
                  <a:srgbClr val="2D94D2"/>
                </a:solidFill>
                <a:latin typeface="Cambria"/>
                <a:cs typeface="Cambria"/>
              </a:rPr>
              <a:t> </a:t>
            </a:r>
            <a:r>
              <a:rPr dirty="0" sz="1100" spc="-5" b="1">
                <a:solidFill>
                  <a:srgbClr val="2D94D2"/>
                </a:solidFill>
                <a:latin typeface="Cambria"/>
                <a:cs typeface="Cambria"/>
              </a:rPr>
              <a:t>overfitting:</a:t>
            </a:r>
            <a:r>
              <a:rPr dirty="0" sz="1100" b="1">
                <a:solidFill>
                  <a:srgbClr val="2D94D2"/>
                </a:solidFill>
                <a:latin typeface="Cambria"/>
                <a:cs typeface="Cambria"/>
              </a:rPr>
              <a:t> </a:t>
            </a:r>
            <a:r>
              <a:rPr dirty="0" sz="1100" spc="-5" b="1">
                <a:solidFill>
                  <a:srgbClr val="2D94D2"/>
                </a:solidFill>
                <a:latin typeface="Cambria"/>
                <a:cs typeface="Cambria"/>
              </a:rPr>
              <a:t>Comparing</a:t>
            </a:r>
            <a:r>
              <a:rPr dirty="0" sz="1100" b="1">
                <a:solidFill>
                  <a:srgbClr val="2D94D2"/>
                </a:solidFill>
                <a:latin typeface="Cambria"/>
                <a:cs typeface="Cambria"/>
              </a:rPr>
              <a:t> </a:t>
            </a:r>
            <a:r>
              <a:rPr dirty="0" sz="1100" spc="-5" b="1">
                <a:solidFill>
                  <a:srgbClr val="2D94D2"/>
                </a:solidFill>
                <a:latin typeface="Cambria"/>
                <a:cs typeface="Cambria"/>
              </a:rPr>
              <a:t>training and</a:t>
            </a:r>
            <a:r>
              <a:rPr dirty="0" sz="1100" b="1">
                <a:solidFill>
                  <a:srgbClr val="2D94D2"/>
                </a:solidFill>
                <a:latin typeface="Cambria"/>
                <a:cs typeface="Cambria"/>
              </a:rPr>
              <a:t> </a:t>
            </a:r>
            <a:r>
              <a:rPr dirty="0" sz="1100" spc="-5" b="1">
                <a:solidFill>
                  <a:srgbClr val="2D94D2"/>
                </a:solidFill>
                <a:latin typeface="Cambria"/>
                <a:cs typeface="Cambria"/>
              </a:rPr>
              <a:t>testing</a:t>
            </a:r>
            <a:r>
              <a:rPr dirty="0" sz="1100" spc="5" b="1">
                <a:solidFill>
                  <a:srgbClr val="2D94D2"/>
                </a:solidFill>
                <a:latin typeface="Cambria"/>
                <a:cs typeface="Cambria"/>
              </a:rPr>
              <a:t> </a:t>
            </a:r>
            <a:r>
              <a:rPr dirty="0" sz="1100" spc="-5" b="1">
                <a:solidFill>
                  <a:srgbClr val="2D94D2"/>
                </a:solidFill>
                <a:latin typeface="Cambria"/>
                <a:cs typeface="Cambria"/>
              </a:rPr>
              <a:t>scores </a:t>
            </a:r>
            <a:r>
              <a:rPr dirty="0" sz="1100" b="1">
                <a:solidFill>
                  <a:srgbClr val="2D94D2"/>
                </a:solidFill>
                <a:latin typeface="Cambria"/>
                <a:cs typeface="Cambria"/>
              </a:rPr>
              <a:t> </a:t>
            </a:r>
            <a:r>
              <a:rPr dirty="0" sz="1100" spc="-5" b="1">
                <a:solidFill>
                  <a:srgbClr val="2D94D2"/>
                </a:solidFill>
                <a:latin typeface="Cambria"/>
                <a:cs typeface="Cambria"/>
              </a:rPr>
              <a:t>rf_train_accuracy</a:t>
            </a:r>
            <a:r>
              <a:rPr dirty="0" sz="1100" spc="10" b="1">
                <a:solidFill>
                  <a:srgbClr val="2D94D2"/>
                </a:solidFill>
                <a:latin typeface="Cambria"/>
                <a:cs typeface="Cambria"/>
              </a:rPr>
              <a:t> </a:t>
            </a:r>
            <a:r>
              <a:rPr dirty="0" sz="1100" b="1">
                <a:solidFill>
                  <a:srgbClr val="2D94D2"/>
                </a:solidFill>
                <a:latin typeface="Cambria"/>
                <a:cs typeface="Cambria"/>
              </a:rPr>
              <a:t>=</a:t>
            </a:r>
            <a:r>
              <a:rPr dirty="0" sz="1100" spc="25" b="1">
                <a:solidFill>
                  <a:srgbClr val="2D94D2"/>
                </a:solidFill>
                <a:latin typeface="Cambria"/>
                <a:cs typeface="Cambria"/>
              </a:rPr>
              <a:t> </a:t>
            </a:r>
            <a:r>
              <a:rPr dirty="0" sz="1100" spc="-5" b="1">
                <a:solidFill>
                  <a:srgbClr val="2D94D2"/>
                </a:solidFill>
                <a:latin typeface="Cambria"/>
                <a:cs typeface="Cambria"/>
              </a:rPr>
              <a:t>accuracy_score(Y_train,</a:t>
            </a:r>
            <a:r>
              <a:rPr dirty="0" sz="1100" spc="25" b="1">
                <a:solidFill>
                  <a:srgbClr val="2D94D2"/>
                </a:solidFill>
                <a:latin typeface="Cambria"/>
                <a:cs typeface="Cambria"/>
              </a:rPr>
              <a:t> </a:t>
            </a:r>
            <a:r>
              <a:rPr dirty="0" sz="1100" spc="-5" b="1">
                <a:solidFill>
                  <a:srgbClr val="2D94D2"/>
                </a:solidFill>
                <a:latin typeface="Cambria"/>
                <a:cs typeface="Cambria"/>
              </a:rPr>
              <a:t>rf_model.predict(X_train_pca))</a:t>
            </a:r>
            <a:endParaRPr sz="11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1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dirty="0" sz="1100" spc="-5" b="1">
                <a:solidFill>
                  <a:srgbClr val="2D94D2"/>
                </a:solidFill>
                <a:latin typeface="Cambria"/>
                <a:cs typeface="Cambria"/>
              </a:rPr>
              <a:t>rf_metrics</a:t>
            </a:r>
            <a:r>
              <a:rPr dirty="0" sz="1100" spc="-25" b="1">
                <a:solidFill>
                  <a:srgbClr val="2D94D2"/>
                </a:solidFill>
                <a:latin typeface="Cambria"/>
                <a:cs typeface="Cambria"/>
              </a:rPr>
              <a:t> </a:t>
            </a:r>
            <a:r>
              <a:rPr dirty="0" sz="1100" b="1">
                <a:solidFill>
                  <a:srgbClr val="2D94D2"/>
                </a:solidFill>
                <a:latin typeface="Cambria"/>
                <a:cs typeface="Cambria"/>
              </a:rPr>
              <a:t>=</a:t>
            </a:r>
            <a:r>
              <a:rPr dirty="0" sz="1100" spc="-20" b="1">
                <a:solidFill>
                  <a:srgbClr val="2D94D2"/>
                </a:solidFill>
                <a:latin typeface="Cambria"/>
                <a:cs typeface="Cambria"/>
              </a:rPr>
              <a:t> </a:t>
            </a:r>
            <a:r>
              <a:rPr dirty="0" sz="1100" b="1">
                <a:solidFill>
                  <a:srgbClr val="2D94D2"/>
                </a:solidFill>
                <a:latin typeface="Cambria"/>
                <a:cs typeface="Cambria"/>
              </a:rPr>
              <a:t>{</a:t>
            </a:r>
            <a:endParaRPr sz="1100">
              <a:latin typeface="Cambria"/>
              <a:cs typeface="Cambria"/>
            </a:endParaRPr>
          </a:p>
          <a:p>
            <a:pPr marL="134620" marR="3044825">
              <a:lnSpc>
                <a:spcPct val="101400"/>
              </a:lnSpc>
              <a:spcBef>
                <a:spcPts val="10"/>
              </a:spcBef>
            </a:pPr>
            <a:r>
              <a:rPr dirty="0" sz="1100" spc="-5" b="1">
                <a:solidFill>
                  <a:srgbClr val="2D94D2"/>
                </a:solidFill>
                <a:latin typeface="Cambria"/>
                <a:cs typeface="Cambria"/>
              </a:rPr>
              <a:t>"Accuracy": rf_accuracy, </a:t>
            </a:r>
            <a:r>
              <a:rPr dirty="0" sz="1100" b="1">
                <a:solidFill>
                  <a:srgbClr val="2D94D2"/>
                </a:solidFill>
                <a:latin typeface="Cambria"/>
                <a:cs typeface="Cambria"/>
              </a:rPr>
              <a:t> "Precision":</a:t>
            </a:r>
            <a:r>
              <a:rPr dirty="0" sz="1100" spc="-50" b="1">
                <a:solidFill>
                  <a:srgbClr val="2D94D2"/>
                </a:solidFill>
                <a:latin typeface="Cambria"/>
                <a:cs typeface="Cambria"/>
              </a:rPr>
              <a:t> </a:t>
            </a:r>
            <a:r>
              <a:rPr dirty="0" sz="1100" spc="-5" b="1">
                <a:solidFill>
                  <a:srgbClr val="2D94D2"/>
                </a:solidFill>
                <a:latin typeface="Cambria"/>
                <a:cs typeface="Cambria"/>
              </a:rPr>
              <a:t>rf_precision, </a:t>
            </a:r>
            <a:r>
              <a:rPr dirty="0" sz="1100" spc="-225" b="1">
                <a:solidFill>
                  <a:srgbClr val="2D94D2"/>
                </a:solidFill>
                <a:latin typeface="Cambria"/>
                <a:cs typeface="Cambria"/>
              </a:rPr>
              <a:t> </a:t>
            </a:r>
            <a:r>
              <a:rPr dirty="0" sz="1100" spc="-5" b="1">
                <a:solidFill>
                  <a:srgbClr val="2D94D2"/>
                </a:solidFill>
                <a:latin typeface="Cambria"/>
                <a:cs typeface="Cambria"/>
              </a:rPr>
              <a:t>"Recall":</a:t>
            </a:r>
            <a:r>
              <a:rPr dirty="0" sz="1100" b="1">
                <a:solidFill>
                  <a:srgbClr val="2D94D2"/>
                </a:solidFill>
                <a:latin typeface="Cambria"/>
                <a:cs typeface="Cambria"/>
              </a:rPr>
              <a:t> </a:t>
            </a:r>
            <a:r>
              <a:rPr dirty="0" sz="1100" spc="-5" b="1">
                <a:solidFill>
                  <a:srgbClr val="2D94D2"/>
                </a:solidFill>
                <a:latin typeface="Cambria"/>
                <a:cs typeface="Cambria"/>
              </a:rPr>
              <a:t>rf_recall,</a:t>
            </a:r>
            <a:endParaRPr sz="1100">
              <a:latin typeface="Cambria"/>
              <a:cs typeface="Cambria"/>
            </a:endParaRPr>
          </a:p>
          <a:p>
            <a:pPr marL="134620">
              <a:lnSpc>
                <a:spcPct val="100000"/>
              </a:lnSpc>
              <a:spcBef>
                <a:spcPts val="20"/>
              </a:spcBef>
            </a:pPr>
            <a:r>
              <a:rPr dirty="0" sz="1100" b="1">
                <a:solidFill>
                  <a:srgbClr val="2D94D2"/>
                </a:solidFill>
                <a:latin typeface="Cambria"/>
                <a:cs typeface="Cambria"/>
              </a:rPr>
              <a:t>"F1</a:t>
            </a:r>
            <a:r>
              <a:rPr dirty="0" sz="1100" spc="-10" b="1">
                <a:solidFill>
                  <a:srgbClr val="2D94D2"/>
                </a:solidFill>
                <a:latin typeface="Cambria"/>
                <a:cs typeface="Cambria"/>
              </a:rPr>
              <a:t> </a:t>
            </a:r>
            <a:r>
              <a:rPr dirty="0" sz="1100" spc="-5" b="1">
                <a:solidFill>
                  <a:srgbClr val="2D94D2"/>
                </a:solidFill>
                <a:latin typeface="Cambria"/>
                <a:cs typeface="Cambria"/>
              </a:rPr>
              <a:t>Score":</a:t>
            </a:r>
            <a:r>
              <a:rPr dirty="0" sz="1100" spc="-10" b="1">
                <a:solidFill>
                  <a:srgbClr val="2D94D2"/>
                </a:solidFill>
                <a:latin typeface="Cambria"/>
                <a:cs typeface="Cambria"/>
              </a:rPr>
              <a:t> </a:t>
            </a:r>
            <a:r>
              <a:rPr dirty="0" sz="1100" spc="-5" b="1">
                <a:solidFill>
                  <a:srgbClr val="2D94D2"/>
                </a:solidFill>
                <a:latin typeface="Cambria"/>
                <a:cs typeface="Cambria"/>
              </a:rPr>
              <a:t>rf_f1_score,</a:t>
            </a:r>
            <a:endParaRPr sz="1100">
              <a:latin typeface="Cambria"/>
              <a:cs typeface="Cambria"/>
            </a:endParaRPr>
          </a:p>
          <a:p>
            <a:pPr marL="134620">
              <a:lnSpc>
                <a:spcPct val="100000"/>
              </a:lnSpc>
              <a:spcBef>
                <a:spcPts val="15"/>
              </a:spcBef>
            </a:pPr>
            <a:r>
              <a:rPr dirty="0" sz="1100" spc="-5" b="1">
                <a:solidFill>
                  <a:srgbClr val="2D94D2"/>
                </a:solidFill>
                <a:latin typeface="Cambria"/>
                <a:cs typeface="Cambria"/>
              </a:rPr>
              <a:t>"Confusion</a:t>
            </a:r>
            <a:r>
              <a:rPr dirty="0" sz="1100" b="1">
                <a:solidFill>
                  <a:srgbClr val="2D94D2"/>
                </a:solidFill>
                <a:latin typeface="Cambria"/>
                <a:cs typeface="Cambria"/>
              </a:rPr>
              <a:t> </a:t>
            </a:r>
            <a:r>
              <a:rPr dirty="0" sz="1100" spc="-5" b="1">
                <a:solidFill>
                  <a:srgbClr val="2D94D2"/>
                </a:solidFill>
                <a:latin typeface="Cambria"/>
                <a:cs typeface="Cambria"/>
              </a:rPr>
              <a:t>Matrix":</a:t>
            </a:r>
            <a:r>
              <a:rPr dirty="0" sz="1100" spc="10" b="1">
                <a:solidFill>
                  <a:srgbClr val="2D94D2"/>
                </a:solidFill>
                <a:latin typeface="Cambria"/>
                <a:cs typeface="Cambria"/>
              </a:rPr>
              <a:t> </a:t>
            </a:r>
            <a:r>
              <a:rPr dirty="0" sz="1100" spc="-5" b="1">
                <a:solidFill>
                  <a:srgbClr val="2D94D2"/>
                </a:solidFill>
                <a:latin typeface="Cambria"/>
                <a:cs typeface="Cambria"/>
              </a:rPr>
              <a:t>rf_confusion_matrix.tolist(),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143304" y="8819095"/>
            <a:ext cx="3207385" cy="169545"/>
          </a:xfrm>
          <a:custGeom>
            <a:avLst/>
            <a:gdLst/>
            <a:ahLst/>
            <a:cxnLst/>
            <a:rect l="l" t="t" r="r" b="b"/>
            <a:pathLst>
              <a:path w="3207385" h="169545">
                <a:moveTo>
                  <a:pt x="3207067" y="166116"/>
                </a:moveTo>
                <a:lnTo>
                  <a:pt x="3204083" y="166116"/>
                </a:lnTo>
                <a:lnTo>
                  <a:pt x="3048" y="166116"/>
                </a:lnTo>
                <a:lnTo>
                  <a:pt x="0" y="166116"/>
                </a:lnTo>
                <a:lnTo>
                  <a:pt x="0" y="169151"/>
                </a:lnTo>
                <a:lnTo>
                  <a:pt x="3048" y="169151"/>
                </a:lnTo>
                <a:lnTo>
                  <a:pt x="3204032" y="169151"/>
                </a:lnTo>
                <a:lnTo>
                  <a:pt x="3207067" y="169151"/>
                </a:lnTo>
                <a:lnTo>
                  <a:pt x="3207067" y="166116"/>
                </a:lnTo>
                <a:close/>
              </a:path>
              <a:path w="3207385" h="169545">
                <a:moveTo>
                  <a:pt x="3207067" y="0"/>
                </a:moveTo>
                <a:lnTo>
                  <a:pt x="3204083" y="0"/>
                </a:lnTo>
                <a:lnTo>
                  <a:pt x="3048" y="0"/>
                </a:lnTo>
                <a:lnTo>
                  <a:pt x="0" y="0"/>
                </a:lnTo>
                <a:lnTo>
                  <a:pt x="0" y="3035"/>
                </a:lnTo>
                <a:lnTo>
                  <a:pt x="0" y="166103"/>
                </a:lnTo>
                <a:lnTo>
                  <a:pt x="3048" y="166103"/>
                </a:lnTo>
                <a:lnTo>
                  <a:pt x="3048" y="3035"/>
                </a:lnTo>
                <a:lnTo>
                  <a:pt x="3204032" y="3035"/>
                </a:lnTo>
                <a:lnTo>
                  <a:pt x="3204032" y="166103"/>
                </a:lnTo>
                <a:lnTo>
                  <a:pt x="3207067" y="166103"/>
                </a:lnTo>
                <a:lnTo>
                  <a:pt x="3207067" y="3035"/>
                </a:lnTo>
                <a:lnTo>
                  <a:pt x="3207067" y="0"/>
                </a:lnTo>
                <a:close/>
              </a:path>
            </a:pathLst>
          </a:custGeom>
          <a:solidFill>
            <a:srgbClr val="D9D9E2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143304" y="915924"/>
          <a:ext cx="2602230" cy="5092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785"/>
                <a:gridCol w="603885"/>
                <a:gridCol w="1936114"/>
              </a:tblGrid>
              <a:tr h="166369">
                <a:tc gridSpan="3">
                  <a:txBody>
                    <a:bodyPr/>
                    <a:lstStyle/>
                    <a:p>
                      <a:pPr marL="123189">
                        <a:lnSpc>
                          <a:spcPts val="1210"/>
                        </a:lnSpc>
                      </a:pPr>
                      <a:r>
                        <a:rPr dirty="0" sz="1100" spc="-5" b="1">
                          <a:solidFill>
                            <a:srgbClr val="2D94D2"/>
                          </a:solidFill>
                          <a:latin typeface="Cambria"/>
                          <a:cs typeface="Cambria"/>
                        </a:rPr>
                        <a:t>"Training</a:t>
                      </a:r>
                      <a:r>
                        <a:rPr dirty="0" sz="1100" spc="10" b="1">
                          <a:solidFill>
                            <a:srgbClr val="2D94D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1100" spc="-5" b="1">
                          <a:solidFill>
                            <a:srgbClr val="2D94D2"/>
                          </a:solidFill>
                          <a:latin typeface="Cambria"/>
                          <a:cs typeface="Cambria"/>
                        </a:rPr>
                        <a:t>Accuracy":</a:t>
                      </a:r>
                      <a:r>
                        <a:rPr dirty="0" sz="1100" spc="10" b="1">
                          <a:solidFill>
                            <a:srgbClr val="2D94D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1100" spc="-5" b="1">
                          <a:solidFill>
                            <a:srgbClr val="2D94D2"/>
                          </a:solidFill>
                          <a:latin typeface="Cambria"/>
                          <a:cs typeface="Cambria"/>
                        </a:rPr>
                        <a:t>rf_train_accuracy</a:t>
                      </a:r>
                      <a:endParaRPr sz="1100">
                        <a:latin typeface="Cambria"/>
                        <a:cs typeface="Cambria"/>
                      </a:endParaRPr>
                    </a:p>
                  </a:txBody>
                  <a:tcPr marL="0" marR="0" marB="0" marT="0">
                    <a:lnL w="3175">
                      <a:solidFill>
                        <a:srgbClr val="D9D9E2"/>
                      </a:solidFill>
                      <a:prstDash val="solid"/>
                    </a:lnL>
                    <a:lnR w="3175">
                      <a:solidFill>
                        <a:srgbClr val="D9D9E2"/>
                      </a:solidFill>
                      <a:prstDash val="solid"/>
                    </a:lnR>
                    <a:lnT w="3175">
                      <a:solidFill>
                        <a:srgbClr val="D9D9E2"/>
                      </a:solidFill>
                      <a:prstDash val="solid"/>
                    </a:lnT>
                    <a:lnB w="3175">
                      <a:solidFill>
                        <a:srgbClr val="D9D9E2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7373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D9D9E2"/>
                      </a:solidFill>
                      <a:prstDash val="solid"/>
                    </a:lnL>
                    <a:lnR w="3175">
                      <a:solidFill>
                        <a:srgbClr val="D9D9E2"/>
                      </a:solidFill>
                      <a:prstDash val="solid"/>
                    </a:lnR>
                    <a:lnT w="6350">
                      <a:solidFill>
                        <a:srgbClr val="D9D9E2"/>
                      </a:solidFill>
                      <a:prstDash val="solid"/>
                    </a:lnT>
                    <a:lnB w="3175">
                      <a:solidFill>
                        <a:srgbClr val="D9D9E2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D9D9E2"/>
                      </a:solidFill>
                      <a:prstDash val="solid"/>
                    </a:lnL>
                    <a:lnT w="3175">
                      <a:solidFill>
                        <a:srgbClr val="D9D9E2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6116">
                <a:tc gridSpan="2">
                  <a:txBody>
                    <a:bodyPr/>
                    <a:lstStyle/>
                    <a:p>
                      <a:pPr marL="1270">
                        <a:lnSpc>
                          <a:spcPts val="1210"/>
                        </a:lnSpc>
                      </a:pPr>
                      <a:r>
                        <a:rPr dirty="0" sz="1100" spc="-5" b="1">
                          <a:solidFill>
                            <a:srgbClr val="2D94D2"/>
                          </a:solidFill>
                          <a:latin typeface="Cambria"/>
                          <a:cs typeface="Cambria"/>
                        </a:rPr>
                        <a:t>rf_metrics</a:t>
                      </a:r>
                      <a:endParaRPr sz="1100">
                        <a:latin typeface="Cambria"/>
                        <a:cs typeface="Cambria"/>
                      </a:endParaRPr>
                    </a:p>
                  </a:txBody>
                  <a:tcPr marL="0" marR="0" marB="0" marT="0">
                    <a:lnL w="3175">
                      <a:solidFill>
                        <a:srgbClr val="D9D9E2"/>
                      </a:solidFill>
                      <a:prstDash val="solid"/>
                    </a:lnL>
                    <a:lnR w="3175">
                      <a:solidFill>
                        <a:srgbClr val="D9D9E2"/>
                      </a:solidFill>
                      <a:prstDash val="solid"/>
                    </a:lnR>
                    <a:lnT w="3175">
                      <a:solidFill>
                        <a:srgbClr val="D9D9E2"/>
                      </a:solidFill>
                      <a:prstDash val="solid"/>
                    </a:lnT>
                    <a:lnB w="3175">
                      <a:solidFill>
                        <a:srgbClr val="D9D9E2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D9D9E2"/>
                      </a:solidFill>
                      <a:prstDash val="solid"/>
                    </a:lnL>
                  </a:tcPr>
                </a:tc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1130604" y="1068070"/>
            <a:ext cx="2960370" cy="30600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5240">
              <a:lnSpc>
                <a:spcPct val="100000"/>
              </a:lnSpc>
              <a:spcBef>
                <a:spcPts val="100"/>
              </a:spcBef>
            </a:pPr>
            <a:r>
              <a:rPr dirty="0" sz="1100" b="1">
                <a:solidFill>
                  <a:srgbClr val="2D94D2"/>
                </a:solidFill>
                <a:latin typeface="Cambria"/>
                <a:cs typeface="Cambria"/>
              </a:rPr>
              <a:t>}</a:t>
            </a:r>
            <a:endParaRPr sz="11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13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145"/>
              </a:spcBef>
            </a:pPr>
            <a:r>
              <a:rPr dirty="0" sz="1350">
                <a:latin typeface="Segoe UI"/>
                <a:cs typeface="Segoe UI"/>
              </a:rPr>
              <a:t>Result</a:t>
            </a:r>
            <a:endParaRPr sz="135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z="1350" spc="-5">
                <a:latin typeface="Segoe UI"/>
                <a:cs typeface="Segoe UI"/>
              </a:rPr>
              <a:t>{'Accuracy':</a:t>
            </a:r>
            <a:r>
              <a:rPr dirty="0" sz="1350" spc="-10">
                <a:latin typeface="Segoe UI"/>
                <a:cs typeface="Segoe UI"/>
              </a:rPr>
              <a:t> </a:t>
            </a:r>
            <a:r>
              <a:rPr dirty="0" sz="1350" spc="-5">
                <a:latin typeface="Segoe UI"/>
                <a:cs typeface="Segoe UI"/>
              </a:rPr>
              <a:t>0.9029126213592233,</a:t>
            </a:r>
            <a:endParaRPr sz="135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50">
              <a:latin typeface="Segoe UI"/>
              <a:cs typeface="Segoe UI"/>
            </a:endParaRPr>
          </a:p>
          <a:p>
            <a:pPr marL="59690">
              <a:lnSpc>
                <a:spcPct val="100000"/>
              </a:lnSpc>
            </a:pPr>
            <a:r>
              <a:rPr dirty="0" sz="1350" spc="-5">
                <a:latin typeface="Segoe UI"/>
                <a:cs typeface="Segoe UI"/>
              </a:rPr>
              <a:t>'Precision':</a:t>
            </a:r>
            <a:r>
              <a:rPr dirty="0" sz="1350" spc="-30">
                <a:latin typeface="Segoe UI"/>
                <a:cs typeface="Segoe UI"/>
              </a:rPr>
              <a:t> </a:t>
            </a:r>
            <a:r>
              <a:rPr dirty="0" sz="1350" spc="-5">
                <a:latin typeface="Segoe UI"/>
                <a:cs typeface="Segoe UI"/>
              </a:rPr>
              <a:t>0.62,</a:t>
            </a:r>
            <a:endParaRPr sz="135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50">
              <a:latin typeface="Segoe UI"/>
              <a:cs typeface="Segoe UI"/>
            </a:endParaRPr>
          </a:p>
          <a:p>
            <a:pPr marL="59690">
              <a:lnSpc>
                <a:spcPct val="100000"/>
              </a:lnSpc>
            </a:pPr>
            <a:r>
              <a:rPr dirty="0" sz="1350" spc="-5">
                <a:latin typeface="Segoe UI"/>
                <a:cs typeface="Segoe UI"/>
              </a:rPr>
              <a:t>'Recall':</a:t>
            </a:r>
            <a:r>
              <a:rPr dirty="0" sz="1350" spc="-30">
                <a:latin typeface="Segoe UI"/>
                <a:cs typeface="Segoe UI"/>
              </a:rPr>
              <a:t> </a:t>
            </a:r>
            <a:r>
              <a:rPr dirty="0" sz="1350" spc="-5">
                <a:latin typeface="Segoe UI"/>
                <a:cs typeface="Segoe UI"/>
              </a:rPr>
              <a:t>0.33695652173913043,</a:t>
            </a:r>
            <a:endParaRPr sz="135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50">
              <a:latin typeface="Segoe UI"/>
              <a:cs typeface="Segoe UI"/>
            </a:endParaRPr>
          </a:p>
          <a:p>
            <a:pPr marL="59690">
              <a:lnSpc>
                <a:spcPct val="100000"/>
              </a:lnSpc>
              <a:spcBef>
                <a:spcPts val="5"/>
              </a:spcBef>
            </a:pPr>
            <a:r>
              <a:rPr dirty="0" sz="1350">
                <a:latin typeface="Segoe UI"/>
                <a:cs typeface="Segoe UI"/>
              </a:rPr>
              <a:t>'F1</a:t>
            </a:r>
            <a:r>
              <a:rPr dirty="0" sz="1350" spc="-20">
                <a:latin typeface="Segoe UI"/>
                <a:cs typeface="Segoe UI"/>
              </a:rPr>
              <a:t> </a:t>
            </a:r>
            <a:r>
              <a:rPr dirty="0" sz="1350" spc="-5">
                <a:latin typeface="Segoe UI"/>
                <a:cs typeface="Segoe UI"/>
              </a:rPr>
              <a:t>Score':</a:t>
            </a:r>
            <a:r>
              <a:rPr dirty="0" sz="1350" spc="-25">
                <a:latin typeface="Segoe UI"/>
                <a:cs typeface="Segoe UI"/>
              </a:rPr>
              <a:t> </a:t>
            </a:r>
            <a:r>
              <a:rPr dirty="0" sz="1350" spc="-5">
                <a:latin typeface="Segoe UI"/>
                <a:cs typeface="Segoe UI"/>
              </a:rPr>
              <a:t>0.43661971830985913,</a:t>
            </a:r>
            <a:endParaRPr sz="1350">
              <a:latin typeface="Segoe UI"/>
              <a:cs typeface="Segoe UI"/>
            </a:endParaRPr>
          </a:p>
          <a:p>
            <a:pPr>
              <a:lnSpc>
                <a:spcPct val="100000"/>
              </a:lnSpc>
            </a:pPr>
            <a:endParaRPr sz="1250">
              <a:latin typeface="Segoe UI"/>
              <a:cs typeface="Segoe UI"/>
            </a:endParaRPr>
          </a:p>
          <a:p>
            <a:pPr marL="59690">
              <a:lnSpc>
                <a:spcPct val="100000"/>
              </a:lnSpc>
              <a:spcBef>
                <a:spcPts val="5"/>
              </a:spcBef>
            </a:pPr>
            <a:r>
              <a:rPr dirty="0" sz="1350" spc="-5">
                <a:latin typeface="Segoe UI"/>
                <a:cs typeface="Segoe UI"/>
              </a:rPr>
              <a:t>'Confusion</a:t>
            </a:r>
            <a:r>
              <a:rPr dirty="0" sz="1350" spc="-10">
                <a:latin typeface="Segoe UI"/>
                <a:cs typeface="Segoe UI"/>
              </a:rPr>
              <a:t> </a:t>
            </a:r>
            <a:r>
              <a:rPr dirty="0" sz="1350" spc="-5">
                <a:latin typeface="Segoe UI"/>
                <a:cs typeface="Segoe UI"/>
              </a:rPr>
              <a:t>Matrix':</a:t>
            </a:r>
            <a:r>
              <a:rPr dirty="0" sz="1350" spc="15">
                <a:latin typeface="Segoe UI"/>
                <a:cs typeface="Segoe UI"/>
              </a:rPr>
              <a:t> </a:t>
            </a:r>
            <a:r>
              <a:rPr dirty="0" sz="1350" spc="-5">
                <a:latin typeface="Segoe UI"/>
                <a:cs typeface="Segoe UI"/>
              </a:rPr>
              <a:t>[[713,</a:t>
            </a:r>
            <a:r>
              <a:rPr dirty="0" sz="1350" spc="10">
                <a:latin typeface="Segoe UI"/>
                <a:cs typeface="Segoe UI"/>
              </a:rPr>
              <a:t> </a:t>
            </a:r>
            <a:r>
              <a:rPr dirty="0" sz="1350" spc="-5">
                <a:latin typeface="Segoe UI"/>
                <a:cs typeface="Segoe UI"/>
              </a:rPr>
              <a:t>19],</a:t>
            </a:r>
            <a:r>
              <a:rPr dirty="0" sz="1350" spc="10">
                <a:latin typeface="Segoe UI"/>
                <a:cs typeface="Segoe UI"/>
              </a:rPr>
              <a:t> </a:t>
            </a:r>
            <a:r>
              <a:rPr dirty="0" sz="1350" spc="-10">
                <a:latin typeface="Segoe UI"/>
                <a:cs typeface="Segoe UI"/>
              </a:rPr>
              <a:t>[61,</a:t>
            </a:r>
            <a:r>
              <a:rPr dirty="0" sz="1350" spc="10">
                <a:latin typeface="Segoe UI"/>
                <a:cs typeface="Segoe UI"/>
              </a:rPr>
              <a:t> </a:t>
            </a:r>
            <a:r>
              <a:rPr dirty="0" sz="1350" spc="-5">
                <a:latin typeface="Segoe UI"/>
                <a:cs typeface="Segoe UI"/>
              </a:rPr>
              <a:t>31]],</a:t>
            </a:r>
            <a:endParaRPr sz="135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50">
              <a:latin typeface="Segoe UI"/>
              <a:cs typeface="Segoe UI"/>
            </a:endParaRPr>
          </a:p>
          <a:p>
            <a:pPr marL="59690">
              <a:lnSpc>
                <a:spcPct val="100000"/>
              </a:lnSpc>
            </a:pPr>
            <a:r>
              <a:rPr dirty="0" sz="1350" spc="-5">
                <a:latin typeface="Segoe UI"/>
                <a:cs typeface="Segoe UI"/>
              </a:rPr>
              <a:t>'Training</a:t>
            </a:r>
            <a:r>
              <a:rPr dirty="0" sz="1350" spc="-15">
                <a:latin typeface="Segoe UI"/>
                <a:cs typeface="Segoe UI"/>
              </a:rPr>
              <a:t> </a:t>
            </a:r>
            <a:r>
              <a:rPr dirty="0" sz="1350" spc="-5">
                <a:latin typeface="Segoe UI"/>
                <a:cs typeface="Segoe UI"/>
              </a:rPr>
              <a:t>Accuracy':</a:t>
            </a:r>
            <a:r>
              <a:rPr dirty="0" sz="1350" spc="-10">
                <a:latin typeface="Segoe UI"/>
                <a:cs typeface="Segoe UI"/>
              </a:rPr>
              <a:t> </a:t>
            </a:r>
            <a:r>
              <a:rPr dirty="0" sz="1350" spc="-5">
                <a:latin typeface="Segoe UI"/>
                <a:cs typeface="Segoe UI"/>
              </a:rPr>
              <a:t>1.0}</a:t>
            </a:r>
            <a:endParaRPr sz="1350">
              <a:latin typeface="Segoe UI"/>
              <a:cs typeface="Segoe U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25016" y="4724526"/>
            <a:ext cx="5524500" cy="19545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778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solidFill>
                  <a:srgbClr val="4F81BC"/>
                </a:solidFill>
                <a:latin typeface="Times New Roman"/>
                <a:cs typeface="Times New Roman"/>
              </a:rPr>
              <a:t>5.</a:t>
            </a:r>
            <a:r>
              <a:rPr dirty="0" sz="2000" spc="-25" b="1">
                <a:solidFill>
                  <a:srgbClr val="4F81BC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4F81BC"/>
                </a:solidFill>
                <a:latin typeface="Times New Roman"/>
                <a:cs typeface="Times New Roman"/>
              </a:rPr>
              <a:t>Gradient</a:t>
            </a:r>
            <a:r>
              <a:rPr dirty="0" sz="2000" spc="-15" b="1">
                <a:solidFill>
                  <a:srgbClr val="4F81BC"/>
                </a:solidFill>
                <a:latin typeface="Times New Roman"/>
                <a:cs typeface="Times New Roman"/>
              </a:rPr>
              <a:t> </a:t>
            </a:r>
            <a:r>
              <a:rPr dirty="0" sz="2000" spc="-5" b="1">
                <a:solidFill>
                  <a:srgbClr val="4F81BC"/>
                </a:solidFill>
                <a:latin typeface="Times New Roman"/>
                <a:cs typeface="Times New Roman"/>
              </a:rPr>
              <a:t>Boosting</a:t>
            </a:r>
            <a:r>
              <a:rPr dirty="0" sz="2000" spc="-15" b="1">
                <a:solidFill>
                  <a:srgbClr val="4F81BC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4F81BC"/>
                </a:solidFill>
                <a:latin typeface="Times New Roman"/>
                <a:cs typeface="Times New Roman"/>
              </a:rPr>
              <a:t>Classifier:</a:t>
            </a:r>
            <a:endParaRPr sz="2000">
              <a:latin typeface="Times New Roman"/>
              <a:cs typeface="Times New Roman"/>
            </a:endParaRPr>
          </a:p>
          <a:p>
            <a:pPr marL="17780" marR="98425">
              <a:lnSpc>
                <a:spcPct val="110800"/>
              </a:lnSpc>
              <a:spcBef>
                <a:spcPts val="1810"/>
              </a:spcBef>
            </a:pP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The Gradient Boosting Classifier shows strong 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performance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with 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an accuracy of </a:t>
            </a:r>
            <a:r>
              <a:rPr dirty="0" sz="1200" spc="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around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90.66%.</a:t>
            </a:r>
            <a:r>
              <a:rPr dirty="0" sz="1200" spc="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The model balances precision 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and</a:t>
            </a:r>
            <a:r>
              <a:rPr dirty="0" sz="1200" spc="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recall reasonably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well, 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reflected</a:t>
            </a:r>
            <a:r>
              <a:rPr dirty="0" sz="1200" spc="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in 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the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 F1</a:t>
            </a:r>
            <a:r>
              <a:rPr dirty="0" sz="1200" spc="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score.</a:t>
            </a:r>
            <a:r>
              <a:rPr dirty="0" sz="1200" spc="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While</a:t>
            </a:r>
            <a:r>
              <a:rPr dirty="0" sz="1200" spc="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there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 is some</a:t>
            </a:r>
            <a:r>
              <a:rPr dirty="0" sz="1200" spc="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overfitting,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 as</a:t>
            </a:r>
            <a:r>
              <a:rPr dirty="0" sz="1200" spc="-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indicated</a:t>
            </a:r>
            <a:r>
              <a:rPr dirty="0" sz="1200" spc="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by</a:t>
            </a:r>
            <a:r>
              <a:rPr dirty="0" sz="1200" spc="-1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the </a:t>
            </a:r>
            <a:r>
              <a:rPr dirty="0" sz="1200" spc="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difference</a:t>
            </a:r>
            <a:r>
              <a:rPr dirty="0" sz="1200" spc="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between</a:t>
            </a:r>
            <a:r>
              <a:rPr dirty="0" sz="1200" spc="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training</a:t>
            </a:r>
            <a:r>
              <a:rPr dirty="0" sz="1200" spc="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and</a:t>
            </a:r>
            <a:r>
              <a:rPr dirty="0" sz="1200" spc="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testing</a:t>
            </a:r>
            <a:r>
              <a:rPr dirty="0" sz="1200" spc="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accuracy,</a:t>
            </a:r>
            <a:r>
              <a:rPr dirty="0" sz="1200" spc="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it's</a:t>
            </a:r>
            <a:r>
              <a:rPr dirty="0" sz="1200" spc="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less pronounced</a:t>
            </a:r>
            <a:r>
              <a:rPr dirty="0" sz="1200" spc="1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compared </a:t>
            </a:r>
            <a:r>
              <a:rPr dirty="0" sz="1200" spc="-31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to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some</a:t>
            </a:r>
            <a:r>
              <a:rPr dirty="0" sz="1200" spc="-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of</a:t>
            </a:r>
            <a:r>
              <a:rPr dirty="0" sz="1200" spc="-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the</a:t>
            </a:r>
            <a:r>
              <a:rPr dirty="0" sz="1200" spc="-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other</a:t>
            </a:r>
            <a:r>
              <a:rPr dirty="0" sz="1200" spc="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models,</a:t>
            </a:r>
            <a:r>
              <a:rPr dirty="0" sz="1200" spc="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like</a:t>
            </a:r>
            <a:r>
              <a:rPr dirty="0" sz="1200" spc="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the</a:t>
            </a:r>
            <a:r>
              <a:rPr dirty="0" sz="1200" spc="-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Decision Tree</a:t>
            </a:r>
            <a:r>
              <a:rPr dirty="0" sz="1200" spc="-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and</a:t>
            </a:r>
            <a:r>
              <a:rPr dirty="0" sz="1200" spc="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Random</a:t>
            </a:r>
            <a:r>
              <a:rPr dirty="0" sz="1200" spc="-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Forest.</a:t>
            </a:r>
            <a:endParaRPr sz="12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50">
              <a:latin typeface="Segoe UI"/>
              <a:cs typeface="Segoe UI"/>
            </a:endParaRPr>
          </a:p>
          <a:p>
            <a:pPr marL="17780">
              <a:lnSpc>
                <a:spcPct val="100000"/>
              </a:lnSpc>
            </a:pPr>
            <a:r>
              <a:rPr dirty="0" sz="1100" spc="-5" i="1">
                <a:solidFill>
                  <a:srgbClr val="4F81BC"/>
                </a:solidFill>
                <a:latin typeface="Segoe UI"/>
                <a:cs typeface="Segoe UI"/>
              </a:rPr>
              <a:t>Performance</a:t>
            </a:r>
            <a:r>
              <a:rPr dirty="0" sz="1100" spc="-15" i="1">
                <a:solidFill>
                  <a:srgbClr val="4F81BC"/>
                </a:solidFill>
                <a:latin typeface="Segoe UI"/>
                <a:cs typeface="Segoe UI"/>
              </a:rPr>
              <a:t> </a:t>
            </a:r>
            <a:r>
              <a:rPr dirty="0" sz="1100" spc="-5" i="1">
                <a:solidFill>
                  <a:srgbClr val="4F81BC"/>
                </a:solidFill>
                <a:latin typeface="Segoe UI"/>
                <a:cs typeface="Segoe UI"/>
              </a:rPr>
              <a:t>Metrics:</a:t>
            </a:r>
            <a:endParaRPr sz="1100">
              <a:latin typeface="Segoe UI"/>
              <a:cs typeface="Segoe U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21968" y="6483997"/>
            <a:ext cx="5530215" cy="416559"/>
          </a:xfrm>
          <a:custGeom>
            <a:avLst/>
            <a:gdLst/>
            <a:ahLst/>
            <a:cxnLst/>
            <a:rect l="l" t="t" r="r" b="b"/>
            <a:pathLst>
              <a:path w="5530215" h="416559">
                <a:moveTo>
                  <a:pt x="3035" y="0"/>
                </a:moveTo>
                <a:lnTo>
                  <a:pt x="0" y="0"/>
                </a:lnTo>
                <a:lnTo>
                  <a:pt x="0" y="3035"/>
                </a:lnTo>
                <a:lnTo>
                  <a:pt x="0" y="217919"/>
                </a:lnTo>
                <a:lnTo>
                  <a:pt x="0" y="220967"/>
                </a:lnTo>
                <a:lnTo>
                  <a:pt x="3035" y="220967"/>
                </a:lnTo>
                <a:lnTo>
                  <a:pt x="3035" y="217919"/>
                </a:lnTo>
                <a:lnTo>
                  <a:pt x="3035" y="3035"/>
                </a:lnTo>
                <a:lnTo>
                  <a:pt x="3035" y="0"/>
                </a:lnTo>
                <a:close/>
              </a:path>
              <a:path w="5530215" h="416559">
                <a:moveTo>
                  <a:pt x="481520" y="413004"/>
                </a:moveTo>
                <a:lnTo>
                  <a:pt x="478485" y="413004"/>
                </a:lnTo>
                <a:lnTo>
                  <a:pt x="478485" y="416039"/>
                </a:lnTo>
                <a:lnTo>
                  <a:pt x="481520" y="416039"/>
                </a:lnTo>
                <a:lnTo>
                  <a:pt x="481520" y="413004"/>
                </a:lnTo>
                <a:close/>
              </a:path>
              <a:path w="5530215" h="416559">
                <a:moveTo>
                  <a:pt x="481520" y="224028"/>
                </a:moveTo>
                <a:lnTo>
                  <a:pt x="478485" y="224028"/>
                </a:lnTo>
                <a:lnTo>
                  <a:pt x="478485" y="227063"/>
                </a:lnTo>
                <a:lnTo>
                  <a:pt x="478485" y="412991"/>
                </a:lnTo>
                <a:lnTo>
                  <a:pt x="481520" y="412991"/>
                </a:lnTo>
                <a:lnTo>
                  <a:pt x="481520" y="227063"/>
                </a:lnTo>
                <a:lnTo>
                  <a:pt x="481520" y="224028"/>
                </a:lnTo>
                <a:close/>
              </a:path>
              <a:path w="5530215" h="416559">
                <a:moveTo>
                  <a:pt x="1075880" y="413004"/>
                </a:moveTo>
                <a:lnTo>
                  <a:pt x="1072845" y="413004"/>
                </a:lnTo>
                <a:lnTo>
                  <a:pt x="481533" y="413004"/>
                </a:lnTo>
                <a:lnTo>
                  <a:pt x="481533" y="416039"/>
                </a:lnTo>
                <a:lnTo>
                  <a:pt x="1072845" y="416039"/>
                </a:lnTo>
                <a:lnTo>
                  <a:pt x="1075880" y="416039"/>
                </a:lnTo>
                <a:lnTo>
                  <a:pt x="1075880" y="413004"/>
                </a:lnTo>
                <a:close/>
              </a:path>
              <a:path w="5530215" h="416559">
                <a:moveTo>
                  <a:pt x="1075880" y="224028"/>
                </a:moveTo>
                <a:lnTo>
                  <a:pt x="1072845" y="224028"/>
                </a:lnTo>
                <a:lnTo>
                  <a:pt x="481533" y="224028"/>
                </a:lnTo>
                <a:lnTo>
                  <a:pt x="481533" y="227063"/>
                </a:lnTo>
                <a:lnTo>
                  <a:pt x="1072845" y="227063"/>
                </a:lnTo>
                <a:lnTo>
                  <a:pt x="1072845" y="412991"/>
                </a:lnTo>
                <a:lnTo>
                  <a:pt x="1075880" y="412991"/>
                </a:lnTo>
                <a:lnTo>
                  <a:pt x="1075880" y="227063"/>
                </a:lnTo>
                <a:lnTo>
                  <a:pt x="1075880" y="224028"/>
                </a:lnTo>
                <a:close/>
              </a:path>
              <a:path w="5530215" h="416559">
                <a:moveTo>
                  <a:pt x="5526862" y="220980"/>
                </a:moveTo>
                <a:lnTo>
                  <a:pt x="169113" y="220980"/>
                </a:lnTo>
                <a:lnTo>
                  <a:pt x="166065" y="220980"/>
                </a:lnTo>
                <a:lnTo>
                  <a:pt x="166065" y="224015"/>
                </a:lnTo>
                <a:lnTo>
                  <a:pt x="166065" y="416039"/>
                </a:lnTo>
                <a:lnTo>
                  <a:pt x="169113" y="416039"/>
                </a:lnTo>
                <a:lnTo>
                  <a:pt x="169113" y="224015"/>
                </a:lnTo>
                <a:lnTo>
                  <a:pt x="5526862" y="224015"/>
                </a:lnTo>
                <a:lnTo>
                  <a:pt x="5526862" y="220980"/>
                </a:lnTo>
                <a:close/>
              </a:path>
              <a:path w="5530215" h="416559">
                <a:moveTo>
                  <a:pt x="5526913" y="217919"/>
                </a:moveTo>
                <a:lnTo>
                  <a:pt x="3048" y="217919"/>
                </a:lnTo>
                <a:lnTo>
                  <a:pt x="3048" y="220967"/>
                </a:lnTo>
                <a:lnTo>
                  <a:pt x="5526913" y="220967"/>
                </a:lnTo>
                <a:lnTo>
                  <a:pt x="5526913" y="217919"/>
                </a:lnTo>
                <a:close/>
              </a:path>
              <a:path w="5530215" h="416559">
                <a:moveTo>
                  <a:pt x="5526913" y="0"/>
                </a:moveTo>
                <a:lnTo>
                  <a:pt x="3048" y="0"/>
                </a:lnTo>
                <a:lnTo>
                  <a:pt x="3048" y="3035"/>
                </a:lnTo>
                <a:lnTo>
                  <a:pt x="5526913" y="3035"/>
                </a:lnTo>
                <a:lnTo>
                  <a:pt x="5526913" y="0"/>
                </a:lnTo>
                <a:close/>
              </a:path>
              <a:path w="5530215" h="416559">
                <a:moveTo>
                  <a:pt x="5530024" y="220980"/>
                </a:moveTo>
                <a:lnTo>
                  <a:pt x="5526976" y="220980"/>
                </a:lnTo>
                <a:lnTo>
                  <a:pt x="5526976" y="224015"/>
                </a:lnTo>
                <a:lnTo>
                  <a:pt x="5526976" y="416039"/>
                </a:lnTo>
                <a:lnTo>
                  <a:pt x="5530024" y="416039"/>
                </a:lnTo>
                <a:lnTo>
                  <a:pt x="5530024" y="224015"/>
                </a:lnTo>
                <a:lnTo>
                  <a:pt x="5530024" y="220980"/>
                </a:lnTo>
                <a:close/>
              </a:path>
              <a:path w="5530215" h="416559">
                <a:moveTo>
                  <a:pt x="5530024" y="0"/>
                </a:moveTo>
                <a:lnTo>
                  <a:pt x="5526976" y="0"/>
                </a:lnTo>
                <a:lnTo>
                  <a:pt x="5526976" y="3035"/>
                </a:lnTo>
                <a:lnTo>
                  <a:pt x="5526976" y="217919"/>
                </a:lnTo>
                <a:lnTo>
                  <a:pt x="5526976" y="220967"/>
                </a:lnTo>
                <a:lnTo>
                  <a:pt x="5530024" y="220967"/>
                </a:lnTo>
                <a:lnTo>
                  <a:pt x="5530024" y="217919"/>
                </a:lnTo>
                <a:lnTo>
                  <a:pt x="5530024" y="3035"/>
                </a:lnTo>
                <a:lnTo>
                  <a:pt x="5530024" y="0"/>
                </a:lnTo>
                <a:close/>
              </a:path>
            </a:pathLst>
          </a:custGeom>
          <a:solidFill>
            <a:srgbClr val="D9D9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603502" y="6901053"/>
            <a:ext cx="59563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100" spc="5" b="1">
                <a:solidFill>
                  <a:srgbClr val="374151"/>
                </a:solidFill>
                <a:latin typeface="Segoe UI"/>
                <a:cs typeface="Segoe UI"/>
              </a:rPr>
              <a:t>P</a:t>
            </a:r>
            <a:r>
              <a:rPr dirty="0" sz="1100" spc="-10" b="1">
                <a:solidFill>
                  <a:srgbClr val="374151"/>
                </a:solidFill>
                <a:latin typeface="Segoe UI"/>
                <a:cs typeface="Segoe UI"/>
              </a:rPr>
              <a:t>r</a:t>
            </a:r>
            <a:r>
              <a:rPr dirty="0" sz="1100" b="1">
                <a:solidFill>
                  <a:srgbClr val="374151"/>
                </a:solidFill>
                <a:latin typeface="Segoe UI"/>
                <a:cs typeface="Segoe UI"/>
              </a:rPr>
              <a:t>ecis</a:t>
            </a:r>
            <a:r>
              <a:rPr dirty="0" sz="1100" spc="-5" b="1">
                <a:solidFill>
                  <a:srgbClr val="374151"/>
                </a:solidFill>
                <a:latin typeface="Segoe UI"/>
                <a:cs typeface="Segoe UI"/>
              </a:rPr>
              <a:t>i</a:t>
            </a:r>
            <a:r>
              <a:rPr dirty="0" sz="1100" spc="-20" b="1">
                <a:solidFill>
                  <a:srgbClr val="374151"/>
                </a:solidFill>
                <a:latin typeface="Segoe UI"/>
                <a:cs typeface="Segoe UI"/>
              </a:rPr>
              <a:t>o</a:t>
            </a:r>
            <a:r>
              <a:rPr dirty="0" sz="1100" b="1">
                <a:solidFill>
                  <a:srgbClr val="374151"/>
                </a:solidFill>
                <a:latin typeface="Segoe UI"/>
                <a:cs typeface="Segoe UI"/>
              </a:rPr>
              <a:t>n</a:t>
            </a:r>
            <a:endParaRPr sz="1100">
              <a:latin typeface="Segoe UI"/>
              <a:cs typeface="Segoe U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288034" y="6900036"/>
            <a:ext cx="5364480" cy="576580"/>
          </a:xfrm>
          <a:custGeom>
            <a:avLst/>
            <a:gdLst/>
            <a:ahLst/>
            <a:cxnLst/>
            <a:rect l="l" t="t" r="r" b="b"/>
            <a:pathLst>
              <a:path w="5364480" h="576579">
                <a:moveTo>
                  <a:pt x="3048" y="384124"/>
                </a:moveTo>
                <a:lnTo>
                  <a:pt x="0" y="384124"/>
                </a:lnTo>
                <a:lnTo>
                  <a:pt x="0" y="576453"/>
                </a:lnTo>
                <a:lnTo>
                  <a:pt x="3048" y="576453"/>
                </a:lnTo>
                <a:lnTo>
                  <a:pt x="3048" y="384124"/>
                </a:lnTo>
                <a:close/>
              </a:path>
              <a:path w="5364480" h="576579">
                <a:moveTo>
                  <a:pt x="3048" y="0"/>
                </a:moveTo>
                <a:lnTo>
                  <a:pt x="0" y="0"/>
                </a:lnTo>
                <a:lnTo>
                  <a:pt x="0" y="192024"/>
                </a:lnTo>
                <a:lnTo>
                  <a:pt x="0" y="384048"/>
                </a:lnTo>
                <a:lnTo>
                  <a:pt x="3048" y="384048"/>
                </a:lnTo>
                <a:lnTo>
                  <a:pt x="3048" y="192024"/>
                </a:lnTo>
                <a:lnTo>
                  <a:pt x="3048" y="0"/>
                </a:lnTo>
                <a:close/>
              </a:path>
              <a:path w="5364480" h="576579">
                <a:moveTo>
                  <a:pt x="315455" y="573417"/>
                </a:moveTo>
                <a:lnTo>
                  <a:pt x="312420" y="573417"/>
                </a:lnTo>
                <a:lnTo>
                  <a:pt x="312420" y="576453"/>
                </a:lnTo>
                <a:lnTo>
                  <a:pt x="315455" y="576453"/>
                </a:lnTo>
                <a:lnTo>
                  <a:pt x="315455" y="573417"/>
                </a:lnTo>
                <a:close/>
              </a:path>
              <a:path w="5364480" h="576579">
                <a:moveTo>
                  <a:pt x="315455" y="387184"/>
                </a:moveTo>
                <a:lnTo>
                  <a:pt x="312420" y="387184"/>
                </a:lnTo>
                <a:lnTo>
                  <a:pt x="312420" y="573405"/>
                </a:lnTo>
                <a:lnTo>
                  <a:pt x="315455" y="573405"/>
                </a:lnTo>
                <a:lnTo>
                  <a:pt x="315455" y="387184"/>
                </a:lnTo>
                <a:close/>
              </a:path>
              <a:path w="5364480" h="576579">
                <a:moveTo>
                  <a:pt x="315455" y="384060"/>
                </a:moveTo>
                <a:lnTo>
                  <a:pt x="312420" y="384060"/>
                </a:lnTo>
                <a:lnTo>
                  <a:pt x="312420" y="387096"/>
                </a:lnTo>
                <a:lnTo>
                  <a:pt x="315455" y="387096"/>
                </a:lnTo>
                <a:lnTo>
                  <a:pt x="315455" y="384060"/>
                </a:lnTo>
                <a:close/>
              </a:path>
              <a:path w="5364480" h="576579">
                <a:moveTo>
                  <a:pt x="315455" y="381012"/>
                </a:moveTo>
                <a:lnTo>
                  <a:pt x="312420" y="381012"/>
                </a:lnTo>
                <a:lnTo>
                  <a:pt x="312420" y="384048"/>
                </a:lnTo>
                <a:lnTo>
                  <a:pt x="315455" y="384048"/>
                </a:lnTo>
                <a:lnTo>
                  <a:pt x="315455" y="381012"/>
                </a:lnTo>
                <a:close/>
              </a:path>
              <a:path w="5364480" h="576579">
                <a:moveTo>
                  <a:pt x="315455" y="195084"/>
                </a:moveTo>
                <a:lnTo>
                  <a:pt x="312420" y="195084"/>
                </a:lnTo>
                <a:lnTo>
                  <a:pt x="312420" y="381000"/>
                </a:lnTo>
                <a:lnTo>
                  <a:pt x="315455" y="381000"/>
                </a:lnTo>
                <a:lnTo>
                  <a:pt x="315455" y="195084"/>
                </a:lnTo>
                <a:close/>
              </a:path>
              <a:path w="5364480" h="576579">
                <a:moveTo>
                  <a:pt x="315455" y="192036"/>
                </a:moveTo>
                <a:lnTo>
                  <a:pt x="312420" y="192036"/>
                </a:lnTo>
                <a:lnTo>
                  <a:pt x="312420" y="195072"/>
                </a:lnTo>
                <a:lnTo>
                  <a:pt x="315455" y="195072"/>
                </a:lnTo>
                <a:lnTo>
                  <a:pt x="315455" y="192036"/>
                </a:lnTo>
                <a:close/>
              </a:path>
              <a:path w="5364480" h="576579">
                <a:moveTo>
                  <a:pt x="315455" y="188988"/>
                </a:moveTo>
                <a:lnTo>
                  <a:pt x="312420" y="188988"/>
                </a:lnTo>
                <a:lnTo>
                  <a:pt x="312420" y="192024"/>
                </a:lnTo>
                <a:lnTo>
                  <a:pt x="315455" y="192024"/>
                </a:lnTo>
                <a:lnTo>
                  <a:pt x="315455" y="188988"/>
                </a:lnTo>
                <a:close/>
              </a:path>
              <a:path w="5364480" h="576579">
                <a:moveTo>
                  <a:pt x="315455" y="12"/>
                </a:moveTo>
                <a:lnTo>
                  <a:pt x="312420" y="12"/>
                </a:lnTo>
                <a:lnTo>
                  <a:pt x="312420" y="3048"/>
                </a:lnTo>
                <a:lnTo>
                  <a:pt x="312420" y="188976"/>
                </a:lnTo>
                <a:lnTo>
                  <a:pt x="315455" y="188976"/>
                </a:lnTo>
                <a:lnTo>
                  <a:pt x="315455" y="3048"/>
                </a:lnTo>
                <a:lnTo>
                  <a:pt x="315455" y="12"/>
                </a:lnTo>
                <a:close/>
              </a:path>
              <a:path w="5364480" h="576579">
                <a:moveTo>
                  <a:pt x="708647" y="381012"/>
                </a:moveTo>
                <a:lnTo>
                  <a:pt x="705612" y="381012"/>
                </a:lnTo>
                <a:lnTo>
                  <a:pt x="315468" y="381012"/>
                </a:lnTo>
                <a:lnTo>
                  <a:pt x="315468" y="384048"/>
                </a:lnTo>
                <a:lnTo>
                  <a:pt x="705612" y="384048"/>
                </a:lnTo>
                <a:lnTo>
                  <a:pt x="708647" y="384048"/>
                </a:lnTo>
                <a:lnTo>
                  <a:pt x="708647" y="381012"/>
                </a:lnTo>
                <a:close/>
              </a:path>
              <a:path w="5364480" h="576579">
                <a:moveTo>
                  <a:pt x="708647" y="195084"/>
                </a:moveTo>
                <a:lnTo>
                  <a:pt x="705612" y="195084"/>
                </a:lnTo>
                <a:lnTo>
                  <a:pt x="705612" y="381000"/>
                </a:lnTo>
                <a:lnTo>
                  <a:pt x="708647" y="381000"/>
                </a:lnTo>
                <a:lnTo>
                  <a:pt x="708647" y="195084"/>
                </a:lnTo>
                <a:close/>
              </a:path>
              <a:path w="5364480" h="576579">
                <a:moveTo>
                  <a:pt x="708647" y="192036"/>
                </a:moveTo>
                <a:lnTo>
                  <a:pt x="705612" y="192036"/>
                </a:lnTo>
                <a:lnTo>
                  <a:pt x="315468" y="192036"/>
                </a:lnTo>
                <a:lnTo>
                  <a:pt x="315468" y="195072"/>
                </a:lnTo>
                <a:lnTo>
                  <a:pt x="705612" y="195072"/>
                </a:lnTo>
                <a:lnTo>
                  <a:pt x="708647" y="195072"/>
                </a:lnTo>
                <a:lnTo>
                  <a:pt x="708647" y="192036"/>
                </a:lnTo>
                <a:close/>
              </a:path>
              <a:path w="5364480" h="576579">
                <a:moveTo>
                  <a:pt x="873252" y="573417"/>
                </a:moveTo>
                <a:lnTo>
                  <a:pt x="870204" y="573417"/>
                </a:lnTo>
                <a:lnTo>
                  <a:pt x="315468" y="573417"/>
                </a:lnTo>
                <a:lnTo>
                  <a:pt x="315468" y="576453"/>
                </a:lnTo>
                <a:lnTo>
                  <a:pt x="870204" y="576453"/>
                </a:lnTo>
                <a:lnTo>
                  <a:pt x="873252" y="576453"/>
                </a:lnTo>
                <a:lnTo>
                  <a:pt x="873252" y="573417"/>
                </a:lnTo>
                <a:close/>
              </a:path>
              <a:path w="5364480" h="576579">
                <a:moveTo>
                  <a:pt x="873252" y="387184"/>
                </a:moveTo>
                <a:lnTo>
                  <a:pt x="870204" y="387184"/>
                </a:lnTo>
                <a:lnTo>
                  <a:pt x="870204" y="573405"/>
                </a:lnTo>
                <a:lnTo>
                  <a:pt x="873252" y="573405"/>
                </a:lnTo>
                <a:lnTo>
                  <a:pt x="873252" y="387184"/>
                </a:lnTo>
                <a:close/>
              </a:path>
              <a:path w="5364480" h="576579">
                <a:moveTo>
                  <a:pt x="873252" y="384060"/>
                </a:moveTo>
                <a:lnTo>
                  <a:pt x="870204" y="384060"/>
                </a:lnTo>
                <a:lnTo>
                  <a:pt x="315468" y="384060"/>
                </a:lnTo>
                <a:lnTo>
                  <a:pt x="315468" y="387096"/>
                </a:lnTo>
                <a:lnTo>
                  <a:pt x="870204" y="387096"/>
                </a:lnTo>
                <a:lnTo>
                  <a:pt x="873252" y="387096"/>
                </a:lnTo>
                <a:lnTo>
                  <a:pt x="873252" y="384060"/>
                </a:lnTo>
                <a:close/>
              </a:path>
              <a:path w="5364480" h="576579">
                <a:moveTo>
                  <a:pt x="914387" y="188988"/>
                </a:moveTo>
                <a:lnTo>
                  <a:pt x="911352" y="188988"/>
                </a:lnTo>
                <a:lnTo>
                  <a:pt x="315468" y="188988"/>
                </a:lnTo>
                <a:lnTo>
                  <a:pt x="315468" y="192024"/>
                </a:lnTo>
                <a:lnTo>
                  <a:pt x="911352" y="192024"/>
                </a:lnTo>
                <a:lnTo>
                  <a:pt x="914387" y="192024"/>
                </a:lnTo>
                <a:lnTo>
                  <a:pt x="914387" y="188988"/>
                </a:lnTo>
                <a:close/>
              </a:path>
              <a:path w="5364480" h="576579">
                <a:moveTo>
                  <a:pt x="914387" y="12"/>
                </a:moveTo>
                <a:lnTo>
                  <a:pt x="911352" y="12"/>
                </a:lnTo>
                <a:lnTo>
                  <a:pt x="315468" y="12"/>
                </a:lnTo>
                <a:lnTo>
                  <a:pt x="315468" y="3048"/>
                </a:lnTo>
                <a:lnTo>
                  <a:pt x="911352" y="3048"/>
                </a:lnTo>
                <a:lnTo>
                  <a:pt x="911352" y="188976"/>
                </a:lnTo>
                <a:lnTo>
                  <a:pt x="914387" y="188976"/>
                </a:lnTo>
                <a:lnTo>
                  <a:pt x="914387" y="3048"/>
                </a:lnTo>
                <a:lnTo>
                  <a:pt x="914387" y="12"/>
                </a:lnTo>
                <a:close/>
              </a:path>
              <a:path w="5364480" h="576579">
                <a:moveTo>
                  <a:pt x="5363959" y="384124"/>
                </a:moveTo>
                <a:lnTo>
                  <a:pt x="5360911" y="384124"/>
                </a:lnTo>
                <a:lnTo>
                  <a:pt x="5360911" y="576453"/>
                </a:lnTo>
                <a:lnTo>
                  <a:pt x="5363959" y="576453"/>
                </a:lnTo>
                <a:lnTo>
                  <a:pt x="5363959" y="384124"/>
                </a:lnTo>
                <a:close/>
              </a:path>
              <a:path w="5364480" h="576579">
                <a:moveTo>
                  <a:pt x="5363959" y="0"/>
                </a:moveTo>
                <a:lnTo>
                  <a:pt x="5360911" y="0"/>
                </a:lnTo>
                <a:lnTo>
                  <a:pt x="5360911" y="192024"/>
                </a:lnTo>
                <a:lnTo>
                  <a:pt x="5360911" y="384048"/>
                </a:lnTo>
                <a:lnTo>
                  <a:pt x="5363959" y="384048"/>
                </a:lnTo>
                <a:lnTo>
                  <a:pt x="5363959" y="192024"/>
                </a:lnTo>
                <a:lnTo>
                  <a:pt x="5363959" y="0"/>
                </a:lnTo>
                <a:close/>
              </a:path>
            </a:pathLst>
          </a:custGeom>
          <a:solidFill>
            <a:srgbClr val="D9D9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291082" y="6685254"/>
            <a:ext cx="2373630" cy="986155"/>
          </a:xfrm>
          <a:prstGeom prst="rect">
            <a:avLst/>
          </a:prstGeom>
        </p:spPr>
        <p:txBody>
          <a:bodyPr wrap="square" lIns="0" tIns="36830" rIns="0" bIns="0" rtlCol="0" vert="horz">
            <a:spAutoFit/>
          </a:bodyPr>
          <a:lstStyle/>
          <a:p>
            <a:pPr marL="312420" indent="-231775">
              <a:lnSpc>
                <a:spcPct val="100000"/>
              </a:lnSpc>
              <a:spcBef>
                <a:spcPts val="290"/>
              </a:spcBef>
              <a:buSzPct val="90909"/>
              <a:buFont typeface="Symbol"/>
              <a:buChar char=""/>
              <a:tabLst>
                <a:tab pos="311785" algn="l"/>
                <a:tab pos="312420" algn="l"/>
              </a:tabLst>
            </a:pPr>
            <a:r>
              <a:rPr dirty="0" sz="1100" b="1">
                <a:solidFill>
                  <a:srgbClr val="374151"/>
                </a:solidFill>
                <a:latin typeface="Segoe UI"/>
                <a:cs typeface="Segoe UI"/>
              </a:rPr>
              <a:t>Accuracy</a:t>
            </a:r>
            <a:r>
              <a:rPr dirty="0" sz="1100">
                <a:solidFill>
                  <a:srgbClr val="374151"/>
                </a:solidFill>
                <a:latin typeface="Segoe UI"/>
                <a:cs typeface="Segoe UI"/>
              </a:rPr>
              <a:t>: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 Approximately</a:t>
            </a:r>
            <a:r>
              <a:rPr dirty="0" sz="1100" spc="-1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90.66%</a:t>
            </a:r>
            <a:endParaRPr sz="1100">
              <a:latin typeface="Segoe UI"/>
              <a:cs typeface="Segoe UI"/>
            </a:endParaRPr>
          </a:p>
          <a:p>
            <a:pPr marL="911225" indent="-831215">
              <a:lnSpc>
                <a:spcPct val="100000"/>
              </a:lnSpc>
              <a:spcBef>
                <a:spcPts val="190"/>
              </a:spcBef>
              <a:buSzPct val="90909"/>
              <a:buFont typeface="Symbol"/>
              <a:buChar char=""/>
              <a:tabLst>
                <a:tab pos="911225" algn="l"/>
                <a:tab pos="911860" algn="l"/>
              </a:tabLst>
            </a:pPr>
            <a:r>
              <a:rPr dirty="0" sz="1100">
                <a:solidFill>
                  <a:srgbClr val="374151"/>
                </a:solidFill>
                <a:latin typeface="Segoe UI"/>
                <a:cs typeface="Segoe UI"/>
              </a:rPr>
              <a:t>:</a:t>
            </a:r>
            <a:r>
              <a:rPr dirty="0" sz="1100" spc="-1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Approximately</a:t>
            </a:r>
            <a:r>
              <a:rPr dirty="0" sz="1100" spc="-2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61.90%</a:t>
            </a:r>
            <a:endParaRPr sz="1100">
              <a:latin typeface="Segoe UI"/>
              <a:cs typeface="Segoe UI"/>
            </a:endParaRPr>
          </a:p>
          <a:p>
            <a:pPr marL="312420" indent="-231775">
              <a:lnSpc>
                <a:spcPct val="100000"/>
              </a:lnSpc>
              <a:spcBef>
                <a:spcPts val="195"/>
              </a:spcBef>
              <a:buSzPct val="90909"/>
              <a:buFont typeface="Symbol"/>
              <a:buChar char=""/>
              <a:tabLst>
                <a:tab pos="311785" algn="l"/>
                <a:tab pos="312420" algn="l"/>
              </a:tabLst>
            </a:pPr>
            <a:r>
              <a:rPr dirty="0" sz="1100" b="1">
                <a:solidFill>
                  <a:srgbClr val="374151"/>
                </a:solidFill>
                <a:latin typeface="Segoe UI"/>
                <a:cs typeface="Segoe UI"/>
              </a:rPr>
              <a:t>Recall</a:t>
            </a:r>
            <a:r>
              <a:rPr dirty="0" sz="1100">
                <a:solidFill>
                  <a:srgbClr val="374151"/>
                </a:solidFill>
                <a:latin typeface="Segoe UI"/>
                <a:cs typeface="Segoe UI"/>
              </a:rPr>
              <a:t>:</a:t>
            </a:r>
            <a:r>
              <a:rPr dirty="0" sz="1100" spc="-1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Approximately</a:t>
            </a:r>
            <a:r>
              <a:rPr dirty="0" sz="1100" spc="-2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>
                <a:solidFill>
                  <a:srgbClr val="374151"/>
                </a:solidFill>
                <a:latin typeface="Segoe UI"/>
                <a:cs typeface="Segoe UI"/>
              </a:rPr>
              <a:t>42.39%</a:t>
            </a:r>
            <a:endParaRPr sz="1100">
              <a:latin typeface="Segoe UI"/>
              <a:cs typeface="Segoe UI"/>
            </a:endParaRPr>
          </a:p>
          <a:p>
            <a:pPr marL="312420" indent="-231775">
              <a:lnSpc>
                <a:spcPct val="100000"/>
              </a:lnSpc>
              <a:spcBef>
                <a:spcPts val="195"/>
              </a:spcBef>
              <a:buSzPct val="90909"/>
              <a:buFont typeface="Symbol"/>
              <a:buChar char=""/>
              <a:tabLst>
                <a:tab pos="311785" algn="l"/>
                <a:tab pos="312420" algn="l"/>
              </a:tabLst>
            </a:pPr>
            <a:r>
              <a:rPr dirty="0" sz="1100" b="1">
                <a:solidFill>
                  <a:srgbClr val="374151"/>
                </a:solidFill>
                <a:latin typeface="Segoe UI"/>
                <a:cs typeface="Segoe UI"/>
              </a:rPr>
              <a:t>F1</a:t>
            </a:r>
            <a:r>
              <a:rPr dirty="0" sz="1100" spc="-40" b="1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 spc="-5" b="1">
                <a:solidFill>
                  <a:srgbClr val="374151"/>
                </a:solidFill>
                <a:latin typeface="Segoe UI"/>
                <a:cs typeface="Segoe UI"/>
              </a:rPr>
              <a:t>Score</a:t>
            </a:r>
            <a:endParaRPr sz="1100">
              <a:latin typeface="Segoe UI"/>
              <a:cs typeface="Segoe UI"/>
            </a:endParaRPr>
          </a:p>
          <a:p>
            <a:pPr marL="312420" indent="-231775">
              <a:lnSpc>
                <a:spcPct val="100000"/>
              </a:lnSpc>
              <a:spcBef>
                <a:spcPts val="190"/>
              </a:spcBef>
              <a:buSzPct val="90909"/>
              <a:buFont typeface="Symbol"/>
              <a:buChar char=""/>
              <a:tabLst>
                <a:tab pos="311785" algn="l"/>
                <a:tab pos="312420" algn="l"/>
              </a:tabLst>
            </a:pPr>
            <a:r>
              <a:rPr dirty="0" sz="1100" spc="-5" b="1">
                <a:solidFill>
                  <a:srgbClr val="374151"/>
                </a:solidFill>
                <a:latin typeface="Segoe UI"/>
                <a:cs typeface="Segoe UI"/>
              </a:rPr>
              <a:t>Confusion</a:t>
            </a:r>
            <a:r>
              <a:rPr dirty="0" sz="1100" spc="-30" b="1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 spc="-5" b="1">
                <a:solidFill>
                  <a:srgbClr val="374151"/>
                </a:solidFill>
                <a:latin typeface="Segoe UI"/>
                <a:cs typeface="Segoe UI"/>
              </a:rPr>
              <a:t>Matrix</a:t>
            </a:r>
            <a:endParaRPr sz="1100">
              <a:latin typeface="Segoe UI"/>
              <a:cs typeface="Segoe U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148585" y="7261707"/>
            <a:ext cx="1474470" cy="409575"/>
          </a:xfrm>
          <a:prstGeom prst="rect">
            <a:avLst/>
          </a:prstGeom>
        </p:spPr>
        <p:txBody>
          <a:bodyPr wrap="square" lIns="0" tIns="3683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290"/>
              </a:spcBef>
            </a:pPr>
            <a:r>
              <a:rPr dirty="0" sz="1100">
                <a:solidFill>
                  <a:srgbClr val="374151"/>
                </a:solidFill>
                <a:latin typeface="Segoe UI"/>
                <a:cs typeface="Segoe UI"/>
              </a:rPr>
              <a:t>:</a:t>
            </a:r>
            <a:r>
              <a:rPr dirty="0" sz="1100" spc="-1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Approximately</a:t>
            </a:r>
            <a:r>
              <a:rPr dirty="0" sz="1100" spc="-2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50.32%</a:t>
            </a:r>
            <a:endParaRPr sz="1100">
              <a:latin typeface="Segoe UI"/>
              <a:cs typeface="Segoe UI"/>
            </a:endParaRPr>
          </a:p>
          <a:p>
            <a:pPr algn="ctr" marR="236220">
              <a:lnSpc>
                <a:spcPct val="100000"/>
              </a:lnSpc>
              <a:spcBef>
                <a:spcPts val="190"/>
              </a:spcBef>
            </a:pPr>
            <a:r>
              <a:rPr dirty="0" sz="1100">
                <a:solidFill>
                  <a:srgbClr val="374151"/>
                </a:solidFill>
                <a:latin typeface="Segoe UI"/>
                <a:cs typeface="Segoe UI"/>
              </a:rPr>
              <a:t>:</a:t>
            </a:r>
            <a:endParaRPr sz="1100">
              <a:latin typeface="Segoe UI"/>
              <a:cs typeface="Segoe U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288034" y="7476490"/>
            <a:ext cx="5364480" cy="756285"/>
          </a:xfrm>
          <a:custGeom>
            <a:avLst/>
            <a:gdLst/>
            <a:ahLst/>
            <a:cxnLst/>
            <a:rect l="l" t="t" r="r" b="b"/>
            <a:pathLst>
              <a:path w="5364480" h="756284">
                <a:moveTo>
                  <a:pt x="1457248" y="0"/>
                </a:moveTo>
                <a:lnTo>
                  <a:pt x="315468" y="0"/>
                </a:lnTo>
                <a:lnTo>
                  <a:pt x="315468" y="3048"/>
                </a:lnTo>
                <a:lnTo>
                  <a:pt x="1457248" y="3048"/>
                </a:lnTo>
                <a:lnTo>
                  <a:pt x="1457248" y="0"/>
                </a:lnTo>
                <a:close/>
              </a:path>
              <a:path w="5364480" h="756284">
                <a:moveTo>
                  <a:pt x="5360797" y="195084"/>
                </a:moveTo>
                <a:lnTo>
                  <a:pt x="460248" y="195084"/>
                </a:lnTo>
                <a:lnTo>
                  <a:pt x="457200" y="195084"/>
                </a:lnTo>
                <a:lnTo>
                  <a:pt x="457200" y="198120"/>
                </a:lnTo>
                <a:lnTo>
                  <a:pt x="457200" y="384048"/>
                </a:lnTo>
                <a:lnTo>
                  <a:pt x="457200" y="569976"/>
                </a:lnTo>
                <a:lnTo>
                  <a:pt x="457200" y="755904"/>
                </a:lnTo>
                <a:lnTo>
                  <a:pt x="460248" y="755904"/>
                </a:lnTo>
                <a:lnTo>
                  <a:pt x="460248" y="569976"/>
                </a:lnTo>
                <a:lnTo>
                  <a:pt x="460248" y="384048"/>
                </a:lnTo>
                <a:lnTo>
                  <a:pt x="460248" y="198120"/>
                </a:lnTo>
                <a:lnTo>
                  <a:pt x="5360797" y="198120"/>
                </a:lnTo>
                <a:lnTo>
                  <a:pt x="5360797" y="195084"/>
                </a:lnTo>
                <a:close/>
              </a:path>
              <a:path w="5364480" h="756284">
                <a:moveTo>
                  <a:pt x="5360797" y="192024"/>
                </a:moveTo>
                <a:lnTo>
                  <a:pt x="1460373" y="192024"/>
                </a:lnTo>
                <a:lnTo>
                  <a:pt x="1460373" y="190500"/>
                </a:lnTo>
                <a:lnTo>
                  <a:pt x="1460373" y="3048"/>
                </a:lnTo>
                <a:lnTo>
                  <a:pt x="1460373" y="0"/>
                </a:lnTo>
                <a:lnTo>
                  <a:pt x="1457325" y="0"/>
                </a:lnTo>
                <a:lnTo>
                  <a:pt x="1457325" y="3048"/>
                </a:lnTo>
                <a:lnTo>
                  <a:pt x="1457325" y="190500"/>
                </a:lnTo>
                <a:lnTo>
                  <a:pt x="1457325" y="192024"/>
                </a:lnTo>
                <a:lnTo>
                  <a:pt x="1457248" y="190500"/>
                </a:lnTo>
                <a:lnTo>
                  <a:pt x="315468" y="190500"/>
                </a:lnTo>
                <a:lnTo>
                  <a:pt x="315468" y="192024"/>
                </a:lnTo>
                <a:lnTo>
                  <a:pt x="315455" y="190500"/>
                </a:lnTo>
                <a:lnTo>
                  <a:pt x="315455" y="3048"/>
                </a:lnTo>
                <a:lnTo>
                  <a:pt x="315455" y="0"/>
                </a:lnTo>
                <a:lnTo>
                  <a:pt x="312420" y="0"/>
                </a:lnTo>
                <a:lnTo>
                  <a:pt x="312420" y="3048"/>
                </a:lnTo>
                <a:lnTo>
                  <a:pt x="312420" y="190500"/>
                </a:lnTo>
                <a:lnTo>
                  <a:pt x="312420" y="192024"/>
                </a:lnTo>
                <a:lnTo>
                  <a:pt x="3048" y="192024"/>
                </a:lnTo>
                <a:lnTo>
                  <a:pt x="3048" y="0"/>
                </a:lnTo>
                <a:lnTo>
                  <a:pt x="0" y="0"/>
                </a:lnTo>
                <a:lnTo>
                  <a:pt x="0" y="192024"/>
                </a:lnTo>
                <a:lnTo>
                  <a:pt x="0" y="195072"/>
                </a:lnTo>
                <a:lnTo>
                  <a:pt x="3048" y="195072"/>
                </a:lnTo>
                <a:lnTo>
                  <a:pt x="5360797" y="195072"/>
                </a:lnTo>
                <a:lnTo>
                  <a:pt x="5360797" y="192024"/>
                </a:lnTo>
                <a:close/>
              </a:path>
              <a:path w="5364480" h="756284">
                <a:moveTo>
                  <a:pt x="5363959" y="195084"/>
                </a:moveTo>
                <a:lnTo>
                  <a:pt x="5360911" y="195084"/>
                </a:lnTo>
                <a:lnTo>
                  <a:pt x="5360911" y="198120"/>
                </a:lnTo>
                <a:lnTo>
                  <a:pt x="5360911" y="384048"/>
                </a:lnTo>
                <a:lnTo>
                  <a:pt x="5360911" y="569976"/>
                </a:lnTo>
                <a:lnTo>
                  <a:pt x="5360911" y="755904"/>
                </a:lnTo>
                <a:lnTo>
                  <a:pt x="5363959" y="755904"/>
                </a:lnTo>
                <a:lnTo>
                  <a:pt x="5363959" y="569976"/>
                </a:lnTo>
                <a:lnTo>
                  <a:pt x="5363959" y="384048"/>
                </a:lnTo>
                <a:lnTo>
                  <a:pt x="5363959" y="198120"/>
                </a:lnTo>
                <a:lnTo>
                  <a:pt x="5363959" y="195084"/>
                </a:lnTo>
                <a:close/>
              </a:path>
              <a:path w="5364480" h="756284">
                <a:moveTo>
                  <a:pt x="5363959" y="0"/>
                </a:moveTo>
                <a:lnTo>
                  <a:pt x="5360911" y="0"/>
                </a:lnTo>
                <a:lnTo>
                  <a:pt x="5360911" y="192024"/>
                </a:lnTo>
                <a:lnTo>
                  <a:pt x="5360911" y="195072"/>
                </a:lnTo>
                <a:lnTo>
                  <a:pt x="5363959" y="195072"/>
                </a:lnTo>
                <a:lnTo>
                  <a:pt x="5363959" y="192024"/>
                </a:lnTo>
                <a:lnTo>
                  <a:pt x="5363959" y="0"/>
                </a:lnTo>
                <a:close/>
              </a:path>
            </a:pathLst>
          </a:custGeom>
          <a:solidFill>
            <a:srgbClr val="D9D9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748282" y="7654899"/>
            <a:ext cx="4900930" cy="769620"/>
          </a:xfrm>
          <a:prstGeom prst="rect">
            <a:avLst/>
          </a:prstGeom>
        </p:spPr>
        <p:txBody>
          <a:bodyPr wrap="square" lIns="0" tIns="30480" rIns="0" bIns="0" rtlCol="0" vert="horz">
            <a:spAutoFit/>
          </a:bodyPr>
          <a:lstStyle/>
          <a:p>
            <a:pPr marL="309245" indent="-229235">
              <a:lnSpc>
                <a:spcPct val="100000"/>
              </a:lnSpc>
              <a:spcBef>
                <a:spcPts val="240"/>
              </a:spcBef>
              <a:buSzPct val="90909"/>
              <a:buFont typeface="Symbol"/>
              <a:buChar char=""/>
              <a:tabLst>
                <a:tab pos="309245" algn="l"/>
                <a:tab pos="309880" algn="l"/>
              </a:tabLst>
            </a:pPr>
            <a:r>
              <a:rPr dirty="0" sz="1100">
                <a:solidFill>
                  <a:srgbClr val="374151"/>
                </a:solidFill>
                <a:latin typeface="Segoe UI"/>
                <a:cs typeface="Segoe UI"/>
              </a:rPr>
              <a:t>True</a:t>
            </a:r>
            <a:r>
              <a:rPr dirty="0" sz="1100" spc="-2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Negatives:</a:t>
            </a:r>
            <a:r>
              <a:rPr dirty="0" sz="1100" spc="-3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708</a:t>
            </a:r>
            <a:endParaRPr sz="1100">
              <a:latin typeface="Segoe UI"/>
              <a:cs typeface="Segoe UI"/>
            </a:endParaRPr>
          </a:p>
          <a:p>
            <a:pPr marL="309245" indent="-229235">
              <a:lnSpc>
                <a:spcPct val="100000"/>
              </a:lnSpc>
              <a:spcBef>
                <a:spcPts val="145"/>
              </a:spcBef>
              <a:buSzPct val="90909"/>
              <a:buFont typeface="Symbol"/>
              <a:buChar char=""/>
              <a:tabLst>
                <a:tab pos="309245" algn="l"/>
                <a:tab pos="309880" algn="l"/>
              </a:tabLst>
            </a:pP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False</a:t>
            </a:r>
            <a:r>
              <a:rPr dirty="0" sz="1100" spc="-2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Positives:</a:t>
            </a:r>
            <a:r>
              <a:rPr dirty="0" sz="1100" spc="-3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>
                <a:solidFill>
                  <a:srgbClr val="374151"/>
                </a:solidFill>
                <a:latin typeface="Segoe UI"/>
                <a:cs typeface="Segoe UI"/>
              </a:rPr>
              <a:t>24</a:t>
            </a:r>
            <a:endParaRPr sz="1100">
              <a:latin typeface="Segoe UI"/>
              <a:cs typeface="Segoe UI"/>
            </a:endParaRPr>
          </a:p>
          <a:p>
            <a:pPr marL="309245" indent="-229235">
              <a:lnSpc>
                <a:spcPct val="100000"/>
              </a:lnSpc>
              <a:spcBef>
                <a:spcPts val="145"/>
              </a:spcBef>
              <a:buSzPct val="90909"/>
              <a:buFont typeface="Symbol"/>
              <a:buChar char=""/>
              <a:tabLst>
                <a:tab pos="309245" algn="l"/>
                <a:tab pos="309880" algn="l"/>
              </a:tabLst>
            </a:pP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False</a:t>
            </a:r>
            <a:r>
              <a:rPr dirty="0" sz="1100" spc="-1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Negatives:</a:t>
            </a:r>
            <a:r>
              <a:rPr dirty="0" sz="1100" spc="-3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>
                <a:solidFill>
                  <a:srgbClr val="374151"/>
                </a:solidFill>
                <a:latin typeface="Segoe UI"/>
                <a:cs typeface="Segoe UI"/>
              </a:rPr>
              <a:t>53</a:t>
            </a:r>
            <a:endParaRPr sz="1100">
              <a:latin typeface="Segoe UI"/>
              <a:cs typeface="Segoe UI"/>
            </a:endParaRPr>
          </a:p>
          <a:p>
            <a:pPr marL="309245" indent="-229235">
              <a:lnSpc>
                <a:spcPct val="100000"/>
              </a:lnSpc>
              <a:spcBef>
                <a:spcPts val="145"/>
              </a:spcBef>
              <a:buSzPct val="90909"/>
              <a:buFont typeface="Symbol"/>
              <a:buChar char=""/>
              <a:tabLst>
                <a:tab pos="309245" algn="l"/>
                <a:tab pos="309880" algn="l"/>
              </a:tabLst>
            </a:pPr>
            <a:r>
              <a:rPr dirty="0" sz="1100">
                <a:solidFill>
                  <a:srgbClr val="374151"/>
                </a:solidFill>
                <a:latin typeface="Segoe UI"/>
                <a:cs typeface="Segoe UI"/>
              </a:rPr>
              <a:t>True</a:t>
            </a:r>
            <a:r>
              <a:rPr dirty="0" sz="1100" spc="-3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>
                <a:solidFill>
                  <a:srgbClr val="374151"/>
                </a:solidFill>
                <a:latin typeface="Segoe UI"/>
                <a:cs typeface="Segoe UI"/>
              </a:rPr>
              <a:t>Positives:</a:t>
            </a:r>
            <a:r>
              <a:rPr dirty="0" sz="1100" spc="-4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>
                <a:solidFill>
                  <a:srgbClr val="374151"/>
                </a:solidFill>
                <a:latin typeface="Segoe UI"/>
                <a:cs typeface="Segoe UI"/>
              </a:rPr>
              <a:t>39</a:t>
            </a:r>
            <a:endParaRPr sz="1100">
              <a:latin typeface="Segoe UI"/>
              <a:cs typeface="Segoe U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745234" y="8232406"/>
            <a:ext cx="4907280" cy="189230"/>
          </a:xfrm>
          <a:custGeom>
            <a:avLst/>
            <a:gdLst/>
            <a:ahLst/>
            <a:cxnLst/>
            <a:rect l="l" t="t" r="r" b="b"/>
            <a:pathLst>
              <a:path w="4907280" h="189229">
                <a:moveTo>
                  <a:pt x="4903597" y="185928"/>
                </a:moveTo>
                <a:lnTo>
                  <a:pt x="3048" y="185928"/>
                </a:lnTo>
                <a:lnTo>
                  <a:pt x="3048" y="0"/>
                </a:lnTo>
                <a:lnTo>
                  <a:pt x="0" y="0"/>
                </a:lnTo>
                <a:lnTo>
                  <a:pt x="0" y="185928"/>
                </a:lnTo>
                <a:lnTo>
                  <a:pt x="0" y="188963"/>
                </a:lnTo>
                <a:lnTo>
                  <a:pt x="3048" y="188963"/>
                </a:lnTo>
                <a:lnTo>
                  <a:pt x="4903597" y="188963"/>
                </a:lnTo>
                <a:lnTo>
                  <a:pt x="4903597" y="185928"/>
                </a:lnTo>
                <a:close/>
              </a:path>
              <a:path w="4907280" h="189229">
                <a:moveTo>
                  <a:pt x="4906759" y="0"/>
                </a:moveTo>
                <a:lnTo>
                  <a:pt x="4903711" y="0"/>
                </a:lnTo>
                <a:lnTo>
                  <a:pt x="4903711" y="185928"/>
                </a:lnTo>
                <a:lnTo>
                  <a:pt x="4903711" y="188963"/>
                </a:lnTo>
                <a:lnTo>
                  <a:pt x="4906759" y="188963"/>
                </a:lnTo>
                <a:lnTo>
                  <a:pt x="4906759" y="185928"/>
                </a:lnTo>
                <a:lnTo>
                  <a:pt x="4906759" y="0"/>
                </a:lnTo>
                <a:close/>
              </a:path>
            </a:pathLst>
          </a:custGeom>
          <a:solidFill>
            <a:srgbClr val="D9D9E2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1121968" y="8547861"/>
          <a:ext cx="5532120" cy="4165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6370"/>
                <a:gridCol w="312420"/>
                <a:gridCol w="1181735"/>
                <a:gridCol w="3867150"/>
              </a:tblGrid>
              <a:tr h="219456">
                <a:tc gridSpan="4"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dirty="0" sz="1100" spc="-5" i="1">
                          <a:solidFill>
                            <a:srgbClr val="4F81BC"/>
                          </a:solidFill>
                          <a:latin typeface="Segoe UI"/>
                          <a:cs typeface="Segoe UI"/>
                        </a:rPr>
                        <a:t>Overfitting</a:t>
                      </a:r>
                      <a:r>
                        <a:rPr dirty="0" sz="1100" spc="-35" i="1">
                          <a:solidFill>
                            <a:srgbClr val="4F81BC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100" spc="-5" i="1">
                          <a:solidFill>
                            <a:srgbClr val="4F81BC"/>
                          </a:solidFill>
                          <a:latin typeface="Segoe UI"/>
                          <a:cs typeface="Segoe UI"/>
                        </a:rPr>
                        <a:t>Check:</a:t>
                      </a:r>
                      <a:endParaRPr sz="1100">
                        <a:latin typeface="Segoe UI"/>
                        <a:cs typeface="Segoe UI"/>
                      </a:endParaRPr>
                    </a:p>
                  </a:txBody>
                  <a:tcPr marL="0" marR="0" marB="0" marT="13970">
                    <a:lnL w="3175">
                      <a:solidFill>
                        <a:srgbClr val="D9D9E2"/>
                      </a:solidFill>
                      <a:prstDash val="solid"/>
                    </a:lnL>
                    <a:lnR w="3175">
                      <a:solidFill>
                        <a:srgbClr val="D9D9E2"/>
                      </a:solidFill>
                      <a:prstDash val="solid"/>
                    </a:lnR>
                    <a:lnT w="3175">
                      <a:solidFill>
                        <a:srgbClr val="D9D9E2"/>
                      </a:solidFill>
                      <a:prstDash val="solid"/>
                    </a:lnT>
                    <a:lnB w="9525">
                      <a:solidFill>
                        <a:srgbClr val="D9D9E2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9349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3175">
                      <a:solidFill>
                        <a:srgbClr val="D9D9E2"/>
                      </a:solidFill>
                      <a:prstDash val="solid"/>
                    </a:lnR>
                    <a:lnT w="3175">
                      <a:solidFill>
                        <a:srgbClr val="D9D9E2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ts val="1190"/>
                        </a:lnSpc>
                        <a:spcBef>
                          <a:spcPts val="235"/>
                        </a:spcBef>
                      </a:pPr>
                      <a:r>
                        <a:rPr dirty="0" sz="1000">
                          <a:solidFill>
                            <a:srgbClr val="374151"/>
                          </a:solidFill>
                          <a:latin typeface="Symbol"/>
                          <a:cs typeface="Symbol"/>
                        </a:rPr>
                        <a:t></a:t>
                      </a:r>
                      <a:endParaRPr sz="1000">
                        <a:latin typeface="Symbol"/>
                        <a:cs typeface="Symbol"/>
                      </a:endParaRPr>
                    </a:p>
                  </a:txBody>
                  <a:tcPr marL="0" marR="0" marB="0" marT="29845">
                    <a:lnL w="3175">
                      <a:solidFill>
                        <a:srgbClr val="D9D9E2"/>
                      </a:solidFill>
                      <a:prstDash val="solid"/>
                    </a:lnL>
                    <a:lnR w="3175">
                      <a:solidFill>
                        <a:srgbClr val="D9D9E2"/>
                      </a:solidFill>
                      <a:prstDash val="solid"/>
                    </a:lnR>
                    <a:lnT w="6350">
                      <a:solidFill>
                        <a:srgbClr val="D9D9E2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270">
                        <a:lnSpc>
                          <a:spcPts val="1290"/>
                        </a:lnSpc>
                        <a:spcBef>
                          <a:spcPts val="135"/>
                        </a:spcBef>
                      </a:pPr>
                      <a:r>
                        <a:rPr dirty="0" sz="1100" spc="-5" b="1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Training</a:t>
                      </a:r>
                      <a:r>
                        <a:rPr dirty="0" sz="1100" spc="-15" b="1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100" spc="-5" b="1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Accuracy</a:t>
                      </a:r>
                      <a:endParaRPr sz="1100">
                        <a:latin typeface="Segoe UI"/>
                        <a:cs typeface="Segoe UI"/>
                      </a:endParaRPr>
                    </a:p>
                  </a:txBody>
                  <a:tcPr marL="0" marR="0" marB="0" marT="17145">
                    <a:lnL w="3175">
                      <a:solidFill>
                        <a:srgbClr val="D9D9E2"/>
                      </a:solidFill>
                      <a:prstDash val="solid"/>
                    </a:lnL>
                    <a:lnR w="3175">
                      <a:solidFill>
                        <a:srgbClr val="D9D9E2"/>
                      </a:solidFill>
                      <a:prstDash val="solid"/>
                    </a:lnR>
                    <a:lnT w="9525">
                      <a:solidFill>
                        <a:srgbClr val="D9D9E2"/>
                      </a:solidFill>
                      <a:prstDash val="solid"/>
                    </a:lnT>
                    <a:lnB w="3175">
                      <a:solidFill>
                        <a:srgbClr val="D9D9E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>
                        <a:lnSpc>
                          <a:spcPts val="1290"/>
                        </a:lnSpc>
                        <a:spcBef>
                          <a:spcPts val="135"/>
                        </a:spcBef>
                      </a:pPr>
                      <a:r>
                        <a:rPr dirty="0" sz="110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:</a:t>
                      </a:r>
                      <a:r>
                        <a:rPr dirty="0" sz="1100" spc="-2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1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Approximately</a:t>
                      </a:r>
                      <a:r>
                        <a:rPr dirty="0" sz="1100" spc="-2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1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95.84%</a:t>
                      </a:r>
                      <a:endParaRPr sz="1100">
                        <a:latin typeface="Segoe UI"/>
                        <a:cs typeface="Segoe UI"/>
                      </a:endParaRPr>
                    </a:p>
                  </a:txBody>
                  <a:tcPr marL="0" marR="0" marB="0" marT="17145">
                    <a:lnL w="3175">
                      <a:solidFill>
                        <a:srgbClr val="D9D9E2"/>
                      </a:solidFill>
                      <a:prstDash val="solid"/>
                    </a:lnL>
                    <a:lnR w="3175">
                      <a:solidFill>
                        <a:srgbClr val="D9D9E2"/>
                      </a:solidFill>
                      <a:prstDash val="solid"/>
                    </a:lnR>
                    <a:lnT w="6350">
                      <a:solidFill>
                        <a:srgbClr val="D9D9E2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88034" y="914348"/>
            <a:ext cx="5364480" cy="186690"/>
          </a:xfrm>
          <a:custGeom>
            <a:avLst/>
            <a:gdLst/>
            <a:ahLst/>
            <a:cxnLst/>
            <a:rect l="l" t="t" r="r" b="b"/>
            <a:pathLst>
              <a:path w="5364480" h="186690">
                <a:moveTo>
                  <a:pt x="3048" y="0"/>
                </a:moveTo>
                <a:lnTo>
                  <a:pt x="0" y="0"/>
                </a:lnTo>
                <a:lnTo>
                  <a:pt x="0" y="186232"/>
                </a:lnTo>
                <a:lnTo>
                  <a:pt x="3048" y="186232"/>
                </a:lnTo>
                <a:lnTo>
                  <a:pt x="3048" y="0"/>
                </a:lnTo>
                <a:close/>
              </a:path>
              <a:path w="5364480" h="186690">
                <a:moveTo>
                  <a:pt x="5363959" y="0"/>
                </a:moveTo>
                <a:lnTo>
                  <a:pt x="5360911" y="0"/>
                </a:lnTo>
                <a:lnTo>
                  <a:pt x="5360911" y="186232"/>
                </a:lnTo>
                <a:lnTo>
                  <a:pt x="5363959" y="186232"/>
                </a:lnTo>
                <a:lnTo>
                  <a:pt x="5363959" y="0"/>
                </a:lnTo>
                <a:close/>
              </a:path>
            </a:pathLst>
          </a:custGeom>
          <a:solidFill>
            <a:srgbClr val="D9D9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359153" y="894944"/>
            <a:ext cx="5280025" cy="3975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marR="5080" indent="-228600">
              <a:lnSpc>
                <a:spcPct val="110900"/>
              </a:lnSpc>
              <a:spcBef>
                <a:spcPts val="100"/>
              </a:spcBef>
              <a:buSzPct val="90909"/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dirty="0" sz="1100">
                <a:solidFill>
                  <a:srgbClr val="374151"/>
                </a:solidFill>
                <a:latin typeface="Segoe UI"/>
                <a:cs typeface="Segoe UI"/>
              </a:rPr>
              <a:t>The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model's</a:t>
            </a:r>
            <a:r>
              <a:rPr dirty="0" sz="1100">
                <a:solidFill>
                  <a:srgbClr val="374151"/>
                </a:solidFill>
                <a:latin typeface="Segoe UI"/>
                <a:cs typeface="Segoe UI"/>
              </a:rPr>
              <a:t> training</a:t>
            </a:r>
            <a:r>
              <a:rPr dirty="0" sz="1100" spc="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accuracy</a:t>
            </a:r>
            <a:r>
              <a:rPr dirty="0" sz="1100" spc="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is</a:t>
            </a:r>
            <a:r>
              <a:rPr dirty="0" sz="1100" spc="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higher</a:t>
            </a:r>
            <a:r>
              <a:rPr dirty="0" sz="1100">
                <a:solidFill>
                  <a:srgbClr val="374151"/>
                </a:solidFill>
                <a:latin typeface="Segoe UI"/>
                <a:cs typeface="Segoe UI"/>
              </a:rPr>
              <a:t> than</a:t>
            </a:r>
            <a:r>
              <a:rPr dirty="0" sz="1100" spc="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>
                <a:solidFill>
                  <a:srgbClr val="374151"/>
                </a:solidFill>
                <a:latin typeface="Segoe UI"/>
                <a:cs typeface="Segoe UI"/>
              </a:rPr>
              <a:t>the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testing</a:t>
            </a:r>
            <a:r>
              <a:rPr dirty="0" sz="110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accuracy,</a:t>
            </a:r>
            <a:r>
              <a:rPr dirty="0" sz="1100" spc="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indicating</a:t>
            </a:r>
            <a:r>
              <a:rPr dirty="0" sz="110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some </a:t>
            </a:r>
            <a:r>
              <a:rPr dirty="0" sz="1100" spc="-28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>
                <a:solidFill>
                  <a:srgbClr val="374151"/>
                </a:solidFill>
                <a:latin typeface="Segoe UI"/>
                <a:cs typeface="Segoe UI"/>
              </a:rPr>
              <a:t>degree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>
                <a:solidFill>
                  <a:srgbClr val="374151"/>
                </a:solidFill>
                <a:latin typeface="Segoe UI"/>
                <a:cs typeface="Segoe UI"/>
              </a:rPr>
              <a:t>of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overfitting, though</a:t>
            </a:r>
            <a:r>
              <a:rPr dirty="0" sz="1100">
                <a:solidFill>
                  <a:srgbClr val="374151"/>
                </a:solidFill>
                <a:latin typeface="Segoe UI"/>
                <a:cs typeface="Segoe UI"/>
              </a:rPr>
              <a:t> not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>
                <a:solidFill>
                  <a:srgbClr val="374151"/>
                </a:solidFill>
                <a:latin typeface="Segoe UI"/>
                <a:cs typeface="Segoe UI"/>
              </a:rPr>
              <a:t>as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severe as</a:t>
            </a:r>
            <a:r>
              <a:rPr dirty="0" sz="1100" spc="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 spc="-10">
                <a:solidFill>
                  <a:srgbClr val="374151"/>
                </a:solidFill>
                <a:latin typeface="Segoe UI"/>
                <a:cs typeface="Segoe UI"/>
              </a:rPr>
              <a:t>some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>
                <a:solidFill>
                  <a:srgbClr val="374151"/>
                </a:solidFill>
                <a:latin typeface="Segoe UI"/>
                <a:cs typeface="Segoe UI"/>
              </a:rPr>
              <a:t>other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models.</a:t>
            </a:r>
            <a:endParaRPr sz="1100">
              <a:latin typeface="Segoe UI"/>
              <a:cs typeface="Segoe U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88034" y="1100581"/>
            <a:ext cx="5364480" cy="189230"/>
          </a:xfrm>
          <a:custGeom>
            <a:avLst/>
            <a:gdLst/>
            <a:ahLst/>
            <a:cxnLst/>
            <a:rect l="l" t="t" r="r" b="b"/>
            <a:pathLst>
              <a:path w="5364480" h="189230">
                <a:moveTo>
                  <a:pt x="5360797" y="185928"/>
                </a:moveTo>
                <a:lnTo>
                  <a:pt x="3048" y="185928"/>
                </a:lnTo>
                <a:lnTo>
                  <a:pt x="3048" y="0"/>
                </a:lnTo>
                <a:lnTo>
                  <a:pt x="0" y="0"/>
                </a:lnTo>
                <a:lnTo>
                  <a:pt x="0" y="185928"/>
                </a:lnTo>
                <a:lnTo>
                  <a:pt x="0" y="188976"/>
                </a:lnTo>
                <a:lnTo>
                  <a:pt x="3048" y="188976"/>
                </a:lnTo>
                <a:lnTo>
                  <a:pt x="5360797" y="188976"/>
                </a:lnTo>
                <a:lnTo>
                  <a:pt x="5360797" y="185928"/>
                </a:lnTo>
                <a:close/>
              </a:path>
              <a:path w="5364480" h="189230">
                <a:moveTo>
                  <a:pt x="5363959" y="0"/>
                </a:moveTo>
                <a:lnTo>
                  <a:pt x="5360911" y="0"/>
                </a:lnTo>
                <a:lnTo>
                  <a:pt x="5360911" y="185928"/>
                </a:lnTo>
                <a:lnTo>
                  <a:pt x="5360911" y="188976"/>
                </a:lnTo>
                <a:lnTo>
                  <a:pt x="5363959" y="188976"/>
                </a:lnTo>
                <a:lnTo>
                  <a:pt x="5363959" y="185928"/>
                </a:lnTo>
                <a:lnTo>
                  <a:pt x="5363959" y="0"/>
                </a:lnTo>
                <a:close/>
              </a:path>
            </a:pathLst>
          </a:custGeom>
          <a:solidFill>
            <a:srgbClr val="D9D9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130604" y="2246121"/>
            <a:ext cx="4870450" cy="67405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solidFill>
                  <a:srgbClr val="4F81BC"/>
                </a:solidFill>
                <a:latin typeface="Cambria"/>
                <a:cs typeface="Cambria"/>
              </a:rPr>
              <a:t>CODE</a:t>
            </a:r>
            <a:endParaRPr sz="12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190"/>
              </a:spcBef>
            </a:pPr>
            <a:r>
              <a:rPr dirty="0" sz="1100" spc="-5" b="1">
                <a:solidFill>
                  <a:srgbClr val="4F81BC"/>
                </a:solidFill>
                <a:latin typeface="Cambria"/>
                <a:cs typeface="Cambria"/>
              </a:rPr>
              <a:t>from</a:t>
            </a:r>
            <a:r>
              <a:rPr dirty="0" sz="1100" spc="20" b="1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dirty="0" sz="1100" spc="-5" b="1">
                <a:solidFill>
                  <a:srgbClr val="4F81BC"/>
                </a:solidFill>
                <a:latin typeface="Cambria"/>
                <a:cs typeface="Cambria"/>
              </a:rPr>
              <a:t>sklearn.ensemble</a:t>
            </a:r>
            <a:r>
              <a:rPr dirty="0" sz="1100" b="1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dirty="0" sz="1100" spc="-5" b="1">
                <a:solidFill>
                  <a:srgbClr val="4F81BC"/>
                </a:solidFill>
                <a:latin typeface="Cambria"/>
                <a:cs typeface="Cambria"/>
              </a:rPr>
              <a:t>import</a:t>
            </a:r>
            <a:r>
              <a:rPr dirty="0" sz="1100" spc="20" b="1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dirty="0" sz="1100" spc="-5" b="1">
                <a:solidFill>
                  <a:srgbClr val="4F81BC"/>
                </a:solidFill>
                <a:latin typeface="Cambria"/>
                <a:cs typeface="Cambria"/>
              </a:rPr>
              <a:t>GradientBoostingClassifier</a:t>
            </a:r>
            <a:endParaRPr sz="11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50">
              <a:latin typeface="Cambria"/>
              <a:cs typeface="Cambria"/>
            </a:endParaRPr>
          </a:p>
          <a:p>
            <a:pPr marL="12700" marR="708660">
              <a:lnSpc>
                <a:spcPct val="112400"/>
              </a:lnSpc>
            </a:pPr>
            <a:r>
              <a:rPr dirty="0" sz="1100" b="1">
                <a:solidFill>
                  <a:srgbClr val="4F81BC"/>
                </a:solidFill>
                <a:latin typeface="Cambria"/>
                <a:cs typeface="Cambria"/>
              </a:rPr>
              <a:t>#</a:t>
            </a:r>
            <a:r>
              <a:rPr dirty="0" sz="1100" spc="5" b="1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dirty="0" sz="1100" spc="-5" b="1">
                <a:solidFill>
                  <a:srgbClr val="4F81BC"/>
                </a:solidFill>
                <a:latin typeface="Cambria"/>
                <a:cs typeface="Cambria"/>
              </a:rPr>
              <a:t>Initializing</a:t>
            </a:r>
            <a:r>
              <a:rPr dirty="0" sz="1100" spc="5" b="1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dirty="0" sz="1100" b="1">
                <a:solidFill>
                  <a:srgbClr val="4F81BC"/>
                </a:solidFill>
                <a:latin typeface="Cambria"/>
                <a:cs typeface="Cambria"/>
              </a:rPr>
              <a:t>and</a:t>
            </a:r>
            <a:r>
              <a:rPr dirty="0" sz="1100" spc="-10" b="1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dirty="0" sz="1100" spc="-5" b="1">
                <a:solidFill>
                  <a:srgbClr val="4F81BC"/>
                </a:solidFill>
                <a:latin typeface="Cambria"/>
                <a:cs typeface="Cambria"/>
              </a:rPr>
              <a:t>training</a:t>
            </a:r>
            <a:r>
              <a:rPr dirty="0" sz="1100" spc="10" b="1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dirty="0" sz="1100" spc="-5" b="1">
                <a:solidFill>
                  <a:srgbClr val="4F81BC"/>
                </a:solidFill>
                <a:latin typeface="Cambria"/>
                <a:cs typeface="Cambria"/>
              </a:rPr>
              <a:t>the</a:t>
            </a:r>
            <a:r>
              <a:rPr dirty="0" sz="1100" spc="-10" b="1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dirty="0" sz="1100" spc="-5" b="1">
                <a:solidFill>
                  <a:srgbClr val="4F81BC"/>
                </a:solidFill>
                <a:latin typeface="Cambria"/>
                <a:cs typeface="Cambria"/>
              </a:rPr>
              <a:t>Gradient</a:t>
            </a:r>
            <a:r>
              <a:rPr dirty="0" sz="1100" spc="5" b="1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dirty="0" sz="1100" spc="-5" b="1">
                <a:solidFill>
                  <a:srgbClr val="4F81BC"/>
                </a:solidFill>
                <a:latin typeface="Cambria"/>
                <a:cs typeface="Cambria"/>
              </a:rPr>
              <a:t>Boosting</a:t>
            </a:r>
            <a:r>
              <a:rPr dirty="0" sz="1100" spc="10" b="1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dirty="0" sz="1100" spc="-5" b="1">
                <a:solidFill>
                  <a:srgbClr val="4F81BC"/>
                </a:solidFill>
                <a:latin typeface="Cambria"/>
                <a:cs typeface="Cambria"/>
              </a:rPr>
              <a:t>Classifier</a:t>
            </a:r>
            <a:r>
              <a:rPr dirty="0" sz="1100" b="1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dirty="0" sz="1100" spc="-5" b="1">
                <a:solidFill>
                  <a:srgbClr val="4F81BC"/>
                </a:solidFill>
                <a:latin typeface="Cambria"/>
                <a:cs typeface="Cambria"/>
              </a:rPr>
              <a:t>model </a:t>
            </a:r>
            <a:r>
              <a:rPr dirty="0" sz="1100" spc="-229" b="1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dirty="0" sz="1100" spc="-5" b="1">
                <a:solidFill>
                  <a:srgbClr val="4F81BC"/>
                </a:solidFill>
                <a:latin typeface="Cambria"/>
                <a:cs typeface="Cambria"/>
              </a:rPr>
              <a:t>gb_model </a:t>
            </a:r>
            <a:r>
              <a:rPr dirty="0" sz="1100" b="1">
                <a:solidFill>
                  <a:srgbClr val="4F81BC"/>
                </a:solidFill>
                <a:latin typeface="Cambria"/>
                <a:cs typeface="Cambria"/>
              </a:rPr>
              <a:t>= </a:t>
            </a:r>
            <a:r>
              <a:rPr dirty="0" sz="1100" spc="-5" b="1">
                <a:solidFill>
                  <a:srgbClr val="4F81BC"/>
                </a:solidFill>
                <a:latin typeface="Cambria"/>
                <a:cs typeface="Cambria"/>
              </a:rPr>
              <a:t>GradientBoostingClassifier(random_state=42) </a:t>
            </a:r>
            <a:r>
              <a:rPr dirty="0" sz="1100" b="1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dirty="0" sz="1100" spc="-5" b="1">
                <a:solidFill>
                  <a:srgbClr val="4F81BC"/>
                </a:solidFill>
                <a:latin typeface="Cambria"/>
                <a:cs typeface="Cambria"/>
              </a:rPr>
              <a:t>gb_model.fit(X_train_pca,</a:t>
            </a:r>
            <a:r>
              <a:rPr dirty="0" sz="1100" spc="-15" b="1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dirty="0" sz="1100" spc="-5" b="1">
                <a:solidFill>
                  <a:srgbClr val="4F81BC"/>
                </a:solidFill>
                <a:latin typeface="Cambria"/>
                <a:cs typeface="Cambria"/>
              </a:rPr>
              <a:t>Y_train)</a:t>
            </a:r>
            <a:endParaRPr sz="11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dirty="0" sz="1100" b="1">
                <a:solidFill>
                  <a:srgbClr val="4F81BC"/>
                </a:solidFill>
                <a:latin typeface="Cambria"/>
                <a:cs typeface="Cambria"/>
              </a:rPr>
              <a:t>#</a:t>
            </a:r>
            <a:r>
              <a:rPr dirty="0" sz="1100" spc="-10" b="1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dirty="0" sz="1100" spc="-5" b="1">
                <a:solidFill>
                  <a:srgbClr val="4F81BC"/>
                </a:solidFill>
                <a:latin typeface="Cambria"/>
                <a:cs typeface="Cambria"/>
              </a:rPr>
              <a:t>Predicting on</a:t>
            </a:r>
            <a:r>
              <a:rPr dirty="0" sz="1100" spc="-15" b="1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dirty="0" sz="1100" b="1">
                <a:solidFill>
                  <a:srgbClr val="4F81BC"/>
                </a:solidFill>
                <a:latin typeface="Cambria"/>
                <a:cs typeface="Cambria"/>
              </a:rPr>
              <a:t>the</a:t>
            </a:r>
            <a:r>
              <a:rPr dirty="0" sz="1100" spc="-20" b="1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dirty="0" sz="1100" b="1">
                <a:solidFill>
                  <a:srgbClr val="4F81BC"/>
                </a:solidFill>
                <a:latin typeface="Cambria"/>
                <a:cs typeface="Cambria"/>
              </a:rPr>
              <a:t>test</a:t>
            </a:r>
            <a:r>
              <a:rPr dirty="0" sz="1100" spc="-20" b="1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dirty="0" sz="1100" b="1">
                <a:solidFill>
                  <a:srgbClr val="4F81BC"/>
                </a:solidFill>
                <a:latin typeface="Cambria"/>
                <a:cs typeface="Cambria"/>
              </a:rPr>
              <a:t>set</a:t>
            </a:r>
            <a:endParaRPr sz="11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dirty="0" sz="1100" spc="-5" b="1">
                <a:solidFill>
                  <a:srgbClr val="4F81BC"/>
                </a:solidFill>
                <a:latin typeface="Cambria"/>
                <a:cs typeface="Cambria"/>
              </a:rPr>
              <a:t>Y_pred_gb</a:t>
            </a:r>
            <a:r>
              <a:rPr dirty="0" sz="1100" spc="5" b="1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dirty="0" sz="1100" b="1">
                <a:solidFill>
                  <a:srgbClr val="4F81BC"/>
                </a:solidFill>
                <a:latin typeface="Cambria"/>
                <a:cs typeface="Cambria"/>
              </a:rPr>
              <a:t>=</a:t>
            </a:r>
            <a:r>
              <a:rPr dirty="0" sz="1100" spc="20" b="1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dirty="0" sz="1100" spc="-5" b="1">
                <a:solidFill>
                  <a:srgbClr val="4F81BC"/>
                </a:solidFill>
                <a:latin typeface="Cambria"/>
                <a:cs typeface="Cambria"/>
              </a:rPr>
              <a:t>gb_model.predict(X_test_pca)</a:t>
            </a:r>
            <a:endParaRPr sz="11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4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dirty="0" sz="1100" b="1">
                <a:solidFill>
                  <a:srgbClr val="4F81BC"/>
                </a:solidFill>
                <a:latin typeface="Cambria"/>
                <a:cs typeface="Cambria"/>
              </a:rPr>
              <a:t>#</a:t>
            </a:r>
            <a:r>
              <a:rPr dirty="0" sz="1100" spc="-10" b="1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dirty="0" sz="1100" spc="-5" b="1">
                <a:solidFill>
                  <a:srgbClr val="4F81BC"/>
                </a:solidFill>
                <a:latin typeface="Cambria"/>
                <a:cs typeface="Cambria"/>
              </a:rPr>
              <a:t>Evaluating</a:t>
            </a:r>
            <a:r>
              <a:rPr dirty="0" sz="1100" spc="-10" b="1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dirty="0" sz="1100" spc="-5" b="1">
                <a:solidFill>
                  <a:srgbClr val="4F81BC"/>
                </a:solidFill>
                <a:latin typeface="Cambria"/>
                <a:cs typeface="Cambria"/>
              </a:rPr>
              <a:t>the model</a:t>
            </a:r>
            <a:endParaRPr sz="1100">
              <a:latin typeface="Cambria"/>
              <a:cs typeface="Cambria"/>
            </a:endParaRPr>
          </a:p>
          <a:p>
            <a:pPr marL="12700" marR="1689100">
              <a:lnSpc>
                <a:spcPct val="112400"/>
              </a:lnSpc>
              <a:spcBef>
                <a:spcPts val="5"/>
              </a:spcBef>
            </a:pPr>
            <a:r>
              <a:rPr dirty="0" sz="1100" spc="-5" b="1">
                <a:solidFill>
                  <a:srgbClr val="4F81BC"/>
                </a:solidFill>
                <a:latin typeface="Cambria"/>
                <a:cs typeface="Cambria"/>
              </a:rPr>
              <a:t>gb_accuracy</a:t>
            </a:r>
            <a:r>
              <a:rPr dirty="0" sz="1100" spc="5" b="1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dirty="0" sz="1100" b="1">
                <a:solidFill>
                  <a:srgbClr val="4F81BC"/>
                </a:solidFill>
                <a:latin typeface="Cambria"/>
                <a:cs typeface="Cambria"/>
              </a:rPr>
              <a:t>=</a:t>
            </a:r>
            <a:r>
              <a:rPr dirty="0" sz="1100" spc="10" b="1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dirty="0" sz="1100" spc="-5" b="1">
                <a:solidFill>
                  <a:srgbClr val="4F81BC"/>
                </a:solidFill>
                <a:latin typeface="Cambria"/>
                <a:cs typeface="Cambria"/>
              </a:rPr>
              <a:t>accuracy_score(Y_test,</a:t>
            </a:r>
            <a:r>
              <a:rPr dirty="0" sz="1100" spc="5" b="1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dirty="0" sz="1100" spc="-5" b="1">
                <a:solidFill>
                  <a:srgbClr val="4F81BC"/>
                </a:solidFill>
                <a:latin typeface="Cambria"/>
                <a:cs typeface="Cambria"/>
              </a:rPr>
              <a:t>Y_pred_gb) </a:t>
            </a:r>
            <a:r>
              <a:rPr dirty="0" sz="1100" b="1">
                <a:solidFill>
                  <a:srgbClr val="4F81BC"/>
                </a:solidFill>
                <a:latin typeface="Cambria"/>
                <a:cs typeface="Cambria"/>
              </a:rPr>
              <a:t> gb_precision</a:t>
            </a:r>
            <a:r>
              <a:rPr dirty="0" sz="1100" spc="-10" b="1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dirty="0" sz="1100" b="1">
                <a:solidFill>
                  <a:srgbClr val="4F81BC"/>
                </a:solidFill>
                <a:latin typeface="Cambria"/>
                <a:cs typeface="Cambria"/>
              </a:rPr>
              <a:t>=</a:t>
            </a:r>
            <a:r>
              <a:rPr dirty="0" sz="1100" spc="10" b="1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dirty="0" sz="1100" spc="-5" b="1">
                <a:solidFill>
                  <a:srgbClr val="4F81BC"/>
                </a:solidFill>
                <a:latin typeface="Cambria"/>
                <a:cs typeface="Cambria"/>
              </a:rPr>
              <a:t>precision_score(Y_test,</a:t>
            </a:r>
            <a:r>
              <a:rPr dirty="0" sz="1100" b="1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dirty="0" sz="1100" spc="-5" b="1">
                <a:solidFill>
                  <a:srgbClr val="4F81BC"/>
                </a:solidFill>
                <a:latin typeface="Cambria"/>
                <a:cs typeface="Cambria"/>
              </a:rPr>
              <a:t>Y_pred_gb) </a:t>
            </a:r>
            <a:r>
              <a:rPr dirty="0" sz="1100" spc="-229" b="1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dirty="0" sz="1100" spc="-5" b="1">
                <a:solidFill>
                  <a:srgbClr val="4F81BC"/>
                </a:solidFill>
                <a:latin typeface="Cambria"/>
                <a:cs typeface="Cambria"/>
              </a:rPr>
              <a:t>gb_recall </a:t>
            </a:r>
            <a:r>
              <a:rPr dirty="0" sz="1100" b="1">
                <a:solidFill>
                  <a:srgbClr val="4F81BC"/>
                </a:solidFill>
                <a:latin typeface="Cambria"/>
                <a:cs typeface="Cambria"/>
              </a:rPr>
              <a:t>= </a:t>
            </a:r>
            <a:r>
              <a:rPr dirty="0" sz="1100" spc="-5" b="1">
                <a:solidFill>
                  <a:srgbClr val="4F81BC"/>
                </a:solidFill>
                <a:latin typeface="Cambria"/>
                <a:cs typeface="Cambria"/>
              </a:rPr>
              <a:t>recall_score(Y_test,</a:t>
            </a:r>
            <a:r>
              <a:rPr dirty="0" sz="1100" b="1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dirty="0" sz="1100" spc="-5" b="1">
                <a:solidFill>
                  <a:srgbClr val="4F81BC"/>
                </a:solidFill>
                <a:latin typeface="Cambria"/>
                <a:cs typeface="Cambria"/>
              </a:rPr>
              <a:t>Y_pred_gb) </a:t>
            </a:r>
            <a:r>
              <a:rPr dirty="0" sz="1100" b="1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dirty="0" sz="1100" spc="-5" b="1">
                <a:solidFill>
                  <a:srgbClr val="4F81BC"/>
                </a:solidFill>
                <a:latin typeface="Cambria"/>
                <a:cs typeface="Cambria"/>
              </a:rPr>
              <a:t>gb_f1_score</a:t>
            </a:r>
            <a:r>
              <a:rPr dirty="0" sz="1100" b="1">
                <a:solidFill>
                  <a:srgbClr val="4F81BC"/>
                </a:solidFill>
                <a:latin typeface="Cambria"/>
                <a:cs typeface="Cambria"/>
              </a:rPr>
              <a:t> = </a:t>
            </a:r>
            <a:r>
              <a:rPr dirty="0" sz="1100" spc="-5" b="1">
                <a:solidFill>
                  <a:srgbClr val="4F81BC"/>
                </a:solidFill>
                <a:latin typeface="Cambria"/>
                <a:cs typeface="Cambria"/>
              </a:rPr>
              <a:t>f1_score(Y_test,</a:t>
            </a:r>
            <a:r>
              <a:rPr dirty="0" sz="1100" b="1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dirty="0" sz="1100" spc="-5" b="1">
                <a:solidFill>
                  <a:srgbClr val="4F81BC"/>
                </a:solidFill>
                <a:latin typeface="Cambria"/>
                <a:cs typeface="Cambria"/>
              </a:rPr>
              <a:t>Y_pred_gb)</a:t>
            </a:r>
            <a:endParaRPr sz="11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dirty="0" sz="1100" spc="-5" b="1">
                <a:solidFill>
                  <a:srgbClr val="4F81BC"/>
                </a:solidFill>
                <a:latin typeface="Cambria"/>
                <a:cs typeface="Cambria"/>
              </a:rPr>
              <a:t>gb_confusion_matrix</a:t>
            </a:r>
            <a:r>
              <a:rPr dirty="0" sz="1100" b="1">
                <a:solidFill>
                  <a:srgbClr val="4F81BC"/>
                </a:solidFill>
                <a:latin typeface="Cambria"/>
                <a:cs typeface="Cambria"/>
              </a:rPr>
              <a:t> =</a:t>
            </a:r>
            <a:r>
              <a:rPr dirty="0" sz="1100" spc="25" b="1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dirty="0" sz="1100" spc="-5" b="1">
                <a:solidFill>
                  <a:srgbClr val="4F81BC"/>
                </a:solidFill>
                <a:latin typeface="Cambria"/>
                <a:cs typeface="Cambria"/>
              </a:rPr>
              <a:t>confusion_matrix(Y_test,</a:t>
            </a:r>
            <a:r>
              <a:rPr dirty="0" sz="1100" b="1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dirty="0" sz="1100" spc="-5" b="1">
                <a:solidFill>
                  <a:srgbClr val="4F81BC"/>
                </a:solidFill>
                <a:latin typeface="Cambria"/>
                <a:cs typeface="Cambria"/>
              </a:rPr>
              <a:t>Y_pred_gb)</a:t>
            </a:r>
            <a:endParaRPr sz="11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50">
              <a:latin typeface="Cambria"/>
              <a:cs typeface="Cambria"/>
            </a:endParaRPr>
          </a:p>
          <a:p>
            <a:pPr marL="12700" marR="5080">
              <a:lnSpc>
                <a:spcPct val="112700"/>
              </a:lnSpc>
            </a:pPr>
            <a:r>
              <a:rPr dirty="0" sz="1100" b="1">
                <a:solidFill>
                  <a:srgbClr val="4F81BC"/>
                </a:solidFill>
                <a:latin typeface="Cambria"/>
                <a:cs typeface="Cambria"/>
              </a:rPr>
              <a:t># </a:t>
            </a:r>
            <a:r>
              <a:rPr dirty="0" sz="1100" spc="-5" b="1">
                <a:solidFill>
                  <a:srgbClr val="4F81BC"/>
                </a:solidFill>
                <a:latin typeface="Cambria"/>
                <a:cs typeface="Cambria"/>
              </a:rPr>
              <a:t>Checking</a:t>
            </a:r>
            <a:r>
              <a:rPr dirty="0" sz="1100" spc="5" b="1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dirty="0" sz="1100" spc="-5" b="1">
                <a:solidFill>
                  <a:srgbClr val="4F81BC"/>
                </a:solidFill>
                <a:latin typeface="Cambria"/>
                <a:cs typeface="Cambria"/>
              </a:rPr>
              <a:t>for overfitting:</a:t>
            </a:r>
            <a:r>
              <a:rPr dirty="0" sz="1100" spc="-15" b="1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dirty="0" sz="1100" spc="-5" b="1">
                <a:solidFill>
                  <a:srgbClr val="4F81BC"/>
                </a:solidFill>
                <a:latin typeface="Cambria"/>
                <a:cs typeface="Cambria"/>
              </a:rPr>
              <a:t>Comparing</a:t>
            </a:r>
            <a:r>
              <a:rPr dirty="0" sz="1100" spc="15" b="1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dirty="0" sz="1100" spc="-5" b="1">
                <a:solidFill>
                  <a:srgbClr val="4F81BC"/>
                </a:solidFill>
                <a:latin typeface="Cambria"/>
                <a:cs typeface="Cambria"/>
              </a:rPr>
              <a:t>training</a:t>
            </a:r>
            <a:r>
              <a:rPr dirty="0" sz="1100" spc="-15" b="1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dirty="0" sz="1100" spc="-5" b="1">
                <a:solidFill>
                  <a:srgbClr val="4F81BC"/>
                </a:solidFill>
                <a:latin typeface="Cambria"/>
                <a:cs typeface="Cambria"/>
              </a:rPr>
              <a:t>and</a:t>
            </a:r>
            <a:r>
              <a:rPr dirty="0" sz="1100" spc="5" b="1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dirty="0" sz="1100" spc="-5" b="1">
                <a:solidFill>
                  <a:srgbClr val="4F81BC"/>
                </a:solidFill>
                <a:latin typeface="Cambria"/>
                <a:cs typeface="Cambria"/>
              </a:rPr>
              <a:t>testing</a:t>
            </a:r>
            <a:r>
              <a:rPr dirty="0" sz="1100" b="1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dirty="0" sz="1100" spc="-5" b="1">
                <a:solidFill>
                  <a:srgbClr val="4F81BC"/>
                </a:solidFill>
                <a:latin typeface="Cambria"/>
                <a:cs typeface="Cambria"/>
              </a:rPr>
              <a:t>scores </a:t>
            </a:r>
            <a:r>
              <a:rPr dirty="0" sz="1100" b="1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dirty="0" sz="1100" spc="-5" b="1">
                <a:solidFill>
                  <a:srgbClr val="4F81BC"/>
                </a:solidFill>
                <a:latin typeface="Cambria"/>
                <a:cs typeface="Cambria"/>
              </a:rPr>
              <a:t>gb_train_accuracy</a:t>
            </a:r>
            <a:r>
              <a:rPr dirty="0" sz="1100" spc="10" b="1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dirty="0" sz="1100" b="1">
                <a:solidFill>
                  <a:srgbClr val="4F81BC"/>
                </a:solidFill>
                <a:latin typeface="Cambria"/>
                <a:cs typeface="Cambria"/>
              </a:rPr>
              <a:t>=</a:t>
            </a:r>
            <a:r>
              <a:rPr dirty="0" sz="1100" spc="30" b="1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dirty="0" sz="1100" spc="-5" b="1">
                <a:solidFill>
                  <a:srgbClr val="4F81BC"/>
                </a:solidFill>
                <a:latin typeface="Cambria"/>
                <a:cs typeface="Cambria"/>
              </a:rPr>
              <a:t>accuracy_score(Y_train,</a:t>
            </a:r>
            <a:r>
              <a:rPr dirty="0" sz="1100" spc="25" b="1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dirty="0" sz="1100" spc="-5" b="1">
                <a:solidFill>
                  <a:srgbClr val="4F81BC"/>
                </a:solidFill>
                <a:latin typeface="Cambria"/>
                <a:cs typeface="Cambria"/>
              </a:rPr>
              <a:t>gb_model.predict(X_train_pca))</a:t>
            </a:r>
            <a:endParaRPr sz="11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4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dirty="0" sz="1100" spc="-5" b="1">
                <a:solidFill>
                  <a:srgbClr val="4F81BC"/>
                </a:solidFill>
                <a:latin typeface="Cambria"/>
                <a:cs typeface="Cambria"/>
              </a:rPr>
              <a:t>gb_metrics</a:t>
            </a:r>
            <a:r>
              <a:rPr dirty="0" sz="1100" spc="-35" b="1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dirty="0" sz="1100" b="1">
                <a:solidFill>
                  <a:srgbClr val="4F81BC"/>
                </a:solidFill>
                <a:latin typeface="Cambria"/>
                <a:cs typeface="Cambria"/>
              </a:rPr>
              <a:t>=</a:t>
            </a:r>
            <a:r>
              <a:rPr dirty="0" sz="1100" spc="-10" b="1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dirty="0" sz="1100" b="1">
                <a:solidFill>
                  <a:srgbClr val="4F81BC"/>
                </a:solidFill>
                <a:latin typeface="Cambria"/>
                <a:cs typeface="Cambria"/>
              </a:rPr>
              <a:t>{</a:t>
            </a:r>
            <a:endParaRPr sz="1100">
              <a:latin typeface="Cambria"/>
              <a:cs typeface="Cambria"/>
            </a:endParaRPr>
          </a:p>
          <a:p>
            <a:pPr marL="133985" marR="3089275">
              <a:lnSpc>
                <a:spcPct val="112300"/>
              </a:lnSpc>
              <a:spcBef>
                <a:spcPts val="5"/>
              </a:spcBef>
            </a:pPr>
            <a:r>
              <a:rPr dirty="0" sz="1100" spc="-5" b="1">
                <a:solidFill>
                  <a:srgbClr val="4F81BC"/>
                </a:solidFill>
                <a:latin typeface="Cambria"/>
                <a:cs typeface="Cambria"/>
              </a:rPr>
              <a:t>"Accuracy": gb_accuracy, </a:t>
            </a:r>
            <a:r>
              <a:rPr dirty="0" sz="1100" b="1">
                <a:solidFill>
                  <a:srgbClr val="4F81BC"/>
                </a:solidFill>
                <a:latin typeface="Cambria"/>
                <a:cs typeface="Cambria"/>
              </a:rPr>
              <a:t> "Precision":</a:t>
            </a:r>
            <a:r>
              <a:rPr dirty="0" sz="1100" spc="-50" b="1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dirty="0" sz="1100" spc="-5" b="1">
                <a:solidFill>
                  <a:srgbClr val="4F81BC"/>
                </a:solidFill>
                <a:latin typeface="Cambria"/>
                <a:cs typeface="Cambria"/>
              </a:rPr>
              <a:t>gb_precision, </a:t>
            </a:r>
            <a:r>
              <a:rPr dirty="0" sz="1100" spc="-225" b="1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dirty="0" sz="1100" spc="-5" b="1">
                <a:solidFill>
                  <a:srgbClr val="4F81BC"/>
                </a:solidFill>
                <a:latin typeface="Cambria"/>
                <a:cs typeface="Cambria"/>
              </a:rPr>
              <a:t>"Recall": gb_recall,</a:t>
            </a:r>
            <a:endParaRPr sz="1100">
              <a:latin typeface="Cambria"/>
              <a:cs typeface="Cambria"/>
            </a:endParaRPr>
          </a:p>
          <a:p>
            <a:pPr marL="133985">
              <a:lnSpc>
                <a:spcPct val="100000"/>
              </a:lnSpc>
              <a:spcBef>
                <a:spcPts val="170"/>
              </a:spcBef>
            </a:pPr>
            <a:r>
              <a:rPr dirty="0" sz="1100" b="1">
                <a:solidFill>
                  <a:srgbClr val="4F81BC"/>
                </a:solidFill>
                <a:latin typeface="Cambria"/>
                <a:cs typeface="Cambria"/>
              </a:rPr>
              <a:t>"F1</a:t>
            </a:r>
            <a:r>
              <a:rPr dirty="0" sz="1100" spc="-5" b="1">
                <a:solidFill>
                  <a:srgbClr val="4F81BC"/>
                </a:solidFill>
                <a:latin typeface="Cambria"/>
                <a:cs typeface="Cambria"/>
              </a:rPr>
              <a:t> Score":</a:t>
            </a:r>
            <a:r>
              <a:rPr dirty="0" sz="1100" spc="-10" b="1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dirty="0" sz="1100" spc="-5" b="1">
                <a:solidFill>
                  <a:srgbClr val="4F81BC"/>
                </a:solidFill>
                <a:latin typeface="Cambria"/>
                <a:cs typeface="Cambria"/>
              </a:rPr>
              <a:t>gb_f1_score,</a:t>
            </a:r>
            <a:endParaRPr sz="1100">
              <a:latin typeface="Cambria"/>
              <a:cs typeface="Cambria"/>
            </a:endParaRPr>
          </a:p>
          <a:p>
            <a:pPr marL="133985" marR="1605915">
              <a:lnSpc>
                <a:spcPts val="1490"/>
              </a:lnSpc>
              <a:spcBef>
                <a:spcPts val="60"/>
              </a:spcBef>
            </a:pPr>
            <a:r>
              <a:rPr dirty="0" sz="1100" spc="-5" b="1">
                <a:solidFill>
                  <a:srgbClr val="4F81BC"/>
                </a:solidFill>
                <a:latin typeface="Cambria"/>
                <a:cs typeface="Cambria"/>
              </a:rPr>
              <a:t>"Confusion</a:t>
            </a:r>
            <a:r>
              <a:rPr dirty="0" sz="1100" spc="5" b="1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dirty="0" sz="1100" spc="-5" b="1">
                <a:solidFill>
                  <a:srgbClr val="4F81BC"/>
                </a:solidFill>
                <a:latin typeface="Cambria"/>
                <a:cs typeface="Cambria"/>
              </a:rPr>
              <a:t>Matrix":</a:t>
            </a:r>
            <a:r>
              <a:rPr dirty="0" sz="1100" b="1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dirty="0" sz="1100" spc="-5" b="1">
                <a:solidFill>
                  <a:srgbClr val="4F81BC"/>
                </a:solidFill>
                <a:latin typeface="Cambria"/>
                <a:cs typeface="Cambria"/>
              </a:rPr>
              <a:t>gb_confusion_matrix.tolist(), </a:t>
            </a:r>
            <a:r>
              <a:rPr dirty="0" sz="1100" spc="-225" b="1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dirty="0" sz="1100" spc="-5" b="1">
                <a:solidFill>
                  <a:srgbClr val="4F81BC"/>
                </a:solidFill>
                <a:latin typeface="Cambria"/>
                <a:cs typeface="Cambria"/>
              </a:rPr>
              <a:t>"Training</a:t>
            </a:r>
            <a:r>
              <a:rPr dirty="0" sz="1100" b="1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dirty="0" sz="1100" spc="-5" b="1">
                <a:solidFill>
                  <a:srgbClr val="4F81BC"/>
                </a:solidFill>
                <a:latin typeface="Cambria"/>
                <a:cs typeface="Cambria"/>
              </a:rPr>
              <a:t>Accuracy":</a:t>
            </a:r>
            <a:r>
              <a:rPr dirty="0" sz="1100" b="1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dirty="0" sz="1100" spc="-5" b="1">
                <a:solidFill>
                  <a:srgbClr val="4F81BC"/>
                </a:solidFill>
                <a:latin typeface="Cambria"/>
                <a:cs typeface="Cambria"/>
              </a:rPr>
              <a:t>gb_train_accuracy</a:t>
            </a:r>
            <a:endParaRPr sz="11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dirty="0" sz="1100" b="1">
                <a:solidFill>
                  <a:srgbClr val="4F81BC"/>
                </a:solidFill>
                <a:latin typeface="Cambria"/>
                <a:cs typeface="Cambria"/>
              </a:rPr>
              <a:t>}</a:t>
            </a:r>
            <a:endParaRPr sz="11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dirty="0" sz="1200" spc="-5" b="1">
                <a:solidFill>
                  <a:srgbClr val="4F81BC"/>
                </a:solidFill>
                <a:latin typeface="Cambria"/>
                <a:cs typeface="Cambria"/>
              </a:rPr>
              <a:t>gb_metrics</a:t>
            </a:r>
            <a:endParaRPr sz="12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100">
              <a:latin typeface="Cambria"/>
              <a:cs typeface="Cambria"/>
            </a:endParaRPr>
          </a:p>
          <a:p>
            <a:pPr marL="12700">
              <a:lnSpc>
                <a:spcPts val="1010"/>
              </a:lnSpc>
            </a:pPr>
            <a:r>
              <a:rPr dirty="0" sz="900" spc="-5">
                <a:latin typeface="Segoe UI"/>
                <a:cs typeface="Segoe UI"/>
              </a:rPr>
              <a:t>Result</a:t>
            </a:r>
            <a:endParaRPr sz="900">
              <a:latin typeface="Segoe UI"/>
              <a:cs typeface="Segoe UI"/>
            </a:endParaRPr>
          </a:p>
          <a:p>
            <a:pPr marL="12700">
              <a:lnSpc>
                <a:spcPts val="1090"/>
              </a:lnSpc>
            </a:pPr>
            <a:r>
              <a:rPr dirty="0" sz="1050">
                <a:latin typeface="SimSun"/>
                <a:cs typeface="SimSun"/>
              </a:rPr>
              <a:t>{'Accuracy':</a:t>
            </a:r>
            <a:r>
              <a:rPr dirty="0" sz="1050" spc="-15">
                <a:latin typeface="SimSun"/>
                <a:cs typeface="SimSun"/>
              </a:rPr>
              <a:t> </a:t>
            </a:r>
            <a:r>
              <a:rPr dirty="0" sz="1050" spc="-5">
                <a:latin typeface="SimSun"/>
                <a:cs typeface="SimSun"/>
              </a:rPr>
              <a:t>0.9065533980582524,</a:t>
            </a:r>
            <a:endParaRPr sz="1050">
              <a:latin typeface="SimSun"/>
              <a:cs typeface="SimSun"/>
            </a:endParaRPr>
          </a:p>
          <a:p>
            <a:pPr marL="79375">
              <a:lnSpc>
                <a:spcPts val="1050"/>
              </a:lnSpc>
            </a:pPr>
            <a:r>
              <a:rPr dirty="0" sz="1050">
                <a:latin typeface="SimSun"/>
                <a:cs typeface="SimSun"/>
              </a:rPr>
              <a:t>'Precision':</a:t>
            </a:r>
            <a:r>
              <a:rPr dirty="0" sz="1050" spc="-15">
                <a:latin typeface="SimSun"/>
                <a:cs typeface="SimSun"/>
              </a:rPr>
              <a:t> </a:t>
            </a:r>
            <a:r>
              <a:rPr dirty="0" sz="1050" spc="-5">
                <a:latin typeface="SimSun"/>
                <a:cs typeface="SimSun"/>
              </a:rPr>
              <a:t>0.6190476190476191,</a:t>
            </a:r>
            <a:endParaRPr sz="1050">
              <a:latin typeface="SimSun"/>
              <a:cs typeface="SimSun"/>
            </a:endParaRPr>
          </a:p>
          <a:p>
            <a:pPr marL="79375">
              <a:lnSpc>
                <a:spcPts val="1050"/>
              </a:lnSpc>
            </a:pPr>
            <a:r>
              <a:rPr dirty="0" sz="1050">
                <a:latin typeface="SimSun"/>
                <a:cs typeface="SimSun"/>
              </a:rPr>
              <a:t>'Recall':</a:t>
            </a:r>
            <a:r>
              <a:rPr dirty="0" sz="1050" spc="-15">
                <a:latin typeface="SimSun"/>
                <a:cs typeface="SimSun"/>
              </a:rPr>
              <a:t> </a:t>
            </a:r>
            <a:r>
              <a:rPr dirty="0" sz="1050" spc="-5">
                <a:latin typeface="SimSun"/>
                <a:cs typeface="SimSun"/>
              </a:rPr>
              <a:t>0.42391304347826086,</a:t>
            </a:r>
            <a:endParaRPr sz="1050">
              <a:latin typeface="SimSun"/>
              <a:cs typeface="SimSun"/>
            </a:endParaRPr>
          </a:p>
          <a:p>
            <a:pPr marL="79375">
              <a:lnSpc>
                <a:spcPts val="1050"/>
              </a:lnSpc>
            </a:pPr>
            <a:r>
              <a:rPr dirty="0" sz="1050">
                <a:latin typeface="SimSun"/>
                <a:cs typeface="SimSun"/>
              </a:rPr>
              <a:t>'F1 </a:t>
            </a:r>
            <a:r>
              <a:rPr dirty="0" sz="1050" spc="-5">
                <a:latin typeface="SimSun"/>
                <a:cs typeface="SimSun"/>
              </a:rPr>
              <a:t>Score':</a:t>
            </a:r>
            <a:r>
              <a:rPr dirty="0" sz="1050">
                <a:latin typeface="SimSun"/>
                <a:cs typeface="SimSun"/>
              </a:rPr>
              <a:t> </a:t>
            </a:r>
            <a:r>
              <a:rPr dirty="0" sz="1050" spc="-5">
                <a:latin typeface="SimSun"/>
                <a:cs typeface="SimSun"/>
              </a:rPr>
              <a:t>0.503225806451613,</a:t>
            </a:r>
            <a:endParaRPr sz="1050">
              <a:latin typeface="SimSun"/>
              <a:cs typeface="SimSun"/>
            </a:endParaRPr>
          </a:p>
          <a:p>
            <a:pPr marL="79375">
              <a:lnSpc>
                <a:spcPts val="1050"/>
              </a:lnSpc>
            </a:pPr>
            <a:r>
              <a:rPr dirty="0" sz="1050">
                <a:latin typeface="SimSun"/>
                <a:cs typeface="SimSun"/>
              </a:rPr>
              <a:t>'Confusion</a:t>
            </a:r>
            <a:r>
              <a:rPr dirty="0" sz="1050" spc="-5">
                <a:latin typeface="SimSun"/>
                <a:cs typeface="SimSun"/>
              </a:rPr>
              <a:t> Matrix': [[708, 24],</a:t>
            </a:r>
            <a:r>
              <a:rPr dirty="0" sz="1050" spc="-10">
                <a:latin typeface="SimSun"/>
                <a:cs typeface="SimSun"/>
              </a:rPr>
              <a:t> </a:t>
            </a:r>
            <a:r>
              <a:rPr dirty="0" sz="1050">
                <a:latin typeface="SimSun"/>
                <a:cs typeface="SimSun"/>
              </a:rPr>
              <a:t>[53,</a:t>
            </a:r>
            <a:r>
              <a:rPr dirty="0" sz="1050" spc="-15">
                <a:latin typeface="SimSun"/>
                <a:cs typeface="SimSun"/>
              </a:rPr>
              <a:t> </a:t>
            </a:r>
            <a:r>
              <a:rPr dirty="0" sz="1050">
                <a:latin typeface="SimSun"/>
                <a:cs typeface="SimSun"/>
              </a:rPr>
              <a:t>39]],</a:t>
            </a:r>
            <a:endParaRPr sz="1050">
              <a:latin typeface="SimSun"/>
              <a:cs typeface="SimSun"/>
            </a:endParaRPr>
          </a:p>
          <a:p>
            <a:pPr marL="79375">
              <a:lnSpc>
                <a:spcPts val="1160"/>
              </a:lnSpc>
            </a:pPr>
            <a:r>
              <a:rPr dirty="0" sz="1050">
                <a:latin typeface="SimSun"/>
                <a:cs typeface="SimSun"/>
              </a:rPr>
              <a:t>'Training</a:t>
            </a:r>
            <a:r>
              <a:rPr dirty="0" sz="1050" spc="-15">
                <a:latin typeface="SimSun"/>
                <a:cs typeface="SimSun"/>
              </a:rPr>
              <a:t> </a:t>
            </a:r>
            <a:r>
              <a:rPr dirty="0" sz="1050">
                <a:latin typeface="SimSun"/>
                <a:cs typeface="SimSun"/>
              </a:rPr>
              <a:t>Accuracy':</a:t>
            </a:r>
            <a:r>
              <a:rPr dirty="0" sz="1050" spc="-10">
                <a:latin typeface="SimSun"/>
                <a:cs typeface="SimSun"/>
              </a:rPr>
              <a:t> </a:t>
            </a:r>
            <a:r>
              <a:rPr dirty="0" sz="1050" spc="-5">
                <a:latin typeface="SimSun"/>
                <a:cs typeface="SimSun"/>
              </a:rPr>
              <a:t>0.958421851289833}</a:t>
            </a:r>
            <a:endParaRPr sz="105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604" y="2064766"/>
            <a:ext cx="5440045" cy="2235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0665">
              <a:lnSpc>
                <a:spcPct val="100000"/>
              </a:lnSpc>
              <a:spcBef>
                <a:spcPts val="100"/>
              </a:spcBef>
            </a:pPr>
            <a:r>
              <a:rPr dirty="0" sz="2000" spc="5" b="1">
                <a:solidFill>
                  <a:srgbClr val="4F81BC"/>
                </a:solidFill>
                <a:latin typeface="Times New Roman"/>
                <a:cs typeface="Times New Roman"/>
              </a:rPr>
              <a:t>6</a:t>
            </a:r>
            <a:r>
              <a:rPr dirty="0" sz="2000" b="1">
                <a:solidFill>
                  <a:srgbClr val="4F81BC"/>
                </a:solidFill>
                <a:latin typeface="Times New Roman"/>
                <a:cs typeface="Times New Roman"/>
              </a:rPr>
              <a:t>.</a:t>
            </a:r>
            <a:r>
              <a:rPr dirty="0" sz="2000" spc="-210" b="1">
                <a:solidFill>
                  <a:srgbClr val="4F81BC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4F81BC"/>
                </a:solidFill>
                <a:latin typeface="Times New Roman"/>
                <a:cs typeface="Times New Roman"/>
              </a:rPr>
              <a:t>Support</a:t>
            </a:r>
            <a:r>
              <a:rPr dirty="0" sz="2000" spc="-10" b="1">
                <a:solidFill>
                  <a:srgbClr val="4F81BC"/>
                </a:solidFill>
                <a:latin typeface="Times New Roman"/>
                <a:cs typeface="Times New Roman"/>
              </a:rPr>
              <a:t> </a:t>
            </a:r>
            <a:r>
              <a:rPr dirty="0" sz="2000" spc="5" b="1">
                <a:solidFill>
                  <a:srgbClr val="4F81BC"/>
                </a:solidFill>
                <a:latin typeface="Times New Roman"/>
                <a:cs typeface="Times New Roman"/>
              </a:rPr>
              <a:t>V</a:t>
            </a:r>
            <a:r>
              <a:rPr dirty="0" sz="2000" b="1">
                <a:solidFill>
                  <a:srgbClr val="4F81BC"/>
                </a:solidFill>
                <a:latin typeface="Times New Roman"/>
                <a:cs typeface="Times New Roman"/>
              </a:rPr>
              <a:t>e</a:t>
            </a:r>
            <a:r>
              <a:rPr dirty="0" sz="2000" spc="-20" b="1">
                <a:solidFill>
                  <a:srgbClr val="4F81BC"/>
                </a:solidFill>
                <a:latin typeface="Times New Roman"/>
                <a:cs typeface="Times New Roman"/>
              </a:rPr>
              <a:t>c</a:t>
            </a:r>
            <a:r>
              <a:rPr dirty="0" sz="2000" spc="-10" b="1">
                <a:solidFill>
                  <a:srgbClr val="4F81BC"/>
                </a:solidFill>
                <a:latin typeface="Times New Roman"/>
                <a:cs typeface="Times New Roman"/>
              </a:rPr>
              <a:t>t</a:t>
            </a:r>
            <a:r>
              <a:rPr dirty="0" sz="2000" b="1">
                <a:solidFill>
                  <a:srgbClr val="4F81BC"/>
                </a:solidFill>
                <a:latin typeface="Times New Roman"/>
                <a:cs typeface="Times New Roman"/>
              </a:rPr>
              <a:t>or</a:t>
            </a:r>
            <a:r>
              <a:rPr dirty="0" sz="2000" b="1">
                <a:solidFill>
                  <a:srgbClr val="4F81BC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4F81BC"/>
                </a:solidFill>
                <a:latin typeface="Times New Roman"/>
                <a:cs typeface="Times New Roman"/>
              </a:rPr>
              <a:t>Classifier</a:t>
            </a:r>
            <a:r>
              <a:rPr dirty="0" sz="2000" spc="-20" b="1">
                <a:solidFill>
                  <a:srgbClr val="4F81BC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4F81BC"/>
                </a:solidFill>
                <a:latin typeface="Times New Roman"/>
                <a:cs typeface="Times New Roman"/>
              </a:rPr>
              <a:t>(S</a:t>
            </a:r>
            <a:r>
              <a:rPr dirty="0" sz="2000" spc="-10" b="1">
                <a:solidFill>
                  <a:srgbClr val="4F81BC"/>
                </a:solidFill>
                <a:latin typeface="Times New Roman"/>
                <a:cs typeface="Times New Roman"/>
              </a:rPr>
              <a:t>V</a:t>
            </a:r>
            <a:r>
              <a:rPr dirty="0" sz="2000" b="1">
                <a:solidFill>
                  <a:srgbClr val="4F81BC"/>
                </a:solidFill>
                <a:latin typeface="Times New Roman"/>
                <a:cs typeface="Times New Roman"/>
              </a:rPr>
              <a:t>C)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65"/>
              </a:spcBef>
            </a:pPr>
            <a:r>
              <a:rPr dirty="0" sz="1100" i="1">
                <a:solidFill>
                  <a:srgbClr val="4F81BC"/>
                </a:solidFill>
                <a:latin typeface="Segoe UI"/>
                <a:cs typeface="Segoe UI"/>
              </a:rPr>
              <a:t>Results</a:t>
            </a:r>
            <a:r>
              <a:rPr dirty="0" sz="1100" spc="-25" i="1">
                <a:solidFill>
                  <a:srgbClr val="4F81BC"/>
                </a:solidFill>
                <a:latin typeface="Segoe UI"/>
                <a:cs typeface="Segoe UI"/>
              </a:rPr>
              <a:t> </a:t>
            </a:r>
            <a:r>
              <a:rPr dirty="0" sz="1100" spc="-5" i="1">
                <a:solidFill>
                  <a:srgbClr val="4F81BC"/>
                </a:solidFill>
                <a:latin typeface="Segoe UI"/>
                <a:cs typeface="Segoe UI"/>
              </a:rPr>
              <a:t>and</a:t>
            </a:r>
            <a:r>
              <a:rPr dirty="0" sz="1100" spc="-10" i="1">
                <a:solidFill>
                  <a:srgbClr val="4F81BC"/>
                </a:solidFill>
                <a:latin typeface="Segoe UI"/>
                <a:cs typeface="Segoe UI"/>
              </a:rPr>
              <a:t> </a:t>
            </a:r>
            <a:r>
              <a:rPr dirty="0" sz="1100" spc="-5" i="1">
                <a:solidFill>
                  <a:srgbClr val="4F81BC"/>
                </a:solidFill>
                <a:latin typeface="Segoe UI"/>
                <a:cs typeface="Segoe UI"/>
              </a:rPr>
              <a:t>Explanation:</a:t>
            </a:r>
            <a:endParaRPr sz="1100">
              <a:latin typeface="Segoe UI"/>
              <a:cs typeface="Segoe UI"/>
            </a:endParaRPr>
          </a:p>
          <a:p>
            <a:pPr marL="12700" marR="5080">
              <a:lnSpc>
                <a:spcPct val="127299"/>
              </a:lnSpc>
              <a:spcBef>
                <a:spcPts val="1010"/>
              </a:spcBef>
            </a:pPr>
            <a:r>
              <a:rPr dirty="0" sz="1100">
                <a:solidFill>
                  <a:srgbClr val="374151"/>
                </a:solidFill>
                <a:latin typeface="Segoe UI"/>
                <a:cs typeface="Segoe UI"/>
              </a:rPr>
              <a:t>The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Support</a:t>
            </a:r>
            <a:r>
              <a:rPr dirty="0" sz="1100" spc="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Vector</a:t>
            </a:r>
            <a:r>
              <a:rPr dirty="0" sz="1100" spc="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Classifier</a:t>
            </a:r>
            <a:r>
              <a:rPr dirty="0" sz="1100" spc="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demonstrates</a:t>
            </a:r>
            <a:r>
              <a:rPr dirty="0" sz="1100" spc="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>
                <a:solidFill>
                  <a:srgbClr val="374151"/>
                </a:solidFill>
                <a:latin typeface="Segoe UI"/>
                <a:cs typeface="Segoe UI"/>
              </a:rPr>
              <a:t>high</a:t>
            </a:r>
            <a:r>
              <a:rPr dirty="0" sz="1100" spc="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accuracy</a:t>
            </a:r>
            <a:r>
              <a:rPr dirty="0" sz="110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with</a:t>
            </a:r>
            <a:r>
              <a:rPr dirty="0" sz="1100" spc="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>
                <a:solidFill>
                  <a:srgbClr val="374151"/>
                </a:solidFill>
                <a:latin typeface="Segoe UI"/>
                <a:cs typeface="Segoe UI"/>
              </a:rPr>
              <a:t>a</a:t>
            </a:r>
            <a:r>
              <a:rPr dirty="0" sz="1100" spc="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performance</a:t>
            </a:r>
            <a:r>
              <a:rPr dirty="0" sz="1100" spc="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>
                <a:solidFill>
                  <a:srgbClr val="374151"/>
                </a:solidFill>
                <a:latin typeface="Segoe UI"/>
                <a:cs typeface="Segoe UI"/>
              </a:rPr>
              <a:t>that</a:t>
            </a:r>
            <a:r>
              <a:rPr dirty="0" sz="1100" spc="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leans </a:t>
            </a:r>
            <a:r>
              <a:rPr dirty="0" sz="1100" spc="-28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towards</a:t>
            </a:r>
            <a:r>
              <a:rPr dirty="0" sz="1100" spc="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>
                <a:solidFill>
                  <a:srgbClr val="374151"/>
                </a:solidFill>
                <a:latin typeface="Segoe UI"/>
                <a:cs typeface="Segoe UI"/>
              </a:rPr>
              <a:t>precision,</a:t>
            </a:r>
            <a:r>
              <a:rPr dirty="0" sz="1100" spc="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indicating</a:t>
            </a:r>
            <a:r>
              <a:rPr dirty="0" sz="1100" spc="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its</a:t>
            </a:r>
            <a:r>
              <a:rPr dirty="0" sz="1100" spc="1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effectiveness</a:t>
            </a:r>
            <a:r>
              <a:rPr dirty="0" sz="1100" spc="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in</a:t>
            </a:r>
            <a:r>
              <a:rPr dirty="0" sz="1100" spc="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correctly</a:t>
            </a:r>
            <a:r>
              <a:rPr dirty="0" sz="1100" spc="2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predicting</a:t>
            </a:r>
            <a:r>
              <a:rPr dirty="0" sz="1100" spc="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positive</a:t>
            </a:r>
            <a:r>
              <a:rPr dirty="0" sz="1100" spc="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instances. </a:t>
            </a:r>
            <a:r>
              <a:rPr dirty="0" sz="1100">
                <a:solidFill>
                  <a:srgbClr val="374151"/>
                </a:solidFill>
                <a:latin typeface="Segoe UI"/>
                <a:cs typeface="Segoe UI"/>
              </a:rPr>
              <a:t> However, the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model is</a:t>
            </a:r>
            <a:r>
              <a:rPr dirty="0" sz="1100" spc="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somewhat</a:t>
            </a:r>
            <a:r>
              <a:rPr dirty="0" sz="1100" spc="-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>
                <a:solidFill>
                  <a:srgbClr val="374151"/>
                </a:solidFill>
                <a:latin typeface="Segoe UI"/>
                <a:cs typeface="Segoe UI"/>
              </a:rPr>
              <a:t>conservative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 in</a:t>
            </a:r>
            <a:r>
              <a:rPr dirty="0" sz="1100" spc="-1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predicting</a:t>
            </a:r>
            <a:r>
              <a:rPr dirty="0" sz="110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positive outcomes,</a:t>
            </a:r>
            <a:r>
              <a:rPr dirty="0" sz="1100" spc="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>
                <a:solidFill>
                  <a:srgbClr val="374151"/>
                </a:solidFill>
                <a:latin typeface="Segoe UI"/>
                <a:cs typeface="Segoe UI"/>
              </a:rPr>
              <a:t>as </a:t>
            </a:r>
            <a:r>
              <a:rPr dirty="0" sz="1100" spc="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>
                <a:solidFill>
                  <a:srgbClr val="374151"/>
                </a:solidFill>
                <a:latin typeface="Segoe UI"/>
                <a:cs typeface="Segoe UI"/>
              </a:rPr>
              <a:t>reflected </a:t>
            </a:r>
            <a:r>
              <a:rPr dirty="0" sz="1100" spc="-10">
                <a:solidFill>
                  <a:srgbClr val="374151"/>
                </a:solidFill>
                <a:latin typeface="Segoe UI"/>
                <a:cs typeface="Segoe UI"/>
              </a:rPr>
              <a:t>by</a:t>
            </a:r>
            <a:r>
              <a:rPr dirty="0" sz="1100" spc="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>
                <a:solidFill>
                  <a:srgbClr val="374151"/>
                </a:solidFill>
                <a:latin typeface="Segoe UI"/>
                <a:cs typeface="Segoe UI"/>
              </a:rPr>
              <a:t>the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lower</a:t>
            </a:r>
            <a:r>
              <a:rPr dirty="0" sz="1100" spc="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recall.</a:t>
            </a:r>
            <a:r>
              <a:rPr dirty="0" sz="1100" spc="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>
                <a:solidFill>
                  <a:srgbClr val="374151"/>
                </a:solidFill>
                <a:latin typeface="Segoe UI"/>
                <a:cs typeface="Segoe UI"/>
              </a:rPr>
              <a:t>The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moderate</a:t>
            </a:r>
            <a:r>
              <a:rPr dirty="0" sz="1100" spc="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difference</a:t>
            </a:r>
            <a:r>
              <a:rPr dirty="0" sz="110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between</a:t>
            </a:r>
            <a:r>
              <a:rPr dirty="0" sz="110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training</a:t>
            </a:r>
            <a:r>
              <a:rPr dirty="0" sz="110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and</a:t>
            </a:r>
            <a:r>
              <a:rPr dirty="0" sz="110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testing </a:t>
            </a:r>
            <a:r>
              <a:rPr dirty="0" sz="110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accuracy</a:t>
            </a:r>
            <a:r>
              <a:rPr dirty="0" sz="1100" spc="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indicates</a:t>
            </a:r>
            <a:r>
              <a:rPr dirty="0" sz="1100" spc="-1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>
                <a:solidFill>
                  <a:srgbClr val="374151"/>
                </a:solidFill>
                <a:latin typeface="Segoe UI"/>
                <a:cs typeface="Segoe UI"/>
              </a:rPr>
              <a:t>a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good </a:t>
            </a:r>
            <a:r>
              <a:rPr dirty="0" sz="1100">
                <a:solidFill>
                  <a:srgbClr val="374151"/>
                </a:solidFill>
                <a:latin typeface="Segoe UI"/>
                <a:cs typeface="Segoe UI"/>
              </a:rPr>
              <a:t>fit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 with</a:t>
            </a:r>
            <a:r>
              <a:rPr dirty="0" sz="110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minimal overfitting.</a:t>
            </a:r>
            <a:endParaRPr sz="11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0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200" spc="-5">
                <a:solidFill>
                  <a:srgbClr val="4F81BC"/>
                </a:solidFill>
                <a:latin typeface="Segoe UI"/>
                <a:cs typeface="Segoe UI"/>
              </a:rPr>
              <a:t>Performance</a:t>
            </a:r>
            <a:r>
              <a:rPr dirty="0" sz="1200" spc="-25">
                <a:solidFill>
                  <a:srgbClr val="4F81BC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4F81BC"/>
                </a:solidFill>
                <a:latin typeface="Segoe UI"/>
                <a:cs typeface="Segoe UI"/>
              </a:rPr>
              <a:t>Metrics: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85161" y="4304512"/>
            <a:ext cx="1479550" cy="409575"/>
          </a:xfrm>
          <a:prstGeom prst="rect">
            <a:avLst/>
          </a:prstGeom>
        </p:spPr>
        <p:txBody>
          <a:bodyPr wrap="square" lIns="0" tIns="368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dirty="0" sz="1100">
                <a:solidFill>
                  <a:srgbClr val="374151"/>
                </a:solidFill>
                <a:latin typeface="Segoe UI"/>
                <a:cs typeface="Segoe UI"/>
              </a:rPr>
              <a:t>:</a:t>
            </a:r>
            <a:r>
              <a:rPr dirty="0" sz="1100" spc="-1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Approximately</a:t>
            </a:r>
            <a:r>
              <a:rPr dirty="0" sz="1100" spc="-2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90.17%</a:t>
            </a:r>
            <a:endParaRPr sz="1100">
              <a:latin typeface="Segoe UI"/>
              <a:cs typeface="Segoe UI"/>
            </a:endParaRPr>
          </a:p>
          <a:p>
            <a:pPr marL="17145">
              <a:lnSpc>
                <a:spcPct val="100000"/>
              </a:lnSpc>
              <a:spcBef>
                <a:spcPts val="190"/>
              </a:spcBef>
            </a:pPr>
            <a:r>
              <a:rPr dirty="0" sz="1100">
                <a:solidFill>
                  <a:srgbClr val="374151"/>
                </a:solidFill>
                <a:latin typeface="Segoe UI"/>
                <a:cs typeface="Segoe UI"/>
              </a:rPr>
              <a:t>:</a:t>
            </a:r>
            <a:r>
              <a:rPr dirty="0" sz="1100" spc="-2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Approximately</a:t>
            </a:r>
            <a:r>
              <a:rPr dirty="0" sz="1100" spc="-2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60.38%</a:t>
            </a:r>
            <a:endParaRPr sz="1100">
              <a:latin typeface="Segoe UI"/>
              <a:cs typeface="Segoe U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83994" y="4712334"/>
            <a:ext cx="1474470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>
                <a:solidFill>
                  <a:srgbClr val="374151"/>
                </a:solidFill>
                <a:latin typeface="Segoe UI"/>
                <a:cs typeface="Segoe UI"/>
              </a:rPr>
              <a:t>:</a:t>
            </a:r>
            <a:r>
              <a:rPr dirty="0" sz="1100" spc="-2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Approximately</a:t>
            </a:r>
            <a:r>
              <a:rPr dirty="0" sz="1100" spc="-4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>
                <a:solidFill>
                  <a:srgbClr val="374151"/>
                </a:solidFill>
                <a:latin typeface="Segoe UI"/>
                <a:cs typeface="Segoe UI"/>
              </a:rPr>
              <a:t>34.78%</a:t>
            </a:r>
            <a:endParaRPr sz="1100">
              <a:latin typeface="Segoe UI"/>
              <a:cs typeface="Segoe U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48585" y="4904358"/>
            <a:ext cx="55880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>
                <a:solidFill>
                  <a:srgbClr val="374151"/>
                </a:solidFill>
                <a:latin typeface="Segoe UI"/>
                <a:cs typeface="Segoe UI"/>
              </a:rPr>
              <a:t>:</a:t>
            </a:r>
            <a:endParaRPr sz="1100">
              <a:latin typeface="Segoe UI"/>
              <a:cs typeface="Segoe U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20638" y="4904358"/>
            <a:ext cx="802640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ately</a:t>
            </a:r>
            <a:r>
              <a:rPr dirty="0" sz="1100" spc="-5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44.14%</a:t>
            </a:r>
            <a:endParaRPr sz="1100">
              <a:latin typeface="Segoe UI"/>
              <a:cs typeface="Segoe U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59153" y="4301769"/>
            <a:ext cx="83820" cy="986155"/>
          </a:xfrm>
          <a:prstGeom prst="rect">
            <a:avLst/>
          </a:prstGeom>
        </p:spPr>
        <p:txBody>
          <a:bodyPr wrap="square" lIns="0" tIns="5206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dirty="0" sz="1000" spc="-5">
                <a:solidFill>
                  <a:srgbClr val="374151"/>
                </a:solidFill>
                <a:latin typeface="Symbol"/>
                <a:cs typeface="Symbol"/>
              </a:rPr>
              <a:t></a:t>
            </a:r>
            <a:endParaRPr sz="1000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dirty="0" sz="1000" spc="-5">
                <a:solidFill>
                  <a:srgbClr val="374151"/>
                </a:solidFill>
                <a:latin typeface="Symbol"/>
                <a:cs typeface="Symbol"/>
              </a:rPr>
              <a:t></a:t>
            </a:r>
            <a:endParaRPr sz="1000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dirty="0" sz="1000" spc="-5">
                <a:solidFill>
                  <a:srgbClr val="374151"/>
                </a:solidFill>
                <a:latin typeface="Symbol"/>
                <a:cs typeface="Symbol"/>
              </a:rPr>
              <a:t></a:t>
            </a:r>
            <a:endParaRPr sz="1000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dirty="0" sz="1000" spc="-5">
                <a:solidFill>
                  <a:srgbClr val="374151"/>
                </a:solidFill>
                <a:latin typeface="Symbol"/>
                <a:cs typeface="Symbol"/>
              </a:rPr>
              <a:t></a:t>
            </a:r>
            <a:endParaRPr sz="1000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dirty="0" sz="1000" spc="-5">
                <a:solidFill>
                  <a:srgbClr val="374151"/>
                </a:solidFill>
                <a:latin typeface="Symbol"/>
                <a:cs typeface="Symbol"/>
              </a:rPr>
              <a:t></a:t>
            </a:r>
            <a:endParaRPr sz="1000">
              <a:latin typeface="Symbol"/>
              <a:cs typeface="Symbol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600453" y="4327270"/>
          <a:ext cx="1269365" cy="9607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3065"/>
                <a:gridCol w="212090"/>
                <a:gridCol w="659130"/>
              </a:tblGrid>
              <a:tr h="190500">
                <a:tc gridSpan="2">
                  <a:txBody>
                    <a:bodyPr/>
                    <a:lstStyle/>
                    <a:p>
                      <a:pPr marL="1270" marR="3175">
                        <a:lnSpc>
                          <a:spcPts val="1300"/>
                        </a:lnSpc>
                        <a:spcBef>
                          <a:spcPts val="100"/>
                        </a:spcBef>
                      </a:pPr>
                      <a:r>
                        <a:rPr dirty="0" sz="1100" b="1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Ac</a:t>
                      </a:r>
                      <a:r>
                        <a:rPr dirty="0" sz="1100" spc="-5" b="1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c</a:t>
                      </a:r>
                      <a:r>
                        <a:rPr dirty="0" sz="1100" spc="-10" b="1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u</a:t>
                      </a:r>
                      <a:r>
                        <a:rPr dirty="0" sz="1100" b="1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ra</a:t>
                      </a:r>
                      <a:r>
                        <a:rPr dirty="0" sz="1100" spc="-15" b="1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c</a:t>
                      </a:r>
                      <a:r>
                        <a:rPr dirty="0" sz="1100" b="1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y</a:t>
                      </a:r>
                      <a:endParaRPr sz="1100">
                        <a:latin typeface="Segoe UI"/>
                        <a:cs typeface="Segoe UI"/>
                      </a:endParaRPr>
                    </a:p>
                  </a:txBody>
                  <a:tcPr marL="0" marR="0" marB="0" marT="12700">
                    <a:lnL w="3175">
                      <a:solidFill>
                        <a:srgbClr val="D9D9E2"/>
                      </a:solidFill>
                      <a:prstDash val="solid"/>
                    </a:lnL>
                    <a:lnR w="3175">
                      <a:solidFill>
                        <a:srgbClr val="D9D9E2"/>
                      </a:solidFill>
                      <a:prstDash val="solid"/>
                    </a:lnR>
                    <a:lnT w="3175">
                      <a:solidFill>
                        <a:srgbClr val="D9D9E2"/>
                      </a:solidFill>
                      <a:prstDash val="solid"/>
                    </a:lnT>
                    <a:lnB w="6350">
                      <a:solidFill>
                        <a:srgbClr val="D9D9E2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 marR="85090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92023">
                <a:tc gridSpan="2">
                  <a:txBody>
                    <a:bodyPr/>
                    <a:lstStyle/>
                    <a:p>
                      <a:pPr marL="1270">
                        <a:lnSpc>
                          <a:spcPts val="1300"/>
                        </a:lnSpc>
                        <a:spcBef>
                          <a:spcPts val="110"/>
                        </a:spcBef>
                      </a:pPr>
                      <a:r>
                        <a:rPr dirty="0" sz="1100" spc="5" b="1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P</a:t>
                      </a:r>
                      <a:r>
                        <a:rPr dirty="0" sz="1100" spc="-10" b="1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r</a:t>
                      </a:r>
                      <a:r>
                        <a:rPr dirty="0" sz="1100" b="1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ecis</a:t>
                      </a:r>
                      <a:r>
                        <a:rPr dirty="0" sz="1100" spc="-5" b="1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i</a:t>
                      </a:r>
                      <a:r>
                        <a:rPr dirty="0" sz="1100" spc="-20" b="1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o</a:t>
                      </a:r>
                      <a:r>
                        <a:rPr dirty="0" sz="1100" b="1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n</a:t>
                      </a:r>
                      <a:endParaRPr sz="1100">
                        <a:latin typeface="Segoe UI"/>
                        <a:cs typeface="Segoe UI"/>
                      </a:endParaRPr>
                    </a:p>
                  </a:txBody>
                  <a:tcPr marL="0" marR="0" marB="0" marT="13970">
                    <a:lnL w="3175">
                      <a:solidFill>
                        <a:srgbClr val="D9D9E2"/>
                      </a:solidFill>
                      <a:prstDash val="solid"/>
                    </a:lnL>
                    <a:lnR w="3175">
                      <a:solidFill>
                        <a:srgbClr val="D9D9E2"/>
                      </a:solidFill>
                      <a:prstDash val="solid"/>
                    </a:lnR>
                    <a:lnT w="6350">
                      <a:solidFill>
                        <a:srgbClr val="D9D9E2"/>
                      </a:solidFill>
                      <a:prstDash val="solid"/>
                    </a:lnT>
                    <a:lnB w="6350">
                      <a:solidFill>
                        <a:srgbClr val="D9D9E2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92023">
                <a:tc>
                  <a:txBody>
                    <a:bodyPr/>
                    <a:lstStyle/>
                    <a:p>
                      <a:pPr marL="1270">
                        <a:lnSpc>
                          <a:spcPts val="1300"/>
                        </a:lnSpc>
                        <a:spcBef>
                          <a:spcPts val="110"/>
                        </a:spcBef>
                      </a:pPr>
                      <a:r>
                        <a:rPr dirty="0" sz="1100" b="1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Reca</a:t>
                      </a:r>
                      <a:r>
                        <a:rPr dirty="0" sz="1100" spc="-5" b="1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ll</a:t>
                      </a:r>
                      <a:endParaRPr sz="1100">
                        <a:latin typeface="Segoe UI"/>
                        <a:cs typeface="Segoe UI"/>
                      </a:endParaRPr>
                    </a:p>
                  </a:txBody>
                  <a:tcPr marL="0" marR="0" marB="0" marT="13970">
                    <a:lnL w="3175">
                      <a:solidFill>
                        <a:srgbClr val="D9D9E2"/>
                      </a:solidFill>
                      <a:prstDash val="solid"/>
                    </a:lnL>
                    <a:lnR w="3175">
                      <a:solidFill>
                        <a:srgbClr val="D9D9E2"/>
                      </a:solidFill>
                      <a:prstDash val="solid"/>
                    </a:lnR>
                    <a:lnT w="6350">
                      <a:solidFill>
                        <a:srgbClr val="D9D9E2"/>
                      </a:solidFill>
                      <a:prstDash val="solid"/>
                    </a:lnT>
                    <a:lnB w="6350">
                      <a:solidFill>
                        <a:srgbClr val="D9D9E2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R="85090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D9D9E2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93548">
                <a:tc gridSpan="2">
                  <a:txBody>
                    <a:bodyPr/>
                    <a:lstStyle/>
                    <a:p>
                      <a:pPr marL="1270" marR="21590">
                        <a:lnSpc>
                          <a:spcPts val="1310"/>
                        </a:lnSpc>
                        <a:spcBef>
                          <a:spcPts val="110"/>
                        </a:spcBef>
                      </a:pPr>
                      <a:r>
                        <a:rPr dirty="0" sz="1100" b="1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F1</a:t>
                      </a:r>
                      <a:r>
                        <a:rPr dirty="0" sz="1100" spc="-55" b="1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100" spc="-5" b="1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Score</a:t>
                      </a:r>
                      <a:endParaRPr sz="1100">
                        <a:latin typeface="Segoe UI"/>
                        <a:cs typeface="Segoe UI"/>
                      </a:endParaRPr>
                    </a:p>
                  </a:txBody>
                  <a:tcPr marL="0" marR="0" marB="0" marT="13970">
                    <a:lnL w="3175">
                      <a:solidFill>
                        <a:srgbClr val="D9D9E2"/>
                      </a:solidFill>
                      <a:prstDash val="solid"/>
                    </a:lnL>
                    <a:lnR w="3175">
                      <a:solidFill>
                        <a:srgbClr val="D9D9E2"/>
                      </a:solidFill>
                      <a:prstDash val="solid"/>
                    </a:lnR>
                    <a:lnT w="6350">
                      <a:solidFill>
                        <a:srgbClr val="D9D9E2"/>
                      </a:solidFill>
                      <a:prstDash val="solid"/>
                    </a:lnT>
                    <a:lnB w="6350">
                      <a:solidFill>
                        <a:srgbClr val="D9D9E2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ts val="1310"/>
                        </a:lnSpc>
                        <a:spcBef>
                          <a:spcPts val="110"/>
                        </a:spcBef>
                      </a:pPr>
                      <a:r>
                        <a:rPr dirty="0" sz="1100" spc="-1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A</a:t>
                      </a:r>
                      <a:r>
                        <a:rPr dirty="0" sz="110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ppro</a:t>
                      </a:r>
                      <a:r>
                        <a:rPr dirty="0" sz="11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xim</a:t>
                      </a:r>
                      <a:endParaRPr sz="1100">
                        <a:latin typeface="Segoe UI"/>
                        <a:cs typeface="Segoe UI"/>
                      </a:endParaRPr>
                    </a:p>
                  </a:txBody>
                  <a:tcPr marL="0" marR="0" marB="0" marT="13970">
                    <a:lnL w="3175">
                      <a:solidFill>
                        <a:srgbClr val="D9D9E2"/>
                      </a:solidFill>
                      <a:prstDash val="solid"/>
                    </a:lnL>
                    <a:lnB w="3175">
                      <a:solidFill>
                        <a:srgbClr val="D9D9E2"/>
                      </a:solidFill>
                      <a:prstDash val="solid"/>
                    </a:lnB>
                  </a:tcPr>
                </a:tc>
              </a:tr>
              <a:tr h="189229">
                <a:tc gridSpan="3">
                  <a:txBody>
                    <a:bodyPr/>
                    <a:lstStyle/>
                    <a:p>
                      <a:pPr marL="1270" marR="85090">
                        <a:lnSpc>
                          <a:spcPts val="1290"/>
                        </a:lnSpc>
                        <a:spcBef>
                          <a:spcPts val="100"/>
                        </a:spcBef>
                      </a:pPr>
                      <a:r>
                        <a:rPr dirty="0" sz="1100" spc="-5" b="1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Confusion</a:t>
                      </a:r>
                      <a:r>
                        <a:rPr dirty="0" sz="1100" spc="-30" b="1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100" spc="-5" b="1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Matrix</a:t>
                      </a:r>
                      <a:endParaRPr sz="1100">
                        <a:latin typeface="Segoe UI"/>
                        <a:cs typeface="Segoe UI"/>
                      </a:endParaRPr>
                    </a:p>
                  </a:txBody>
                  <a:tcPr marL="0" marR="0" marB="0" marT="12700">
                    <a:lnL w="3175">
                      <a:solidFill>
                        <a:srgbClr val="D9D9E2"/>
                      </a:solidFill>
                      <a:prstDash val="solid"/>
                    </a:lnL>
                    <a:lnR w="3175">
                      <a:solidFill>
                        <a:srgbClr val="D9D9E2"/>
                      </a:solidFill>
                      <a:prstDash val="solid"/>
                    </a:lnR>
                    <a:lnT w="6350">
                      <a:solidFill>
                        <a:srgbClr val="D9D9E2"/>
                      </a:solidFill>
                      <a:prstDash val="solid"/>
                    </a:lnT>
                    <a:lnB w="3175">
                      <a:solidFill>
                        <a:srgbClr val="D9D9E2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2735707" y="5096636"/>
            <a:ext cx="55880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>
                <a:solidFill>
                  <a:srgbClr val="374151"/>
                </a:solidFill>
                <a:latin typeface="Segoe UI"/>
                <a:cs typeface="Segoe UI"/>
              </a:rPr>
              <a:t>:</a:t>
            </a:r>
            <a:endParaRPr sz="1100">
              <a:latin typeface="Segoe UI"/>
              <a:cs typeface="Segoe U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600454" y="6391020"/>
            <a:ext cx="1184910" cy="192405"/>
          </a:xfrm>
          <a:custGeom>
            <a:avLst/>
            <a:gdLst/>
            <a:ahLst/>
            <a:cxnLst/>
            <a:rect l="l" t="t" r="r" b="b"/>
            <a:pathLst>
              <a:path w="1184910" h="192404">
                <a:moveTo>
                  <a:pt x="3035" y="188988"/>
                </a:moveTo>
                <a:lnTo>
                  <a:pt x="0" y="188988"/>
                </a:lnTo>
                <a:lnTo>
                  <a:pt x="0" y="192024"/>
                </a:lnTo>
                <a:lnTo>
                  <a:pt x="3035" y="192024"/>
                </a:lnTo>
                <a:lnTo>
                  <a:pt x="3035" y="188988"/>
                </a:lnTo>
                <a:close/>
              </a:path>
              <a:path w="1184910" h="192404">
                <a:moveTo>
                  <a:pt x="3035" y="0"/>
                </a:moveTo>
                <a:lnTo>
                  <a:pt x="0" y="0"/>
                </a:lnTo>
                <a:lnTo>
                  <a:pt x="0" y="3048"/>
                </a:lnTo>
                <a:lnTo>
                  <a:pt x="0" y="188976"/>
                </a:lnTo>
                <a:lnTo>
                  <a:pt x="3035" y="188976"/>
                </a:lnTo>
                <a:lnTo>
                  <a:pt x="3035" y="3048"/>
                </a:lnTo>
                <a:lnTo>
                  <a:pt x="3035" y="0"/>
                </a:lnTo>
                <a:close/>
              </a:path>
              <a:path w="1184910" h="192404">
                <a:moveTo>
                  <a:pt x="1181404" y="188988"/>
                </a:moveTo>
                <a:lnTo>
                  <a:pt x="3048" y="188988"/>
                </a:lnTo>
                <a:lnTo>
                  <a:pt x="3048" y="192024"/>
                </a:lnTo>
                <a:lnTo>
                  <a:pt x="1181404" y="192024"/>
                </a:lnTo>
                <a:lnTo>
                  <a:pt x="1181404" y="188988"/>
                </a:lnTo>
                <a:close/>
              </a:path>
              <a:path w="1184910" h="192404">
                <a:moveTo>
                  <a:pt x="1181404" y="0"/>
                </a:moveTo>
                <a:lnTo>
                  <a:pt x="3048" y="0"/>
                </a:lnTo>
                <a:lnTo>
                  <a:pt x="3048" y="3048"/>
                </a:lnTo>
                <a:lnTo>
                  <a:pt x="1181404" y="3048"/>
                </a:lnTo>
                <a:lnTo>
                  <a:pt x="1181404" y="0"/>
                </a:lnTo>
                <a:close/>
              </a:path>
              <a:path w="1184910" h="192404">
                <a:moveTo>
                  <a:pt x="1184516" y="188988"/>
                </a:moveTo>
                <a:lnTo>
                  <a:pt x="1181481" y="188988"/>
                </a:lnTo>
                <a:lnTo>
                  <a:pt x="1181481" y="192024"/>
                </a:lnTo>
                <a:lnTo>
                  <a:pt x="1184516" y="192024"/>
                </a:lnTo>
                <a:lnTo>
                  <a:pt x="1184516" y="188988"/>
                </a:lnTo>
                <a:close/>
              </a:path>
              <a:path w="1184910" h="192404">
                <a:moveTo>
                  <a:pt x="1184516" y="0"/>
                </a:moveTo>
                <a:lnTo>
                  <a:pt x="1181481" y="0"/>
                </a:lnTo>
                <a:lnTo>
                  <a:pt x="1181481" y="3048"/>
                </a:lnTo>
                <a:lnTo>
                  <a:pt x="1181481" y="188976"/>
                </a:lnTo>
                <a:lnTo>
                  <a:pt x="1184516" y="188976"/>
                </a:lnTo>
                <a:lnTo>
                  <a:pt x="1184516" y="3048"/>
                </a:lnTo>
                <a:lnTo>
                  <a:pt x="1184516" y="0"/>
                </a:lnTo>
                <a:close/>
              </a:path>
            </a:pathLst>
          </a:custGeom>
          <a:solidFill>
            <a:srgbClr val="D9D9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130604" y="5267935"/>
            <a:ext cx="5508625" cy="3778885"/>
          </a:xfrm>
          <a:prstGeom prst="rect">
            <a:avLst/>
          </a:prstGeom>
        </p:spPr>
        <p:txBody>
          <a:bodyPr wrap="square" lIns="0" tIns="30480" rIns="0" bIns="0" rtlCol="0" vert="horz">
            <a:spAutoFit/>
          </a:bodyPr>
          <a:lstStyle/>
          <a:p>
            <a:pPr marL="926465" indent="-229235">
              <a:lnSpc>
                <a:spcPct val="100000"/>
              </a:lnSpc>
              <a:spcBef>
                <a:spcPts val="240"/>
              </a:spcBef>
              <a:buSzPct val="90909"/>
              <a:buFont typeface="Symbol"/>
              <a:buChar char=""/>
              <a:tabLst>
                <a:tab pos="926465" algn="l"/>
                <a:tab pos="927100" algn="l"/>
              </a:tabLst>
            </a:pPr>
            <a:r>
              <a:rPr dirty="0" sz="1100">
                <a:solidFill>
                  <a:srgbClr val="374151"/>
                </a:solidFill>
                <a:latin typeface="Segoe UI"/>
                <a:cs typeface="Segoe UI"/>
              </a:rPr>
              <a:t>True</a:t>
            </a:r>
            <a:r>
              <a:rPr dirty="0" sz="1100" spc="-2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Negatives:</a:t>
            </a:r>
            <a:r>
              <a:rPr dirty="0" sz="1100" spc="-3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711</a:t>
            </a:r>
            <a:endParaRPr sz="1100">
              <a:latin typeface="Segoe UI"/>
              <a:cs typeface="Segoe UI"/>
            </a:endParaRPr>
          </a:p>
          <a:p>
            <a:pPr marL="926465" indent="-229235">
              <a:lnSpc>
                <a:spcPct val="100000"/>
              </a:lnSpc>
              <a:spcBef>
                <a:spcPts val="145"/>
              </a:spcBef>
              <a:buSzPct val="90909"/>
              <a:buFont typeface="Symbol"/>
              <a:buChar char=""/>
              <a:tabLst>
                <a:tab pos="926465" algn="l"/>
                <a:tab pos="927100" algn="l"/>
              </a:tabLst>
            </a:pP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False</a:t>
            </a:r>
            <a:r>
              <a:rPr dirty="0" sz="1100" spc="-2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Positives:</a:t>
            </a:r>
            <a:r>
              <a:rPr dirty="0" sz="1100" spc="-3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>
                <a:solidFill>
                  <a:srgbClr val="374151"/>
                </a:solidFill>
                <a:latin typeface="Segoe UI"/>
                <a:cs typeface="Segoe UI"/>
              </a:rPr>
              <a:t>21</a:t>
            </a:r>
            <a:endParaRPr sz="1100">
              <a:latin typeface="Segoe UI"/>
              <a:cs typeface="Segoe UI"/>
            </a:endParaRPr>
          </a:p>
          <a:p>
            <a:pPr marL="926465" indent="-229235">
              <a:lnSpc>
                <a:spcPct val="100000"/>
              </a:lnSpc>
              <a:spcBef>
                <a:spcPts val="145"/>
              </a:spcBef>
              <a:buSzPct val="90909"/>
              <a:buFont typeface="Symbol"/>
              <a:buChar char=""/>
              <a:tabLst>
                <a:tab pos="926465" algn="l"/>
                <a:tab pos="927100" algn="l"/>
              </a:tabLst>
            </a:pP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False</a:t>
            </a:r>
            <a:r>
              <a:rPr dirty="0" sz="1100" spc="-1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Negatives:</a:t>
            </a:r>
            <a:r>
              <a:rPr dirty="0" sz="1100" spc="-3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>
                <a:solidFill>
                  <a:srgbClr val="374151"/>
                </a:solidFill>
                <a:latin typeface="Segoe UI"/>
                <a:cs typeface="Segoe UI"/>
              </a:rPr>
              <a:t>60</a:t>
            </a:r>
            <a:endParaRPr sz="1100">
              <a:latin typeface="Segoe UI"/>
              <a:cs typeface="Segoe UI"/>
            </a:endParaRPr>
          </a:p>
          <a:p>
            <a:pPr marL="926465" indent="-229235">
              <a:lnSpc>
                <a:spcPct val="100000"/>
              </a:lnSpc>
              <a:spcBef>
                <a:spcPts val="145"/>
              </a:spcBef>
              <a:buSzPct val="90909"/>
              <a:buFont typeface="Symbol"/>
              <a:buChar char=""/>
              <a:tabLst>
                <a:tab pos="926465" algn="l"/>
                <a:tab pos="927100" algn="l"/>
              </a:tabLst>
            </a:pPr>
            <a:r>
              <a:rPr dirty="0" sz="1100">
                <a:solidFill>
                  <a:srgbClr val="374151"/>
                </a:solidFill>
                <a:latin typeface="Segoe UI"/>
                <a:cs typeface="Segoe UI"/>
              </a:rPr>
              <a:t>True</a:t>
            </a:r>
            <a:r>
              <a:rPr dirty="0" sz="1100" spc="-3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>
                <a:solidFill>
                  <a:srgbClr val="374151"/>
                </a:solidFill>
                <a:latin typeface="Segoe UI"/>
                <a:cs typeface="Segoe UI"/>
              </a:rPr>
              <a:t>Positives:</a:t>
            </a:r>
            <a:r>
              <a:rPr dirty="0" sz="1100" spc="-4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>
                <a:solidFill>
                  <a:srgbClr val="374151"/>
                </a:solidFill>
                <a:latin typeface="Segoe UI"/>
                <a:cs typeface="Segoe UI"/>
              </a:rPr>
              <a:t>32</a:t>
            </a:r>
            <a:endParaRPr sz="11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1145"/>
              </a:spcBef>
            </a:pPr>
            <a:r>
              <a:rPr dirty="0" sz="1200" spc="-5">
                <a:solidFill>
                  <a:srgbClr val="4F81BC"/>
                </a:solidFill>
                <a:latin typeface="Segoe UI"/>
                <a:cs typeface="Segoe UI"/>
              </a:rPr>
              <a:t>Overfitting</a:t>
            </a:r>
            <a:r>
              <a:rPr dirty="0" sz="1200" spc="-30">
                <a:solidFill>
                  <a:srgbClr val="4F81BC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4F81BC"/>
                </a:solidFill>
                <a:latin typeface="Segoe UI"/>
                <a:cs typeface="Segoe UI"/>
              </a:rPr>
              <a:t>Check:</a:t>
            </a:r>
            <a:endParaRPr sz="1200">
              <a:latin typeface="Segoe UI"/>
              <a:cs typeface="Segoe UI"/>
            </a:endParaRPr>
          </a:p>
          <a:p>
            <a:pPr marL="472440" indent="-232410">
              <a:lnSpc>
                <a:spcPct val="100000"/>
              </a:lnSpc>
              <a:spcBef>
                <a:spcPts val="415"/>
              </a:spcBef>
              <a:buSzPct val="90909"/>
              <a:buFont typeface="Symbol"/>
              <a:buChar char=""/>
              <a:tabLst>
                <a:tab pos="472440" algn="l"/>
                <a:tab pos="473075" algn="l"/>
              </a:tabLst>
            </a:pPr>
            <a:r>
              <a:rPr dirty="0" sz="1100" spc="-5" b="1">
                <a:solidFill>
                  <a:srgbClr val="374151"/>
                </a:solidFill>
                <a:latin typeface="Segoe UI"/>
                <a:cs typeface="Segoe UI"/>
              </a:rPr>
              <a:t>Training </a:t>
            </a:r>
            <a:r>
              <a:rPr dirty="0" sz="1100" b="1">
                <a:solidFill>
                  <a:srgbClr val="374151"/>
                </a:solidFill>
                <a:latin typeface="Segoe UI"/>
                <a:cs typeface="Segoe UI"/>
              </a:rPr>
              <a:t>Accuracy</a:t>
            </a:r>
            <a:r>
              <a:rPr dirty="0" sz="1100">
                <a:solidFill>
                  <a:srgbClr val="374151"/>
                </a:solidFill>
                <a:latin typeface="Segoe UI"/>
                <a:cs typeface="Segoe UI"/>
              </a:rPr>
              <a:t>: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 Approximately 94.32%</a:t>
            </a:r>
            <a:endParaRPr sz="1100">
              <a:latin typeface="Segoe UI"/>
              <a:cs typeface="Segoe UI"/>
            </a:endParaRPr>
          </a:p>
          <a:p>
            <a:pPr marL="469265" marR="5080" indent="-228600">
              <a:lnSpc>
                <a:spcPct val="110900"/>
              </a:lnSpc>
              <a:spcBef>
                <a:spcPts val="25"/>
              </a:spcBef>
              <a:buSzPct val="90909"/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100">
                <a:solidFill>
                  <a:srgbClr val="374151"/>
                </a:solidFill>
                <a:latin typeface="Segoe UI"/>
                <a:cs typeface="Segoe UI"/>
              </a:rPr>
              <a:t>The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model's</a:t>
            </a:r>
            <a:r>
              <a:rPr dirty="0" sz="1100">
                <a:solidFill>
                  <a:srgbClr val="374151"/>
                </a:solidFill>
                <a:latin typeface="Segoe UI"/>
                <a:cs typeface="Segoe UI"/>
              </a:rPr>
              <a:t> training</a:t>
            </a:r>
            <a:r>
              <a:rPr dirty="0" sz="1100" spc="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accuracy</a:t>
            </a:r>
            <a:r>
              <a:rPr dirty="0" sz="1100" spc="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is</a:t>
            </a:r>
            <a:r>
              <a:rPr dirty="0" sz="1100" spc="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higher</a:t>
            </a:r>
            <a:r>
              <a:rPr dirty="0" sz="1100">
                <a:solidFill>
                  <a:srgbClr val="374151"/>
                </a:solidFill>
                <a:latin typeface="Segoe UI"/>
                <a:cs typeface="Segoe UI"/>
              </a:rPr>
              <a:t> than</a:t>
            </a:r>
            <a:r>
              <a:rPr dirty="0" sz="1100" spc="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>
                <a:solidFill>
                  <a:srgbClr val="374151"/>
                </a:solidFill>
                <a:latin typeface="Segoe UI"/>
                <a:cs typeface="Segoe UI"/>
              </a:rPr>
              <a:t>the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testing</a:t>
            </a:r>
            <a:r>
              <a:rPr dirty="0" sz="110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accuracy,</a:t>
            </a:r>
            <a:r>
              <a:rPr dirty="0" sz="1100" spc="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indicating</a:t>
            </a:r>
            <a:r>
              <a:rPr dirty="0" sz="110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some </a:t>
            </a:r>
            <a:r>
              <a:rPr dirty="0" sz="1100" spc="-28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>
                <a:solidFill>
                  <a:srgbClr val="374151"/>
                </a:solidFill>
                <a:latin typeface="Segoe UI"/>
                <a:cs typeface="Segoe UI"/>
              </a:rPr>
              <a:t>degree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>
                <a:solidFill>
                  <a:srgbClr val="374151"/>
                </a:solidFill>
                <a:latin typeface="Segoe UI"/>
                <a:cs typeface="Segoe UI"/>
              </a:rPr>
              <a:t>of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overfitting, though it's</a:t>
            </a:r>
            <a:r>
              <a:rPr dirty="0" sz="110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relatively</a:t>
            </a:r>
            <a:r>
              <a:rPr dirty="0" sz="1100" spc="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moderate.</a:t>
            </a:r>
            <a:endParaRPr sz="11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dirty="0" sz="1200" spc="-5" b="1">
                <a:solidFill>
                  <a:srgbClr val="4F81BC"/>
                </a:solidFill>
                <a:latin typeface="Cambria"/>
                <a:cs typeface="Cambria"/>
              </a:rPr>
              <a:t>CODE</a:t>
            </a:r>
            <a:endParaRPr sz="12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180"/>
              </a:spcBef>
            </a:pPr>
            <a:r>
              <a:rPr dirty="0" sz="1200" spc="-5" b="1">
                <a:solidFill>
                  <a:srgbClr val="4F81BC"/>
                </a:solidFill>
                <a:latin typeface="Cambria"/>
                <a:cs typeface="Cambria"/>
              </a:rPr>
              <a:t>from</a:t>
            </a:r>
            <a:r>
              <a:rPr dirty="0" sz="1200" spc="-10" b="1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dirty="0" sz="1200" spc="-5" b="1">
                <a:solidFill>
                  <a:srgbClr val="4F81BC"/>
                </a:solidFill>
                <a:latin typeface="Cambria"/>
                <a:cs typeface="Cambria"/>
              </a:rPr>
              <a:t>sklearn.svm</a:t>
            </a:r>
            <a:r>
              <a:rPr dirty="0" sz="1200" spc="-15" b="1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dirty="0" sz="1200" spc="-5" b="1">
                <a:solidFill>
                  <a:srgbClr val="4F81BC"/>
                </a:solidFill>
                <a:latin typeface="Cambria"/>
                <a:cs typeface="Cambria"/>
              </a:rPr>
              <a:t>import</a:t>
            </a:r>
            <a:r>
              <a:rPr dirty="0" sz="1200" spc="-10" b="1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dirty="0" sz="1200" spc="-5" b="1">
                <a:solidFill>
                  <a:srgbClr val="4F81BC"/>
                </a:solidFill>
                <a:latin typeface="Cambria"/>
                <a:cs typeface="Cambria"/>
              </a:rPr>
              <a:t>SVC</a:t>
            </a:r>
            <a:endParaRPr sz="12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350">
              <a:latin typeface="Cambria"/>
              <a:cs typeface="Cambria"/>
            </a:endParaRPr>
          </a:p>
          <a:p>
            <a:pPr marL="12700" marR="779780">
              <a:lnSpc>
                <a:spcPct val="112500"/>
              </a:lnSpc>
            </a:pPr>
            <a:r>
              <a:rPr dirty="0" sz="1200" b="1">
                <a:solidFill>
                  <a:srgbClr val="4F81BC"/>
                </a:solidFill>
                <a:latin typeface="Cambria"/>
                <a:cs typeface="Cambria"/>
              </a:rPr>
              <a:t># </a:t>
            </a:r>
            <a:r>
              <a:rPr dirty="0" sz="1200" spc="-5" b="1">
                <a:solidFill>
                  <a:srgbClr val="4F81BC"/>
                </a:solidFill>
                <a:latin typeface="Cambria"/>
                <a:cs typeface="Cambria"/>
              </a:rPr>
              <a:t>Initializing and</a:t>
            </a:r>
            <a:r>
              <a:rPr dirty="0" sz="1200" b="1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dirty="0" sz="1200" spc="-5" b="1">
                <a:solidFill>
                  <a:srgbClr val="4F81BC"/>
                </a:solidFill>
                <a:latin typeface="Cambria"/>
                <a:cs typeface="Cambria"/>
              </a:rPr>
              <a:t>training </a:t>
            </a:r>
            <a:r>
              <a:rPr dirty="0" sz="1200" b="1">
                <a:solidFill>
                  <a:srgbClr val="4F81BC"/>
                </a:solidFill>
                <a:latin typeface="Cambria"/>
                <a:cs typeface="Cambria"/>
              </a:rPr>
              <a:t>the</a:t>
            </a:r>
            <a:r>
              <a:rPr dirty="0" sz="1200" spc="5" b="1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dirty="0" sz="1200" spc="-5" b="1">
                <a:solidFill>
                  <a:srgbClr val="4F81BC"/>
                </a:solidFill>
                <a:latin typeface="Cambria"/>
                <a:cs typeface="Cambria"/>
              </a:rPr>
              <a:t>Support</a:t>
            </a:r>
            <a:r>
              <a:rPr dirty="0" sz="1200" b="1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dirty="0" sz="1200" spc="-5" b="1">
                <a:solidFill>
                  <a:srgbClr val="4F81BC"/>
                </a:solidFill>
                <a:latin typeface="Cambria"/>
                <a:cs typeface="Cambria"/>
              </a:rPr>
              <a:t>Vector Machine</a:t>
            </a:r>
            <a:r>
              <a:rPr dirty="0" sz="1200" b="1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dirty="0" sz="1200" spc="-5" b="1">
                <a:solidFill>
                  <a:srgbClr val="4F81BC"/>
                </a:solidFill>
                <a:latin typeface="Cambria"/>
                <a:cs typeface="Cambria"/>
              </a:rPr>
              <a:t>(SVM) model </a:t>
            </a:r>
            <a:r>
              <a:rPr dirty="0" sz="1200" spc="-245" b="1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dirty="0" sz="1200" b="1">
                <a:solidFill>
                  <a:srgbClr val="4F81BC"/>
                </a:solidFill>
                <a:latin typeface="Cambria"/>
                <a:cs typeface="Cambria"/>
              </a:rPr>
              <a:t>svm_model</a:t>
            </a:r>
            <a:r>
              <a:rPr dirty="0" sz="1200" spc="-5" b="1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dirty="0" sz="1200" b="1">
                <a:solidFill>
                  <a:srgbClr val="4F81BC"/>
                </a:solidFill>
                <a:latin typeface="Cambria"/>
                <a:cs typeface="Cambria"/>
              </a:rPr>
              <a:t>=</a:t>
            </a:r>
            <a:r>
              <a:rPr dirty="0" sz="1200" spc="-5" b="1">
                <a:solidFill>
                  <a:srgbClr val="4F81BC"/>
                </a:solidFill>
                <a:latin typeface="Cambria"/>
                <a:cs typeface="Cambria"/>
              </a:rPr>
              <a:t> SVC(random_state=42)</a:t>
            </a:r>
            <a:endParaRPr sz="12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z="1200" spc="-5" b="1">
                <a:solidFill>
                  <a:srgbClr val="4F81BC"/>
                </a:solidFill>
                <a:latin typeface="Cambria"/>
                <a:cs typeface="Cambria"/>
              </a:rPr>
              <a:t>svm_model.fit(X_train_pca,</a:t>
            </a:r>
            <a:r>
              <a:rPr dirty="0" sz="1200" spc="-10" b="1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dirty="0" sz="1200" spc="-5" b="1">
                <a:solidFill>
                  <a:srgbClr val="4F81BC"/>
                </a:solidFill>
                <a:latin typeface="Cambria"/>
                <a:cs typeface="Cambria"/>
              </a:rPr>
              <a:t>Y_train)</a:t>
            </a:r>
            <a:endParaRPr sz="12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5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dirty="0" sz="1200" b="1">
                <a:solidFill>
                  <a:srgbClr val="4F81BC"/>
                </a:solidFill>
                <a:latin typeface="Cambria"/>
                <a:cs typeface="Cambria"/>
              </a:rPr>
              <a:t>#</a:t>
            </a:r>
            <a:r>
              <a:rPr dirty="0" sz="1200" spc="-15" b="1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dirty="0" sz="1200" spc="-5" b="1">
                <a:solidFill>
                  <a:srgbClr val="4F81BC"/>
                </a:solidFill>
                <a:latin typeface="Cambria"/>
                <a:cs typeface="Cambria"/>
              </a:rPr>
              <a:t>Predicting</a:t>
            </a:r>
            <a:r>
              <a:rPr dirty="0" sz="1200" spc="-15" b="1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dirty="0" sz="1200" spc="-5" b="1">
                <a:solidFill>
                  <a:srgbClr val="4F81BC"/>
                </a:solidFill>
                <a:latin typeface="Cambria"/>
                <a:cs typeface="Cambria"/>
              </a:rPr>
              <a:t>on</a:t>
            </a:r>
            <a:r>
              <a:rPr dirty="0" sz="1200" spc="-15" b="1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dirty="0" sz="1200" b="1">
                <a:solidFill>
                  <a:srgbClr val="4F81BC"/>
                </a:solidFill>
                <a:latin typeface="Cambria"/>
                <a:cs typeface="Cambria"/>
              </a:rPr>
              <a:t>the</a:t>
            </a:r>
            <a:r>
              <a:rPr dirty="0" sz="1200" spc="-10" b="1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dirty="0" sz="1200" b="1">
                <a:solidFill>
                  <a:srgbClr val="4F81BC"/>
                </a:solidFill>
                <a:latin typeface="Cambria"/>
                <a:cs typeface="Cambria"/>
              </a:rPr>
              <a:t>test</a:t>
            </a:r>
            <a:r>
              <a:rPr dirty="0" sz="1200" spc="-10" b="1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dirty="0" sz="1200" b="1">
                <a:solidFill>
                  <a:srgbClr val="4F81BC"/>
                </a:solidFill>
                <a:latin typeface="Cambria"/>
                <a:cs typeface="Cambria"/>
              </a:rPr>
              <a:t>set</a:t>
            </a:r>
            <a:endParaRPr sz="12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dirty="0" sz="1200" spc="-5" b="1">
                <a:solidFill>
                  <a:srgbClr val="4F81BC"/>
                </a:solidFill>
                <a:latin typeface="Cambria"/>
                <a:cs typeface="Cambria"/>
              </a:rPr>
              <a:t>Y_pred_svm</a:t>
            </a:r>
            <a:r>
              <a:rPr dirty="0" sz="1200" spc="15" b="1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dirty="0" sz="1200" b="1">
                <a:solidFill>
                  <a:srgbClr val="4F81BC"/>
                </a:solidFill>
                <a:latin typeface="Cambria"/>
                <a:cs typeface="Cambria"/>
              </a:rPr>
              <a:t>=</a:t>
            </a:r>
            <a:r>
              <a:rPr dirty="0" sz="1200" spc="10" b="1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dirty="0" sz="1200" spc="-5" b="1">
                <a:solidFill>
                  <a:srgbClr val="4F81BC"/>
                </a:solidFill>
                <a:latin typeface="Cambria"/>
                <a:cs typeface="Cambria"/>
              </a:rPr>
              <a:t>svm_model.predict(X_test_pca)</a:t>
            </a:r>
            <a:endParaRPr sz="12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604" y="1077213"/>
            <a:ext cx="4555490" cy="4134485"/>
          </a:xfrm>
          <a:prstGeom prst="rect">
            <a:avLst/>
          </a:prstGeom>
        </p:spPr>
        <p:txBody>
          <a:bodyPr wrap="square" lIns="0" tIns="355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dirty="0" sz="1200" b="1">
                <a:solidFill>
                  <a:srgbClr val="4F81BC"/>
                </a:solidFill>
                <a:latin typeface="Cambria"/>
                <a:cs typeface="Cambria"/>
              </a:rPr>
              <a:t>#</a:t>
            </a:r>
            <a:r>
              <a:rPr dirty="0" sz="1200" spc="-20" b="1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dirty="0" sz="1200" spc="-5" b="1">
                <a:solidFill>
                  <a:srgbClr val="4F81BC"/>
                </a:solidFill>
                <a:latin typeface="Cambria"/>
                <a:cs typeface="Cambria"/>
              </a:rPr>
              <a:t>Evaluating</a:t>
            </a:r>
            <a:r>
              <a:rPr dirty="0" sz="1200" spc="-20" b="1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dirty="0" sz="1200" b="1">
                <a:solidFill>
                  <a:srgbClr val="4F81BC"/>
                </a:solidFill>
                <a:latin typeface="Cambria"/>
                <a:cs typeface="Cambria"/>
              </a:rPr>
              <a:t>the</a:t>
            </a:r>
            <a:r>
              <a:rPr dirty="0" sz="1200" spc="-15" b="1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dirty="0" sz="1200" spc="-5" b="1">
                <a:solidFill>
                  <a:srgbClr val="4F81BC"/>
                </a:solidFill>
                <a:latin typeface="Cambria"/>
                <a:cs typeface="Cambria"/>
              </a:rPr>
              <a:t>model</a:t>
            </a:r>
            <a:endParaRPr sz="1200">
              <a:latin typeface="Cambria"/>
              <a:cs typeface="Cambria"/>
            </a:endParaRPr>
          </a:p>
          <a:p>
            <a:pPr marL="12700" marR="854075">
              <a:lnSpc>
                <a:spcPct val="112200"/>
              </a:lnSpc>
              <a:spcBef>
                <a:spcPts val="5"/>
              </a:spcBef>
            </a:pPr>
            <a:r>
              <a:rPr dirty="0" sz="1200" b="1">
                <a:solidFill>
                  <a:srgbClr val="4F81BC"/>
                </a:solidFill>
                <a:latin typeface="Cambria"/>
                <a:cs typeface="Cambria"/>
              </a:rPr>
              <a:t>svm_accuracy = </a:t>
            </a:r>
            <a:r>
              <a:rPr dirty="0" sz="1200" spc="-5" b="1">
                <a:solidFill>
                  <a:srgbClr val="4F81BC"/>
                </a:solidFill>
                <a:latin typeface="Cambria"/>
                <a:cs typeface="Cambria"/>
              </a:rPr>
              <a:t>accuracy_score(Y_test, Y_pred_svm) </a:t>
            </a:r>
            <a:r>
              <a:rPr dirty="0" sz="1200" b="1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dirty="0" sz="1200" spc="-5" b="1">
                <a:solidFill>
                  <a:srgbClr val="4F81BC"/>
                </a:solidFill>
                <a:latin typeface="Cambria"/>
                <a:cs typeface="Cambria"/>
              </a:rPr>
              <a:t>svm_precision</a:t>
            </a:r>
            <a:r>
              <a:rPr dirty="0" sz="1200" spc="10" b="1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dirty="0" sz="1200" b="1">
                <a:solidFill>
                  <a:srgbClr val="4F81BC"/>
                </a:solidFill>
                <a:latin typeface="Cambria"/>
                <a:cs typeface="Cambria"/>
              </a:rPr>
              <a:t>=</a:t>
            </a:r>
            <a:r>
              <a:rPr dirty="0" sz="1200" spc="10" b="1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dirty="0" sz="1200" spc="-5" b="1">
                <a:solidFill>
                  <a:srgbClr val="4F81BC"/>
                </a:solidFill>
                <a:latin typeface="Cambria"/>
                <a:cs typeface="Cambria"/>
              </a:rPr>
              <a:t>precision_score(Y_test,</a:t>
            </a:r>
            <a:r>
              <a:rPr dirty="0" sz="1200" spc="15" b="1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dirty="0" sz="1200" spc="-5" b="1">
                <a:solidFill>
                  <a:srgbClr val="4F81BC"/>
                </a:solidFill>
                <a:latin typeface="Cambria"/>
                <a:cs typeface="Cambria"/>
              </a:rPr>
              <a:t>Y_pred_svm) </a:t>
            </a:r>
            <a:r>
              <a:rPr dirty="0" sz="1200" spc="-250" b="1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dirty="0" sz="1200" spc="-5" b="1">
                <a:solidFill>
                  <a:srgbClr val="4F81BC"/>
                </a:solidFill>
                <a:latin typeface="Cambria"/>
                <a:cs typeface="Cambria"/>
              </a:rPr>
              <a:t>svm_recall</a:t>
            </a:r>
            <a:r>
              <a:rPr dirty="0" sz="1200" b="1">
                <a:solidFill>
                  <a:srgbClr val="4F81BC"/>
                </a:solidFill>
                <a:latin typeface="Cambria"/>
                <a:cs typeface="Cambria"/>
              </a:rPr>
              <a:t> = </a:t>
            </a:r>
            <a:r>
              <a:rPr dirty="0" sz="1200" spc="-5" b="1">
                <a:solidFill>
                  <a:srgbClr val="4F81BC"/>
                </a:solidFill>
                <a:latin typeface="Cambria"/>
                <a:cs typeface="Cambria"/>
              </a:rPr>
              <a:t>recall_score(Y_test, Y_pred_svm) </a:t>
            </a:r>
            <a:r>
              <a:rPr dirty="0" sz="1200" b="1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dirty="0" sz="1200" spc="-5" b="1">
                <a:solidFill>
                  <a:srgbClr val="4F81BC"/>
                </a:solidFill>
                <a:latin typeface="Cambria"/>
                <a:cs typeface="Cambria"/>
              </a:rPr>
              <a:t>svm_f1_score </a:t>
            </a:r>
            <a:r>
              <a:rPr dirty="0" sz="1200" b="1">
                <a:solidFill>
                  <a:srgbClr val="4F81BC"/>
                </a:solidFill>
                <a:latin typeface="Cambria"/>
                <a:cs typeface="Cambria"/>
              </a:rPr>
              <a:t>=</a:t>
            </a:r>
            <a:r>
              <a:rPr dirty="0" sz="1200" spc="-10" b="1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dirty="0" sz="1200" spc="-5" b="1">
                <a:solidFill>
                  <a:srgbClr val="4F81BC"/>
                </a:solidFill>
                <a:latin typeface="Cambria"/>
                <a:cs typeface="Cambria"/>
              </a:rPr>
              <a:t>f1_score(Y_test, Y_pred_svm)</a:t>
            </a:r>
            <a:endParaRPr sz="12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z="1200" spc="-5" b="1">
                <a:solidFill>
                  <a:srgbClr val="4F81BC"/>
                </a:solidFill>
                <a:latin typeface="Cambria"/>
                <a:cs typeface="Cambria"/>
              </a:rPr>
              <a:t>svm_confusion_matrix </a:t>
            </a:r>
            <a:r>
              <a:rPr dirty="0" sz="1200" b="1">
                <a:solidFill>
                  <a:srgbClr val="4F81BC"/>
                </a:solidFill>
                <a:latin typeface="Cambria"/>
                <a:cs typeface="Cambria"/>
              </a:rPr>
              <a:t>=</a:t>
            </a:r>
            <a:r>
              <a:rPr dirty="0" sz="1200" spc="5" b="1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dirty="0" sz="1200" spc="-5" b="1">
                <a:solidFill>
                  <a:srgbClr val="4F81BC"/>
                </a:solidFill>
                <a:latin typeface="Cambria"/>
                <a:cs typeface="Cambria"/>
              </a:rPr>
              <a:t>confusion_matrix(Y_test,</a:t>
            </a:r>
            <a:r>
              <a:rPr dirty="0" sz="1200" spc="5" b="1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dirty="0" sz="1200" spc="-5" b="1">
                <a:solidFill>
                  <a:srgbClr val="4F81BC"/>
                </a:solidFill>
                <a:latin typeface="Cambria"/>
                <a:cs typeface="Cambria"/>
              </a:rPr>
              <a:t>Y_pred_svm)</a:t>
            </a:r>
            <a:endParaRPr sz="12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50">
              <a:latin typeface="Cambria"/>
              <a:cs typeface="Cambria"/>
            </a:endParaRPr>
          </a:p>
          <a:p>
            <a:pPr marL="12700" marR="5080">
              <a:lnSpc>
                <a:spcPct val="112100"/>
              </a:lnSpc>
            </a:pPr>
            <a:r>
              <a:rPr dirty="0" sz="1200" b="1">
                <a:solidFill>
                  <a:srgbClr val="4F81BC"/>
                </a:solidFill>
                <a:latin typeface="Cambria"/>
                <a:cs typeface="Cambria"/>
              </a:rPr>
              <a:t># </a:t>
            </a:r>
            <a:r>
              <a:rPr dirty="0" sz="1200" spc="-5" b="1">
                <a:solidFill>
                  <a:srgbClr val="4F81BC"/>
                </a:solidFill>
                <a:latin typeface="Cambria"/>
                <a:cs typeface="Cambria"/>
              </a:rPr>
              <a:t>Checking for overfitting: Comparing training and</a:t>
            </a:r>
            <a:r>
              <a:rPr dirty="0" sz="1200" b="1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dirty="0" sz="1200" spc="-5" b="1">
                <a:solidFill>
                  <a:srgbClr val="4F81BC"/>
                </a:solidFill>
                <a:latin typeface="Cambria"/>
                <a:cs typeface="Cambria"/>
              </a:rPr>
              <a:t>testing scores </a:t>
            </a:r>
            <a:r>
              <a:rPr dirty="0" sz="1200" spc="-245" b="1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dirty="0" sz="1200" spc="-5" b="1">
                <a:solidFill>
                  <a:srgbClr val="4F81BC"/>
                </a:solidFill>
                <a:latin typeface="Cambria"/>
                <a:cs typeface="Cambria"/>
              </a:rPr>
              <a:t>svm_train_accuracy </a:t>
            </a:r>
            <a:r>
              <a:rPr dirty="0" sz="1200" b="1">
                <a:solidFill>
                  <a:srgbClr val="4F81BC"/>
                </a:solidFill>
                <a:latin typeface="Cambria"/>
                <a:cs typeface="Cambria"/>
              </a:rPr>
              <a:t>= </a:t>
            </a:r>
            <a:r>
              <a:rPr dirty="0" sz="1200" spc="-5" b="1">
                <a:solidFill>
                  <a:srgbClr val="4F81BC"/>
                </a:solidFill>
                <a:latin typeface="Cambria"/>
                <a:cs typeface="Cambria"/>
              </a:rPr>
              <a:t>accuracy_score(Y_train, </a:t>
            </a:r>
            <a:r>
              <a:rPr dirty="0" sz="1200" b="1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dirty="0" sz="1200" spc="-5" b="1">
                <a:solidFill>
                  <a:srgbClr val="4F81BC"/>
                </a:solidFill>
                <a:latin typeface="Cambria"/>
                <a:cs typeface="Cambria"/>
              </a:rPr>
              <a:t>svm_model.predict(X_train_pca))</a:t>
            </a:r>
            <a:endParaRPr sz="12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5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dirty="0" sz="1200" spc="-5" b="1">
                <a:solidFill>
                  <a:srgbClr val="4F81BC"/>
                </a:solidFill>
                <a:latin typeface="Cambria"/>
                <a:cs typeface="Cambria"/>
              </a:rPr>
              <a:t>svm_metrics</a:t>
            </a:r>
            <a:r>
              <a:rPr dirty="0" sz="1200" spc="-20" b="1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dirty="0" sz="1200" b="1">
                <a:solidFill>
                  <a:srgbClr val="4F81BC"/>
                </a:solidFill>
                <a:latin typeface="Cambria"/>
                <a:cs typeface="Cambria"/>
              </a:rPr>
              <a:t>=</a:t>
            </a:r>
            <a:r>
              <a:rPr dirty="0" sz="1200" spc="-20" b="1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dirty="0" sz="1200" b="1">
                <a:solidFill>
                  <a:srgbClr val="4F81BC"/>
                </a:solidFill>
                <a:latin typeface="Cambria"/>
                <a:cs typeface="Cambria"/>
              </a:rPr>
              <a:t>{</a:t>
            </a:r>
            <a:endParaRPr sz="1200">
              <a:latin typeface="Cambria"/>
              <a:cs typeface="Cambria"/>
            </a:endParaRPr>
          </a:p>
          <a:p>
            <a:pPr marL="146685" marR="2499995">
              <a:lnSpc>
                <a:spcPct val="112100"/>
              </a:lnSpc>
              <a:spcBef>
                <a:spcPts val="5"/>
              </a:spcBef>
            </a:pPr>
            <a:r>
              <a:rPr dirty="0" sz="1200" spc="-5" b="1">
                <a:solidFill>
                  <a:srgbClr val="4F81BC"/>
                </a:solidFill>
                <a:latin typeface="Cambria"/>
                <a:cs typeface="Cambria"/>
              </a:rPr>
              <a:t>"Accuracy": svm_accuracy, </a:t>
            </a:r>
            <a:r>
              <a:rPr dirty="0" sz="1200" b="1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dirty="0" sz="1200" spc="-5" b="1">
                <a:solidFill>
                  <a:srgbClr val="4F81BC"/>
                </a:solidFill>
                <a:latin typeface="Cambria"/>
                <a:cs typeface="Cambria"/>
              </a:rPr>
              <a:t>"Precision": svm_precision, </a:t>
            </a:r>
            <a:r>
              <a:rPr dirty="0" sz="1200" spc="-250" b="1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dirty="0" sz="1200" spc="-5" b="1">
                <a:solidFill>
                  <a:srgbClr val="4F81BC"/>
                </a:solidFill>
                <a:latin typeface="Cambria"/>
                <a:cs typeface="Cambria"/>
              </a:rPr>
              <a:t>"Recall":</a:t>
            </a:r>
            <a:r>
              <a:rPr dirty="0" sz="1200" spc="-10" b="1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dirty="0" sz="1200" spc="-5" b="1">
                <a:solidFill>
                  <a:srgbClr val="4F81BC"/>
                </a:solidFill>
                <a:latin typeface="Cambria"/>
                <a:cs typeface="Cambria"/>
              </a:rPr>
              <a:t>svm_recall,</a:t>
            </a:r>
            <a:endParaRPr sz="1200">
              <a:latin typeface="Cambria"/>
              <a:cs typeface="Cambria"/>
            </a:endParaRPr>
          </a:p>
          <a:p>
            <a:pPr marL="146685">
              <a:lnSpc>
                <a:spcPct val="100000"/>
              </a:lnSpc>
              <a:spcBef>
                <a:spcPts val="180"/>
              </a:spcBef>
            </a:pPr>
            <a:r>
              <a:rPr dirty="0" sz="1200" spc="-5" b="1">
                <a:solidFill>
                  <a:srgbClr val="4F81BC"/>
                </a:solidFill>
                <a:latin typeface="Cambria"/>
                <a:cs typeface="Cambria"/>
              </a:rPr>
              <a:t>"F1</a:t>
            </a:r>
            <a:r>
              <a:rPr dirty="0" sz="1200" spc="-30" b="1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dirty="0" sz="1200" spc="-5" b="1">
                <a:solidFill>
                  <a:srgbClr val="4F81BC"/>
                </a:solidFill>
                <a:latin typeface="Cambria"/>
                <a:cs typeface="Cambria"/>
              </a:rPr>
              <a:t>Score":</a:t>
            </a:r>
            <a:r>
              <a:rPr dirty="0" sz="1200" spc="-15" b="1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dirty="0" sz="1200" b="1">
                <a:solidFill>
                  <a:srgbClr val="4F81BC"/>
                </a:solidFill>
                <a:latin typeface="Cambria"/>
                <a:cs typeface="Cambria"/>
              </a:rPr>
              <a:t>svm_f1_score,</a:t>
            </a:r>
            <a:endParaRPr sz="1200">
              <a:latin typeface="Cambria"/>
              <a:cs typeface="Cambria"/>
            </a:endParaRPr>
          </a:p>
          <a:p>
            <a:pPr marL="146685" marR="878840">
              <a:lnSpc>
                <a:spcPct val="112500"/>
              </a:lnSpc>
            </a:pPr>
            <a:r>
              <a:rPr dirty="0" sz="1200" spc="-5" b="1">
                <a:solidFill>
                  <a:srgbClr val="4F81BC"/>
                </a:solidFill>
                <a:latin typeface="Cambria"/>
                <a:cs typeface="Cambria"/>
              </a:rPr>
              <a:t>"Confusion Matrix":</a:t>
            </a:r>
            <a:r>
              <a:rPr dirty="0" sz="1200" b="1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dirty="0" sz="1200" spc="-5" b="1">
                <a:solidFill>
                  <a:srgbClr val="4F81BC"/>
                </a:solidFill>
                <a:latin typeface="Cambria"/>
                <a:cs typeface="Cambria"/>
              </a:rPr>
              <a:t>svm_confusion_matrix.tolist(), </a:t>
            </a:r>
            <a:r>
              <a:rPr dirty="0" sz="1200" spc="-250" b="1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dirty="0" sz="1200" spc="-5" b="1">
                <a:solidFill>
                  <a:srgbClr val="4F81BC"/>
                </a:solidFill>
                <a:latin typeface="Cambria"/>
                <a:cs typeface="Cambria"/>
              </a:rPr>
              <a:t>"Training</a:t>
            </a:r>
            <a:r>
              <a:rPr dirty="0" sz="1200" spc="-10" b="1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dirty="0" sz="1200" b="1">
                <a:solidFill>
                  <a:srgbClr val="4F81BC"/>
                </a:solidFill>
                <a:latin typeface="Cambria"/>
                <a:cs typeface="Cambria"/>
              </a:rPr>
              <a:t>Accuracy": </a:t>
            </a:r>
            <a:r>
              <a:rPr dirty="0" sz="1200" spc="-5" b="1">
                <a:solidFill>
                  <a:srgbClr val="4F81BC"/>
                </a:solidFill>
                <a:latin typeface="Cambria"/>
                <a:cs typeface="Cambria"/>
              </a:rPr>
              <a:t>svm_train_accuracy</a:t>
            </a:r>
            <a:endParaRPr sz="12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z="1200" b="1">
                <a:solidFill>
                  <a:srgbClr val="4F81BC"/>
                </a:solidFill>
                <a:latin typeface="Cambria"/>
                <a:cs typeface="Cambria"/>
              </a:rPr>
              <a:t>}</a:t>
            </a:r>
            <a:endParaRPr sz="12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dirty="0" sz="1200" spc="-5" b="1">
                <a:solidFill>
                  <a:srgbClr val="4F81BC"/>
                </a:solidFill>
                <a:latin typeface="Cambria"/>
                <a:cs typeface="Cambria"/>
              </a:rPr>
              <a:t>svm_metrics</a:t>
            </a:r>
            <a:endParaRPr sz="12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604" y="2125725"/>
            <a:ext cx="380111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 b="1">
                <a:solidFill>
                  <a:srgbClr val="4F81BC"/>
                </a:solidFill>
                <a:latin typeface="Cambria"/>
                <a:cs typeface="Cambria"/>
              </a:rPr>
              <a:t>Unified Matrix</a:t>
            </a:r>
            <a:r>
              <a:rPr dirty="0" sz="1400" spc="-10" b="1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dirty="0" sz="1400" b="1">
                <a:solidFill>
                  <a:srgbClr val="4F81BC"/>
                </a:solidFill>
                <a:latin typeface="Cambria"/>
                <a:cs typeface="Cambria"/>
              </a:rPr>
              <a:t>of</a:t>
            </a:r>
            <a:r>
              <a:rPr dirty="0" sz="1400" spc="-10" b="1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dirty="0" sz="1400" spc="-5" b="1">
                <a:solidFill>
                  <a:srgbClr val="4F81BC"/>
                </a:solidFill>
                <a:latin typeface="Cambria"/>
                <a:cs typeface="Cambria"/>
              </a:rPr>
              <a:t>Models’ Correlation</a:t>
            </a:r>
            <a:r>
              <a:rPr dirty="0" sz="1400" b="1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dirty="0" sz="1400" spc="-5" b="1">
                <a:solidFill>
                  <a:srgbClr val="4F81BC"/>
                </a:solidFill>
                <a:latin typeface="Cambria"/>
                <a:cs typeface="Cambria"/>
              </a:rPr>
              <a:t>Matrices</a:t>
            </a:r>
            <a:endParaRPr sz="14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9606" y="950986"/>
            <a:ext cx="5408611" cy="7157187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604" y="921765"/>
            <a:ext cx="236537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" b="1">
                <a:solidFill>
                  <a:srgbClr val="4F81BC"/>
                </a:solidFill>
                <a:latin typeface="Segoe UI"/>
                <a:cs typeface="Segoe UI"/>
              </a:rPr>
              <a:t>Model</a:t>
            </a:r>
            <a:r>
              <a:rPr dirty="0" sz="2000" spc="-60" b="1">
                <a:solidFill>
                  <a:srgbClr val="4F81BC"/>
                </a:solidFill>
                <a:latin typeface="Segoe UI"/>
                <a:cs typeface="Segoe UI"/>
              </a:rPr>
              <a:t> </a:t>
            </a:r>
            <a:r>
              <a:rPr dirty="0" sz="2000" spc="-5" b="1">
                <a:solidFill>
                  <a:srgbClr val="4F81BC"/>
                </a:solidFill>
                <a:latin typeface="Segoe UI"/>
                <a:cs typeface="Segoe UI"/>
              </a:rPr>
              <a:t>Comparison:</a:t>
            </a:r>
            <a:endParaRPr sz="2000">
              <a:latin typeface="Segoe UI"/>
              <a:cs typeface="Segoe U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73377" y="6522084"/>
            <a:ext cx="1797685" cy="166370"/>
          </a:xfrm>
          <a:prstGeom prst="rect">
            <a:avLst/>
          </a:prstGeom>
          <a:ln w="3175">
            <a:solidFill>
              <a:srgbClr val="D9D9E2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1270">
              <a:lnSpc>
                <a:spcPts val="1275"/>
              </a:lnSpc>
            </a:pPr>
            <a:r>
              <a:rPr dirty="0" sz="1100" spc="-5" b="1">
                <a:solidFill>
                  <a:srgbClr val="374151"/>
                </a:solidFill>
                <a:latin typeface="Cambria"/>
                <a:cs typeface="Cambria"/>
              </a:rPr>
              <a:t>Gradient</a:t>
            </a:r>
            <a:r>
              <a:rPr dirty="0" sz="1100" spc="5" b="1">
                <a:solidFill>
                  <a:srgbClr val="374151"/>
                </a:solidFill>
                <a:latin typeface="Cambria"/>
                <a:cs typeface="Cambria"/>
              </a:rPr>
              <a:t> </a:t>
            </a:r>
            <a:r>
              <a:rPr dirty="0" sz="1100" spc="-5" b="1">
                <a:solidFill>
                  <a:srgbClr val="374151"/>
                </a:solidFill>
                <a:latin typeface="Cambria"/>
                <a:cs typeface="Cambria"/>
              </a:rPr>
              <a:t>Boosting</a:t>
            </a:r>
            <a:r>
              <a:rPr dirty="0" sz="1100" spc="10" b="1">
                <a:solidFill>
                  <a:srgbClr val="374151"/>
                </a:solidFill>
                <a:latin typeface="Cambria"/>
                <a:cs typeface="Cambria"/>
              </a:rPr>
              <a:t> </a:t>
            </a:r>
            <a:r>
              <a:rPr dirty="0" sz="1100" spc="-5" b="1">
                <a:solidFill>
                  <a:srgbClr val="374151"/>
                </a:solidFill>
                <a:latin typeface="Cambria"/>
                <a:cs typeface="Cambria"/>
              </a:rPr>
              <a:t>Classifier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89858" y="6503289"/>
            <a:ext cx="3302635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spc="-5">
                <a:solidFill>
                  <a:srgbClr val="374151"/>
                </a:solidFill>
                <a:latin typeface="Cambria"/>
                <a:cs typeface="Cambria"/>
              </a:rPr>
              <a:t>excels</a:t>
            </a:r>
            <a:r>
              <a:rPr dirty="0" sz="1100" spc="5">
                <a:solidFill>
                  <a:srgbClr val="374151"/>
                </a:solidFill>
                <a:latin typeface="Cambria"/>
                <a:cs typeface="Cambria"/>
              </a:rPr>
              <a:t> </a:t>
            </a:r>
            <a:r>
              <a:rPr dirty="0" sz="1100">
                <a:solidFill>
                  <a:srgbClr val="374151"/>
                </a:solidFill>
                <a:latin typeface="Cambria"/>
                <a:cs typeface="Cambria"/>
              </a:rPr>
              <a:t>in</a:t>
            </a:r>
            <a:r>
              <a:rPr dirty="0" sz="1100" spc="-15">
                <a:solidFill>
                  <a:srgbClr val="374151"/>
                </a:solidFill>
                <a:latin typeface="Cambria"/>
                <a:cs typeface="Cambria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Cambria"/>
                <a:cs typeface="Cambria"/>
              </a:rPr>
              <a:t>most</a:t>
            </a:r>
            <a:r>
              <a:rPr dirty="0" sz="1100">
                <a:solidFill>
                  <a:srgbClr val="374151"/>
                </a:solidFill>
                <a:latin typeface="Cambria"/>
                <a:cs typeface="Cambria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Cambria"/>
                <a:cs typeface="Cambria"/>
              </a:rPr>
              <a:t>metrics,</a:t>
            </a:r>
            <a:r>
              <a:rPr dirty="0" sz="1100" spc="-10">
                <a:solidFill>
                  <a:srgbClr val="374151"/>
                </a:solidFill>
                <a:latin typeface="Cambria"/>
                <a:cs typeface="Cambria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Cambria"/>
                <a:cs typeface="Cambria"/>
              </a:rPr>
              <a:t>making</a:t>
            </a:r>
            <a:r>
              <a:rPr dirty="0" sz="1100" spc="10">
                <a:solidFill>
                  <a:srgbClr val="374151"/>
                </a:solidFill>
                <a:latin typeface="Cambria"/>
                <a:cs typeface="Cambria"/>
              </a:rPr>
              <a:t> </a:t>
            </a:r>
            <a:r>
              <a:rPr dirty="0" sz="1100">
                <a:solidFill>
                  <a:srgbClr val="374151"/>
                </a:solidFill>
                <a:latin typeface="Cambria"/>
                <a:cs typeface="Cambria"/>
              </a:rPr>
              <a:t>it</a:t>
            </a:r>
            <a:r>
              <a:rPr dirty="0" sz="1100" spc="-10">
                <a:solidFill>
                  <a:srgbClr val="374151"/>
                </a:solidFill>
                <a:latin typeface="Cambria"/>
                <a:cs typeface="Cambria"/>
              </a:rPr>
              <a:t> </a:t>
            </a:r>
            <a:r>
              <a:rPr dirty="0" sz="1100">
                <a:solidFill>
                  <a:srgbClr val="374151"/>
                </a:solidFill>
                <a:latin typeface="Cambria"/>
                <a:cs typeface="Cambria"/>
              </a:rPr>
              <a:t>a</a:t>
            </a:r>
            <a:r>
              <a:rPr dirty="0" sz="1100" spc="5">
                <a:solidFill>
                  <a:srgbClr val="374151"/>
                </a:solidFill>
                <a:latin typeface="Cambria"/>
                <a:cs typeface="Cambria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Cambria"/>
                <a:cs typeface="Cambria"/>
              </a:rPr>
              <a:t>strong</a:t>
            </a:r>
            <a:r>
              <a:rPr dirty="0" sz="1100" spc="10">
                <a:solidFill>
                  <a:srgbClr val="374151"/>
                </a:solidFill>
                <a:latin typeface="Cambria"/>
                <a:cs typeface="Cambria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Cambria"/>
                <a:cs typeface="Cambria"/>
              </a:rPr>
              <a:t>candidate</a:t>
            </a:r>
            <a:r>
              <a:rPr dirty="0" sz="1100" spc="5">
                <a:solidFill>
                  <a:srgbClr val="374151"/>
                </a:solidFill>
                <a:latin typeface="Cambria"/>
                <a:cs typeface="Cambria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Cambria"/>
                <a:cs typeface="Cambria"/>
              </a:rPr>
              <a:t>for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59153" y="6677635"/>
            <a:ext cx="4828540" cy="51625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46400"/>
              </a:lnSpc>
              <a:spcBef>
                <a:spcPts val="95"/>
              </a:spcBef>
            </a:pPr>
            <a:r>
              <a:rPr dirty="0" sz="1100" spc="-5">
                <a:solidFill>
                  <a:srgbClr val="374151"/>
                </a:solidFill>
                <a:latin typeface="Cambria"/>
                <a:cs typeface="Cambria"/>
              </a:rPr>
              <a:t>predicting</a:t>
            </a:r>
            <a:r>
              <a:rPr dirty="0" sz="1100" spc="10">
                <a:solidFill>
                  <a:srgbClr val="374151"/>
                </a:solidFill>
                <a:latin typeface="Cambria"/>
                <a:cs typeface="Cambria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Cambria"/>
                <a:cs typeface="Cambria"/>
              </a:rPr>
              <a:t>whether </a:t>
            </a:r>
            <a:r>
              <a:rPr dirty="0" sz="1100">
                <a:solidFill>
                  <a:srgbClr val="374151"/>
                </a:solidFill>
                <a:latin typeface="Cambria"/>
                <a:cs typeface="Cambria"/>
              </a:rPr>
              <a:t>a</a:t>
            </a:r>
            <a:r>
              <a:rPr dirty="0" sz="1100" spc="5">
                <a:solidFill>
                  <a:srgbClr val="374151"/>
                </a:solidFill>
                <a:latin typeface="Cambria"/>
                <a:cs typeface="Cambria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Cambria"/>
                <a:cs typeface="Cambria"/>
              </a:rPr>
              <a:t>client</a:t>
            </a:r>
            <a:r>
              <a:rPr dirty="0" sz="1100">
                <a:solidFill>
                  <a:srgbClr val="374151"/>
                </a:solidFill>
                <a:latin typeface="Cambria"/>
                <a:cs typeface="Cambria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Cambria"/>
                <a:cs typeface="Cambria"/>
              </a:rPr>
              <a:t>will</a:t>
            </a:r>
            <a:r>
              <a:rPr dirty="0" sz="1100">
                <a:solidFill>
                  <a:srgbClr val="374151"/>
                </a:solidFill>
                <a:latin typeface="Cambria"/>
                <a:cs typeface="Cambria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Cambria"/>
                <a:cs typeface="Cambria"/>
              </a:rPr>
              <a:t>subscribe</a:t>
            </a:r>
            <a:r>
              <a:rPr dirty="0" sz="1100" spc="5">
                <a:solidFill>
                  <a:srgbClr val="374151"/>
                </a:solidFill>
                <a:latin typeface="Cambria"/>
                <a:cs typeface="Cambria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Cambria"/>
                <a:cs typeface="Cambria"/>
              </a:rPr>
              <a:t>to</a:t>
            </a:r>
            <a:r>
              <a:rPr dirty="0" sz="1100">
                <a:solidFill>
                  <a:srgbClr val="374151"/>
                </a:solidFill>
                <a:latin typeface="Cambria"/>
                <a:cs typeface="Cambria"/>
              </a:rPr>
              <a:t> a</a:t>
            </a:r>
            <a:r>
              <a:rPr dirty="0" sz="1100" spc="5">
                <a:solidFill>
                  <a:srgbClr val="374151"/>
                </a:solidFill>
                <a:latin typeface="Cambria"/>
                <a:cs typeface="Cambria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Cambria"/>
                <a:cs typeface="Cambria"/>
              </a:rPr>
              <a:t>term deposit.</a:t>
            </a:r>
            <a:r>
              <a:rPr dirty="0" sz="1100">
                <a:solidFill>
                  <a:srgbClr val="374151"/>
                </a:solidFill>
                <a:latin typeface="Cambria"/>
                <a:cs typeface="Cambria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Cambria"/>
                <a:cs typeface="Cambria"/>
              </a:rPr>
              <a:t>It</a:t>
            </a:r>
            <a:r>
              <a:rPr dirty="0" sz="1100">
                <a:solidFill>
                  <a:srgbClr val="374151"/>
                </a:solidFill>
                <a:latin typeface="Cambria"/>
                <a:cs typeface="Cambria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Cambria"/>
                <a:cs typeface="Cambria"/>
              </a:rPr>
              <a:t>balances</a:t>
            </a:r>
            <a:r>
              <a:rPr dirty="0" sz="1100" spc="10">
                <a:solidFill>
                  <a:srgbClr val="374151"/>
                </a:solidFill>
                <a:latin typeface="Cambria"/>
                <a:cs typeface="Cambria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Cambria"/>
                <a:cs typeface="Cambria"/>
              </a:rPr>
              <a:t>accuracy, </a:t>
            </a:r>
            <a:r>
              <a:rPr dirty="0" sz="1100" spc="-225">
                <a:solidFill>
                  <a:srgbClr val="374151"/>
                </a:solidFill>
                <a:latin typeface="Cambria"/>
                <a:cs typeface="Cambria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Cambria"/>
                <a:cs typeface="Cambria"/>
              </a:rPr>
              <a:t>precision, recall,</a:t>
            </a:r>
            <a:r>
              <a:rPr dirty="0" sz="1100">
                <a:solidFill>
                  <a:srgbClr val="374151"/>
                </a:solidFill>
                <a:latin typeface="Cambria"/>
                <a:cs typeface="Cambria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Cambria"/>
                <a:cs typeface="Cambria"/>
              </a:rPr>
              <a:t>and F1</a:t>
            </a:r>
            <a:r>
              <a:rPr dirty="0" sz="1100" spc="-15">
                <a:solidFill>
                  <a:srgbClr val="374151"/>
                </a:solidFill>
                <a:latin typeface="Cambria"/>
                <a:cs typeface="Cambria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Cambria"/>
                <a:cs typeface="Cambria"/>
              </a:rPr>
              <a:t>score</a:t>
            </a:r>
            <a:r>
              <a:rPr dirty="0" sz="1100">
                <a:solidFill>
                  <a:srgbClr val="374151"/>
                </a:solidFill>
                <a:latin typeface="Cambria"/>
                <a:cs typeface="Cambria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Cambria"/>
                <a:cs typeface="Cambria"/>
              </a:rPr>
              <a:t>effectively.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73377" y="7268844"/>
            <a:ext cx="984885" cy="167005"/>
          </a:xfrm>
          <a:prstGeom prst="rect">
            <a:avLst/>
          </a:prstGeom>
          <a:ln w="3175">
            <a:solidFill>
              <a:srgbClr val="D9D9E2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1270">
              <a:lnSpc>
                <a:spcPts val="1280"/>
              </a:lnSpc>
            </a:pPr>
            <a:r>
              <a:rPr dirty="0" sz="1100" b="1">
                <a:solidFill>
                  <a:srgbClr val="374151"/>
                </a:solidFill>
                <a:latin typeface="Cambria"/>
                <a:cs typeface="Cambria"/>
              </a:rPr>
              <a:t>Ran</a:t>
            </a:r>
            <a:r>
              <a:rPr dirty="0" sz="1100" spc="-5" b="1">
                <a:solidFill>
                  <a:srgbClr val="374151"/>
                </a:solidFill>
                <a:latin typeface="Cambria"/>
                <a:cs typeface="Cambria"/>
              </a:rPr>
              <a:t>do</a:t>
            </a:r>
            <a:r>
              <a:rPr dirty="0" sz="1100" b="1">
                <a:solidFill>
                  <a:srgbClr val="374151"/>
                </a:solidFill>
                <a:latin typeface="Cambria"/>
                <a:cs typeface="Cambria"/>
              </a:rPr>
              <a:t>m</a:t>
            </a:r>
            <a:r>
              <a:rPr dirty="0" sz="1100" spc="-20" b="1">
                <a:solidFill>
                  <a:srgbClr val="374151"/>
                </a:solidFill>
                <a:latin typeface="Cambria"/>
                <a:cs typeface="Cambria"/>
              </a:rPr>
              <a:t> </a:t>
            </a:r>
            <a:r>
              <a:rPr dirty="0" sz="1100" b="1">
                <a:solidFill>
                  <a:srgbClr val="374151"/>
                </a:solidFill>
                <a:latin typeface="Cambria"/>
                <a:cs typeface="Cambria"/>
              </a:rPr>
              <a:t>F</a:t>
            </a:r>
            <a:r>
              <a:rPr dirty="0" sz="1100" spc="-5" b="1">
                <a:solidFill>
                  <a:srgbClr val="374151"/>
                </a:solidFill>
                <a:latin typeface="Cambria"/>
                <a:cs typeface="Cambria"/>
              </a:rPr>
              <a:t>or</a:t>
            </a:r>
            <a:r>
              <a:rPr dirty="0" sz="1100" b="1">
                <a:solidFill>
                  <a:srgbClr val="374151"/>
                </a:solidFill>
                <a:latin typeface="Cambria"/>
                <a:cs typeface="Cambria"/>
              </a:rPr>
              <a:t>est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77185" y="7250430"/>
            <a:ext cx="392557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solidFill>
                  <a:srgbClr val="374151"/>
                </a:solidFill>
                <a:latin typeface="Cambria"/>
                <a:cs typeface="Cambria"/>
              </a:rPr>
              <a:t>also</a:t>
            </a:r>
            <a:r>
              <a:rPr dirty="0" sz="1100">
                <a:solidFill>
                  <a:srgbClr val="374151"/>
                </a:solidFill>
                <a:latin typeface="Cambria"/>
                <a:cs typeface="Cambria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Cambria"/>
                <a:cs typeface="Cambria"/>
              </a:rPr>
              <a:t>performs</a:t>
            </a:r>
            <a:r>
              <a:rPr dirty="0" sz="1100" spc="10">
                <a:solidFill>
                  <a:srgbClr val="374151"/>
                </a:solidFill>
                <a:latin typeface="Cambria"/>
                <a:cs typeface="Cambria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Cambria"/>
                <a:cs typeface="Cambria"/>
              </a:rPr>
              <a:t>well</a:t>
            </a:r>
            <a:r>
              <a:rPr dirty="0" sz="1100" spc="5">
                <a:solidFill>
                  <a:srgbClr val="374151"/>
                </a:solidFill>
                <a:latin typeface="Cambria"/>
                <a:cs typeface="Cambria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Cambria"/>
                <a:cs typeface="Cambria"/>
              </a:rPr>
              <a:t>overall,</a:t>
            </a:r>
            <a:r>
              <a:rPr dirty="0" sz="1100">
                <a:solidFill>
                  <a:srgbClr val="374151"/>
                </a:solidFill>
                <a:latin typeface="Cambria"/>
                <a:cs typeface="Cambria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Cambria"/>
                <a:cs typeface="Cambria"/>
              </a:rPr>
              <a:t>with</a:t>
            </a:r>
            <a:r>
              <a:rPr dirty="0" sz="1100" spc="5">
                <a:solidFill>
                  <a:srgbClr val="374151"/>
                </a:solidFill>
                <a:latin typeface="Cambria"/>
                <a:cs typeface="Cambria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Cambria"/>
                <a:cs typeface="Cambria"/>
              </a:rPr>
              <a:t>high</a:t>
            </a:r>
            <a:r>
              <a:rPr dirty="0" sz="1100" spc="5">
                <a:solidFill>
                  <a:srgbClr val="374151"/>
                </a:solidFill>
                <a:latin typeface="Cambria"/>
                <a:cs typeface="Cambria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Cambria"/>
                <a:cs typeface="Cambria"/>
              </a:rPr>
              <a:t>accuracy and</a:t>
            </a:r>
            <a:r>
              <a:rPr dirty="0" sz="1100">
                <a:solidFill>
                  <a:srgbClr val="374151"/>
                </a:solidFill>
                <a:latin typeface="Cambria"/>
                <a:cs typeface="Cambria"/>
              </a:rPr>
              <a:t> a</a:t>
            </a:r>
            <a:r>
              <a:rPr dirty="0" sz="1100" spc="5">
                <a:solidFill>
                  <a:srgbClr val="374151"/>
                </a:solidFill>
                <a:latin typeface="Cambria"/>
                <a:cs typeface="Cambria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Cambria"/>
                <a:cs typeface="Cambria"/>
              </a:rPr>
              <a:t>good</a:t>
            </a:r>
            <a:r>
              <a:rPr dirty="0" sz="1100">
                <a:solidFill>
                  <a:srgbClr val="374151"/>
                </a:solidFill>
                <a:latin typeface="Cambria"/>
                <a:cs typeface="Cambria"/>
              </a:rPr>
              <a:t> </a:t>
            </a:r>
            <a:r>
              <a:rPr dirty="0" sz="1100" spc="-10">
                <a:solidFill>
                  <a:srgbClr val="374151"/>
                </a:solidFill>
                <a:latin typeface="Cambria"/>
                <a:cs typeface="Cambria"/>
              </a:rPr>
              <a:t>balance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59153" y="7501890"/>
            <a:ext cx="177292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solidFill>
                  <a:srgbClr val="374151"/>
                </a:solidFill>
                <a:latin typeface="Cambria"/>
                <a:cs typeface="Cambria"/>
              </a:rPr>
              <a:t>between</a:t>
            </a:r>
            <a:r>
              <a:rPr dirty="0" sz="1100" spc="-20">
                <a:solidFill>
                  <a:srgbClr val="374151"/>
                </a:solidFill>
                <a:latin typeface="Cambria"/>
                <a:cs typeface="Cambria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Cambria"/>
                <a:cs typeface="Cambria"/>
              </a:rPr>
              <a:t>precision</a:t>
            </a:r>
            <a:r>
              <a:rPr dirty="0" sz="1100" spc="-15">
                <a:solidFill>
                  <a:srgbClr val="374151"/>
                </a:solidFill>
                <a:latin typeface="Cambria"/>
                <a:cs typeface="Cambria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Cambria"/>
                <a:cs typeface="Cambria"/>
              </a:rPr>
              <a:t>and</a:t>
            </a:r>
            <a:r>
              <a:rPr dirty="0" sz="1100" spc="-15">
                <a:solidFill>
                  <a:srgbClr val="374151"/>
                </a:solidFill>
                <a:latin typeface="Cambria"/>
                <a:cs typeface="Cambria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Cambria"/>
                <a:cs typeface="Cambria"/>
              </a:rPr>
              <a:t>recall.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73377" y="7769097"/>
            <a:ext cx="891540" cy="166370"/>
          </a:xfrm>
          <a:prstGeom prst="rect">
            <a:avLst/>
          </a:prstGeom>
          <a:ln w="3175">
            <a:solidFill>
              <a:srgbClr val="D9D9E2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1270">
              <a:lnSpc>
                <a:spcPts val="1275"/>
              </a:lnSpc>
            </a:pPr>
            <a:r>
              <a:rPr dirty="0" sz="1100" spc="-5" b="1">
                <a:solidFill>
                  <a:srgbClr val="374151"/>
                </a:solidFill>
                <a:latin typeface="Cambria"/>
                <a:cs typeface="Cambria"/>
              </a:rPr>
              <a:t>Decision</a:t>
            </a:r>
            <a:r>
              <a:rPr dirty="0" sz="1100" spc="-15" b="1">
                <a:solidFill>
                  <a:srgbClr val="374151"/>
                </a:solidFill>
                <a:latin typeface="Cambria"/>
                <a:cs typeface="Cambria"/>
              </a:rPr>
              <a:t> </a:t>
            </a:r>
            <a:r>
              <a:rPr dirty="0" sz="1100" spc="-5" b="1">
                <a:solidFill>
                  <a:srgbClr val="374151"/>
                </a:solidFill>
                <a:latin typeface="Cambria"/>
                <a:cs typeface="Cambria"/>
              </a:rPr>
              <a:t>Tree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284222" y="7750302"/>
            <a:ext cx="348107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solidFill>
                  <a:srgbClr val="374151"/>
                </a:solidFill>
                <a:latin typeface="Cambria"/>
                <a:cs typeface="Cambria"/>
              </a:rPr>
              <a:t>has</a:t>
            </a:r>
            <a:r>
              <a:rPr dirty="0" sz="1100" spc="5">
                <a:solidFill>
                  <a:srgbClr val="374151"/>
                </a:solidFill>
                <a:latin typeface="Cambria"/>
                <a:cs typeface="Cambria"/>
              </a:rPr>
              <a:t> </a:t>
            </a:r>
            <a:r>
              <a:rPr dirty="0" sz="1100">
                <a:solidFill>
                  <a:srgbClr val="374151"/>
                </a:solidFill>
                <a:latin typeface="Cambria"/>
                <a:cs typeface="Cambria"/>
              </a:rPr>
              <a:t>a </a:t>
            </a:r>
            <a:r>
              <a:rPr dirty="0" sz="1100" spc="-5">
                <a:solidFill>
                  <a:srgbClr val="374151"/>
                </a:solidFill>
                <a:latin typeface="Cambria"/>
                <a:cs typeface="Cambria"/>
              </a:rPr>
              <a:t>notably</a:t>
            </a:r>
            <a:r>
              <a:rPr dirty="0" sz="1100">
                <a:solidFill>
                  <a:srgbClr val="374151"/>
                </a:solidFill>
                <a:latin typeface="Cambria"/>
                <a:cs typeface="Cambria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Cambria"/>
                <a:cs typeface="Cambria"/>
              </a:rPr>
              <a:t>high</a:t>
            </a:r>
            <a:r>
              <a:rPr dirty="0" sz="1100" spc="5">
                <a:solidFill>
                  <a:srgbClr val="374151"/>
                </a:solidFill>
                <a:latin typeface="Cambria"/>
                <a:cs typeface="Cambria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Cambria"/>
                <a:cs typeface="Cambria"/>
              </a:rPr>
              <a:t>recall</a:t>
            </a:r>
            <a:r>
              <a:rPr dirty="0" sz="1100">
                <a:solidFill>
                  <a:srgbClr val="374151"/>
                </a:solidFill>
                <a:latin typeface="Cambria"/>
                <a:cs typeface="Cambria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Cambria"/>
                <a:cs typeface="Cambria"/>
              </a:rPr>
              <a:t>but</a:t>
            </a:r>
            <a:r>
              <a:rPr dirty="0" sz="1100" spc="5">
                <a:solidFill>
                  <a:srgbClr val="374151"/>
                </a:solidFill>
                <a:latin typeface="Cambria"/>
                <a:cs typeface="Cambria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Cambria"/>
                <a:cs typeface="Cambria"/>
              </a:rPr>
              <a:t>at</a:t>
            </a:r>
            <a:r>
              <a:rPr dirty="0" sz="1100">
                <a:solidFill>
                  <a:srgbClr val="374151"/>
                </a:solidFill>
                <a:latin typeface="Cambria"/>
                <a:cs typeface="Cambria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Cambria"/>
                <a:cs typeface="Cambria"/>
              </a:rPr>
              <a:t>the</a:t>
            </a:r>
            <a:r>
              <a:rPr dirty="0" sz="1100" spc="-10">
                <a:solidFill>
                  <a:srgbClr val="374151"/>
                </a:solidFill>
                <a:latin typeface="Cambria"/>
                <a:cs typeface="Cambria"/>
              </a:rPr>
              <a:t> </a:t>
            </a:r>
            <a:r>
              <a:rPr dirty="0" sz="1100">
                <a:solidFill>
                  <a:srgbClr val="374151"/>
                </a:solidFill>
                <a:latin typeface="Cambria"/>
                <a:cs typeface="Cambria"/>
              </a:rPr>
              <a:t>cost</a:t>
            </a:r>
            <a:r>
              <a:rPr dirty="0" sz="1100" spc="-5">
                <a:solidFill>
                  <a:srgbClr val="374151"/>
                </a:solidFill>
                <a:latin typeface="Cambria"/>
                <a:cs typeface="Cambria"/>
              </a:rPr>
              <a:t> </a:t>
            </a:r>
            <a:r>
              <a:rPr dirty="0" sz="1100">
                <a:solidFill>
                  <a:srgbClr val="374151"/>
                </a:solidFill>
                <a:latin typeface="Cambria"/>
                <a:cs typeface="Cambria"/>
              </a:rPr>
              <a:t>of</a:t>
            </a:r>
            <a:r>
              <a:rPr dirty="0" sz="1100" spc="5">
                <a:solidFill>
                  <a:srgbClr val="374151"/>
                </a:solidFill>
                <a:latin typeface="Cambria"/>
                <a:cs typeface="Cambria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Cambria"/>
                <a:cs typeface="Cambria"/>
              </a:rPr>
              <a:t>lower</a:t>
            </a:r>
            <a:r>
              <a:rPr dirty="0" sz="1100">
                <a:solidFill>
                  <a:srgbClr val="374151"/>
                </a:solidFill>
                <a:latin typeface="Cambria"/>
                <a:cs typeface="Cambria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Cambria"/>
                <a:cs typeface="Cambria"/>
              </a:rPr>
              <a:t>precision.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73377" y="8025130"/>
            <a:ext cx="1247140" cy="166370"/>
          </a:xfrm>
          <a:prstGeom prst="rect">
            <a:avLst/>
          </a:prstGeom>
          <a:ln w="3175">
            <a:solidFill>
              <a:srgbClr val="D9D9E2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1270">
              <a:lnSpc>
                <a:spcPts val="1275"/>
              </a:lnSpc>
            </a:pPr>
            <a:r>
              <a:rPr dirty="0" sz="1100" b="1">
                <a:solidFill>
                  <a:srgbClr val="374151"/>
                </a:solidFill>
                <a:latin typeface="Cambria"/>
                <a:cs typeface="Cambria"/>
              </a:rPr>
              <a:t>Logistic</a:t>
            </a:r>
            <a:r>
              <a:rPr dirty="0" sz="1100" spc="-25" b="1">
                <a:solidFill>
                  <a:srgbClr val="374151"/>
                </a:solidFill>
                <a:latin typeface="Cambria"/>
                <a:cs typeface="Cambria"/>
              </a:rPr>
              <a:t> </a:t>
            </a:r>
            <a:r>
              <a:rPr dirty="0" sz="1100" spc="-5" b="1">
                <a:solidFill>
                  <a:srgbClr val="374151"/>
                </a:solidFill>
                <a:latin typeface="Cambria"/>
                <a:cs typeface="Cambria"/>
              </a:rPr>
              <a:t>Regression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906902" y="8025130"/>
            <a:ext cx="281940" cy="166370"/>
          </a:xfrm>
          <a:prstGeom prst="rect">
            <a:avLst/>
          </a:prstGeom>
          <a:ln w="3175">
            <a:solidFill>
              <a:srgbClr val="D9D9E2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1270">
              <a:lnSpc>
                <a:spcPts val="1275"/>
              </a:lnSpc>
            </a:pPr>
            <a:r>
              <a:rPr dirty="0" sz="1100" spc="-5" b="1">
                <a:solidFill>
                  <a:srgbClr val="374151"/>
                </a:solidFill>
                <a:latin typeface="Cambria"/>
                <a:cs typeface="Cambria"/>
              </a:rPr>
              <a:t>S</a:t>
            </a:r>
            <a:r>
              <a:rPr dirty="0" sz="1100" spc="-10" b="1">
                <a:solidFill>
                  <a:srgbClr val="374151"/>
                </a:solidFill>
                <a:latin typeface="Cambria"/>
                <a:cs typeface="Cambria"/>
              </a:rPr>
              <a:t>V</a:t>
            </a:r>
            <a:r>
              <a:rPr dirty="0" sz="1100" b="1">
                <a:solidFill>
                  <a:srgbClr val="374151"/>
                </a:solidFill>
                <a:latin typeface="Cambria"/>
                <a:cs typeface="Cambria"/>
              </a:rPr>
              <a:t>M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639695" y="8006333"/>
            <a:ext cx="394779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81025" algn="l"/>
              </a:tabLst>
            </a:pPr>
            <a:r>
              <a:rPr dirty="0" sz="1100" spc="-5">
                <a:solidFill>
                  <a:srgbClr val="374151"/>
                </a:solidFill>
                <a:latin typeface="Cambria"/>
                <a:cs typeface="Cambria"/>
              </a:rPr>
              <a:t>and	</a:t>
            </a:r>
            <a:r>
              <a:rPr dirty="0" sz="1100">
                <a:solidFill>
                  <a:srgbClr val="374151"/>
                </a:solidFill>
                <a:latin typeface="Cambria"/>
                <a:cs typeface="Cambria"/>
              </a:rPr>
              <a:t>show</a:t>
            </a:r>
            <a:r>
              <a:rPr dirty="0" sz="1100" spc="-25">
                <a:solidFill>
                  <a:srgbClr val="374151"/>
                </a:solidFill>
                <a:latin typeface="Cambria"/>
                <a:cs typeface="Cambria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Cambria"/>
                <a:cs typeface="Cambria"/>
              </a:rPr>
              <a:t>similar</a:t>
            </a:r>
            <a:r>
              <a:rPr dirty="0" sz="1100" spc="-10">
                <a:solidFill>
                  <a:srgbClr val="374151"/>
                </a:solidFill>
                <a:latin typeface="Cambria"/>
                <a:cs typeface="Cambria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Cambria"/>
                <a:cs typeface="Cambria"/>
              </a:rPr>
              <a:t>accuracy,</a:t>
            </a:r>
            <a:r>
              <a:rPr dirty="0" sz="1100">
                <a:solidFill>
                  <a:srgbClr val="374151"/>
                </a:solidFill>
                <a:latin typeface="Cambria"/>
                <a:cs typeface="Cambria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Cambria"/>
                <a:cs typeface="Cambria"/>
              </a:rPr>
              <a:t>but </a:t>
            </a:r>
            <a:r>
              <a:rPr dirty="0" sz="1100">
                <a:solidFill>
                  <a:srgbClr val="374151"/>
                </a:solidFill>
                <a:latin typeface="Cambria"/>
                <a:cs typeface="Cambria"/>
              </a:rPr>
              <a:t>SVM</a:t>
            </a:r>
            <a:r>
              <a:rPr dirty="0" sz="1100" spc="-5">
                <a:solidFill>
                  <a:srgbClr val="374151"/>
                </a:solidFill>
                <a:latin typeface="Cambria"/>
                <a:cs typeface="Cambria"/>
              </a:rPr>
              <a:t> has</a:t>
            </a:r>
            <a:r>
              <a:rPr dirty="0" sz="1100">
                <a:solidFill>
                  <a:srgbClr val="374151"/>
                </a:solidFill>
                <a:latin typeface="Cambria"/>
                <a:cs typeface="Cambria"/>
              </a:rPr>
              <a:t> a</a:t>
            </a:r>
            <a:r>
              <a:rPr dirty="0" sz="1100" spc="-5">
                <a:solidFill>
                  <a:srgbClr val="374151"/>
                </a:solidFill>
                <a:latin typeface="Cambria"/>
                <a:cs typeface="Cambria"/>
              </a:rPr>
              <a:t> significantly</a:t>
            </a:r>
            <a:r>
              <a:rPr dirty="0" sz="1100" spc="-10">
                <a:solidFill>
                  <a:srgbClr val="374151"/>
                </a:solidFill>
                <a:latin typeface="Cambria"/>
                <a:cs typeface="Cambria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Cambria"/>
                <a:cs typeface="Cambria"/>
              </a:rPr>
              <a:t>lower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359153" y="8257793"/>
            <a:ext cx="474154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solidFill>
                  <a:srgbClr val="374151"/>
                </a:solidFill>
                <a:latin typeface="Cambria"/>
                <a:cs typeface="Cambria"/>
              </a:rPr>
              <a:t>recall,</a:t>
            </a:r>
            <a:r>
              <a:rPr dirty="0" sz="1100" spc="5">
                <a:solidFill>
                  <a:srgbClr val="374151"/>
                </a:solidFill>
                <a:latin typeface="Cambria"/>
                <a:cs typeface="Cambria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Cambria"/>
                <a:cs typeface="Cambria"/>
              </a:rPr>
              <a:t>indicating </a:t>
            </a:r>
            <a:r>
              <a:rPr dirty="0" sz="1100">
                <a:solidFill>
                  <a:srgbClr val="374151"/>
                </a:solidFill>
                <a:latin typeface="Cambria"/>
                <a:cs typeface="Cambria"/>
              </a:rPr>
              <a:t>it </a:t>
            </a:r>
            <a:r>
              <a:rPr dirty="0" sz="1100" spc="-5">
                <a:solidFill>
                  <a:srgbClr val="374151"/>
                </a:solidFill>
                <a:latin typeface="Cambria"/>
                <a:cs typeface="Cambria"/>
              </a:rPr>
              <a:t>might</a:t>
            </a:r>
            <a:r>
              <a:rPr dirty="0" sz="1100" spc="-10">
                <a:solidFill>
                  <a:srgbClr val="374151"/>
                </a:solidFill>
                <a:latin typeface="Cambria"/>
                <a:cs typeface="Cambria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Cambria"/>
                <a:cs typeface="Cambria"/>
              </a:rPr>
              <a:t>be</a:t>
            </a:r>
            <a:r>
              <a:rPr dirty="0" sz="1100" spc="10">
                <a:solidFill>
                  <a:srgbClr val="374151"/>
                </a:solidFill>
                <a:latin typeface="Cambria"/>
                <a:cs typeface="Cambria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Cambria"/>
                <a:cs typeface="Cambria"/>
              </a:rPr>
              <a:t>missing </a:t>
            </a:r>
            <a:r>
              <a:rPr dirty="0" sz="1100">
                <a:solidFill>
                  <a:srgbClr val="374151"/>
                </a:solidFill>
                <a:latin typeface="Cambria"/>
                <a:cs typeface="Cambria"/>
              </a:rPr>
              <a:t>a</a:t>
            </a:r>
            <a:r>
              <a:rPr dirty="0" sz="1100" spc="5">
                <a:solidFill>
                  <a:srgbClr val="374151"/>
                </a:solidFill>
                <a:latin typeface="Cambria"/>
                <a:cs typeface="Cambria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Cambria"/>
                <a:cs typeface="Cambria"/>
              </a:rPr>
              <a:t>substantial</a:t>
            </a:r>
            <a:r>
              <a:rPr dirty="0" sz="1100" spc="5">
                <a:solidFill>
                  <a:srgbClr val="374151"/>
                </a:solidFill>
                <a:latin typeface="Cambria"/>
                <a:cs typeface="Cambria"/>
              </a:rPr>
              <a:t> </a:t>
            </a:r>
            <a:r>
              <a:rPr dirty="0" sz="1100">
                <a:solidFill>
                  <a:srgbClr val="374151"/>
                </a:solidFill>
                <a:latin typeface="Cambria"/>
                <a:cs typeface="Cambria"/>
              </a:rPr>
              <a:t>number</a:t>
            </a:r>
            <a:r>
              <a:rPr dirty="0" sz="1100" spc="10">
                <a:solidFill>
                  <a:srgbClr val="374151"/>
                </a:solidFill>
                <a:latin typeface="Cambria"/>
                <a:cs typeface="Cambria"/>
              </a:rPr>
              <a:t> </a:t>
            </a:r>
            <a:r>
              <a:rPr dirty="0" sz="1100" spc="-10">
                <a:solidFill>
                  <a:srgbClr val="374151"/>
                </a:solidFill>
                <a:latin typeface="Cambria"/>
                <a:cs typeface="Cambria"/>
              </a:rPr>
              <a:t>of</a:t>
            </a:r>
            <a:r>
              <a:rPr dirty="0" sz="1100" spc="5">
                <a:solidFill>
                  <a:srgbClr val="374151"/>
                </a:solidFill>
                <a:latin typeface="Cambria"/>
                <a:cs typeface="Cambria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Cambria"/>
                <a:cs typeface="Cambria"/>
              </a:rPr>
              <a:t>positive</a:t>
            </a:r>
            <a:r>
              <a:rPr dirty="0" sz="1100" spc="5">
                <a:solidFill>
                  <a:srgbClr val="374151"/>
                </a:solidFill>
                <a:latin typeface="Cambria"/>
                <a:cs typeface="Cambria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Cambria"/>
                <a:cs typeface="Cambria"/>
              </a:rPr>
              <a:t>instances.</a:t>
            </a:r>
            <a:endParaRPr sz="1100">
              <a:latin typeface="Cambria"/>
              <a:cs typeface="Cambria"/>
            </a:endParaRPr>
          </a:p>
        </p:txBody>
      </p:sp>
      <p:pic>
        <p:nvPicPr>
          <p:cNvPr id="15" name="object 1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0731" y="1764303"/>
            <a:ext cx="6873098" cy="435490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604" y="5951601"/>
            <a:ext cx="5459730" cy="31553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b="1">
                <a:latin typeface="Cambria"/>
                <a:cs typeface="Cambria"/>
              </a:rPr>
              <a:t>Data</a:t>
            </a:r>
            <a:r>
              <a:rPr dirty="0" sz="1100" spc="-30" b="1">
                <a:latin typeface="Cambria"/>
                <a:cs typeface="Cambria"/>
              </a:rPr>
              <a:t> </a:t>
            </a:r>
            <a:r>
              <a:rPr dirty="0" sz="1100" spc="-5" b="1">
                <a:latin typeface="Cambria"/>
                <a:cs typeface="Cambria"/>
              </a:rPr>
              <a:t>Characteristics:</a:t>
            </a:r>
            <a:endParaRPr sz="1100">
              <a:latin typeface="Cambria"/>
              <a:cs typeface="Cambria"/>
            </a:endParaRPr>
          </a:p>
          <a:p>
            <a:pPr marL="469265" indent="-229235">
              <a:lnSpc>
                <a:spcPct val="100000"/>
              </a:lnSpc>
              <a:spcBef>
                <a:spcPts val="1160"/>
              </a:spcBef>
              <a:buSzPct val="90909"/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100" b="1">
                <a:latin typeface="Cambria"/>
                <a:cs typeface="Cambria"/>
              </a:rPr>
              <a:t>Age</a:t>
            </a:r>
            <a:r>
              <a:rPr dirty="0" sz="1100">
                <a:latin typeface="Cambria"/>
                <a:cs typeface="Cambria"/>
              </a:rPr>
              <a:t>:</a:t>
            </a:r>
            <a:r>
              <a:rPr dirty="0" sz="1100" spc="-5">
                <a:latin typeface="Cambria"/>
                <a:cs typeface="Cambria"/>
              </a:rPr>
              <a:t> Ranges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from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17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to 98,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with </a:t>
            </a:r>
            <a:r>
              <a:rPr dirty="0" sz="1100">
                <a:latin typeface="Cambria"/>
                <a:cs typeface="Cambria"/>
              </a:rPr>
              <a:t>a</a:t>
            </a:r>
            <a:r>
              <a:rPr dirty="0" sz="1100" spc="-20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mean </a:t>
            </a:r>
            <a:r>
              <a:rPr dirty="0" sz="1100" spc="-5">
                <a:latin typeface="Cambria"/>
                <a:cs typeface="Cambria"/>
              </a:rPr>
              <a:t>of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approximately </a:t>
            </a:r>
            <a:r>
              <a:rPr dirty="0" sz="1100">
                <a:latin typeface="Cambria"/>
                <a:cs typeface="Cambria"/>
              </a:rPr>
              <a:t>40 </a:t>
            </a:r>
            <a:r>
              <a:rPr dirty="0" sz="1100" spc="-5">
                <a:latin typeface="Cambria"/>
                <a:cs typeface="Cambria"/>
              </a:rPr>
              <a:t>years.</a:t>
            </a:r>
            <a:endParaRPr sz="1100">
              <a:latin typeface="Cambria"/>
              <a:cs typeface="Cambria"/>
            </a:endParaRPr>
          </a:p>
          <a:p>
            <a:pPr marL="469265" indent="-229235">
              <a:lnSpc>
                <a:spcPct val="100000"/>
              </a:lnSpc>
              <a:spcBef>
                <a:spcPts val="1165"/>
              </a:spcBef>
              <a:buSzPct val="90909"/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100" spc="-5" b="1">
                <a:latin typeface="Cambria"/>
                <a:cs typeface="Cambria"/>
              </a:rPr>
              <a:t>Jobs</a:t>
            </a:r>
            <a:r>
              <a:rPr dirty="0" sz="1100" spc="-5">
                <a:latin typeface="Cambria"/>
                <a:cs typeface="Cambria"/>
              </a:rPr>
              <a:t>: Several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types,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with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'admin.'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being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the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most common.</a:t>
            </a:r>
            <a:endParaRPr sz="1100">
              <a:latin typeface="Cambria"/>
              <a:cs typeface="Cambria"/>
            </a:endParaRPr>
          </a:p>
          <a:p>
            <a:pPr marL="469265" indent="-229235">
              <a:lnSpc>
                <a:spcPct val="100000"/>
              </a:lnSpc>
              <a:spcBef>
                <a:spcPts val="1165"/>
              </a:spcBef>
              <a:buSzPct val="90909"/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100" spc="-5" b="1">
                <a:latin typeface="Cambria"/>
                <a:cs typeface="Cambria"/>
              </a:rPr>
              <a:t>Marital Status</a:t>
            </a:r>
            <a:r>
              <a:rPr dirty="0" sz="1100" spc="-5">
                <a:latin typeface="Cambria"/>
                <a:cs typeface="Cambria"/>
              </a:rPr>
              <a:t>: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Mostly</a:t>
            </a:r>
            <a:r>
              <a:rPr dirty="0" sz="1100" spc="-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married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clients.</a:t>
            </a:r>
            <a:endParaRPr sz="1100">
              <a:latin typeface="Cambria"/>
              <a:cs typeface="Cambria"/>
            </a:endParaRPr>
          </a:p>
          <a:p>
            <a:pPr marL="469265" marR="116839" indent="-228600">
              <a:lnSpc>
                <a:spcPct val="112999"/>
              </a:lnSpc>
              <a:spcBef>
                <a:spcPts val="990"/>
              </a:spcBef>
              <a:buSzPct val="90909"/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100" spc="-5" b="1">
                <a:latin typeface="Cambria"/>
                <a:cs typeface="Cambria"/>
              </a:rPr>
              <a:t>Education</a:t>
            </a:r>
            <a:r>
              <a:rPr dirty="0" sz="1100" spc="-5">
                <a:latin typeface="Cambria"/>
                <a:cs typeface="Cambria"/>
              </a:rPr>
              <a:t>: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Various</a:t>
            </a:r>
            <a:r>
              <a:rPr dirty="0" sz="1100" spc="2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educational</a:t>
            </a:r>
            <a:r>
              <a:rPr dirty="0" sz="1100" spc="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backgrounds,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with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'university.degree'</a:t>
            </a:r>
            <a:r>
              <a:rPr dirty="0" sz="1100" spc="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being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most </a:t>
            </a:r>
            <a:r>
              <a:rPr dirty="0" sz="1100" spc="-22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frequent.</a:t>
            </a:r>
            <a:endParaRPr sz="1100">
              <a:latin typeface="Cambria"/>
              <a:cs typeface="Cambria"/>
            </a:endParaRPr>
          </a:p>
          <a:p>
            <a:pPr marL="469265" marR="5080" indent="-228600">
              <a:lnSpc>
                <a:spcPct val="111800"/>
              </a:lnSpc>
              <a:spcBef>
                <a:spcPts val="1010"/>
              </a:spcBef>
              <a:buSzPct val="90909"/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100" spc="-5" b="1">
                <a:latin typeface="Cambria"/>
                <a:cs typeface="Cambria"/>
              </a:rPr>
              <a:t>Contact</a:t>
            </a:r>
            <a:r>
              <a:rPr dirty="0" sz="1100" spc="5" b="1">
                <a:latin typeface="Cambria"/>
                <a:cs typeface="Cambria"/>
              </a:rPr>
              <a:t> </a:t>
            </a:r>
            <a:r>
              <a:rPr dirty="0" sz="1100" spc="-5" b="1">
                <a:latin typeface="Cambria"/>
                <a:cs typeface="Cambria"/>
              </a:rPr>
              <a:t>Attributes</a:t>
            </a:r>
            <a:r>
              <a:rPr dirty="0" sz="1100" spc="-5">
                <a:latin typeface="Cambria"/>
                <a:cs typeface="Cambria"/>
              </a:rPr>
              <a:t>: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Most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contacts</a:t>
            </a:r>
            <a:r>
              <a:rPr dirty="0" sz="1100" spc="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were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made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in </a:t>
            </a:r>
            <a:r>
              <a:rPr dirty="0" sz="1100" spc="-5">
                <a:latin typeface="Cambria"/>
                <a:cs typeface="Cambria"/>
              </a:rPr>
              <a:t>May,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with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'cellular'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being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the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most </a:t>
            </a:r>
            <a:r>
              <a:rPr dirty="0" sz="1100" spc="-229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common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contact type.</a:t>
            </a:r>
            <a:endParaRPr sz="1100">
              <a:latin typeface="Cambria"/>
              <a:cs typeface="Cambria"/>
            </a:endParaRPr>
          </a:p>
          <a:p>
            <a:pPr marL="469265" marR="472440" indent="-228600">
              <a:lnSpc>
                <a:spcPct val="112700"/>
              </a:lnSpc>
              <a:spcBef>
                <a:spcPts val="994"/>
              </a:spcBef>
              <a:buSzPct val="90909"/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100" spc="-5" b="1">
                <a:latin typeface="Cambria"/>
                <a:cs typeface="Cambria"/>
              </a:rPr>
              <a:t>Campaign</a:t>
            </a:r>
            <a:r>
              <a:rPr dirty="0" sz="1100" spc="10" b="1">
                <a:latin typeface="Cambria"/>
                <a:cs typeface="Cambria"/>
              </a:rPr>
              <a:t> </a:t>
            </a:r>
            <a:r>
              <a:rPr dirty="0" sz="1100" spc="-5" b="1">
                <a:latin typeface="Cambria"/>
                <a:cs typeface="Cambria"/>
              </a:rPr>
              <a:t>Data</a:t>
            </a:r>
            <a:r>
              <a:rPr dirty="0" sz="1100" spc="-5">
                <a:latin typeface="Cambria"/>
                <a:cs typeface="Cambria"/>
              </a:rPr>
              <a:t>: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Varies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significantly,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with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most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clients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not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being</a:t>
            </a:r>
            <a:r>
              <a:rPr dirty="0" sz="1100" spc="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previously </a:t>
            </a:r>
            <a:r>
              <a:rPr dirty="0" sz="1100" spc="-229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contacted.</a:t>
            </a:r>
            <a:endParaRPr sz="1100">
              <a:latin typeface="Cambria"/>
              <a:cs typeface="Cambria"/>
            </a:endParaRPr>
          </a:p>
          <a:p>
            <a:pPr marL="469265" marR="22860" indent="-228600">
              <a:lnSpc>
                <a:spcPct val="111800"/>
              </a:lnSpc>
              <a:spcBef>
                <a:spcPts val="1010"/>
              </a:spcBef>
              <a:buSzPct val="90909"/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100" spc="-5" b="1">
                <a:latin typeface="Cambria"/>
                <a:cs typeface="Cambria"/>
              </a:rPr>
              <a:t>Economic</a:t>
            </a:r>
            <a:r>
              <a:rPr dirty="0" sz="1100" spc="10" b="1">
                <a:latin typeface="Cambria"/>
                <a:cs typeface="Cambria"/>
              </a:rPr>
              <a:t> </a:t>
            </a:r>
            <a:r>
              <a:rPr dirty="0" sz="1100" spc="-5" b="1">
                <a:latin typeface="Cambria"/>
                <a:cs typeface="Cambria"/>
              </a:rPr>
              <a:t>Indicators</a:t>
            </a:r>
            <a:r>
              <a:rPr dirty="0" sz="1100" spc="-5">
                <a:latin typeface="Cambria"/>
                <a:cs typeface="Cambria"/>
              </a:rPr>
              <a:t>: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Vary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across</a:t>
            </a:r>
            <a:r>
              <a:rPr dirty="0" sz="1100" spc="2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the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dataset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reflecting</a:t>
            </a:r>
            <a:r>
              <a:rPr dirty="0" sz="1100" spc="2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different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time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periods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and </a:t>
            </a:r>
            <a:r>
              <a:rPr dirty="0" sz="1100" spc="-22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conditions.</a:t>
            </a:r>
            <a:endParaRPr sz="1100">
              <a:latin typeface="Cambria"/>
              <a:cs typeface="Cambri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93052" y="950997"/>
            <a:ext cx="5161517" cy="4867507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73377" y="915924"/>
            <a:ext cx="775970" cy="166370"/>
          </a:xfrm>
          <a:prstGeom prst="rect">
            <a:avLst/>
          </a:prstGeom>
          <a:ln w="3175">
            <a:solidFill>
              <a:srgbClr val="D9D9E2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1270">
              <a:lnSpc>
                <a:spcPts val="1280"/>
              </a:lnSpc>
            </a:pPr>
            <a:r>
              <a:rPr dirty="0" sz="1100" spc="5" b="1">
                <a:solidFill>
                  <a:srgbClr val="374151"/>
                </a:solidFill>
                <a:latin typeface="Cambria"/>
                <a:cs typeface="Cambria"/>
              </a:rPr>
              <a:t>N</a:t>
            </a:r>
            <a:r>
              <a:rPr dirty="0" sz="1100" spc="-5" b="1">
                <a:solidFill>
                  <a:srgbClr val="374151"/>
                </a:solidFill>
                <a:latin typeface="Cambria"/>
                <a:cs typeface="Cambria"/>
              </a:rPr>
              <a:t>ai</a:t>
            </a:r>
            <a:r>
              <a:rPr dirty="0" sz="1100" spc="-15" b="1">
                <a:solidFill>
                  <a:srgbClr val="374151"/>
                </a:solidFill>
                <a:latin typeface="Cambria"/>
                <a:cs typeface="Cambria"/>
              </a:rPr>
              <a:t>v</a:t>
            </a:r>
            <a:r>
              <a:rPr dirty="0" sz="1100" b="1">
                <a:solidFill>
                  <a:srgbClr val="374151"/>
                </a:solidFill>
                <a:latin typeface="Cambria"/>
                <a:cs typeface="Cambria"/>
              </a:rPr>
              <a:t>e</a:t>
            </a:r>
            <a:r>
              <a:rPr dirty="0" sz="1100" b="1">
                <a:solidFill>
                  <a:srgbClr val="374151"/>
                </a:solidFill>
                <a:latin typeface="Cambria"/>
                <a:cs typeface="Cambria"/>
              </a:rPr>
              <a:t> </a:t>
            </a:r>
            <a:r>
              <a:rPr dirty="0" sz="1100" spc="-5" b="1">
                <a:solidFill>
                  <a:srgbClr val="374151"/>
                </a:solidFill>
                <a:latin typeface="Cambria"/>
                <a:cs typeface="Cambria"/>
              </a:rPr>
              <a:t>Bayes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68398" y="897382"/>
            <a:ext cx="4142104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solidFill>
                  <a:srgbClr val="374151"/>
                </a:solidFill>
                <a:latin typeface="Cambria"/>
                <a:cs typeface="Cambria"/>
              </a:rPr>
              <a:t>has</a:t>
            </a:r>
            <a:r>
              <a:rPr dirty="0" sz="1100" spc="5">
                <a:solidFill>
                  <a:srgbClr val="374151"/>
                </a:solidFill>
                <a:latin typeface="Cambria"/>
                <a:cs typeface="Cambria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Cambria"/>
                <a:cs typeface="Cambria"/>
              </a:rPr>
              <a:t>the</a:t>
            </a:r>
            <a:r>
              <a:rPr dirty="0" sz="1100">
                <a:solidFill>
                  <a:srgbClr val="374151"/>
                </a:solidFill>
                <a:latin typeface="Cambria"/>
                <a:cs typeface="Cambria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Cambria"/>
                <a:cs typeface="Cambria"/>
              </a:rPr>
              <a:t>lowest</a:t>
            </a:r>
            <a:r>
              <a:rPr dirty="0" sz="1100">
                <a:solidFill>
                  <a:srgbClr val="374151"/>
                </a:solidFill>
                <a:latin typeface="Cambria"/>
                <a:cs typeface="Cambria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Cambria"/>
                <a:cs typeface="Cambria"/>
              </a:rPr>
              <a:t>accuracy but</a:t>
            </a:r>
            <a:r>
              <a:rPr dirty="0" sz="1100" spc="5">
                <a:solidFill>
                  <a:srgbClr val="374151"/>
                </a:solidFill>
                <a:latin typeface="Cambria"/>
                <a:cs typeface="Cambria"/>
              </a:rPr>
              <a:t> </a:t>
            </a:r>
            <a:r>
              <a:rPr dirty="0" sz="1100">
                <a:solidFill>
                  <a:srgbClr val="374151"/>
                </a:solidFill>
                <a:latin typeface="Cambria"/>
                <a:cs typeface="Cambria"/>
              </a:rPr>
              <a:t>a </a:t>
            </a:r>
            <a:r>
              <a:rPr dirty="0" sz="1100" spc="-5">
                <a:solidFill>
                  <a:srgbClr val="374151"/>
                </a:solidFill>
                <a:latin typeface="Cambria"/>
                <a:cs typeface="Cambria"/>
              </a:rPr>
              <a:t>comparatively</a:t>
            </a:r>
            <a:r>
              <a:rPr dirty="0" sz="1100">
                <a:solidFill>
                  <a:srgbClr val="374151"/>
                </a:solidFill>
                <a:latin typeface="Cambria"/>
                <a:cs typeface="Cambria"/>
              </a:rPr>
              <a:t> high </a:t>
            </a:r>
            <a:r>
              <a:rPr dirty="0" sz="1100" spc="-5">
                <a:solidFill>
                  <a:srgbClr val="374151"/>
                </a:solidFill>
                <a:latin typeface="Cambria"/>
                <a:cs typeface="Cambria"/>
              </a:rPr>
              <a:t>recall,</a:t>
            </a:r>
            <a:r>
              <a:rPr dirty="0" sz="1100">
                <a:solidFill>
                  <a:srgbClr val="374151"/>
                </a:solidFill>
                <a:latin typeface="Cambria"/>
                <a:cs typeface="Cambria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Cambria"/>
                <a:cs typeface="Cambria"/>
              </a:rPr>
              <a:t>indicating</a:t>
            </a:r>
            <a:r>
              <a:rPr dirty="0" sz="1100" spc="10">
                <a:solidFill>
                  <a:srgbClr val="374151"/>
                </a:solidFill>
                <a:latin typeface="Cambria"/>
                <a:cs typeface="Cambria"/>
              </a:rPr>
              <a:t> </a:t>
            </a:r>
            <a:r>
              <a:rPr dirty="0" sz="1100">
                <a:solidFill>
                  <a:srgbClr val="374151"/>
                </a:solidFill>
                <a:latin typeface="Cambria"/>
                <a:cs typeface="Cambria"/>
              </a:rPr>
              <a:t>its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59153" y="1070203"/>
            <a:ext cx="5110480" cy="51943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47300"/>
              </a:lnSpc>
              <a:spcBef>
                <a:spcPts val="95"/>
              </a:spcBef>
            </a:pPr>
            <a:r>
              <a:rPr dirty="0" sz="1100" spc="-5">
                <a:solidFill>
                  <a:srgbClr val="374151"/>
                </a:solidFill>
                <a:latin typeface="Cambria"/>
                <a:cs typeface="Cambria"/>
              </a:rPr>
              <a:t>tendency</a:t>
            </a:r>
            <a:r>
              <a:rPr dirty="0" sz="1100">
                <a:solidFill>
                  <a:srgbClr val="374151"/>
                </a:solidFill>
                <a:latin typeface="Cambria"/>
                <a:cs typeface="Cambria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Cambria"/>
                <a:cs typeface="Cambria"/>
              </a:rPr>
              <a:t>to</a:t>
            </a:r>
            <a:r>
              <a:rPr dirty="0" sz="1100" spc="10">
                <a:solidFill>
                  <a:srgbClr val="374151"/>
                </a:solidFill>
                <a:latin typeface="Cambria"/>
                <a:cs typeface="Cambria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Cambria"/>
                <a:cs typeface="Cambria"/>
              </a:rPr>
              <a:t>classify</a:t>
            </a:r>
            <a:r>
              <a:rPr dirty="0" sz="1100" spc="5">
                <a:solidFill>
                  <a:srgbClr val="374151"/>
                </a:solidFill>
                <a:latin typeface="Cambria"/>
                <a:cs typeface="Cambria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Cambria"/>
                <a:cs typeface="Cambria"/>
              </a:rPr>
              <a:t>more</a:t>
            </a:r>
            <a:r>
              <a:rPr dirty="0" sz="1100" spc="10">
                <a:solidFill>
                  <a:srgbClr val="374151"/>
                </a:solidFill>
                <a:latin typeface="Cambria"/>
                <a:cs typeface="Cambria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Cambria"/>
                <a:cs typeface="Cambria"/>
              </a:rPr>
              <a:t>instances as</a:t>
            </a:r>
            <a:r>
              <a:rPr dirty="0" sz="1100" spc="15">
                <a:solidFill>
                  <a:srgbClr val="374151"/>
                </a:solidFill>
                <a:latin typeface="Cambria"/>
                <a:cs typeface="Cambria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Cambria"/>
                <a:cs typeface="Cambria"/>
              </a:rPr>
              <a:t>positive,</a:t>
            </a:r>
            <a:r>
              <a:rPr dirty="0" sz="1100" spc="10">
                <a:solidFill>
                  <a:srgbClr val="374151"/>
                </a:solidFill>
                <a:latin typeface="Cambria"/>
                <a:cs typeface="Cambria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Cambria"/>
                <a:cs typeface="Cambria"/>
              </a:rPr>
              <a:t>which</a:t>
            </a:r>
            <a:r>
              <a:rPr dirty="0" sz="1100" spc="10">
                <a:solidFill>
                  <a:srgbClr val="374151"/>
                </a:solidFill>
                <a:latin typeface="Cambria"/>
                <a:cs typeface="Cambria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Cambria"/>
                <a:cs typeface="Cambria"/>
              </a:rPr>
              <a:t>could</a:t>
            </a:r>
            <a:r>
              <a:rPr dirty="0" sz="1100" spc="5">
                <a:solidFill>
                  <a:srgbClr val="374151"/>
                </a:solidFill>
                <a:latin typeface="Cambria"/>
                <a:cs typeface="Cambria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Cambria"/>
                <a:cs typeface="Cambria"/>
              </a:rPr>
              <a:t>be</a:t>
            </a:r>
            <a:r>
              <a:rPr dirty="0" sz="1100" spc="10">
                <a:solidFill>
                  <a:srgbClr val="374151"/>
                </a:solidFill>
                <a:latin typeface="Cambria"/>
                <a:cs typeface="Cambria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Cambria"/>
                <a:cs typeface="Cambria"/>
              </a:rPr>
              <a:t>beneficial</a:t>
            </a:r>
            <a:r>
              <a:rPr dirty="0" sz="1100">
                <a:solidFill>
                  <a:srgbClr val="374151"/>
                </a:solidFill>
                <a:latin typeface="Cambria"/>
                <a:cs typeface="Cambria"/>
              </a:rPr>
              <a:t> in</a:t>
            </a:r>
            <a:r>
              <a:rPr dirty="0" sz="1100" spc="5">
                <a:solidFill>
                  <a:srgbClr val="374151"/>
                </a:solidFill>
                <a:latin typeface="Cambria"/>
                <a:cs typeface="Cambria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Cambria"/>
                <a:cs typeface="Cambria"/>
              </a:rPr>
              <a:t>scenarios </a:t>
            </a:r>
            <a:r>
              <a:rPr dirty="0" sz="1100" spc="-225">
                <a:solidFill>
                  <a:srgbClr val="374151"/>
                </a:solidFill>
                <a:latin typeface="Cambria"/>
                <a:cs typeface="Cambria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Cambria"/>
                <a:cs typeface="Cambria"/>
              </a:rPr>
              <a:t>where</a:t>
            </a:r>
            <a:r>
              <a:rPr dirty="0" sz="1100" spc="-15">
                <a:solidFill>
                  <a:srgbClr val="374151"/>
                </a:solidFill>
                <a:latin typeface="Cambria"/>
                <a:cs typeface="Cambria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Cambria"/>
                <a:cs typeface="Cambria"/>
              </a:rPr>
              <a:t>missing</a:t>
            </a:r>
            <a:r>
              <a:rPr dirty="0" sz="1100" spc="5">
                <a:solidFill>
                  <a:srgbClr val="374151"/>
                </a:solidFill>
                <a:latin typeface="Cambria"/>
                <a:cs typeface="Cambria"/>
              </a:rPr>
              <a:t> </a:t>
            </a:r>
            <a:r>
              <a:rPr dirty="0" sz="1100">
                <a:solidFill>
                  <a:srgbClr val="374151"/>
                </a:solidFill>
                <a:latin typeface="Cambria"/>
                <a:cs typeface="Cambria"/>
              </a:rPr>
              <a:t>a</a:t>
            </a:r>
            <a:r>
              <a:rPr dirty="0" sz="1100" spc="-5">
                <a:solidFill>
                  <a:srgbClr val="374151"/>
                </a:solidFill>
                <a:latin typeface="Cambria"/>
                <a:cs typeface="Cambria"/>
              </a:rPr>
              <a:t> positive</a:t>
            </a:r>
            <a:r>
              <a:rPr dirty="0" sz="1100" spc="-15">
                <a:solidFill>
                  <a:srgbClr val="374151"/>
                </a:solidFill>
                <a:latin typeface="Cambria"/>
                <a:cs typeface="Cambria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Cambria"/>
                <a:cs typeface="Cambria"/>
              </a:rPr>
              <a:t>instance</a:t>
            </a:r>
            <a:r>
              <a:rPr dirty="0" sz="1100" spc="-15">
                <a:solidFill>
                  <a:srgbClr val="374151"/>
                </a:solidFill>
                <a:latin typeface="Cambria"/>
                <a:cs typeface="Cambria"/>
              </a:rPr>
              <a:t> </a:t>
            </a:r>
            <a:r>
              <a:rPr dirty="0" sz="1100">
                <a:solidFill>
                  <a:srgbClr val="374151"/>
                </a:solidFill>
                <a:latin typeface="Cambria"/>
                <a:cs typeface="Cambria"/>
              </a:rPr>
              <a:t>is</a:t>
            </a:r>
            <a:r>
              <a:rPr dirty="0" sz="1100" spc="-10">
                <a:solidFill>
                  <a:srgbClr val="374151"/>
                </a:solidFill>
                <a:latin typeface="Cambria"/>
                <a:cs typeface="Cambria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Cambria"/>
                <a:cs typeface="Cambria"/>
              </a:rPr>
              <a:t>costly.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73377" y="1662938"/>
            <a:ext cx="271780" cy="166370"/>
          </a:xfrm>
          <a:prstGeom prst="rect">
            <a:avLst/>
          </a:prstGeom>
          <a:ln w="3175">
            <a:solidFill>
              <a:srgbClr val="D9D9E2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1270">
              <a:lnSpc>
                <a:spcPts val="1275"/>
              </a:lnSpc>
            </a:pPr>
            <a:r>
              <a:rPr dirty="0" sz="1100" b="1">
                <a:solidFill>
                  <a:srgbClr val="374151"/>
                </a:solidFill>
                <a:latin typeface="Cambria"/>
                <a:cs typeface="Cambria"/>
              </a:rPr>
              <a:t>LDA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63954" y="1644142"/>
            <a:ext cx="404749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solidFill>
                  <a:srgbClr val="374151"/>
                </a:solidFill>
                <a:latin typeface="Cambria"/>
                <a:cs typeface="Cambria"/>
              </a:rPr>
              <a:t>offers</a:t>
            </a:r>
            <a:r>
              <a:rPr dirty="0" sz="1100" spc="5">
                <a:solidFill>
                  <a:srgbClr val="374151"/>
                </a:solidFill>
                <a:latin typeface="Cambria"/>
                <a:cs typeface="Cambria"/>
              </a:rPr>
              <a:t> </a:t>
            </a:r>
            <a:r>
              <a:rPr dirty="0" sz="1100">
                <a:solidFill>
                  <a:srgbClr val="374151"/>
                </a:solidFill>
                <a:latin typeface="Cambria"/>
                <a:cs typeface="Cambria"/>
              </a:rPr>
              <a:t>a </a:t>
            </a:r>
            <a:r>
              <a:rPr dirty="0" sz="1100" spc="-5">
                <a:solidFill>
                  <a:srgbClr val="374151"/>
                </a:solidFill>
                <a:latin typeface="Cambria"/>
                <a:cs typeface="Cambria"/>
              </a:rPr>
              <a:t>balanced</a:t>
            </a:r>
            <a:r>
              <a:rPr dirty="0" sz="1100">
                <a:solidFill>
                  <a:srgbClr val="374151"/>
                </a:solidFill>
                <a:latin typeface="Cambria"/>
                <a:cs typeface="Cambria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Cambria"/>
                <a:cs typeface="Cambria"/>
              </a:rPr>
              <a:t>approach</a:t>
            </a:r>
            <a:r>
              <a:rPr dirty="0" sz="1100" spc="5">
                <a:solidFill>
                  <a:srgbClr val="374151"/>
                </a:solidFill>
                <a:latin typeface="Cambria"/>
                <a:cs typeface="Cambria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Cambria"/>
                <a:cs typeface="Cambria"/>
              </a:rPr>
              <a:t>with</a:t>
            </a:r>
            <a:r>
              <a:rPr dirty="0" sz="1100" spc="-10">
                <a:solidFill>
                  <a:srgbClr val="374151"/>
                </a:solidFill>
                <a:latin typeface="Cambria"/>
                <a:cs typeface="Cambria"/>
              </a:rPr>
              <a:t> </a:t>
            </a:r>
            <a:r>
              <a:rPr dirty="0" sz="1100">
                <a:solidFill>
                  <a:srgbClr val="374151"/>
                </a:solidFill>
                <a:latin typeface="Cambria"/>
                <a:cs typeface="Cambria"/>
              </a:rPr>
              <a:t>moderate</a:t>
            </a:r>
            <a:r>
              <a:rPr dirty="0" sz="1100" spc="-15">
                <a:solidFill>
                  <a:srgbClr val="374151"/>
                </a:solidFill>
                <a:latin typeface="Cambria"/>
                <a:cs typeface="Cambria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Cambria"/>
                <a:cs typeface="Cambria"/>
              </a:rPr>
              <a:t>scores</a:t>
            </a:r>
            <a:r>
              <a:rPr dirty="0" sz="1100" spc="10">
                <a:solidFill>
                  <a:srgbClr val="374151"/>
                </a:solidFill>
                <a:latin typeface="Cambria"/>
                <a:cs typeface="Cambria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Cambria"/>
                <a:cs typeface="Cambria"/>
              </a:rPr>
              <a:t>across</a:t>
            </a:r>
            <a:r>
              <a:rPr dirty="0" sz="1100" spc="10">
                <a:solidFill>
                  <a:srgbClr val="374151"/>
                </a:solidFill>
                <a:latin typeface="Cambria"/>
                <a:cs typeface="Cambria"/>
              </a:rPr>
              <a:t> </a:t>
            </a:r>
            <a:r>
              <a:rPr dirty="0" sz="1100" spc="-10">
                <a:solidFill>
                  <a:srgbClr val="374151"/>
                </a:solidFill>
                <a:latin typeface="Cambria"/>
                <a:cs typeface="Cambria"/>
              </a:rPr>
              <a:t>all</a:t>
            </a:r>
            <a:r>
              <a:rPr dirty="0" sz="1100" spc="-5">
                <a:solidFill>
                  <a:srgbClr val="374151"/>
                </a:solidFill>
                <a:latin typeface="Cambria"/>
                <a:cs typeface="Cambria"/>
              </a:rPr>
              <a:t> metrics.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30604" y="7235190"/>
            <a:ext cx="64198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 b="1">
                <a:solidFill>
                  <a:srgbClr val="4F81BC"/>
                </a:solidFill>
                <a:latin typeface="Cambria"/>
                <a:cs typeface="Cambria"/>
              </a:rPr>
              <a:t>Feedback</a:t>
            </a:r>
            <a:endParaRPr sz="1100">
              <a:latin typeface="Cambria"/>
              <a:cs typeface="Cambria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2485" y="2610882"/>
            <a:ext cx="5372004" cy="4403941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604" y="892810"/>
            <a:ext cx="101346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 b="1">
                <a:solidFill>
                  <a:srgbClr val="365F91"/>
                </a:solidFill>
                <a:latin typeface="Calibri"/>
                <a:cs typeface="Calibri"/>
              </a:rPr>
              <a:t>CONCLUSION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9153" y="875131"/>
            <a:ext cx="5091430" cy="4038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marR="5080" indent="-228600">
              <a:lnSpc>
                <a:spcPct val="112700"/>
              </a:lnSpc>
              <a:spcBef>
                <a:spcPts val="100"/>
              </a:spcBef>
              <a:buSzPct val="90909"/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dirty="0" sz="1100" spc="-5" b="1">
                <a:latin typeface="Cambria"/>
                <a:cs typeface="Cambria"/>
              </a:rPr>
              <a:t>Target</a:t>
            </a:r>
            <a:r>
              <a:rPr dirty="0" sz="1100" b="1">
                <a:latin typeface="Cambria"/>
                <a:cs typeface="Cambria"/>
              </a:rPr>
              <a:t> </a:t>
            </a:r>
            <a:r>
              <a:rPr dirty="0" sz="1100" spc="-5" b="1">
                <a:latin typeface="Cambria"/>
                <a:cs typeface="Cambria"/>
              </a:rPr>
              <a:t>Variable</a:t>
            </a:r>
            <a:r>
              <a:rPr dirty="0" sz="1100" spc="5" b="1">
                <a:latin typeface="Cambria"/>
                <a:cs typeface="Cambria"/>
              </a:rPr>
              <a:t> </a:t>
            </a:r>
            <a:r>
              <a:rPr dirty="0" sz="1100" spc="-5" b="1">
                <a:latin typeface="Cambria"/>
                <a:cs typeface="Cambria"/>
              </a:rPr>
              <a:t>('y')</a:t>
            </a:r>
            <a:r>
              <a:rPr dirty="0" sz="1100" spc="-5">
                <a:latin typeface="Cambria"/>
                <a:cs typeface="Cambria"/>
              </a:rPr>
              <a:t>: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Majority </a:t>
            </a:r>
            <a:r>
              <a:rPr dirty="0" sz="1100">
                <a:latin typeface="Cambria"/>
                <a:cs typeface="Cambria"/>
              </a:rPr>
              <a:t>of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the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entries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are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'no',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indicating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that</a:t>
            </a:r>
            <a:r>
              <a:rPr dirty="0" sz="1100" spc="-1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most</a:t>
            </a:r>
            <a:r>
              <a:rPr dirty="0" sz="1100" spc="-2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clients </a:t>
            </a:r>
            <a:r>
              <a:rPr dirty="0" sz="1100" spc="-22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did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not </a:t>
            </a:r>
            <a:r>
              <a:rPr dirty="0" sz="1100" spc="-5">
                <a:latin typeface="Cambria"/>
                <a:cs typeface="Cambria"/>
              </a:rPr>
              <a:t>subscribe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to the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term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deposit.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0604" y="7695438"/>
            <a:ext cx="2589530" cy="11957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solidFill>
                  <a:srgbClr val="4F81BC"/>
                </a:solidFill>
                <a:latin typeface="Cambria"/>
                <a:cs typeface="Cambria"/>
              </a:rPr>
              <a:t>CODE</a:t>
            </a:r>
            <a:endParaRPr sz="1200">
              <a:latin typeface="Cambria"/>
              <a:cs typeface="Cambria"/>
            </a:endParaRPr>
          </a:p>
          <a:p>
            <a:pPr marL="12700" marR="814069">
              <a:lnSpc>
                <a:spcPct val="112000"/>
              </a:lnSpc>
              <a:spcBef>
                <a:spcPts val="1040"/>
              </a:spcBef>
            </a:pPr>
            <a:r>
              <a:rPr dirty="0" sz="1000" spc="-5">
                <a:solidFill>
                  <a:srgbClr val="4F81BC"/>
                </a:solidFill>
                <a:latin typeface="Cambria"/>
                <a:cs typeface="Cambria"/>
              </a:rPr>
              <a:t># Setting up the visualization </a:t>
            </a:r>
            <a:r>
              <a:rPr dirty="0" sz="1000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dirty="0" sz="1000" spc="-5">
                <a:solidFill>
                  <a:srgbClr val="4F81BC"/>
                </a:solidFill>
                <a:latin typeface="Cambria"/>
                <a:cs typeface="Cambria"/>
              </a:rPr>
              <a:t>plt.style.use('seaborn-darkgrid')</a:t>
            </a:r>
            <a:endParaRPr sz="10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150">
              <a:latin typeface="Cambria"/>
              <a:cs typeface="Cambria"/>
            </a:endParaRPr>
          </a:p>
          <a:p>
            <a:pPr marL="12700" marR="5080">
              <a:lnSpc>
                <a:spcPct val="112000"/>
              </a:lnSpc>
            </a:pPr>
            <a:r>
              <a:rPr dirty="0" sz="1000" spc="-5">
                <a:solidFill>
                  <a:srgbClr val="4F81BC"/>
                </a:solidFill>
                <a:latin typeface="Cambria"/>
                <a:cs typeface="Cambria"/>
              </a:rPr>
              <a:t># Creating subplots </a:t>
            </a:r>
            <a:r>
              <a:rPr dirty="0" sz="1000">
                <a:solidFill>
                  <a:srgbClr val="4F81BC"/>
                </a:solidFill>
                <a:latin typeface="Cambria"/>
                <a:cs typeface="Cambria"/>
              </a:rPr>
              <a:t>for </a:t>
            </a:r>
            <a:r>
              <a:rPr dirty="0" sz="1000" spc="-5">
                <a:solidFill>
                  <a:srgbClr val="4F81BC"/>
                </a:solidFill>
                <a:latin typeface="Cambria"/>
                <a:cs typeface="Cambria"/>
              </a:rPr>
              <a:t>key numerical variables </a:t>
            </a:r>
            <a:r>
              <a:rPr dirty="0" sz="1000" spc="-210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dirty="0" sz="1000" spc="-5">
                <a:solidFill>
                  <a:srgbClr val="4F81BC"/>
                </a:solidFill>
                <a:latin typeface="Cambria"/>
                <a:cs typeface="Cambria"/>
              </a:rPr>
              <a:t>fig,</a:t>
            </a:r>
            <a:r>
              <a:rPr dirty="0" sz="1000" spc="-10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dirty="0" sz="1000" spc="-5">
                <a:solidFill>
                  <a:srgbClr val="4F81BC"/>
                </a:solidFill>
                <a:latin typeface="Cambria"/>
                <a:cs typeface="Cambria"/>
              </a:rPr>
              <a:t>ax</a:t>
            </a:r>
            <a:r>
              <a:rPr dirty="0" sz="1000" spc="-10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dirty="0" sz="1000" spc="-5">
                <a:solidFill>
                  <a:srgbClr val="4F81BC"/>
                </a:solidFill>
                <a:latin typeface="Cambria"/>
                <a:cs typeface="Cambria"/>
              </a:rPr>
              <a:t>=</a:t>
            </a:r>
            <a:r>
              <a:rPr dirty="0" sz="1000" spc="10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dirty="0" sz="1000" spc="-5">
                <a:solidFill>
                  <a:srgbClr val="4F81BC"/>
                </a:solidFill>
                <a:latin typeface="Cambria"/>
                <a:cs typeface="Cambria"/>
              </a:rPr>
              <a:t>plt.subplots(2, 3,</a:t>
            </a:r>
            <a:r>
              <a:rPr dirty="0" sz="1000" spc="5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dirty="0" sz="1000" spc="-5">
                <a:solidFill>
                  <a:srgbClr val="4F81BC"/>
                </a:solidFill>
                <a:latin typeface="Cambria"/>
                <a:cs typeface="Cambria"/>
              </a:rPr>
              <a:t>figsize=(18,</a:t>
            </a:r>
            <a:r>
              <a:rPr dirty="0" sz="1000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dirty="0" sz="1000" spc="-5">
                <a:solidFill>
                  <a:srgbClr val="4F81BC"/>
                </a:solidFill>
                <a:latin typeface="Cambria"/>
                <a:cs typeface="Cambria"/>
              </a:rPr>
              <a:t>12))</a:t>
            </a:r>
            <a:endParaRPr sz="1000"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9606" y="1844577"/>
            <a:ext cx="5381156" cy="486847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604" y="876960"/>
            <a:ext cx="5359400" cy="8245475"/>
          </a:xfrm>
          <a:prstGeom prst="rect">
            <a:avLst/>
          </a:prstGeom>
        </p:spPr>
        <p:txBody>
          <a:bodyPr wrap="square" lIns="0" tIns="3111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44"/>
              </a:spcBef>
            </a:pPr>
            <a:r>
              <a:rPr dirty="0" sz="1000" spc="-5">
                <a:solidFill>
                  <a:srgbClr val="4F81BC"/>
                </a:solidFill>
                <a:latin typeface="Cambria"/>
                <a:cs typeface="Cambria"/>
              </a:rPr>
              <a:t>#</a:t>
            </a:r>
            <a:r>
              <a:rPr dirty="0" sz="1000" spc="-30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dirty="0" sz="1000" spc="-5">
                <a:solidFill>
                  <a:srgbClr val="4F81BC"/>
                </a:solidFill>
                <a:latin typeface="Cambria"/>
                <a:cs typeface="Cambria"/>
              </a:rPr>
              <a:t>Age</a:t>
            </a:r>
            <a:r>
              <a:rPr dirty="0" sz="1000" spc="-15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dirty="0" sz="1000" spc="-5">
                <a:solidFill>
                  <a:srgbClr val="4F81BC"/>
                </a:solidFill>
                <a:latin typeface="Cambria"/>
                <a:cs typeface="Cambria"/>
              </a:rPr>
              <a:t>Distribution</a:t>
            </a:r>
            <a:endParaRPr sz="1000">
              <a:latin typeface="Cambria"/>
              <a:cs typeface="Cambria"/>
            </a:endParaRPr>
          </a:p>
          <a:p>
            <a:pPr marL="12700" marR="1998345">
              <a:lnSpc>
                <a:spcPts val="1360"/>
              </a:lnSpc>
              <a:spcBef>
                <a:spcPts val="55"/>
              </a:spcBef>
            </a:pPr>
            <a:r>
              <a:rPr dirty="0" sz="1000" spc="-5">
                <a:solidFill>
                  <a:srgbClr val="4F81BC"/>
                </a:solidFill>
                <a:latin typeface="Cambria"/>
                <a:cs typeface="Cambria"/>
              </a:rPr>
              <a:t>sns.histplot(bank_data['age'],</a:t>
            </a:r>
            <a:r>
              <a:rPr dirty="0" sz="1000" spc="-10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dirty="0" sz="1000" spc="-5">
                <a:solidFill>
                  <a:srgbClr val="4F81BC"/>
                </a:solidFill>
                <a:latin typeface="Cambria"/>
                <a:cs typeface="Cambria"/>
              </a:rPr>
              <a:t>bins=30,</a:t>
            </a:r>
            <a:r>
              <a:rPr dirty="0" sz="1000" spc="10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dirty="0" sz="1000" spc="-5">
                <a:solidFill>
                  <a:srgbClr val="4F81BC"/>
                </a:solidFill>
                <a:latin typeface="Cambria"/>
                <a:cs typeface="Cambria"/>
              </a:rPr>
              <a:t>kde=True,</a:t>
            </a:r>
            <a:r>
              <a:rPr dirty="0" sz="1000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dirty="0" sz="1000" spc="-5">
                <a:solidFill>
                  <a:srgbClr val="4F81BC"/>
                </a:solidFill>
                <a:latin typeface="Cambria"/>
                <a:cs typeface="Cambria"/>
              </a:rPr>
              <a:t>ax=ax[0,</a:t>
            </a:r>
            <a:r>
              <a:rPr dirty="0" sz="1000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dirty="0" sz="1000" spc="-5">
                <a:solidFill>
                  <a:srgbClr val="4F81BC"/>
                </a:solidFill>
                <a:latin typeface="Cambria"/>
                <a:cs typeface="Cambria"/>
              </a:rPr>
              <a:t>0]) </a:t>
            </a:r>
            <a:r>
              <a:rPr dirty="0" sz="1000" spc="-204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dirty="0" sz="1000" spc="-5">
                <a:solidFill>
                  <a:srgbClr val="4F81BC"/>
                </a:solidFill>
                <a:latin typeface="Cambria"/>
                <a:cs typeface="Cambria"/>
              </a:rPr>
              <a:t>ax[0,</a:t>
            </a:r>
            <a:r>
              <a:rPr dirty="0" sz="1000" spc="-15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dirty="0" sz="1000" spc="-5">
                <a:solidFill>
                  <a:srgbClr val="4F81BC"/>
                </a:solidFill>
                <a:latin typeface="Cambria"/>
                <a:cs typeface="Cambria"/>
              </a:rPr>
              <a:t>0].set_title('Age</a:t>
            </a:r>
            <a:r>
              <a:rPr dirty="0" sz="1000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dirty="0" sz="1000" spc="-5">
                <a:solidFill>
                  <a:srgbClr val="4F81BC"/>
                </a:solidFill>
                <a:latin typeface="Cambria"/>
                <a:cs typeface="Cambria"/>
              </a:rPr>
              <a:t>Distribution')</a:t>
            </a:r>
            <a:endParaRPr sz="10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050">
              <a:latin typeface="Cambria"/>
              <a:cs typeface="Cambria"/>
            </a:endParaRPr>
          </a:p>
          <a:p>
            <a:pPr marL="12700" marR="1715135">
              <a:lnSpc>
                <a:spcPct val="112500"/>
              </a:lnSpc>
            </a:pPr>
            <a:r>
              <a:rPr dirty="0" sz="1000" spc="-5">
                <a:solidFill>
                  <a:srgbClr val="4F81BC"/>
                </a:solidFill>
                <a:latin typeface="Cambria"/>
                <a:cs typeface="Cambria"/>
              </a:rPr>
              <a:t>#</a:t>
            </a:r>
            <a:r>
              <a:rPr dirty="0" sz="1000" spc="-15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dirty="0" sz="1000" spc="-5">
                <a:solidFill>
                  <a:srgbClr val="4F81BC"/>
                </a:solidFill>
                <a:latin typeface="Cambria"/>
                <a:cs typeface="Cambria"/>
              </a:rPr>
              <a:t>Duration</a:t>
            </a:r>
            <a:r>
              <a:rPr dirty="0" sz="1000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dirty="0" sz="1000" spc="-5">
                <a:solidFill>
                  <a:srgbClr val="4F81BC"/>
                </a:solidFill>
                <a:latin typeface="Cambria"/>
                <a:cs typeface="Cambria"/>
              </a:rPr>
              <a:t>of</a:t>
            </a:r>
            <a:r>
              <a:rPr dirty="0" sz="1000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dirty="0" sz="1000" spc="-10">
                <a:solidFill>
                  <a:srgbClr val="4F81BC"/>
                </a:solidFill>
                <a:latin typeface="Cambria"/>
                <a:cs typeface="Cambria"/>
              </a:rPr>
              <a:t>the</a:t>
            </a:r>
            <a:r>
              <a:rPr dirty="0" sz="1000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dirty="0" sz="1000" spc="-5">
                <a:solidFill>
                  <a:srgbClr val="4F81BC"/>
                </a:solidFill>
                <a:latin typeface="Cambria"/>
                <a:cs typeface="Cambria"/>
              </a:rPr>
              <a:t>call</a:t>
            </a:r>
            <a:r>
              <a:rPr dirty="0" sz="1000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dirty="0" sz="1000" spc="-5">
                <a:solidFill>
                  <a:srgbClr val="4F81BC"/>
                </a:solidFill>
                <a:latin typeface="Cambria"/>
                <a:cs typeface="Cambria"/>
              </a:rPr>
              <a:t>Distribution </a:t>
            </a:r>
            <a:r>
              <a:rPr dirty="0" sz="1000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dirty="0" sz="1000" spc="-5">
                <a:solidFill>
                  <a:srgbClr val="4F81BC"/>
                </a:solidFill>
                <a:latin typeface="Cambria"/>
                <a:cs typeface="Cambria"/>
              </a:rPr>
              <a:t>sns.histplot(bank_data['duration'],</a:t>
            </a:r>
            <a:r>
              <a:rPr dirty="0" sz="1000" spc="10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dirty="0" sz="1000" spc="-5">
                <a:solidFill>
                  <a:srgbClr val="4F81BC"/>
                </a:solidFill>
                <a:latin typeface="Cambria"/>
                <a:cs typeface="Cambria"/>
              </a:rPr>
              <a:t>bins=30,</a:t>
            </a:r>
            <a:r>
              <a:rPr dirty="0" sz="1000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dirty="0" sz="1000" spc="-5">
                <a:solidFill>
                  <a:srgbClr val="4F81BC"/>
                </a:solidFill>
                <a:latin typeface="Cambria"/>
                <a:cs typeface="Cambria"/>
              </a:rPr>
              <a:t>kde=True,</a:t>
            </a:r>
            <a:r>
              <a:rPr dirty="0" sz="1000" spc="5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dirty="0" sz="1000" spc="-5">
                <a:solidFill>
                  <a:srgbClr val="4F81BC"/>
                </a:solidFill>
                <a:latin typeface="Cambria"/>
                <a:cs typeface="Cambria"/>
              </a:rPr>
              <a:t>ax=ax[0, 1]) </a:t>
            </a:r>
            <a:r>
              <a:rPr dirty="0" sz="1000" spc="-204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dirty="0" sz="1000" spc="-5">
                <a:solidFill>
                  <a:srgbClr val="4F81BC"/>
                </a:solidFill>
                <a:latin typeface="Cambria"/>
                <a:cs typeface="Cambria"/>
              </a:rPr>
              <a:t>ax[0,</a:t>
            </a:r>
            <a:r>
              <a:rPr dirty="0" sz="1000" spc="-15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dirty="0" sz="1000" spc="-5">
                <a:solidFill>
                  <a:srgbClr val="4F81BC"/>
                </a:solidFill>
                <a:latin typeface="Cambria"/>
                <a:cs typeface="Cambria"/>
              </a:rPr>
              <a:t>1].set_title('Call</a:t>
            </a:r>
            <a:r>
              <a:rPr dirty="0" sz="1000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dirty="0" sz="1000" spc="-5">
                <a:solidFill>
                  <a:srgbClr val="4F81BC"/>
                </a:solidFill>
                <a:latin typeface="Cambria"/>
                <a:cs typeface="Cambria"/>
              </a:rPr>
              <a:t>Duration</a:t>
            </a:r>
            <a:r>
              <a:rPr dirty="0" sz="1000" spc="-15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dirty="0" sz="1000" spc="-5">
                <a:solidFill>
                  <a:srgbClr val="4F81BC"/>
                </a:solidFill>
                <a:latin typeface="Cambria"/>
                <a:cs typeface="Cambria"/>
              </a:rPr>
              <a:t>Distribution')</a:t>
            </a:r>
            <a:endParaRPr sz="10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1150">
              <a:latin typeface="Cambria"/>
              <a:cs typeface="Cambria"/>
            </a:endParaRPr>
          </a:p>
          <a:p>
            <a:pPr marL="12700" marR="1660525">
              <a:lnSpc>
                <a:spcPct val="112500"/>
              </a:lnSpc>
            </a:pPr>
            <a:r>
              <a:rPr dirty="0" sz="1000" spc="-5">
                <a:solidFill>
                  <a:srgbClr val="4F81BC"/>
                </a:solidFill>
                <a:latin typeface="Cambria"/>
                <a:cs typeface="Cambria"/>
              </a:rPr>
              <a:t># Campaign contacts Distribution </a:t>
            </a:r>
            <a:r>
              <a:rPr dirty="0" sz="1000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dirty="0" sz="1000" spc="-5">
                <a:solidFill>
                  <a:srgbClr val="4F81BC"/>
                </a:solidFill>
                <a:latin typeface="Cambria"/>
                <a:cs typeface="Cambria"/>
              </a:rPr>
              <a:t>sns.histplot(bank_data['campaign'],</a:t>
            </a:r>
            <a:r>
              <a:rPr dirty="0" sz="1000" spc="5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dirty="0" sz="1000" spc="-5">
                <a:solidFill>
                  <a:srgbClr val="4F81BC"/>
                </a:solidFill>
                <a:latin typeface="Cambria"/>
                <a:cs typeface="Cambria"/>
              </a:rPr>
              <a:t>bins=30,</a:t>
            </a:r>
            <a:r>
              <a:rPr dirty="0" sz="1000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dirty="0" sz="1000" spc="-5">
                <a:solidFill>
                  <a:srgbClr val="4F81BC"/>
                </a:solidFill>
                <a:latin typeface="Cambria"/>
                <a:cs typeface="Cambria"/>
              </a:rPr>
              <a:t>kde=True,</a:t>
            </a:r>
            <a:r>
              <a:rPr dirty="0" sz="1000" spc="10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dirty="0" sz="1000" spc="-5">
                <a:solidFill>
                  <a:srgbClr val="4F81BC"/>
                </a:solidFill>
                <a:latin typeface="Cambria"/>
                <a:cs typeface="Cambria"/>
              </a:rPr>
              <a:t>ax=ax[0, 2]) </a:t>
            </a:r>
            <a:r>
              <a:rPr dirty="0" sz="1000" spc="-204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dirty="0" sz="1000" spc="-5">
                <a:solidFill>
                  <a:srgbClr val="4F81BC"/>
                </a:solidFill>
                <a:latin typeface="Cambria"/>
                <a:cs typeface="Cambria"/>
              </a:rPr>
              <a:t>ax[0,</a:t>
            </a:r>
            <a:r>
              <a:rPr dirty="0" sz="1000" spc="-10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dirty="0" sz="1000" spc="-5">
                <a:solidFill>
                  <a:srgbClr val="4F81BC"/>
                </a:solidFill>
                <a:latin typeface="Cambria"/>
                <a:cs typeface="Cambria"/>
              </a:rPr>
              <a:t>2].set_title('Campaign</a:t>
            </a:r>
            <a:r>
              <a:rPr dirty="0" sz="1000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dirty="0" sz="1000" spc="-5">
                <a:solidFill>
                  <a:srgbClr val="4F81BC"/>
                </a:solidFill>
                <a:latin typeface="Cambria"/>
                <a:cs typeface="Cambria"/>
              </a:rPr>
              <a:t>Contacts Distribution')</a:t>
            </a:r>
            <a:endParaRPr sz="10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5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dirty="0" sz="1000" spc="-5">
                <a:solidFill>
                  <a:srgbClr val="4F81BC"/>
                </a:solidFill>
                <a:latin typeface="Cambria"/>
                <a:cs typeface="Cambria"/>
              </a:rPr>
              <a:t>#</a:t>
            </a:r>
            <a:r>
              <a:rPr dirty="0" sz="1000" spc="-25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dirty="0" sz="1000" spc="-5">
                <a:solidFill>
                  <a:srgbClr val="4F81BC"/>
                </a:solidFill>
                <a:latin typeface="Cambria"/>
                <a:cs typeface="Cambria"/>
              </a:rPr>
              <a:t>pdays</a:t>
            </a:r>
            <a:r>
              <a:rPr dirty="0" sz="1000" spc="-20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dirty="0" sz="1000" spc="-5">
                <a:solidFill>
                  <a:srgbClr val="4F81BC"/>
                </a:solidFill>
                <a:latin typeface="Cambria"/>
                <a:cs typeface="Cambria"/>
              </a:rPr>
              <a:t>Distribution</a:t>
            </a:r>
            <a:endParaRPr sz="1000">
              <a:latin typeface="Cambria"/>
              <a:cs typeface="Cambria"/>
            </a:endParaRPr>
          </a:p>
          <a:p>
            <a:pPr marL="12700" marR="5080">
              <a:lnSpc>
                <a:spcPct val="112000"/>
              </a:lnSpc>
              <a:spcBef>
                <a:spcPts val="15"/>
              </a:spcBef>
            </a:pPr>
            <a:r>
              <a:rPr dirty="0" sz="1000" spc="-5">
                <a:solidFill>
                  <a:srgbClr val="4F81BC"/>
                </a:solidFill>
                <a:latin typeface="Cambria"/>
                <a:cs typeface="Cambria"/>
              </a:rPr>
              <a:t>sns.histplot(bank_data[bank_data['pdays']</a:t>
            </a:r>
            <a:r>
              <a:rPr dirty="0" sz="1000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dirty="0" sz="1000" spc="-5">
                <a:solidFill>
                  <a:srgbClr val="4F81BC"/>
                </a:solidFill>
                <a:latin typeface="Cambria"/>
                <a:cs typeface="Cambria"/>
              </a:rPr>
              <a:t>!=</a:t>
            </a:r>
            <a:r>
              <a:rPr dirty="0" sz="1000" spc="5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dirty="0" sz="1000" spc="-5">
                <a:solidFill>
                  <a:srgbClr val="4F81BC"/>
                </a:solidFill>
                <a:latin typeface="Cambria"/>
                <a:cs typeface="Cambria"/>
              </a:rPr>
              <a:t>999]['pdays'],</a:t>
            </a:r>
            <a:r>
              <a:rPr dirty="0" sz="1000" spc="5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dirty="0" sz="1000" spc="-5">
                <a:solidFill>
                  <a:srgbClr val="4F81BC"/>
                </a:solidFill>
                <a:latin typeface="Cambria"/>
                <a:cs typeface="Cambria"/>
              </a:rPr>
              <a:t>bins=30,</a:t>
            </a:r>
            <a:r>
              <a:rPr dirty="0" sz="1000" spc="5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dirty="0" sz="1000" spc="-5">
                <a:solidFill>
                  <a:srgbClr val="4F81BC"/>
                </a:solidFill>
                <a:latin typeface="Cambria"/>
                <a:cs typeface="Cambria"/>
              </a:rPr>
              <a:t>kde=True,</a:t>
            </a:r>
            <a:r>
              <a:rPr dirty="0" sz="1000" spc="5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dirty="0" sz="1000" spc="-5">
                <a:solidFill>
                  <a:srgbClr val="4F81BC"/>
                </a:solidFill>
                <a:latin typeface="Cambria"/>
                <a:cs typeface="Cambria"/>
              </a:rPr>
              <a:t>ax=ax[1,</a:t>
            </a:r>
            <a:r>
              <a:rPr dirty="0" sz="1000" spc="5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dirty="0" sz="1000" spc="-5">
                <a:solidFill>
                  <a:srgbClr val="4F81BC"/>
                </a:solidFill>
                <a:latin typeface="Cambria"/>
                <a:cs typeface="Cambria"/>
              </a:rPr>
              <a:t>0])</a:t>
            </a:r>
            <a:r>
              <a:rPr dirty="0" sz="1000" spc="50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dirty="0" sz="1000" spc="-5">
                <a:solidFill>
                  <a:srgbClr val="4F81BC"/>
                </a:solidFill>
                <a:latin typeface="Cambria"/>
                <a:cs typeface="Cambria"/>
              </a:rPr>
              <a:t>#</a:t>
            </a:r>
            <a:r>
              <a:rPr dirty="0" sz="1000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dirty="0" sz="1000" spc="-5">
                <a:solidFill>
                  <a:srgbClr val="4F81BC"/>
                </a:solidFill>
                <a:latin typeface="Cambria"/>
                <a:cs typeface="Cambria"/>
              </a:rPr>
              <a:t>999 </a:t>
            </a:r>
            <a:r>
              <a:rPr dirty="0" sz="1000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dirty="0" sz="1000" spc="-5">
                <a:solidFill>
                  <a:srgbClr val="4F81BC"/>
                </a:solidFill>
                <a:latin typeface="Cambria"/>
                <a:cs typeface="Cambria"/>
              </a:rPr>
              <a:t>means</a:t>
            </a:r>
            <a:r>
              <a:rPr dirty="0" sz="1000" spc="-10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dirty="0" sz="1000" spc="-5">
                <a:solidFill>
                  <a:srgbClr val="4F81BC"/>
                </a:solidFill>
                <a:latin typeface="Cambria"/>
                <a:cs typeface="Cambria"/>
              </a:rPr>
              <a:t>client</a:t>
            </a:r>
            <a:r>
              <a:rPr dirty="0" sz="1000" spc="-10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dirty="0" sz="1000" spc="-5">
                <a:solidFill>
                  <a:srgbClr val="4F81BC"/>
                </a:solidFill>
                <a:latin typeface="Cambria"/>
                <a:cs typeface="Cambria"/>
              </a:rPr>
              <a:t>was</a:t>
            </a:r>
            <a:r>
              <a:rPr dirty="0" sz="1000" spc="10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dirty="0" sz="1000" spc="-5">
                <a:solidFill>
                  <a:srgbClr val="4F81BC"/>
                </a:solidFill>
                <a:latin typeface="Cambria"/>
                <a:cs typeface="Cambria"/>
              </a:rPr>
              <a:t>not</a:t>
            </a:r>
            <a:r>
              <a:rPr dirty="0" sz="1000" spc="5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dirty="0" sz="1000" spc="-5">
                <a:solidFill>
                  <a:srgbClr val="4F81BC"/>
                </a:solidFill>
                <a:latin typeface="Cambria"/>
                <a:cs typeface="Cambria"/>
              </a:rPr>
              <a:t>previously contacted</a:t>
            </a:r>
            <a:endParaRPr sz="10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dirty="0" sz="1000" spc="-5">
                <a:solidFill>
                  <a:srgbClr val="4F81BC"/>
                </a:solidFill>
                <a:latin typeface="Cambria"/>
                <a:cs typeface="Cambria"/>
              </a:rPr>
              <a:t>ax[1,</a:t>
            </a:r>
            <a:r>
              <a:rPr dirty="0" sz="1000" spc="-10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dirty="0" sz="1000" spc="-5">
                <a:solidFill>
                  <a:srgbClr val="4F81BC"/>
                </a:solidFill>
                <a:latin typeface="Cambria"/>
                <a:cs typeface="Cambria"/>
              </a:rPr>
              <a:t>0].set_title('Days</a:t>
            </a:r>
            <a:r>
              <a:rPr dirty="0" sz="1000" spc="5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dirty="0" sz="1000" spc="-10">
                <a:solidFill>
                  <a:srgbClr val="4F81BC"/>
                </a:solidFill>
                <a:latin typeface="Cambria"/>
                <a:cs typeface="Cambria"/>
              </a:rPr>
              <a:t>Since</a:t>
            </a:r>
            <a:r>
              <a:rPr dirty="0" sz="1000" spc="15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dirty="0" sz="1000" spc="-5">
                <a:solidFill>
                  <a:srgbClr val="4F81BC"/>
                </a:solidFill>
                <a:latin typeface="Cambria"/>
                <a:cs typeface="Cambria"/>
              </a:rPr>
              <a:t>Last Contact Distribution')</a:t>
            </a:r>
            <a:endParaRPr sz="10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1150">
              <a:latin typeface="Cambria"/>
              <a:cs typeface="Cambria"/>
            </a:endParaRPr>
          </a:p>
          <a:p>
            <a:pPr marL="12700" marR="1710689">
              <a:lnSpc>
                <a:spcPct val="112500"/>
              </a:lnSpc>
            </a:pPr>
            <a:r>
              <a:rPr dirty="0" sz="1000" spc="-5">
                <a:solidFill>
                  <a:srgbClr val="4F81BC"/>
                </a:solidFill>
                <a:latin typeface="Cambria"/>
                <a:cs typeface="Cambria"/>
              </a:rPr>
              <a:t>#</a:t>
            </a:r>
            <a:r>
              <a:rPr dirty="0" sz="1000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dirty="0" sz="1000" spc="-5">
                <a:solidFill>
                  <a:srgbClr val="4F81BC"/>
                </a:solidFill>
                <a:latin typeface="Cambria"/>
                <a:cs typeface="Cambria"/>
              </a:rPr>
              <a:t>Previous</a:t>
            </a:r>
            <a:r>
              <a:rPr dirty="0" sz="1000" spc="210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dirty="0" sz="1000" spc="-5">
                <a:solidFill>
                  <a:srgbClr val="4F81BC"/>
                </a:solidFill>
                <a:latin typeface="Cambria"/>
                <a:cs typeface="Cambria"/>
              </a:rPr>
              <a:t>contacts</a:t>
            </a:r>
            <a:r>
              <a:rPr dirty="0" sz="1000" spc="210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dirty="0" sz="1000" spc="-5">
                <a:solidFill>
                  <a:srgbClr val="4F81BC"/>
                </a:solidFill>
                <a:latin typeface="Cambria"/>
                <a:cs typeface="Cambria"/>
              </a:rPr>
              <a:t>Distribution </a:t>
            </a:r>
            <a:r>
              <a:rPr dirty="0" sz="1000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dirty="0" sz="1000" spc="-5">
                <a:solidFill>
                  <a:srgbClr val="4F81BC"/>
                </a:solidFill>
                <a:latin typeface="Cambria"/>
                <a:cs typeface="Cambria"/>
              </a:rPr>
              <a:t>sns.histplot(bank_data['previous'],</a:t>
            </a:r>
            <a:r>
              <a:rPr dirty="0" sz="1000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dirty="0" sz="1000" spc="-5">
                <a:solidFill>
                  <a:srgbClr val="4F81BC"/>
                </a:solidFill>
                <a:latin typeface="Cambria"/>
                <a:cs typeface="Cambria"/>
              </a:rPr>
              <a:t>bins=30,</a:t>
            </a:r>
            <a:r>
              <a:rPr dirty="0" sz="1000" spc="15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dirty="0" sz="1000" spc="-5">
                <a:solidFill>
                  <a:srgbClr val="4F81BC"/>
                </a:solidFill>
                <a:latin typeface="Cambria"/>
                <a:cs typeface="Cambria"/>
              </a:rPr>
              <a:t>kde=True,</a:t>
            </a:r>
            <a:r>
              <a:rPr dirty="0" sz="1000" spc="5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dirty="0" sz="1000" spc="-5">
                <a:solidFill>
                  <a:srgbClr val="4F81BC"/>
                </a:solidFill>
                <a:latin typeface="Cambria"/>
                <a:cs typeface="Cambria"/>
              </a:rPr>
              <a:t>ax=ax[1,</a:t>
            </a:r>
            <a:r>
              <a:rPr dirty="0" sz="1000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dirty="0" sz="1000" spc="-5">
                <a:solidFill>
                  <a:srgbClr val="4F81BC"/>
                </a:solidFill>
                <a:latin typeface="Cambria"/>
                <a:cs typeface="Cambria"/>
              </a:rPr>
              <a:t>1]) </a:t>
            </a:r>
            <a:r>
              <a:rPr dirty="0" sz="1000" spc="-204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dirty="0" sz="1000" spc="-5">
                <a:solidFill>
                  <a:srgbClr val="4F81BC"/>
                </a:solidFill>
                <a:latin typeface="Cambria"/>
                <a:cs typeface="Cambria"/>
              </a:rPr>
              <a:t>ax[1,</a:t>
            </a:r>
            <a:r>
              <a:rPr dirty="0" sz="1000" spc="-10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dirty="0" sz="1000" spc="-5">
                <a:solidFill>
                  <a:srgbClr val="4F81BC"/>
                </a:solidFill>
                <a:latin typeface="Cambria"/>
                <a:cs typeface="Cambria"/>
              </a:rPr>
              <a:t>1].set_title('Previous Contacts Distribution')</a:t>
            </a:r>
            <a:endParaRPr sz="10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100">
              <a:latin typeface="Cambria"/>
              <a:cs typeface="Cambria"/>
            </a:endParaRPr>
          </a:p>
          <a:p>
            <a:pPr marL="12700" marR="1598930">
              <a:lnSpc>
                <a:spcPct val="112500"/>
              </a:lnSpc>
            </a:pPr>
            <a:r>
              <a:rPr dirty="0" sz="1000" spc="-5">
                <a:solidFill>
                  <a:srgbClr val="4F81BC"/>
                </a:solidFill>
                <a:latin typeface="Cambria"/>
                <a:cs typeface="Cambria"/>
              </a:rPr>
              <a:t>#</a:t>
            </a:r>
            <a:r>
              <a:rPr dirty="0" sz="1000" spc="-15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dirty="0" sz="1000" spc="-5">
                <a:solidFill>
                  <a:srgbClr val="4F81BC"/>
                </a:solidFill>
                <a:latin typeface="Cambria"/>
                <a:cs typeface="Cambria"/>
              </a:rPr>
              <a:t>Euribor</a:t>
            </a:r>
            <a:r>
              <a:rPr dirty="0" sz="1000" spc="-10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dirty="0" sz="1000" spc="-5">
                <a:solidFill>
                  <a:srgbClr val="4F81BC"/>
                </a:solidFill>
                <a:latin typeface="Cambria"/>
                <a:cs typeface="Cambria"/>
              </a:rPr>
              <a:t>3</a:t>
            </a:r>
            <a:r>
              <a:rPr dirty="0" sz="1000" spc="5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dirty="0" sz="1000" spc="-5">
                <a:solidFill>
                  <a:srgbClr val="4F81BC"/>
                </a:solidFill>
                <a:latin typeface="Cambria"/>
                <a:cs typeface="Cambria"/>
              </a:rPr>
              <a:t>month</a:t>
            </a:r>
            <a:r>
              <a:rPr dirty="0" sz="1000" spc="5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dirty="0" sz="1000" spc="-5">
                <a:solidFill>
                  <a:srgbClr val="4F81BC"/>
                </a:solidFill>
                <a:latin typeface="Cambria"/>
                <a:cs typeface="Cambria"/>
              </a:rPr>
              <a:t>rate Distribution </a:t>
            </a:r>
            <a:r>
              <a:rPr dirty="0" sz="1000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dirty="0" sz="1000" spc="-5">
                <a:solidFill>
                  <a:srgbClr val="4F81BC"/>
                </a:solidFill>
                <a:latin typeface="Cambria"/>
                <a:cs typeface="Cambria"/>
              </a:rPr>
              <a:t>sns.histplot(bank_data['euribor3m'],</a:t>
            </a:r>
            <a:r>
              <a:rPr dirty="0" sz="1000" spc="10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dirty="0" sz="1000" spc="-5">
                <a:solidFill>
                  <a:srgbClr val="4F81BC"/>
                </a:solidFill>
                <a:latin typeface="Cambria"/>
                <a:cs typeface="Cambria"/>
              </a:rPr>
              <a:t>bins=30,</a:t>
            </a:r>
            <a:r>
              <a:rPr dirty="0" sz="1000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dirty="0" sz="1000" spc="-5">
                <a:solidFill>
                  <a:srgbClr val="4F81BC"/>
                </a:solidFill>
                <a:latin typeface="Cambria"/>
                <a:cs typeface="Cambria"/>
              </a:rPr>
              <a:t>kde=True,</a:t>
            </a:r>
            <a:r>
              <a:rPr dirty="0" sz="1000" spc="10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dirty="0" sz="1000" spc="-5">
                <a:solidFill>
                  <a:srgbClr val="4F81BC"/>
                </a:solidFill>
                <a:latin typeface="Cambria"/>
                <a:cs typeface="Cambria"/>
              </a:rPr>
              <a:t>ax=ax[1,</a:t>
            </a:r>
            <a:r>
              <a:rPr dirty="0" sz="1000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dirty="0" sz="1000" spc="-5">
                <a:solidFill>
                  <a:srgbClr val="4F81BC"/>
                </a:solidFill>
                <a:latin typeface="Cambria"/>
                <a:cs typeface="Cambria"/>
              </a:rPr>
              <a:t>2]) </a:t>
            </a:r>
            <a:r>
              <a:rPr dirty="0" sz="1000" spc="-204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dirty="0" sz="1000" spc="-5">
                <a:solidFill>
                  <a:srgbClr val="4F81BC"/>
                </a:solidFill>
                <a:latin typeface="Cambria"/>
                <a:cs typeface="Cambria"/>
              </a:rPr>
              <a:t>ax[1,</a:t>
            </a:r>
            <a:r>
              <a:rPr dirty="0" sz="1000" spc="-10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dirty="0" sz="1000" spc="-5">
                <a:solidFill>
                  <a:srgbClr val="4F81BC"/>
                </a:solidFill>
                <a:latin typeface="Cambria"/>
                <a:cs typeface="Cambria"/>
              </a:rPr>
              <a:t>2].set_title('Euribor 3</a:t>
            </a:r>
            <a:r>
              <a:rPr dirty="0" sz="1000" spc="5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dirty="0" sz="1000" spc="-5">
                <a:solidFill>
                  <a:srgbClr val="4F81BC"/>
                </a:solidFill>
                <a:latin typeface="Cambria"/>
                <a:cs typeface="Cambria"/>
              </a:rPr>
              <a:t>Month Rate Distribution')</a:t>
            </a:r>
            <a:endParaRPr sz="10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150">
              <a:latin typeface="Cambria"/>
              <a:cs typeface="Cambria"/>
            </a:endParaRPr>
          </a:p>
          <a:p>
            <a:pPr marL="12700" marR="4427855">
              <a:lnSpc>
                <a:spcPct val="112000"/>
              </a:lnSpc>
            </a:pPr>
            <a:r>
              <a:rPr dirty="0" sz="1000" spc="-10">
                <a:solidFill>
                  <a:srgbClr val="4F81BC"/>
                </a:solidFill>
                <a:latin typeface="Cambria"/>
                <a:cs typeface="Cambria"/>
              </a:rPr>
              <a:t>p</a:t>
            </a:r>
            <a:r>
              <a:rPr dirty="0" sz="1000" spc="-5">
                <a:solidFill>
                  <a:srgbClr val="4F81BC"/>
                </a:solidFill>
                <a:latin typeface="Cambria"/>
                <a:cs typeface="Cambria"/>
              </a:rPr>
              <a:t>l</a:t>
            </a:r>
            <a:r>
              <a:rPr dirty="0" sz="1000" spc="-10">
                <a:solidFill>
                  <a:srgbClr val="4F81BC"/>
                </a:solidFill>
                <a:latin typeface="Cambria"/>
                <a:cs typeface="Cambria"/>
              </a:rPr>
              <a:t>t.tight_</a:t>
            </a:r>
            <a:r>
              <a:rPr dirty="0" sz="1000">
                <a:solidFill>
                  <a:srgbClr val="4F81BC"/>
                </a:solidFill>
                <a:latin typeface="Cambria"/>
                <a:cs typeface="Cambria"/>
              </a:rPr>
              <a:t>l</a:t>
            </a:r>
            <a:r>
              <a:rPr dirty="0" sz="1000" spc="-5">
                <a:solidFill>
                  <a:srgbClr val="4F81BC"/>
                </a:solidFill>
                <a:latin typeface="Cambria"/>
                <a:cs typeface="Cambria"/>
              </a:rPr>
              <a:t>ayou</a:t>
            </a:r>
            <a:r>
              <a:rPr dirty="0" sz="1000" spc="-10">
                <a:solidFill>
                  <a:srgbClr val="4F81BC"/>
                </a:solidFill>
                <a:latin typeface="Cambria"/>
                <a:cs typeface="Cambria"/>
              </a:rPr>
              <a:t>t()  </a:t>
            </a:r>
            <a:r>
              <a:rPr dirty="0" sz="1000" spc="-5">
                <a:solidFill>
                  <a:srgbClr val="4F81BC"/>
                </a:solidFill>
                <a:latin typeface="Cambria"/>
                <a:cs typeface="Cambria"/>
              </a:rPr>
              <a:t>plt.show()</a:t>
            </a:r>
            <a:endParaRPr sz="10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150">
              <a:latin typeface="Cambria"/>
              <a:cs typeface="Cambria"/>
            </a:endParaRPr>
          </a:p>
          <a:p>
            <a:pPr marL="12700" marR="3110230">
              <a:lnSpc>
                <a:spcPct val="112000"/>
              </a:lnSpc>
            </a:pPr>
            <a:r>
              <a:rPr dirty="0" sz="1000" spc="-5">
                <a:solidFill>
                  <a:srgbClr val="4F81BC"/>
                </a:solidFill>
                <a:latin typeface="Cambria"/>
                <a:cs typeface="Cambria"/>
              </a:rPr>
              <a:t># Calculating </a:t>
            </a:r>
            <a:r>
              <a:rPr dirty="0" sz="1000" spc="-10">
                <a:solidFill>
                  <a:srgbClr val="4F81BC"/>
                </a:solidFill>
                <a:latin typeface="Cambria"/>
                <a:cs typeface="Cambria"/>
              </a:rPr>
              <a:t>the </a:t>
            </a:r>
            <a:r>
              <a:rPr dirty="0" sz="1000" spc="-5">
                <a:solidFill>
                  <a:srgbClr val="4F81BC"/>
                </a:solidFill>
                <a:latin typeface="Cambria"/>
                <a:cs typeface="Cambria"/>
              </a:rPr>
              <a:t>counts </a:t>
            </a:r>
            <a:r>
              <a:rPr dirty="0" sz="1000">
                <a:solidFill>
                  <a:srgbClr val="4F81BC"/>
                </a:solidFill>
                <a:latin typeface="Cambria"/>
                <a:cs typeface="Cambria"/>
              </a:rPr>
              <a:t>for </a:t>
            </a:r>
            <a:r>
              <a:rPr dirty="0" sz="1000" spc="-5">
                <a:solidFill>
                  <a:srgbClr val="4F81BC"/>
                </a:solidFill>
                <a:latin typeface="Cambria"/>
                <a:cs typeface="Cambria"/>
              </a:rPr>
              <a:t>each </a:t>
            </a:r>
            <a:r>
              <a:rPr dirty="0" sz="1000" spc="-10">
                <a:solidFill>
                  <a:srgbClr val="4F81BC"/>
                </a:solidFill>
                <a:latin typeface="Cambria"/>
                <a:cs typeface="Cambria"/>
              </a:rPr>
              <a:t>job type </a:t>
            </a:r>
            <a:r>
              <a:rPr dirty="0" sz="1000" spc="-210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dirty="0" sz="1000" spc="-5">
                <a:solidFill>
                  <a:srgbClr val="4F81BC"/>
                </a:solidFill>
                <a:latin typeface="Cambria"/>
                <a:cs typeface="Cambria"/>
              </a:rPr>
              <a:t>job_counts</a:t>
            </a:r>
            <a:r>
              <a:rPr dirty="0" sz="1000" spc="-10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dirty="0" sz="1000" spc="-5">
                <a:solidFill>
                  <a:srgbClr val="4F81BC"/>
                </a:solidFill>
                <a:latin typeface="Cambria"/>
                <a:cs typeface="Cambria"/>
              </a:rPr>
              <a:t>=</a:t>
            </a:r>
            <a:r>
              <a:rPr dirty="0" sz="1000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dirty="0" sz="1000" spc="-5">
                <a:solidFill>
                  <a:srgbClr val="4F81BC"/>
                </a:solidFill>
                <a:latin typeface="Cambria"/>
                <a:cs typeface="Cambria"/>
              </a:rPr>
              <a:t>data['job'].value_counts()</a:t>
            </a:r>
            <a:endParaRPr sz="10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150">
              <a:latin typeface="Cambria"/>
              <a:cs typeface="Cambria"/>
            </a:endParaRPr>
          </a:p>
          <a:p>
            <a:pPr marL="12700" marR="3096895">
              <a:lnSpc>
                <a:spcPct val="112000"/>
              </a:lnSpc>
            </a:pPr>
            <a:r>
              <a:rPr dirty="0" sz="1000" spc="-5">
                <a:solidFill>
                  <a:srgbClr val="4F81BC"/>
                </a:solidFill>
                <a:latin typeface="Cambria"/>
                <a:cs typeface="Cambria"/>
              </a:rPr>
              <a:t>#</a:t>
            </a:r>
            <a:r>
              <a:rPr dirty="0" sz="1000" spc="-10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dirty="0" sz="1000" spc="-5">
                <a:solidFill>
                  <a:srgbClr val="4F81BC"/>
                </a:solidFill>
                <a:latin typeface="Cambria"/>
                <a:cs typeface="Cambria"/>
              </a:rPr>
              <a:t>Creating a</a:t>
            </a:r>
            <a:r>
              <a:rPr dirty="0" sz="1000" spc="5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dirty="0" sz="1000" spc="-5">
                <a:solidFill>
                  <a:srgbClr val="4F81BC"/>
                </a:solidFill>
                <a:latin typeface="Cambria"/>
                <a:cs typeface="Cambria"/>
              </a:rPr>
              <a:t>pie</a:t>
            </a:r>
            <a:r>
              <a:rPr dirty="0" sz="1000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dirty="0" sz="1000" spc="-5">
                <a:solidFill>
                  <a:srgbClr val="4F81BC"/>
                </a:solidFill>
                <a:latin typeface="Cambria"/>
                <a:cs typeface="Cambria"/>
              </a:rPr>
              <a:t>chart</a:t>
            </a:r>
            <a:r>
              <a:rPr dirty="0" sz="1000" spc="-10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dirty="0" sz="1000">
                <a:solidFill>
                  <a:srgbClr val="4F81BC"/>
                </a:solidFill>
                <a:latin typeface="Cambria"/>
                <a:cs typeface="Cambria"/>
              </a:rPr>
              <a:t>for</a:t>
            </a:r>
            <a:r>
              <a:rPr dirty="0" sz="1000" spc="5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dirty="0" sz="1000" spc="-10">
                <a:solidFill>
                  <a:srgbClr val="4F81BC"/>
                </a:solidFill>
                <a:latin typeface="Cambria"/>
                <a:cs typeface="Cambria"/>
              </a:rPr>
              <a:t>the</a:t>
            </a:r>
            <a:r>
              <a:rPr dirty="0" sz="1000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dirty="0" sz="1000" spc="-10">
                <a:solidFill>
                  <a:srgbClr val="4F81BC"/>
                </a:solidFill>
                <a:latin typeface="Cambria"/>
                <a:cs typeface="Cambria"/>
              </a:rPr>
              <a:t>'job'</a:t>
            </a:r>
            <a:r>
              <a:rPr dirty="0" sz="1000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dirty="0" sz="1000" spc="-5">
                <a:solidFill>
                  <a:srgbClr val="4F81BC"/>
                </a:solidFill>
                <a:latin typeface="Cambria"/>
                <a:cs typeface="Cambria"/>
              </a:rPr>
              <a:t>column </a:t>
            </a:r>
            <a:r>
              <a:rPr dirty="0" sz="1000" spc="-204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dirty="0" sz="1000" spc="-5">
                <a:solidFill>
                  <a:srgbClr val="4F81BC"/>
                </a:solidFill>
                <a:latin typeface="Cambria"/>
                <a:cs typeface="Cambria"/>
              </a:rPr>
              <a:t>plt.figure(figsize=(10,</a:t>
            </a:r>
            <a:r>
              <a:rPr dirty="0" sz="1000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dirty="0" sz="1000" spc="-5">
                <a:solidFill>
                  <a:srgbClr val="4F81BC"/>
                </a:solidFill>
                <a:latin typeface="Cambria"/>
                <a:cs typeface="Cambria"/>
              </a:rPr>
              <a:t>10))</a:t>
            </a:r>
            <a:endParaRPr sz="1000">
              <a:latin typeface="Cambria"/>
              <a:cs typeface="Cambria"/>
            </a:endParaRPr>
          </a:p>
          <a:p>
            <a:pPr marL="12700" marR="975994">
              <a:lnSpc>
                <a:spcPct val="112000"/>
              </a:lnSpc>
              <a:spcBef>
                <a:spcPts val="10"/>
              </a:spcBef>
            </a:pPr>
            <a:r>
              <a:rPr dirty="0" sz="1000" spc="-5">
                <a:solidFill>
                  <a:srgbClr val="4F81BC"/>
                </a:solidFill>
                <a:latin typeface="Cambria"/>
                <a:cs typeface="Cambria"/>
              </a:rPr>
              <a:t>plt.pie(job_counts,</a:t>
            </a:r>
            <a:r>
              <a:rPr dirty="0" sz="1000" spc="15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dirty="0" sz="1000" spc="-5">
                <a:solidFill>
                  <a:srgbClr val="4F81BC"/>
                </a:solidFill>
                <a:latin typeface="Cambria"/>
                <a:cs typeface="Cambria"/>
              </a:rPr>
              <a:t>labels=job_counts.index,</a:t>
            </a:r>
            <a:r>
              <a:rPr dirty="0" sz="1000" spc="10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dirty="0" sz="1000" spc="-5">
                <a:solidFill>
                  <a:srgbClr val="4F81BC"/>
                </a:solidFill>
                <a:latin typeface="Cambria"/>
                <a:cs typeface="Cambria"/>
              </a:rPr>
              <a:t>autopct='%1.1f%%',</a:t>
            </a:r>
            <a:r>
              <a:rPr dirty="0" sz="1000" spc="15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dirty="0" sz="1000" spc="-5">
                <a:solidFill>
                  <a:srgbClr val="4F81BC"/>
                </a:solidFill>
                <a:latin typeface="Cambria"/>
                <a:cs typeface="Cambria"/>
              </a:rPr>
              <a:t>startangle=140, </a:t>
            </a:r>
            <a:r>
              <a:rPr dirty="0" sz="1000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dirty="0" sz="1000" spc="-5">
                <a:solidFill>
                  <a:srgbClr val="4F81BC"/>
                </a:solidFill>
                <a:latin typeface="Cambria"/>
                <a:cs typeface="Cambria"/>
              </a:rPr>
              <a:t>colors=sns.color_palette("Set3"))</a:t>
            </a:r>
            <a:endParaRPr sz="10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dirty="0" sz="1000" spc="-5">
                <a:solidFill>
                  <a:srgbClr val="4F81BC"/>
                </a:solidFill>
                <a:latin typeface="Cambria"/>
                <a:cs typeface="Cambria"/>
              </a:rPr>
              <a:t>plt.title('Distribution</a:t>
            </a:r>
            <a:r>
              <a:rPr dirty="0" sz="1000" spc="-10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dirty="0" sz="1000" spc="-5">
                <a:solidFill>
                  <a:srgbClr val="4F81BC"/>
                </a:solidFill>
                <a:latin typeface="Cambria"/>
                <a:cs typeface="Cambria"/>
              </a:rPr>
              <a:t>of Job Types')</a:t>
            </a:r>
            <a:endParaRPr sz="1000">
              <a:latin typeface="Cambria"/>
              <a:cs typeface="Cambria"/>
            </a:endParaRPr>
          </a:p>
          <a:p>
            <a:pPr marL="12700" marR="1609725">
              <a:lnSpc>
                <a:spcPct val="112000"/>
              </a:lnSpc>
              <a:spcBef>
                <a:spcPts val="10"/>
              </a:spcBef>
            </a:pPr>
            <a:r>
              <a:rPr dirty="0" sz="1000" spc="-5">
                <a:solidFill>
                  <a:srgbClr val="4F81BC"/>
                </a:solidFill>
                <a:latin typeface="Cambria"/>
                <a:cs typeface="Cambria"/>
              </a:rPr>
              <a:t>plt.axis('equal')</a:t>
            </a:r>
            <a:r>
              <a:rPr dirty="0" sz="1000" spc="20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dirty="0" sz="1000" spc="-5">
                <a:solidFill>
                  <a:srgbClr val="4F81BC"/>
                </a:solidFill>
                <a:latin typeface="Cambria"/>
                <a:cs typeface="Cambria"/>
              </a:rPr>
              <a:t># Equal</a:t>
            </a:r>
            <a:r>
              <a:rPr dirty="0" sz="1000" spc="5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dirty="0" sz="1000" spc="-5">
                <a:solidFill>
                  <a:srgbClr val="4F81BC"/>
                </a:solidFill>
                <a:latin typeface="Cambria"/>
                <a:cs typeface="Cambria"/>
              </a:rPr>
              <a:t>aspect</a:t>
            </a:r>
            <a:r>
              <a:rPr dirty="0" sz="1000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dirty="0" sz="1000" spc="-5">
                <a:solidFill>
                  <a:srgbClr val="4F81BC"/>
                </a:solidFill>
                <a:latin typeface="Cambria"/>
                <a:cs typeface="Cambria"/>
              </a:rPr>
              <a:t>ratio ensures</a:t>
            </a:r>
            <a:r>
              <a:rPr dirty="0" sz="1000" spc="5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dirty="0" sz="1000" spc="-10">
                <a:solidFill>
                  <a:srgbClr val="4F81BC"/>
                </a:solidFill>
                <a:latin typeface="Cambria"/>
                <a:cs typeface="Cambria"/>
              </a:rPr>
              <a:t>the</a:t>
            </a:r>
            <a:r>
              <a:rPr dirty="0" sz="1000" spc="5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dirty="0" sz="1000" spc="-10">
                <a:solidFill>
                  <a:srgbClr val="4F81BC"/>
                </a:solidFill>
                <a:latin typeface="Cambria"/>
                <a:cs typeface="Cambria"/>
              </a:rPr>
              <a:t>pie</a:t>
            </a:r>
            <a:r>
              <a:rPr dirty="0" sz="1000" spc="5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dirty="0" sz="1000" spc="-5">
                <a:solidFill>
                  <a:srgbClr val="4F81BC"/>
                </a:solidFill>
                <a:latin typeface="Cambria"/>
                <a:cs typeface="Cambria"/>
              </a:rPr>
              <a:t>chart is</a:t>
            </a:r>
            <a:r>
              <a:rPr dirty="0" sz="1000" spc="5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dirty="0" sz="1000" spc="-5">
                <a:solidFill>
                  <a:srgbClr val="4F81BC"/>
                </a:solidFill>
                <a:latin typeface="Cambria"/>
                <a:cs typeface="Cambria"/>
              </a:rPr>
              <a:t>circular. </a:t>
            </a:r>
            <a:r>
              <a:rPr dirty="0" sz="1000" spc="-210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dirty="0" sz="1000" spc="-5">
                <a:solidFill>
                  <a:srgbClr val="4F81BC"/>
                </a:solidFill>
                <a:latin typeface="Cambria"/>
                <a:cs typeface="Cambria"/>
              </a:rPr>
              <a:t>plt.show()</a:t>
            </a:r>
            <a:endParaRPr sz="1000">
              <a:latin typeface="Cambria"/>
              <a:cs typeface="Cambria"/>
            </a:endParaRPr>
          </a:p>
          <a:p>
            <a:pPr marL="12700" marR="3049270">
              <a:lnSpc>
                <a:spcPct val="224000"/>
              </a:lnSpc>
              <a:spcBef>
                <a:spcPts val="15"/>
              </a:spcBef>
            </a:pPr>
            <a:r>
              <a:rPr dirty="0" sz="1000" spc="-5">
                <a:solidFill>
                  <a:srgbClr val="4F81BC"/>
                </a:solidFill>
                <a:latin typeface="Cambria"/>
                <a:cs typeface="Cambria"/>
              </a:rPr>
              <a:t>from</a:t>
            </a:r>
            <a:r>
              <a:rPr dirty="0" sz="1000" spc="5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dirty="0" sz="1000" spc="-5">
                <a:solidFill>
                  <a:srgbClr val="4F81BC"/>
                </a:solidFill>
                <a:latin typeface="Cambria"/>
                <a:cs typeface="Cambria"/>
              </a:rPr>
              <a:t>mpl_toolkits.mplot3d</a:t>
            </a:r>
            <a:r>
              <a:rPr dirty="0" sz="1000" spc="10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dirty="0" sz="1000" spc="-5">
                <a:solidFill>
                  <a:srgbClr val="4F81BC"/>
                </a:solidFill>
                <a:latin typeface="Cambria"/>
                <a:cs typeface="Cambria"/>
              </a:rPr>
              <a:t>import Axes3D </a:t>
            </a:r>
            <a:r>
              <a:rPr dirty="0" sz="1000" spc="-204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dirty="0" sz="1000" spc="-5">
                <a:solidFill>
                  <a:srgbClr val="4F81BC"/>
                </a:solidFill>
                <a:latin typeface="Cambria"/>
                <a:cs typeface="Cambria"/>
              </a:rPr>
              <a:t>#</a:t>
            </a:r>
            <a:r>
              <a:rPr dirty="0" sz="1000" spc="-15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dirty="0" sz="1000" spc="-5">
                <a:solidFill>
                  <a:srgbClr val="4F81BC"/>
                </a:solidFill>
                <a:latin typeface="Cambria"/>
                <a:cs typeface="Cambria"/>
              </a:rPr>
              <a:t>Preparing data</a:t>
            </a:r>
            <a:r>
              <a:rPr dirty="0" sz="1000" spc="10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dirty="0" sz="1000" spc="-5">
                <a:solidFill>
                  <a:srgbClr val="4F81BC"/>
                </a:solidFill>
                <a:latin typeface="Cambria"/>
                <a:cs typeface="Cambria"/>
              </a:rPr>
              <a:t>for</a:t>
            </a:r>
            <a:r>
              <a:rPr dirty="0" sz="1000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dirty="0" sz="1000" spc="-10">
                <a:solidFill>
                  <a:srgbClr val="4F81BC"/>
                </a:solidFill>
                <a:latin typeface="Cambria"/>
                <a:cs typeface="Cambria"/>
              </a:rPr>
              <a:t>the</a:t>
            </a:r>
            <a:r>
              <a:rPr dirty="0" sz="1000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dirty="0" sz="1000" spc="-5">
                <a:solidFill>
                  <a:srgbClr val="4F81BC"/>
                </a:solidFill>
                <a:latin typeface="Cambria"/>
                <a:cs typeface="Cambria"/>
              </a:rPr>
              <a:t>3D</a:t>
            </a:r>
            <a:r>
              <a:rPr dirty="0" sz="1000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dirty="0" sz="1000" spc="-5">
                <a:solidFill>
                  <a:srgbClr val="4F81BC"/>
                </a:solidFill>
                <a:latin typeface="Cambria"/>
                <a:cs typeface="Cambria"/>
              </a:rPr>
              <a:t>plot</a:t>
            </a:r>
            <a:endParaRPr sz="10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dirty="0" sz="1000" spc="-5">
                <a:solidFill>
                  <a:srgbClr val="4F81BC"/>
                </a:solidFill>
                <a:latin typeface="Cambria"/>
                <a:cs typeface="Cambria"/>
              </a:rPr>
              <a:t>unique_education</a:t>
            </a:r>
            <a:r>
              <a:rPr dirty="0" sz="1000" spc="-15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dirty="0" sz="1000" spc="-5">
                <a:solidFill>
                  <a:srgbClr val="4F81BC"/>
                </a:solidFill>
                <a:latin typeface="Cambria"/>
                <a:cs typeface="Cambria"/>
              </a:rPr>
              <a:t>=</a:t>
            </a:r>
            <a:r>
              <a:rPr dirty="0" sz="1000" spc="-15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dirty="0" sz="1000" spc="-5">
                <a:solidFill>
                  <a:srgbClr val="4F81BC"/>
                </a:solidFill>
                <a:latin typeface="Cambria"/>
                <a:cs typeface="Cambria"/>
              </a:rPr>
              <a:t>data['education'].unique()</a:t>
            </a:r>
            <a:endParaRPr sz="1000">
              <a:latin typeface="Cambria"/>
              <a:cs typeface="Cambria"/>
            </a:endParaRPr>
          </a:p>
          <a:p>
            <a:pPr marL="12700" marR="1438275">
              <a:lnSpc>
                <a:spcPct val="112000"/>
              </a:lnSpc>
            </a:pPr>
            <a:r>
              <a:rPr dirty="0" sz="1000" spc="-5">
                <a:solidFill>
                  <a:srgbClr val="4F81BC"/>
                </a:solidFill>
                <a:latin typeface="Cambria"/>
                <a:cs typeface="Cambria"/>
              </a:rPr>
              <a:t>education_mapping</a:t>
            </a:r>
            <a:r>
              <a:rPr dirty="0" sz="1000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dirty="0" sz="1000" spc="-5">
                <a:solidFill>
                  <a:srgbClr val="4F81BC"/>
                </a:solidFill>
                <a:latin typeface="Cambria"/>
                <a:cs typeface="Cambria"/>
              </a:rPr>
              <a:t>=</a:t>
            </a:r>
            <a:r>
              <a:rPr dirty="0" sz="1000" spc="10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dirty="0" sz="1000" spc="-5">
                <a:solidFill>
                  <a:srgbClr val="4F81BC"/>
                </a:solidFill>
                <a:latin typeface="Cambria"/>
                <a:cs typeface="Cambria"/>
              </a:rPr>
              <a:t>{edu:</a:t>
            </a:r>
            <a:r>
              <a:rPr dirty="0" sz="1000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dirty="0" sz="1000" spc="-5">
                <a:solidFill>
                  <a:srgbClr val="4F81BC"/>
                </a:solidFill>
                <a:latin typeface="Cambria"/>
                <a:cs typeface="Cambria"/>
              </a:rPr>
              <a:t>i</a:t>
            </a:r>
            <a:r>
              <a:rPr dirty="0" sz="1000" spc="10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dirty="0" sz="1000" spc="-5">
                <a:solidFill>
                  <a:srgbClr val="4F81BC"/>
                </a:solidFill>
                <a:latin typeface="Cambria"/>
                <a:cs typeface="Cambria"/>
              </a:rPr>
              <a:t>for</a:t>
            </a:r>
            <a:r>
              <a:rPr dirty="0" sz="1000" spc="5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dirty="0" sz="1000" spc="-5">
                <a:solidFill>
                  <a:srgbClr val="4F81BC"/>
                </a:solidFill>
                <a:latin typeface="Cambria"/>
                <a:cs typeface="Cambria"/>
              </a:rPr>
              <a:t>i,</a:t>
            </a:r>
            <a:r>
              <a:rPr dirty="0" sz="1000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dirty="0" sz="1000" spc="-5">
                <a:solidFill>
                  <a:srgbClr val="4F81BC"/>
                </a:solidFill>
                <a:latin typeface="Cambria"/>
                <a:cs typeface="Cambria"/>
              </a:rPr>
              <a:t>edu</a:t>
            </a:r>
            <a:r>
              <a:rPr dirty="0" sz="1000" spc="10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dirty="0" sz="1000" spc="-5">
                <a:solidFill>
                  <a:srgbClr val="4F81BC"/>
                </a:solidFill>
                <a:latin typeface="Cambria"/>
                <a:cs typeface="Cambria"/>
              </a:rPr>
              <a:t>in</a:t>
            </a:r>
            <a:r>
              <a:rPr dirty="0" sz="1000" spc="10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dirty="0" sz="1000" spc="-5">
                <a:solidFill>
                  <a:srgbClr val="4F81BC"/>
                </a:solidFill>
                <a:latin typeface="Cambria"/>
                <a:cs typeface="Cambria"/>
              </a:rPr>
              <a:t>enumerate(unique_education)} </a:t>
            </a:r>
            <a:r>
              <a:rPr dirty="0" sz="1000" spc="-204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dirty="0" sz="1000" spc="-5">
                <a:solidFill>
                  <a:srgbClr val="4F81BC"/>
                </a:solidFill>
                <a:latin typeface="Cambria"/>
                <a:cs typeface="Cambria"/>
              </a:rPr>
              <a:t>data['education_mapped']</a:t>
            </a:r>
            <a:r>
              <a:rPr dirty="0" sz="1000" spc="-10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dirty="0" sz="1000" spc="-5">
                <a:solidFill>
                  <a:srgbClr val="4F81BC"/>
                </a:solidFill>
                <a:latin typeface="Cambria"/>
                <a:cs typeface="Cambria"/>
              </a:rPr>
              <a:t>=</a:t>
            </a:r>
            <a:r>
              <a:rPr dirty="0" sz="1000" spc="20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dirty="0" sz="1000" spc="-5">
                <a:solidFill>
                  <a:srgbClr val="4F81BC"/>
                </a:solidFill>
                <a:latin typeface="Cambria"/>
                <a:cs typeface="Cambria"/>
              </a:rPr>
              <a:t>data['education'].map(education_mapping)</a:t>
            </a:r>
            <a:endParaRPr sz="10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5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dirty="0" sz="1000" spc="-5">
                <a:solidFill>
                  <a:srgbClr val="4F81BC"/>
                </a:solidFill>
                <a:latin typeface="Cambria"/>
                <a:cs typeface="Cambria"/>
              </a:rPr>
              <a:t>unique_marital</a:t>
            </a:r>
            <a:r>
              <a:rPr dirty="0" sz="1000" spc="-10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dirty="0" sz="1000" spc="-5">
                <a:solidFill>
                  <a:srgbClr val="4F81BC"/>
                </a:solidFill>
                <a:latin typeface="Cambria"/>
                <a:cs typeface="Cambria"/>
              </a:rPr>
              <a:t>=</a:t>
            </a:r>
            <a:r>
              <a:rPr dirty="0" sz="1000" spc="-15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dirty="0" sz="1000" spc="-5">
                <a:solidFill>
                  <a:srgbClr val="4F81BC"/>
                </a:solidFill>
                <a:latin typeface="Cambria"/>
                <a:cs typeface="Cambria"/>
              </a:rPr>
              <a:t>data['marital'].unique()</a:t>
            </a:r>
            <a:endParaRPr sz="10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dirty="0" sz="1000" spc="-5">
                <a:solidFill>
                  <a:srgbClr val="4F81BC"/>
                </a:solidFill>
                <a:latin typeface="Cambria"/>
                <a:cs typeface="Cambria"/>
              </a:rPr>
              <a:t>marital_mapping</a:t>
            </a:r>
            <a:r>
              <a:rPr dirty="0" sz="1000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dirty="0" sz="1000" spc="-5">
                <a:solidFill>
                  <a:srgbClr val="4F81BC"/>
                </a:solidFill>
                <a:latin typeface="Cambria"/>
                <a:cs typeface="Cambria"/>
              </a:rPr>
              <a:t>=</a:t>
            </a:r>
            <a:r>
              <a:rPr dirty="0" sz="1000" spc="10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dirty="0" sz="1000" spc="-5">
                <a:solidFill>
                  <a:srgbClr val="4F81BC"/>
                </a:solidFill>
                <a:latin typeface="Cambria"/>
                <a:cs typeface="Cambria"/>
              </a:rPr>
              <a:t>{mar:</a:t>
            </a:r>
            <a:r>
              <a:rPr dirty="0" sz="1000" spc="15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dirty="0" sz="1000" spc="-5">
                <a:solidFill>
                  <a:srgbClr val="4F81BC"/>
                </a:solidFill>
                <a:latin typeface="Cambria"/>
                <a:cs typeface="Cambria"/>
              </a:rPr>
              <a:t>i</a:t>
            </a:r>
            <a:r>
              <a:rPr dirty="0" sz="1000">
                <a:solidFill>
                  <a:srgbClr val="4F81BC"/>
                </a:solidFill>
                <a:latin typeface="Cambria"/>
                <a:cs typeface="Cambria"/>
              </a:rPr>
              <a:t> for </a:t>
            </a:r>
            <a:r>
              <a:rPr dirty="0" sz="1000" spc="-5">
                <a:solidFill>
                  <a:srgbClr val="4F81BC"/>
                </a:solidFill>
                <a:latin typeface="Cambria"/>
                <a:cs typeface="Cambria"/>
              </a:rPr>
              <a:t>i,</a:t>
            </a:r>
            <a:r>
              <a:rPr dirty="0" sz="1000" spc="10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dirty="0" sz="1000" spc="-5">
                <a:solidFill>
                  <a:srgbClr val="4F81BC"/>
                </a:solidFill>
                <a:latin typeface="Cambria"/>
                <a:cs typeface="Cambria"/>
              </a:rPr>
              <a:t>mar </a:t>
            </a:r>
            <a:r>
              <a:rPr dirty="0" sz="1000">
                <a:solidFill>
                  <a:srgbClr val="4F81BC"/>
                </a:solidFill>
                <a:latin typeface="Cambria"/>
                <a:cs typeface="Cambria"/>
              </a:rPr>
              <a:t>in </a:t>
            </a:r>
            <a:r>
              <a:rPr dirty="0" sz="1000" spc="-5">
                <a:solidFill>
                  <a:srgbClr val="4F81BC"/>
                </a:solidFill>
                <a:latin typeface="Cambria"/>
                <a:cs typeface="Cambria"/>
              </a:rPr>
              <a:t>enumerate(unique_marital)}</a:t>
            </a:r>
            <a:endParaRPr sz="10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604" y="895858"/>
            <a:ext cx="5233670" cy="41160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solidFill>
                  <a:srgbClr val="4F81BC"/>
                </a:solidFill>
                <a:latin typeface="Cambria"/>
                <a:cs typeface="Cambria"/>
              </a:rPr>
              <a:t>data['marital_mapped'] =</a:t>
            </a:r>
            <a:r>
              <a:rPr dirty="0" sz="1000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dirty="0" sz="1000" spc="-5">
                <a:solidFill>
                  <a:srgbClr val="4F81BC"/>
                </a:solidFill>
                <a:latin typeface="Cambria"/>
                <a:cs typeface="Cambria"/>
              </a:rPr>
              <a:t>data['marital'].map(marital_mapping)</a:t>
            </a:r>
            <a:endParaRPr sz="10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5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dirty="0" sz="1000" spc="-5">
                <a:solidFill>
                  <a:srgbClr val="4F81BC"/>
                </a:solidFill>
                <a:latin typeface="Cambria"/>
                <a:cs typeface="Cambria"/>
              </a:rPr>
              <a:t>#</a:t>
            </a:r>
            <a:r>
              <a:rPr dirty="0" sz="1000" spc="-20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dirty="0" sz="1000" spc="-5">
                <a:solidFill>
                  <a:srgbClr val="4F81BC"/>
                </a:solidFill>
                <a:latin typeface="Cambria"/>
                <a:cs typeface="Cambria"/>
              </a:rPr>
              <a:t>Creating</a:t>
            </a:r>
            <a:r>
              <a:rPr dirty="0" sz="1000" spc="-10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dirty="0" sz="1000" spc="-5">
                <a:solidFill>
                  <a:srgbClr val="4F81BC"/>
                </a:solidFill>
                <a:latin typeface="Cambria"/>
                <a:cs typeface="Cambria"/>
              </a:rPr>
              <a:t>a</a:t>
            </a:r>
            <a:r>
              <a:rPr dirty="0" sz="1000" spc="-10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dirty="0" sz="1000" spc="-5">
                <a:solidFill>
                  <a:srgbClr val="4F81BC"/>
                </a:solidFill>
                <a:latin typeface="Cambria"/>
                <a:cs typeface="Cambria"/>
              </a:rPr>
              <a:t>3D</a:t>
            </a:r>
            <a:r>
              <a:rPr dirty="0" sz="1000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dirty="0" sz="1000" spc="-5">
                <a:solidFill>
                  <a:srgbClr val="4F81BC"/>
                </a:solidFill>
                <a:latin typeface="Cambria"/>
                <a:cs typeface="Cambria"/>
              </a:rPr>
              <a:t>scatter</a:t>
            </a:r>
            <a:r>
              <a:rPr dirty="0" sz="1000" spc="-20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dirty="0" sz="1000" spc="-5">
                <a:solidFill>
                  <a:srgbClr val="4F81BC"/>
                </a:solidFill>
                <a:latin typeface="Cambria"/>
                <a:cs typeface="Cambria"/>
              </a:rPr>
              <a:t>plot</a:t>
            </a:r>
            <a:endParaRPr sz="10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dirty="0" sz="1000" spc="-5">
                <a:solidFill>
                  <a:srgbClr val="4F81BC"/>
                </a:solidFill>
                <a:latin typeface="Cambria"/>
                <a:cs typeface="Cambria"/>
              </a:rPr>
              <a:t>fig</a:t>
            </a:r>
            <a:r>
              <a:rPr dirty="0" sz="1000" spc="-15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dirty="0" sz="1000" spc="-5">
                <a:solidFill>
                  <a:srgbClr val="4F81BC"/>
                </a:solidFill>
                <a:latin typeface="Cambria"/>
                <a:cs typeface="Cambria"/>
              </a:rPr>
              <a:t>=</a:t>
            </a:r>
            <a:r>
              <a:rPr dirty="0" sz="1000" spc="5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dirty="0" sz="1000" spc="-5">
                <a:solidFill>
                  <a:srgbClr val="4F81BC"/>
                </a:solidFill>
                <a:latin typeface="Cambria"/>
                <a:cs typeface="Cambria"/>
              </a:rPr>
              <a:t>plt.figure(figsize=(12, 10))</a:t>
            </a:r>
            <a:endParaRPr sz="10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1000" spc="-5">
                <a:solidFill>
                  <a:srgbClr val="4F81BC"/>
                </a:solidFill>
                <a:latin typeface="Cambria"/>
                <a:cs typeface="Cambria"/>
              </a:rPr>
              <a:t>ax</a:t>
            </a:r>
            <a:r>
              <a:rPr dirty="0" sz="1000" spc="-10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dirty="0" sz="1000" spc="-5">
                <a:solidFill>
                  <a:srgbClr val="4F81BC"/>
                </a:solidFill>
                <a:latin typeface="Cambria"/>
                <a:cs typeface="Cambria"/>
              </a:rPr>
              <a:t>=</a:t>
            </a:r>
            <a:r>
              <a:rPr dirty="0" sz="1000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dirty="0" sz="1000" spc="-5">
                <a:solidFill>
                  <a:srgbClr val="4F81BC"/>
                </a:solidFill>
                <a:latin typeface="Cambria"/>
                <a:cs typeface="Cambria"/>
              </a:rPr>
              <a:t>fig.add_subplot(111, projection='3d')</a:t>
            </a:r>
            <a:endParaRPr sz="10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150">
              <a:latin typeface="Cambria"/>
              <a:cs typeface="Cambria"/>
            </a:endParaRPr>
          </a:p>
          <a:p>
            <a:pPr marL="12700" marR="5080">
              <a:lnSpc>
                <a:spcPct val="112000"/>
              </a:lnSpc>
            </a:pPr>
            <a:r>
              <a:rPr dirty="0" sz="1000" spc="-5">
                <a:solidFill>
                  <a:srgbClr val="4F81BC"/>
                </a:solidFill>
                <a:latin typeface="Cambria"/>
                <a:cs typeface="Cambria"/>
              </a:rPr>
              <a:t>scatter</a:t>
            </a:r>
            <a:r>
              <a:rPr dirty="0" sz="1000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dirty="0" sz="1000" spc="-5">
                <a:solidFill>
                  <a:srgbClr val="4F81BC"/>
                </a:solidFill>
                <a:latin typeface="Cambria"/>
                <a:cs typeface="Cambria"/>
              </a:rPr>
              <a:t>=</a:t>
            </a:r>
            <a:r>
              <a:rPr dirty="0" sz="1000" spc="10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dirty="0" sz="1000" spc="-5">
                <a:solidFill>
                  <a:srgbClr val="4F81BC"/>
                </a:solidFill>
                <a:latin typeface="Cambria"/>
                <a:cs typeface="Cambria"/>
              </a:rPr>
              <a:t>ax.scatter(data['age'],</a:t>
            </a:r>
            <a:r>
              <a:rPr dirty="0" sz="1000" spc="5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dirty="0" sz="1000" spc="-5">
                <a:solidFill>
                  <a:srgbClr val="4F81BC"/>
                </a:solidFill>
                <a:latin typeface="Cambria"/>
                <a:cs typeface="Cambria"/>
              </a:rPr>
              <a:t>data['education_mapped'],</a:t>
            </a:r>
            <a:r>
              <a:rPr dirty="0" sz="1000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dirty="0" sz="1000" spc="-5">
                <a:solidFill>
                  <a:srgbClr val="4F81BC"/>
                </a:solidFill>
                <a:latin typeface="Cambria"/>
                <a:cs typeface="Cambria"/>
              </a:rPr>
              <a:t>data['marital_mapped'],</a:t>
            </a:r>
            <a:r>
              <a:rPr dirty="0" sz="1000" spc="5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dirty="0" sz="1000" spc="-5">
                <a:solidFill>
                  <a:srgbClr val="4F81BC"/>
                </a:solidFill>
                <a:latin typeface="Cambria"/>
                <a:cs typeface="Cambria"/>
              </a:rPr>
              <a:t>c=data['age'], </a:t>
            </a:r>
            <a:r>
              <a:rPr dirty="0" sz="1000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dirty="0" sz="1000" spc="-5">
                <a:solidFill>
                  <a:srgbClr val="4F81BC"/>
                </a:solidFill>
                <a:latin typeface="Cambria"/>
                <a:cs typeface="Cambria"/>
              </a:rPr>
              <a:t>cmap='viridis',</a:t>
            </a:r>
            <a:r>
              <a:rPr dirty="0" sz="1000" spc="-10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dirty="0" sz="1000" spc="-5">
                <a:solidFill>
                  <a:srgbClr val="4F81BC"/>
                </a:solidFill>
                <a:latin typeface="Cambria"/>
                <a:cs typeface="Cambria"/>
              </a:rPr>
              <a:t>marker='o')</a:t>
            </a:r>
            <a:endParaRPr sz="1000">
              <a:latin typeface="Cambria"/>
              <a:cs typeface="Cambria"/>
            </a:endParaRPr>
          </a:p>
          <a:p>
            <a:pPr marL="12700" marR="1960245">
              <a:lnSpc>
                <a:spcPct val="112000"/>
              </a:lnSpc>
              <a:spcBef>
                <a:spcPts val="10"/>
              </a:spcBef>
            </a:pPr>
            <a:r>
              <a:rPr dirty="0" sz="1000" spc="-5">
                <a:solidFill>
                  <a:srgbClr val="4F81BC"/>
                </a:solidFill>
                <a:latin typeface="Cambria"/>
                <a:cs typeface="Cambria"/>
              </a:rPr>
              <a:t>ax.set_title('3D Visual</a:t>
            </a:r>
            <a:r>
              <a:rPr dirty="0" sz="1000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dirty="0" sz="1000" spc="-5">
                <a:solidFill>
                  <a:srgbClr val="4F81BC"/>
                </a:solidFill>
                <a:latin typeface="Cambria"/>
                <a:cs typeface="Cambria"/>
              </a:rPr>
              <a:t>of Age, Education,</a:t>
            </a:r>
            <a:r>
              <a:rPr dirty="0" sz="1000" spc="5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dirty="0" sz="1000" spc="-5">
                <a:solidFill>
                  <a:srgbClr val="4F81BC"/>
                </a:solidFill>
                <a:latin typeface="Cambria"/>
                <a:cs typeface="Cambria"/>
              </a:rPr>
              <a:t>and</a:t>
            </a:r>
            <a:r>
              <a:rPr dirty="0" sz="1000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dirty="0" sz="1000" spc="-5">
                <a:solidFill>
                  <a:srgbClr val="4F81BC"/>
                </a:solidFill>
                <a:latin typeface="Cambria"/>
                <a:cs typeface="Cambria"/>
              </a:rPr>
              <a:t>Marital</a:t>
            </a:r>
            <a:r>
              <a:rPr dirty="0" sz="1000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dirty="0" sz="1000" spc="-5">
                <a:solidFill>
                  <a:srgbClr val="4F81BC"/>
                </a:solidFill>
                <a:latin typeface="Cambria"/>
                <a:cs typeface="Cambria"/>
              </a:rPr>
              <a:t>Status') </a:t>
            </a:r>
            <a:r>
              <a:rPr dirty="0" sz="1000" spc="-204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dirty="0" sz="1000" spc="-5">
                <a:solidFill>
                  <a:srgbClr val="4F81BC"/>
                </a:solidFill>
                <a:latin typeface="Cambria"/>
                <a:cs typeface="Cambria"/>
              </a:rPr>
              <a:t>ax.set_xlabel('Age')</a:t>
            </a:r>
            <a:endParaRPr sz="1000">
              <a:latin typeface="Cambria"/>
              <a:cs typeface="Cambria"/>
            </a:endParaRPr>
          </a:p>
          <a:p>
            <a:pPr marL="12700" marR="3626485">
              <a:lnSpc>
                <a:spcPct val="112000"/>
              </a:lnSpc>
              <a:spcBef>
                <a:spcPts val="15"/>
              </a:spcBef>
            </a:pPr>
            <a:r>
              <a:rPr dirty="0" sz="1000" spc="-5">
                <a:solidFill>
                  <a:srgbClr val="4F81BC"/>
                </a:solidFill>
                <a:latin typeface="Cambria"/>
                <a:cs typeface="Cambria"/>
              </a:rPr>
              <a:t>ax.set_ylabel('Education') </a:t>
            </a:r>
            <a:r>
              <a:rPr dirty="0" sz="1000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dirty="0" sz="1000" spc="-5">
                <a:solidFill>
                  <a:srgbClr val="4F81BC"/>
                </a:solidFill>
                <a:latin typeface="Cambria"/>
                <a:cs typeface="Cambria"/>
              </a:rPr>
              <a:t>ax.set_zlabel('Marital</a:t>
            </a:r>
            <a:r>
              <a:rPr dirty="0" sz="1000" spc="-20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dirty="0" sz="1000" spc="-10">
                <a:solidFill>
                  <a:srgbClr val="4F81BC"/>
                </a:solidFill>
                <a:latin typeface="Cambria"/>
                <a:cs typeface="Cambria"/>
              </a:rPr>
              <a:t>Status')</a:t>
            </a:r>
            <a:endParaRPr sz="10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150">
              <a:latin typeface="Cambria"/>
              <a:cs typeface="Cambria"/>
            </a:endParaRPr>
          </a:p>
          <a:p>
            <a:pPr marL="12700" marR="790575">
              <a:lnSpc>
                <a:spcPct val="112300"/>
              </a:lnSpc>
            </a:pPr>
            <a:r>
              <a:rPr dirty="0" sz="1000" spc="-5">
                <a:solidFill>
                  <a:srgbClr val="4F81BC"/>
                </a:solidFill>
                <a:latin typeface="Cambria"/>
                <a:cs typeface="Cambria"/>
              </a:rPr>
              <a:t># Customizing</a:t>
            </a:r>
            <a:r>
              <a:rPr dirty="0" sz="1000" spc="5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dirty="0" sz="1000" spc="-10">
                <a:solidFill>
                  <a:srgbClr val="4F81BC"/>
                </a:solidFill>
                <a:latin typeface="Cambria"/>
                <a:cs typeface="Cambria"/>
              </a:rPr>
              <a:t>the</a:t>
            </a:r>
            <a:r>
              <a:rPr dirty="0" sz="1000" spc="5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dirty="0" sz="1000" spc="-5">
                <a:solidFill>
                  <a:srgbClr val="4F81BC"/>
                </a:solidFill>
                <a:latin typeface="Cambria"/>
                <a:cs typeface="Cambria"/>
              </a:rPr>
              <a:t>ticks</a:t>
            </a:r>
            <a:r>
              <a:rPr dirty="0" sz="1000">
                <a:solidFill>
                  <a:srgbClr val="4F81BC"/>
                </a:solidFill>
                <a:latin typeface="Cambria"/>
                <a:cs typeface="Cambria"/>
              </a:rPr>
              <a:t> for</a:t>
            </a:r>
            <a:r>
              <a:rPr dirty="0" sz="1000" spc="-5">
                <a:solidFill>
                  <a:srgbClr val="4F81BC"/>
                </a:solidFill>
                <a:latin typeface="Cambria"/>
                <a:cs typeface="Cambria"/>
              </a:rPr>
              <a:t> education</a:t>
            </a:r>
            <a:r>
              <a:rPr dirty="0" sz="1000" spc="-10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dirty="0" sz="1000" spc="-5">
                <a:solidFill>
                  <a:srgbClr val="4F81BC"/>
                </a:solidFill>
                <a:latin typeface="Cambria"/>
                <a:cs typeface="Cambria"/>
              </a:rPr>
              <a:t>and</a:t>
            </a:r>
            <a:r>
              <a:rPr dirty="0" sz="1000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dirty="0" sz="1000" spc="-5">
                <a:solidFill>
                  <a:srgbClr val="4F81BC"/>
                </a:solidFill>
                <a:latin typeface="Cambria"/>
                <a:cs typeface="Cambria"/>
              </a:rPr>
              <a:t>marital</a:t>
            </a:r>
            <a:r>
              <a:rPr dirty="0" sz="1000" spc="5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dirty="0" sz="1000" spc="-5">
                <a:solidFill>
                  <a:srgbClr val="4F81BC"/>
                </a:solidFill>
                <a:latin typeface="Cambria"/>
                <a:cs typeface="Cambria"/>
              </a:rPr>
              <a:t>status</a:t>
            </a:r>
            <a:r>
              <a:rPr dirty="0" sz="1000">
                <a:solidFill>
                  <a:srgbClr val="4F81BC"/>
                </a:solidFill>
                <a:latin typeface="Cambria"/>
                <a:cs typeface="Cambria"/>
              </a:rPr>
              <a:t> to </a:t>
            </a:r>
            <a:r>
              <a:rPr dirty="0" sz="1000" spc="-5">
                <a:solidFill>
                  <a:srgbClr val="4F81BC"/>
                </a:solidFill>
                <a:latin typeface="Cambria"/>
                <a:cs typeface="Cambria"/>
              </a:rPr>
              <a:t>show</a:t>
            </a:r>
            <a:r>
              <a:rPr dirty="0" sz="1000" spc="15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dirty="0" sz="1000" spc="-10">
                <a:solidFill>
                  <a:srgbClr val="4F81BC"/>
                </a:solidFill>
                <a:latin typeface="Cambria"/>
                <a:cs typeface="Cambria"/>
              </a:rPr>
              <a:t>the</a:t>
            </a:r>
            <a:r>
              <a:rPr dirty="0" sz="1000" spc="5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dirty="0" sz="1000" spc="-5">
                <a:solidFill>
                  <a:srgbClr val="4F81BC"/>
                </a:solidFill>
                <a:latin typeface="Cambria"/>
                <a:cs typeface="Cambria"/>
              </a:rPr>
              <a:t>actual</a:t>
            </a:r>
            <a:r>
              <a:rPr dirty="0" sz="1000" spc="5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dirty="0" sz="1000" spc="-5">
                <a:solidFill>
                  <a:srgbClr val="4F81BC"/>
                </a:solidFill>
                <a:latin typeface="Cambria"/>
                <a:cs typeface="Cambria"/>
              </a:rPr>
              <a:t>names </a:t>
            </a:r>
            <a:r>
              <a:rPr dirty="0" sz="1000" spc="-204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dirty="0" sz="1000" spc="-5">
                <a:solidFill>
                  <a:srgbClr val="4F81BC"/>
                </a:solidFill>
                <a:latin typeface="Cambria"/>
                <a:cs typeface="Cambria"/>
              </a:rPr>
              <a:t>ax.set_yticks(list(education_mapping.values())) </a:t>
            </a:r>
            <a:r>
              <a:rPr dirty="0" sz="1000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dirty="0" sz="1000" spc="-5">
                <a:solidFill>
                  <a:srgbClr val="4F81BC"/>
                </a:solidFill>
                <a:latin typeface="Cambria"/>
                <a:cs typeface="Cambria"/>
              </a:rPr>
              <a:t>ax.set_yticklabels(list(education_mapping.keys())) </a:t>
            </a:r>
            <a:r>
              <a:rPr dirty="0" sz="1000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dirty="0" sz="1000" spc="-5">
                <a:solidFill>
                  <a:srgbClr val="4F81BC"/>
                </a:solidFill>
                <a:latin typeface="Cambria"/>
                <a:cs typeface="Cambria"/>
              </a:rPr>
              <a:t>ax.set_zticks(list(marital_mapping.values())) </a:t>
            </a:r>
            <a:r>
              <a:rPr dirty="0" sz="1000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dirty="0" sz="1000" spc="-5">
                <a:solidFill>
                  <a:srgbClr val="4F81BC"/>
                </a:solidFill>
                <a:latin typeface="Cambria"/>
                <a:cs typeface="Cambria"/>
              </a:rPr>
              <a:t>ax.set_zticklabels(list(marital_mapping.keys()))</a:t>
            </a:r>
            <a:endParaRPr sz="10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150">
              <a:latin typeface="Cambria"/>
              <a:cs typeface="Cambria"/>
            </a:endParaRPr>
          </a:p>
          <a:p>
            <a:pPr marL="12700" marR="3295650">
              <a:lnSpc>
                <a:spcPct val="112000"/>
              </a:lnSpc>
            </a:pPr>
            <a:r>
              <a:rPr dirty="0" sz="1000" spc="-5">
                <a:solidFill>
                  <a:srgbClr val="4F81BC"/>
                </a:solidFill>
                <a:latin typeface="Cambria"/>
                <a:cs typeface="Cambria"/>
              </a:rPr>
              <a:t>#</a:t>
            </a:r>
            <a:r>
              <a:rPr dirty="0" sz="1000" spc="-10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dirty="0" sz="1000" spc="-5">
                <a:solidFill>
                  <a:srgbClr val="4F81BC"/>
                </a:solidFill>
                <a:latin typeface="Cambria"/>
                <a:cs typeface="Cambria"/>
              </a:rPr>
              <a:t>Adding</a:t>
            </a:r>
            <a:r>
              <a:rPr dirty="0" sz="1000" spc="5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dirty="0" sz="1000" spc="-5">
                <a:solidFill>
                  <a:srgbClr val="4F81BC"/>
                </a:solidFill>
                <a:latin typeface="Cambria"/>
                <a:cs typeface="Cambria"/>
              </a:rPr>
              <a:t>a</a:t>
            </a:r>
            <a:r>
              <a:rPr dirty="0" sz="1000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dirty="0" sz="1000" spc="-5">
                <a:solidFill>
                  <a:srgbClr val="4F81BC"/>
                </a:solidFill>
                <a:latin typeface="Cambria"/>
                <a:cs typeface="Cambria"/>
              </a:rPr>
              <a:t>color</a:t>
            </a:r>
            <a:r>
              <a:rPr dirty="0" sz="1000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dirty="0" sz="1000" spc="-10">
                <a:solidFill>
                  <a:srgbClr val="4F81BC"/>
                </a:solidFill>
                <a:latin typeface="Cambria"/>
                <a:cs typeface="Cambria"/>
              </a:rPr>
              <a:t>bar</a:t>
            </a:r>
            <a:r>
              <a:rPr dirty="0" sz="1000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dirty="0" sz="1000" spc="-5">
                <a:solidFill>
                  <a:srgbClr val="4F81BC"/>
                </a:solidFill>
                <a:latin typeface="Cambria"/>
                <a:cs typeface="Cambria"/>
              </a:rPr>
              <a:t>to</a:t>
            </a:r>
            <a:r>
              <a:rPr dirty="0" sz="1000" spc="-10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dirty="0" sz="1000" spc="-5">
                <a:solidFill>
                  <a:srgbClr val="4F81BC"/>
                </a:solidFill>
                <a:latin typeface="Cambria"/>
                <a:cs typeface="Cambria"/>
              </a:rPr>
              <a:t>indicate</a:t>
            </a:r>
            <a:r>
              <a:rPr dirty="0" sz="1000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dirty="0" sz="1000" spc="-10">
                <a:solidFill>
                  <a:srgbClr val="4F81BC"/>
                </a:solidFill>
                <a:latin typeface="Cambria"/>
                <a:cs typeface="Cambria"/>
              </a:rPr>
              <a:t>age </a:t>
            </a:r>
            <a:r>
              <a:rPr dirty="0" sz="1000" spc="-204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dirty="0" sz="1000" spc="-5">
                <a:solidFill>
                  <a:srgbClr val="4F81BC"/>
                </a:solidFill>
                <a:latin typeface="Cambria"/>
                <a:cs typeface="Cambria"/>
              </a:rPr>
              <a:t>cbar = plt.colorbar(scatter, </a:t>
            </a:r>
            <a:r>
              <a:rPr dirty="0" sz="1000" spc="-10">
                <a:solidFill>
                  <a:srgbClr val="4F81BC"/>
                </a:solidFill>
                <a:latin typeface="Cambria"/>
                <a:cs typeface="Cambria"/>
              </a:rPr>
              <a:t>ax=ax) </a:t>
            </a:r>
            <a:r>
              <a:rPr dirty="0" sz="1000" spc="-5">
                <a:solidFill>
                  <a:srgbClr val="4F81BC"/>
                </a:solidFill>
                <a:latin typeface="Cambria"/>
                <a:cs typeface="Cambria"/>
              </a:rPr>
              <a:t> cbar.set_label('Age')</a:t>
            </a:r>
            <a:endParaRPr sz="10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5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000" spc="-5">
                <a:solidFill>
                  <a:srgbClr val="4F81BC"/>
                </a:solidFill>
                <a:latin typeface="Cambria"/>
                <a:cs typeface="Cambria"/>
              </a:rPr>
              <a:t>plt.show()</a:t>
            </a:r>
            <a:endParaRPr sz="1000">
              <a:latin typeface="Cambria"/>
              <a:cs typeface="Cambria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143304" y="5195950"/>
          <a:ext cx="3114040" cy="37852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9400"/>
                <a:gridCol w="339725"/>
                <a:gridCol w="693419"/>
                <a:gridCol w="100330"/>
                <a:gridCol w="742314"/>
                <a:gridCol w="266064"/>
                <a:gridCol w="276860"/>
                <a:gridCol w="133985"/>
                <a:gridCol w="66675"/>
                <a:gridCol w="65405"/>
                <a:gridCol w="142875"/>
              </a:tblGrid>
              <a:tr h="145033">
                <a:tc gridSpan="2">
                  <a:txBody>
                    <a:bodyPr/>
                    <a:lstStyle/>
                    <a:p>
                      <a:pPr>
                        <a:lnSpc>
                          <a:spcPts val="1040"/>
                        </a:lnSpc>
                      </a:pPr>
                      <a:r>
                        <a:rPr dirty="0" sz="1000" spc="-5">
                          <a:solidFill>
                            <a:srgbClr val="4F81BC"/>
                          </a:solidFill>
                          <a:latin typeface="Courier New"/>
                          <a:cs typeface="Courier New"/>
                        </a:rPr>
                        <a:t>Output: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R w="3175">
                      <a:solidFill>
                        <a:srgbClr val="D9D9E2"/>
                      </a:solidFill>
                      <a:prstDash val="solid"/>
                    </a:lnR>
                    <a:lnB w="3175">
                      <a:solidFill>
                        <a:srgbClr val="D9D9E2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9">
                  <a:txBody>
                    <a:bodyPr/>
                    <a:lstStyle/>
                    <a:p>
                      <a:pPr marL="1270">
                        <a:lnSpc>
                          <a:spcPts val="1040"/>
                        </a:lnSpc>
                      </a:pPr>
                      <a:r>
                        <a:rPr dirty="0" sz="1050">
                          <a:latin typeface="SimSun"/>
                          <a:cs typeface="SimSun"/>
                        </a:rPr>
                        <a:t>RangeIndex:</a:t>
                      </a:r>
                      <a:r>
                        <a:rPr dirty="0" sz="1050" spc="-5">
                          <a:latin typeface="SimSun"/>
                          <a:cs typeface="SimSun"/>
                        </a:rPr>
                        <a:t> </a:t>
                      </a:r>
                      <a:r>
                        <a:rPr dirty="0" sz="1050">
                          <a:latin typeface="SimSun"/>
                          <a:cs typeface="SimSun"/>
                        </a:rPr>
                        <a:t>41188</a:t>
                      </a:r>
                      <a:r>
                        <a:rPr dirty="0" sz="1050" spc="-10">
                          <a:latin typeface="SimSun"/>
                          <a:cs typeface="SimSun"/>
                        </a:rPr>
                        <a:t> </a:t>
                      </a:r>
                      <a:r>
                        <a:rPr dirty="0" sz="1050" spc="-5">
                          <a:latin typeface="SimSun"/>
                          <a:cs typeface="SimSun"/>
                        </a:rPr>
                        <a:t>entries, </a:t>
                      </a:r>
                      <a:r>
                        <a:rPr dirty="0" sz="1050">
                          <a:latin typeface="SimSun"/>
                          <a:cs typeface="SimSun"/>
                        </a:rPr>
                        <a:t>0</a:t>
                      </a:r>
                      <a:r>
                        <a:rPr dirty="0" sz="1050" spc="-20">
                          <a:latin typeface="SimSun"/>
                          <a:cs typeface="SimSun"/>
                        </a:rPr>
                        <a:t> </a:t>
                      </a:r>
                      <a:r>
                        <a:rPr dirty="0" sz="1050">
                          <a:latin typeface="SimSun"/>
                          <a:cs typeface="SimSun"/>
                        </a:rPr>
                        <a:t>to</a:t>
                      </a:r>
                      <a:r>
                        <a:rPr dirty="0" sz="1050" spc="-15">
                          <a:latin typeface="SimSun"/>
                          <a:cs typeface="SimSun"/>
                        </a:rPr>
                        <a:t> </a:t>
                      </a:r>
                      <a:r>
                        <a:rPr dirty="0" sz="1050">
                          <a:latin typeface="SimSun"/>
                          <a:cs typeface="SimSun"/>
                        </a:rPr>
                        <a:t>41187</a:t>
                      </a:r>
                      <a:endParaRPr sz="1050">
                        <a:latin typeface="SimSun"/>
                        <a:cs typeface="SimSun"/>
                      </a:endParaRPr>
                    </a:p>
                  </a:txBody>
                  <a:tcPr marL="0" marR="0" marB="0" marT="0">
                    <a:lnL w="3175">
                      <a:solidFill>
                        <a:srgbClr val="D9D9E2"/>
                      </a:solidFill>
                      <a:prstDash val="solid"/>
                    </a:lnL>
                    <a:lnR w="3175">
                      <a:solidFill>
                        <a:srgbClr val="D9D9E2"/>
                      </a:solidFill>
                      <a:prstDash val="solid"/>
                    </a:lnR>
                    <a:lnT w="3175">
                      <a:solidFill>
                        <a:srgbClr val="D9D9E2"/>
                      </a:solidFill>
                      <a:prstDash val="solid"/>
                    </a:lnT>
                    <a:lnB w="3175">
                      <a:solidFill>
                        <a:srgbClr val="D9D9E2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44780">
                <a:tc>
                  <a:txBody>
                    <a:bodyPr/>
                    <a:lstStyle/>
                    <a:p>
                      <a:pPr algn="ctr" marL="1270">
                        <a:lnSpc>
                          <a:spcPts val="1040"/>
                        </a:lnSpc>
                      </a:pPr>
                      <a:r>
                        <a:rPr dirty="0" sz="1050">
                          <a:latin typeface="SimSun"/>
                          <a:cs typeface="SimSun"/>
                        </a:rPr>
                        <a:t>Data</a:t>
                      </a:r>
                      <a:endParaRPr sz="1050">
                        <a:latin typeface="SimSun"/>
                        <a:cs typeface="SimSun"/>
                      </a:endParaRPr>
                    </a:p>
                  </a:txBody>
                  <a:tcPr marL="0" marR="0" marB="0" marT="0">
                    <a:lnL w="3175">
                      <a:solidFill>
                        <a:srgbClr val="D9D9E2"/>
                      </a:solidFill>
                      <a:prstDash val="solid"/>
                    </a:lnL>
                    <a:lnT w="3175">
                      <a:solidFill>
                        <a:srgbClr val="D9D9E2"/>
                      </a:solidFill>
                      <a:prstDash val="solid"/>
                    </a:lnT>
                    <a:lnB w="6350">
                      <a:solidFill>
                        <a:srgbClr val="D9D9E2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6675">
                        <a:lnSpc>
                          <a:spcPts val="1040"/>
                        </a:lnSpc>
                      </a:pPr>
                      <a:r>
                        <a:rPr dirty="0" sz="1050" spc="-5">
                          <a:latin typeface="SimSun"/>
                          <a:cs typeface="SimSun"/>
                        </a:rPr>
                        <a:t>columns</a:t>
                      </a:r>
                      <a:r>
                        <a:rPr dirty="0" sz="1050" spc="-40">
                          <a:latin typeface="SimSun"/>
                          <a:cs typeface="SimSun"/>
                        </a:rPr>
                        <a:t> </a:t>
                      </a:r>
                      <a:r>
                        <a:rPr dirty="0" sz="1050" spc="-5">
                          <a:latin typeface="SimSun"/>
                          <a:cs typeface="SimSun"/>
                        </a:rPr>
                        <a:t>(total</a:t>
                      </a:r>
                      <a:endParaRPr sz="1050">
                        <a:latin typeface="SimSun"/>
                        <a:cs typeface="SimSun"/>
                      </a:endParaRPr>
                    </a:p>
                  </a:txBody>
                  <a:tcPr marL="0" marR="0" marB="0" marT="0">
                    <a:lnB w="6350">
                      <a:solidFill>
                        <a:srgbClr val="D9D9E2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33020">
                        <a:lnSpc>
                          <a:spcPts val="1040"/>
                        </a:lnSpc>
                      </a:pPr>
                      <a:r>
                        <a:rPr dirty="0" sz="1050">
                          <a:latin typeface="SimSun"/>
                          <a:cs typeface="SimSun"/>
                        </a:rPr>
                        <a:t>21</a:t>
                      </a:r>
                      <a:r>
                        <a:rPr dirty="0" sz="1050" spc="-90">
                          <a:latin typeface="SimSun"/>
                          <a:cs typeface="SimSun"/>
                        </a:rPr>
                        <a:t> </a:t>
                      </a:r>
                      <a:r>
                        <a:rPr dirty="0" sz="1050">
                          <a:latin typeface="SimSun"/>
                          <a:cs typeface="SimSun"/>
                        </a:rPr>
                        <a:t>columns):</a:t>
                      </a:r>
                      <a:endParaRPr sz="1050">
                        <a:latin typeface="SimSun"/>
                        <a:cs typeface="SimSun"/>
                      </a:endParaRPr>
                    </a:p>
                  </a:txBody>
                  <a:tcPr marL="0" marR="0" marB="0" marT="0">
                    <a:lnR w="3175">
                      <a:solidFill>
                        <a:srgbClr val="D9D9E2"/>
                      </a:solidFill>
                      <a:prstDash val="solid"/>
                    </a:lnR>
                    <a:lnT w="3175">
                      <a:solidFill>
                        <a:srgbClr val="D9D9E2"/>
                      </a:solidFill>
                      <a:prstDash val="solid"/>
                    </a:lnT>
                    <a:lnB w="6350">
                      <a:solidFill>
                        <a:srgbClr val="D9D9E2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D9D9E2"/>
                      </a:solidFill>
                      <a:prstDash val="solid"/>
                    </a:lnL>
                    <a:lnT w="3175">
                      <a:solidFill>
                        <a:srgbClr val="D9D9E2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40208">
                <a:tc>
                  <a:txBody>
                    <a:bodyPr/>
                    <a:lstStyle/>
                    <a:p>
                      <a:pPr algn="ctr" marR="67310">
                        <a:lnSpc>
                          <a:spcPts val="1005"/>
                        </a:lnSpc>
                      </a:pPr>
                      <a:r>
                        <a:rPr dirty="0" sz="1050">
                          <a:latin typeface="SimSun"/>
                          <a:cs typeface="SimSun"/>
                        </a:rPr>
                        <a:t>#</a:t>
                      </a:r>
                      <a:endParaRPr sz="1050">
                        <a:latin typeface="SimSun"/>
                        <a:cs typeface="SimSun"/>
                      </a:endParaRPr>
                    </a:p>
                  </a:txBody>
                  <a:tcPr marL="0" marR="0" marB="0" marT="0">
                    <a:lnL w="3175">
                      <a:solidFill>
                        <a:srgbClr val="D9D9E2"/>
                      </a:solidFill>
                      <a:prstDash val="solid"/>
                    </a:lnL>
                    <a:lnT w="6350">
                      <a:solidFill>
                        <a:srgbClr val="D9D9E2"/>
                      </a:solidFill>
                      <a:prstDash val="solid"/>
                    </a:lnT>
                    <a:lnB w="6350">
                      <a:solidFill>
                        <a:srgbClr val="D9D9E2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6675">
                        <a:lnSpc>
                          <a:spcPts val="1005"/>
                        </a:lnSpc>
                      </a:pPr>
                      <a:r>
                        <a:rPr dirty="0" sz="1050" spc="-5">
                          <a:latin typeface="SimSun"/>
                          <a:cs typeface="SimSun"/>
                        </a:rPr>
                        <a:t>Column</a:t>
                      </a:r>
                      <a:endParaRPr sz="1050">
                        <a:latin typeface="SimSun"/>
                        <a:cs typeface="SimSun"/>
                      </a:endParaRPr>
                    </a:p>
                  </a:txBody>
                  <a:tcPr marL="0" marR="0" marB="0" marT="0">
                    <a:lnT w="6350">
                      <a:solidFill>
                        <a:srgbClr val="D9D9E2"/>
                      </a:solidFill>
                      <a:prstDash val="solid"/>
                    </a:lnT>
                    <a:lnB w="6350">
                      <a:solidFill>
                        <a:srgbClr val="D9D9E2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marL="100330">
                        <a:lnSpc>
                          <a:spcPts val="1005"/>
                        </a:lnSpc>
                      </a:pPr>
                      <a:r>
                        <a:rPr dirty="0" sz="1050" spc="-5">
                          <a:latin typeface="SimSun"/>
                          <a:cs typeface="SimSun"/>
                        </a:rPr>
                        <a:t>Non-Null</a:t>
                      </a:r>
                      <a:r>
                        <a:rPr dirty="0" sz="1050" spc="-50">
                          <a:latin typeface="SimSun"/>
                          <a:cs typeface="SimSun"/>
                        </a:rPr>
                        <a:t> </a:t>
                      </a:r>
                      <a:r>
                        <a:rPr dirty="0" sz="1050">
                          <a:latin typeface="SimSun"/>
                          <a:cs typeface="SimSun"/>
                        </a:rPr>
                        <a:t>Count</a:t>
                      </a:r>
                      <a:endParaRPr sz="1050">
                        <a:latin typeface="SimSun"/>
                        <a:cs typeface="SimSun"/>
                      </a:endParaRPr>
                    </a:p>
                  </a:txBody>
                  <a:tcPr marL="0" marR="0" marB="0" marT="0">
                    <a:lnT w="6350">
                      <a:solidFill>
                        <a:srgbClr val="D9D9E2"/>
                      </a:solidFill>
                      <a:prstDash val="solid"/>
                    </a:lnT>
                    <a:lnB w="6350">
                      <a:solidFill>
                        <a:srgbClr val="D9D9E2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66040">
                        <a:lnSpc>
                          <a:spcPts val="1005"/>
                        </a:lnSpc>
                      </a:pPr>
                      <a:r>
                        <a:rPr dirty="0" sz="1050">
                          <a:latin typeface="SimSun"/>
                          <a:cs typeface="SimSun"/>
                        </a:rPr>
                        <a:t>Dty</a:t>
                      </a:r>
                      <a:r>
                        <a:rPr dirty="0" sz="1050" spc="-15">
                          <a:latin typeface="SimSun"/>
                          <a:cs typeface="SimSun"/>
                        </a:rPr>
                        <a:t>p</a:t>
                      </a:r>
                      <a:r>
                        <a:rPr dirty="0" sz="1050">
                          <a:latin typeface="SimSun"/>
                          <a:cs typeface="SimSun"/>
                        </a:rPr>
                        <a:t>e</a:t>
                      </a:r>
                      <a:endParaRPr sz="1050">
                        <a:latin typeface="SimSun"/>
                        <a:cs typeface="SimSun"/>
                      </a:endParaRPr>
                    </a:p>
                  </a:txBody>
                  <a:tcPr marL="0" marR="0" marB="0" marT="0">
                    <a:lnR w="3175">
                      <a:solidFill>
                        <a:srgbClr val="D9D9E2"/>
                      </a:solidFill>
                      <a:prstDash val="solid"/>
                    </a:lnR>
                    <a:lnT w="3175">
                      <a:solidFill>
                        <a:srgbClr val="D9D9E2"/>
                      </a:solidFill>
                      <a:prstDash val="solid"/>
                    </a:lnT>
                    <a:lnB w="6350">
                      <a:solidFill>
                        <a:srgbClr val="D9D9E2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D9D9E2"/>
                      </a:solidFill>
                      <a:prstDash val="solid"/>
                    </a:lnL>
                  </a:tcPr>
                </a:tc>
                <a:tc rowSpan="3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3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40207">
                <a:tc>
                  <a:txBody>
                    <a:bodyPr/>
                    <a:lstStyle/>
                    <a:p>
                      <a:pPr algn="ctr" marR="67310">
                        <a:lnSpc>
                          <a:spcPts val="1005"/>
                        </a:lnSpc>
                      </a:pPr>
                      <a:r>
                        <a:rPr dirty="0" sz="1050">
                          <a:latin typeface="SimSun"/>
                          <a:cs typeface="SimSun"/>
                        </a:rPr>
                        <a:t>---</a:t>
                      </a:r>
                      <a:endParaRPr sz="1050">
                        <a:latin typeface="SimSun"/>
                        <a:cs typeface="SimSun"/>
                      </a:endParaRPr>
                    </a:p>
                  </a:txBody>
                  <a:tcPr marL="0" marR="0" marB="0" marT="0">
                    <a:lnL w="3175">
                      <a:solidFill>
                        <a:srgbClr val="D9D9E2"/>
                      </a:solidFill>
                      <a:prstDash val="solid"/>
                    </a:lnL>
                    <a:lnT w="6350">
                      <a:solidFill>
                        <a:srgbClr val="D9D9E2"/>
                      </a:solidFill>
                      <a:prstDash val="solid"/>
                    </a:lnT>
                    <a:lnB w="6350">
                      <a:solidFill>
                        <a:srgbClr val="D9D9E2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6675">
                        <a:lnSpc>
                          <a:spcPts val="1005"/>
                        </a:lnSpc>
                      </a:pPr>
                      <a:r>
                        <a:rPr dirty="0" sz="1050" spc="-5">
                          <a:latin typeface="SimSun"/>
                          <a:cs typeface="SimSun"/>
                        </a:rPr>
                        <a:t>------</a:t>
                      </a:r>
                      <a:endParaRPr sz="1050">
                        <a:latin typeface="SimSun"/>
                        <a:cs typeface="SimSun"/>
                      </a:endParaRPr>
                    </a:p>
                  </a:txBody>
                  <a:tcPr marL="0" marR="0" marB="0" marT="0">
                    <a:lnT w="6350">
                      <a:solidFill>
                        <a:srgbClr val="D9D9E2"/>
                      </a:solidFill>
                      <a:prstDash val="solid"/>
                    </a:lnT>
                    <a:lnB w="6350">
                      <a:solidFill>
                        <a:srgbClr val="D9D9E2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marL="100330">
                        <a:lnSpc>
                          <a:spcPts val="1005"/>
                        </a:lnSpc>
                      </a:pPr>
                      <a:r>
                        <a:rPr dirty="0" sz="1050" spc="-5">
                          <a:latin typeface="SimSun"/>
                          <a:cs typeface="SimSun"/>
                        </a:rPr>
                        <a:t>--------------</a:t>
                      </a:r>
                      <a:endParaRPr sz="1050">
                        <a:latin typeface="SimSun"/>
                        <a:cs typeface="SimSun"/>
                      </a:endParaRPr>
                    </a:p>
                  </a:txBody>
                  <a:tcPr marL="0" marR="0" marB="0" marT="0">
                    <a:lnT w="6350">
                      <a:solidFill>
                        <a:srgbClr val="D9D9E2"/>
                      </a:solidFill>
                      <a:prstDash val="solid"/>
                    </a:lnT>
                    <a:lnB w="6350">
                      <a:solidFill>
                        <a:srgbClr val="D9D9E2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66040">
                        <a:lnSpc>
                          <a:spcPts val="1005"/>
                        </a:lnSpc>
                      </a:pPr>
                      <a:r>
                        <a:rPr dirty="0" sz="1050">
                          <a:latin typeface="SimSun"/>
                          <a:cs typeface="SimSun"/>
                        </a:rPr>
                        <a:t>---</a:t>
                      </a:r>
                      <a:r>
                        <a:rPr dirty="0" sz="1050" spc="-15">
                          <a:latin typeface="SimSun"/>
                          <a:cs typeface="SimSun"/>
                        </a:rPr>
                        <a:t>-</a:t>
                      </a:r>
                      <a:r>
                        <a:rPr dirty="0" sz="1050">
                          <a:latin typeface="SimSun"/>
                          <a:cs typeface="SimSun"/>
                        </a:rPr>
                        <a:t>-</a:t>
                      </a:r>
                      <a:endParaRPr sz="1050">
                        <a:latin typeface="SimSun"/>
                        <a:cs typeface="SimSun"/>
                      </a:endParaRPr>
                    </a:p>
                  </a:txBody>
                  <a:tcPr marL="0" marR="0" marB="0" marT="0">
                    <a:lnR w="3175">
                      <a:solidFill>
                        <a:srgbClr val="D9D9E2"/>
                      </a:solidFill>
                      <a:prstDash val="solid"/>
                    </a:lnR>
                    <a:lnT w="6350">
                      <a:solidFill>
                        <a:srgbClr val="D9D9E2"/>
                      </a:solidFill>
                      <a:prstDash val="solid"/>
                    </a:lnT>
                    <a:lnB w="6350">
                      <a:solidFill>
                        <a:srgbClr val="D9D9E2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3175">
                      <a:solidFill>
                        <a:srgbClr val="D9D9E2"/>
                      </a:solidFill>
                      <a:prstDash val="solid"/>
                    </a:lnL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38684">
                <a:tc>
                  <a:txBody>
                    <a:bodyPr/>
                    <a:lstStyle/>
                    <a:p>
                      <a:pPr algn="ctr" marR="67310">
                        <a:lnSpc>
                          <a:spcPts val="990"/>
                        </a:lnSpc>
                      </a:pPr>
                      <a:r>
                        <a:rPr dirty="0" sz="1050">
                          <a:latin typeface="SimSun"/>
                          <a:cs typeface="SimSun"/>
                        </a:rPr>
                        <a:t>0</a:t>
                      </a:r>
                      <a:endParaRPr sz="1050">
                        <a:latin typeface="SimSun"/>
                        <a:cs typeface="SimSun"/>
                      </a:endParaRPr>
                    </a:p>
                  </a:txBody>
                  <a:tcPr marL="0" marR="0" marB="0" marT="0">
                    <a:lnL w="3175">
                      <a:solidFill>
                        <a:srgbClr val="D9D9E2"/>
                      </a:solidFill>
                      <a:prstDash val="solid"/>
                    </a:lnL>
                    <a:lnT w="6350">
                      <a:solidFill>
                        <a:srgbClr val="D9D9E2"/>
                      </a:solidFill>
                      <a:prstDash val="solid"/>
                    </a:lnT>
                    <a:lnB w="6350">
                      <a:solidFill>
                        <a:srgbClr val="D9D9E2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6675">
                        <a:lnSpc>
                          <a:spcPts val="990"/>
                        </a:lnSpc>
                      </a:pPr>
                      <a:r>
                        <a:rPr dirty="0" sz="1050" spc="-5">
                          <a:latin typeface="SimSun"/>
                          <a:cs typeface="SimSun"/>
                        </a:rPr>
                        <a:t>age</a:t>
                      </a:r>
                      <a:endParaRPr sz="1050">
                        <a:latin typeface="SimSun"/>
                        <a:cs typeface="SimSun"/>
                      </a:endParaRPr>
                    </a:p>
                  </a:txBody>
                  <a:tcPr marL="0" marR="0" marB="0" marT="0">
                    <a:lnT w="6350">
                      <a:solidFill>
                        <a:srgbClr val="D9D9E2"/>
                      </a:solidFill>
                      <a:prstDash val="solid"/>
                    </a:lnT>
                    <a:lnB w="6350">
                      <a:solidFill>
                        <a:srgbClr val="D9D9E2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marL="100330">
                        <a:lnSpc>
                          <a:spcPts val="990"/>
                        </a:lnSpc>
                      </a:pPr>
                      <a:r>
                        <a:rPr dirty="0" sz="1050" spc="-5">
                          <a:latin typeface="SimSun"/>
                          <a:cs typeface="SimSun"/>
                        </a:rPr>
                        <a:t>41188</a:t>
                      </a:r>
                      <a:r>
                        <a:rPr dirty="0" sz="1050" spc="-40">
                          <a:latin typeface="SimSun"/>
                          <a:cs typeface="SimSun"/>
                        </a:rPr>
                        <a:t> </a:t>
                      </a:r>
                      <a:r>
                        <a:rPr dirty="0" sz="1050" spc="-5">
                          <a:latin typeface="SimSun"/>
                          <a:cs typeface="SimSun"/>
                        </a:rPr>
                        <a:t>non-null</a:t>
                      </a:r>
                      <a:endParaRPr sz="1050">
                        <a:latin typeface="SimSun"/>
                        <a:cs typeface="SimSun"/>
                      </a:endParaRPr>
                    </a:p>
                  </a:txBody>
                  <a:tcPr marL="0" marR="0" marB="0" marT="0">
                    <a:lnT w="6350">
                      <a:solidFill>
                        <a:srgbClr val="D9D9E2"/>
                      </a:solidFill>
                      <a:prstDash val="solid"/>
                    </a:lnT>
                    <a:lnB w="6350">
                      <a:solidFill>
                        <a:srgbClr val="D9D9E2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66040">
                        <a:lnSpc>
                          <a:spcPts val="990"/>
                        </a:lnSpc>
                      </a:pPr>
                      <a:r>
                        <a:rPr dirty="0" sz="1050">
                          <a:latin typeface="SimSun"/>
                          <a:cs typeface="SimSun"/>
                        </a:rPr>
                        <a:t>int</a:t>
                      </a:r>
                      <a:r>
                        <a:rPr dirty="0" sz="1050" spc="-15">
                          <a:latin typeface="SimSun"/>
                          <a:cs typeface="SimSun"/>
                        </a:rPr>
                        <a:t>6</a:t>
                      </a:r>
                      <a:r>
                        <a:rPr dirty="0" sz="1050">
                          <a:latin typeface="SimSun"/>
                          <a:cs typeface="SimSun"/>
                        </a:rPr>
                        <a:t>4</a:t>
                      </a:r>
                      <a:endParaRPr sz="1050">
                        <a:latin typeface="SimSun"/>
                        <a:cs typeface="SimSun"/>
                      </a:endParaRPr>
                    </a:p>
                  </a:txBody>
                  <a:tcPr marL="0" marR="0" marB="0" marT="0">
                    <a:lnR w="3175">
                      <a:solidFill>
                        <a:srgbClr val="D9D9E2"/>
                      </a:solidFill>
                      <a:prstDash val="solid"/>
                    </a:lnR>
                    <a:lnT w="6350">
                      <a:solidFill>
                        <a:srgbClr val="D9D9E2"/>
                      </a:solidFill>
                      <a:prstDash val="solid"/>
                    </a:lnT>
                    <a:lnB w="6350">
                      <a:solidFill>
                        <a:srgbClr val="D9D9E2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3175">
                      <a:solidFill>
                        <a:srgbClr val="D9D9E2"/>
                      </a:solidFill>
                      <a:prstDash val="solid"/>
                    </a:lnL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40208">
                <a:tc>
                  <a:txBody>
                    <a:bodyPr/>
                    <a:lstStyle/>
                    <a:p>
                      <a:pPr algn="ctr" marR="67310">
                        <a:lnSpc>
                          <a:spcPts val="1005"/>
                        </a:lnSpc>
                      </a:pPr>
                      <a:r>
                        <a:rPr dirty="0" sz="1050">
                          <a:latin typeface="SimSun"/>
                          <a:cs typeface="SimSun"/>
                        </a:rPr>
                        <a:t>1</a:t>
                      </a:r>
                      <a:endParaRPr sz="1050">
                        <a:latin typeface="SimSun"/>
                        <a:cs typeface="SimSun"/>
                      </a:endParaRPr>
                    </a:p>
                  </a:txBody>
                  <a:tcPr marL="0" marR="0" marB="0" marT="0">
                    <a:lnL w="3175">
                      <a:solidFill>
                        <a:srgbClr val="D9D9E2"/>
                      </a:solidFill>
                      <a:prstDash val="solid"/>
                    </a:lnL>
                    <a:lnT w="6350">
                      <a:solidFill>
                        <a:srgbClr val="D9D9E2"/>
                      </a:solidFill>
                      <a:prstDash val="solid"/>
                    </a:lnT>
                    <a:lnB w="6350">
                      <a:solidFill>
                        <a:srgbClr val="D9D9E2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6675">
                        <a:lnSpc>
                          <a:spcPts val="1005"/>
                        </a:lnSpc>
                      </a:pPr>
                      <a:r>
                        <a:rPr dirty="0" sz="1050" spc="-5">
                          <a:latin typeface="SimSun"/>
                          <a:cs typeface="SimSun"/>
                        </a:rPr>
                        <a:t>job</a:t>
                      </a:r>
                      <a:endParaRPr sz="1050">
                        <a:latin typeface="SimSun"/>
                        <a:cs typeface="SimSun"/>
                      </a:endParaRPr>
                    </a:p>
                  </a:txBody>
                  <a:tcPr marL="0" marR="0" marB="0" marT="0">
                    <a:lnT w="6350">
                      <a:solidFill>
                        <a:srgbClr val="D9D9E2"/>
                      </a:solidFill>
                      <a:prstDash val="solid"/>
                    </a:lnT>
                    <a:lnB w="6350">
                      <a:solidFill>
                        <a:srgbClr val="D9D9E2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marL="100330">
                        <a:lnSpc>
                          <a:spcPts val="1005"/>
                        </a:lnSpc>
                      </a:pPr>
                      <a:r>
                        <a:rPr dirty="0" sz="1050" spc="-5">
                          <a:latin typeface="SimSun"/>
                          <a:cs typeface="SimSun"/>
                        </a:rPr>
                        <a:t>41188</a:t>
                      </a:r>
                      <a:r>
                        <a:rPr dirty="0" sz="1050" spc="-40">
                          <a:latin typeface="SimSun"/>
                          <a:cs typeface="SimSun"/>
                        </a:rPr>
                        <a:t> </a:t>
                      </a:r>
                      <a:r>
                        <a:rPr dirty="0" sz="1050" spc="-5">
                          <a:latin typeface="SimSun"/>
                          <a:cs typeface="SimSun"/>
                        </a:rPr>
                        <a:t>non-null</a:t>
                      </a:r>
                      <a:endParaRPr sz="1050">
                        <a:latin typeface="SimSun"/>
                        <a:cs typeface="SimSun"/>
                      </a:endParaRPr>
                    </a:p>
                  </a:txBody>
                  <a:tcPr marL="0" marR="0" marB="0" marT="0">
                    <a:lnT w="6350">
                      <a:solidFill>
                        <a:srgbClr val="D9D9E2"/>
                      </a:solidFill>
                      <a:prstDash val="solid"/>
                    </a:lnT>
                    <a:lnB w="6350">
                      <a:solidFill>
                        <a:srgbClr val="D9D9E2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marL="66040">
                        <a:lnSpc>
                          <a:spcPts val="1005"/>
                        </a:lnSpc>
                      </a:pPr>
                      <a:r>
                        <a:rPr dirty="0" sz="1050">
                          <a:latin typeface="SimSun"/>
                          <a:cs typeface="SimSun"/>
                        </a:rPr>
                        <a:t>obj</a:t>
                      </a:r>
                      <a:r>
                        <a:rPr dirty="0" sz="1050" spc="-15">
                          <a:latin typeface="SimSun"/>
                          <a:cs typeface="SimSun"/>
                        </a:rPr>
                        <a:t>e</a:t>
                      </a:r>
                      <a:r>
                        <a:rPr dirty="0" sz="1050">
                          <a:latin typeface="SimSun"/>
                          <a:cs typeface="SimSun"/>
                        </a:rPr>
                        <a:t>ct</a:t>
                      </a:r>
                      <a:endParaRPr sz="1050">
                        <a:latin typeface="SimSun"/>
                        <a:cs typeface="SimSun"/>
                      </a:endParaRPr>
                    </a:p>
                  </a:txBody>
                  <a:tcPr marL="0" marR="0" marB="0" marT="0">
                    <a:lnR w="3175">
                      <a:solidFill>
                        <a:srgbClr val="D9D9E2"/>
                      </a:solidFill>
                      <a:prstDash val="solid"/>
                    </a:lnR>
                    <a:lnT w="6350">
                      <a:solidFill>
                        <a:srgbClr val="D9D9E2"/>
                      </a:solidFill>
                      <a:prstDash val="solid"/>
                    </a:lnT>
                    <a:lnB w="6350">
                      <a:solidFill>
                        <a:srgbClr val="D9D9E2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 rowSpan="9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D9D9E2"/>
                      </a:solidFill>
                      <a:prstDash val="solid"/>
                    </a:lnL>
                  </a:tcPr>
                </a:tc>
                <a:tc rowSpan="9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40207">
                <a:tc>
                  <a:txBody>
                    <a:bodyPr/>
                    <a:lstStyle/>
                    <a:p>
                      <a:pPr algn="ctr" marR="67310">
                        <a:lnSpc>
                          <a:spcPts val="1005"/>
                        </a:lnSpc>
                      </a:pPr>
                      <a:r>
                        <a:rPr dirty="0" sz="1050">
                          <a:latin typeface="SimSun"/>
                          <a:cs typeface="SimSun"/>
                        </a:rPr>
                        <a:t>2</a:t>
                      </a:r>
                      <a:endParaRPr sz="1050">
                        <a:latin typeface="SimSun"/>
                        <a:cs typeface="SimSun"/>
                      </a:endParaRPr>
                    </a:p>
                  </a:txBody>
                  <a:tcPr marL="0" marR="0" marB="0" marT="0">
                    <a:lnL w="3175">
                      <a:solidFill>
                        <a:srgbClr val="D9D9E2"/>
                      </a:solidFill>
                      <a:prstDash val="solid"/>
                    </a:lnL>
                    <a:lnT w="6350">
                      <a:solidFill>
                        <a:srgbClr val="D9D9E2"/>
                      </a:solidFill>
                      <a:prstDash val="solid"/>
                    </a:lnT>
                    <a:lnB w="6350">
                      <a:solidFill>
                        <a:srgbClr val="D9D9E2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6675">
                        <a:lnSpc>
                          <a:spcPts val="1005"/>
                        </a:lnSpc>
                      </a:pPr>
                      <a:r>
                        <a:rPr dirty="0" sz="1050" spc="-5">
                          <a:latin typeface="SimSun"/>
                          <a:cs typeface="SimSun"/>
                        </a:rPr>
                        <a:t>marital</a:t>
                      </a:r>
                      <a:endParaRPr sz="1050">
                        <a:latin typeface="SimSun"/>
                        <a:cs typeface="SimSun"/>
                      </a:endParaRPr>
                    </a:p>
                  </a:txBody>
                  <a:tcPr marL="0" marR="0" marB="0" marT="0">
                    <a:lnT w="6350">
                      <a:solidFill>
                        <a:srgbClr val="D9D9E2"/>
                      </a:solidFill>
                      <a:prstDash val="solid"/>
                    </a:lnT>
                    <a:lnB w="6350">
                      <a:solidFill>
                        <a:srgbClr val="D9D9E2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marL="100330">
                        <a:lnSpc>
                          <a:spcPts val="1005"/>
                        </a:lnSpc>
                      </a:pPr>
                      <a:r>
                        <a:rPr dirty="0" sz="1050" spc="-5">
                          <a:latin typeface="SimSun"/>
                          <a:cs typeface="SimSun"/>
                        </a:rPr>
                        <a:t>41188</a:t>
                      </a:r>
                      <a:r>
                        <a:rPr dirty="0" sz="1050" spc="-40">
                          <a:latin typeface="SimSun"/>
                          <a:cs typeface="SimSun"/>
                        </a:rPr>
                        <a:t> </a:t>
                      </a:r>
                      <a:r>
                        <a:rPr dirty="0" sz="1050" spc="-5">
                          <a:latin typeface="SimSun"/>
                          <a:cs typeface="SimSun"/>
                        </a:rPr>
                        <a:t>non-null</a:t>
                      </a:r>
                      <a:endParaRPr sz="1050">
                        <a:latin typeface="SimSun"/>
                        <a:cs typeface="SimSun"/>
                      </a:endParaRPr>
                    </a:p>
                  </a:txBody>
                  <a:tcPr marL="0" marR="0" marB="0" marT="0">
                    <a:lnT w="6350">
                      <a:solidFill>
                        <a:srgbClr val="D9D9E2"/>
                      </a:solidFill>
                      <a:prstDash val="solid"/>
                    </a:lnT>
                    <a:lnB w="6350">
                      <a:solidFill>
                        <a:srgbClr val="D9D9E2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marL="66040">
                        <a:lnSpc>
                          <a:spcPts val="1005"/>
                        </a:lnSpc>
                      </a:pPr>
                      <a:r>
                        <a:rPr dirty="0" sz="1050">
                          <a:latin typeface="SimSun"/>
                          <a:cs typeface="SimSun"/>
                        </a:rPr>
                        <a:t>obj</a:t>
                      </a:r>
                      <a:r>
                        <a:rPr dirty="0" sz="1050" spc="-15">
                          <a:latin typeface="SimSun"/>
                          <a:cs typeface="SimSun"/>
                        </a:rPr>
                        <a:t>e</a:t>
                      </a:r>
                      <a:r>
                        <a:rPr dirty="0" sz="1050">
                          <a:latin typeface="SimSun"/>
                          <a:cs typeface="SimSun"/>
                        </a:rPr>
                        <a:t>ct</a:t>
                      </a:r>
                      <a:endParaRPr sz="1050">
                        <a:latin typeface="SimSun"/>
                        <a:cs typeface="SimSun"/>
                      </a:endParaRPr>
                    </a:p>
                  </a:txBody>
                  <a:tcPr marL="0" marR="0" marB="0" marT="0">
                    <a:lnR w="3175">
                      <a:solidFill>
                        <a:srgbClr val="D9D9E2"/>
                      </a:solidFill>
                      <a:prstDash val="solid"/>
                    </a:lnR>
                    <a:lnT w="6350">
                      <a:solidFill>
                        <a:srgbClr val="D9D9E2"/>
                      </a:solidFill>
                      <a:prstDash val="solid"/>
                    </a:lnT>
                    <a:lnB w="6350">
                      <a:solidFill>
                        <a:srgbClr val="D9D9E2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3175">
                      <a:solidFill>
                        <a:srgbClr val="D9D9E2"/>
                      </a:solidFill>
                      <a:prstDash val="solid"/>
                    </a:lnL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38684">
                <a:tc>
                  <a:txBody>
                    <a:bodyPr/>
                    <a:lstStyle/>
                    <a:p>
                      <a:pPr algn="ctr" marR="67310">
                        <a:lnSpc>
                          <a:spcPts val="990"/>
                        </a:lnSpc>
                      </a:pPr>
                      <a:r>
                        <a:rPr dirty="0" sz="1050">
                          <a:latin typeface="SimSun"/>
                          <a:cs typeface="SimSun"/>
                        </a:rPr>
                        <a:t>3</a:t>
                      </a:r>
                      <a:endParaRPr sz="1050">
                        <a:latin typeface="SimSun"/>
                        <a:cs typeface="SimSun"/>
                      </a:endParaRPr>
                    </a:p>
                  </a:txBody>
                  <a:tcPr marL="0" marR="0" marB="0" marT="0">
                    <a:lnL w="3175">
                      <a:solidFill>
                        <a:srgbClr val="D9D9E2"/>
                      </a:solidFill>
                      <a:prstDash val="solid"/>
                    </a:lnL>
                    <a:lnT w="6350">
                      <a:solidFill>
                        <a:srgbClr val="D9D9E2"/>
                      </a:solidFill>
                      <a:prstDash val="solid"/>
                    </a:lnT>
                    <a:lnB w="6350">
                      <a:solidFill>
                        <a:srgbClr val="D9D9E2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6675">
                        <a:lnSpc>
                          <a:spcPts val="990"/>
                        </a:lnSpc>
                      </a:pPr>
                      <a:r>
                        <a:rPr dirty="0" sz="1050" spc="-5">
                          <a:latin typeface="SimSun"/>
                          <a:cs typeface="SimSun"/>
                        </a:rPr>
                        <a:t>education</a:t>
                      </a:r>
                      <a:endParaRPr sz="1050">
                        <a:latin typeface="SimSun"/>
                        <a:cs typeface="SimSun"/>
                      </a:endParaRPr>
                    </a:p>
                  </a:txBody>
                  <a:tcPr marL="0" marR="0" marB="0" marT="0">
                    <a:lnT w="6350">
                      <a:solidFill>
                        <a:srgbClr val="D9D9E2"/>
                      </a:solidFill>
                      <a:prstDash val="solid"/>
                    </a:lnT>
                    <a:lnB w="6350">
                      <a:solidFill>
                        <a:srgbClr val="D9D9E2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marL="100330">
                        <a:lnSpc>
                          <a:spcPts val="990"/>
                        </a:lnSpc>
                      </a:pPr>
                      <a:r>
                        <a:rPr dirty="0" sz="1050" spc="-5">
                          <a:latin typeface="SimSun"/>
                          <a:cs typeface="SimSun"/>
                        </a:rPr>
                        <a:t>41188</a:t>
                      </a:r>
                      <a:r>
                        <a:rPr dirty="0" sz="1050" spc="-40">
                          <a:latin typeface="SimSun"/>
                          <a:cs typeface="SimSun"/>
                        </a:rPr>
                        <a:t> </a:t>
                      </a:r>
                      <a:r>
                        <a:rPr dirty="0" sz="1050" spc="-5">
                          <a:latin typeface="SimSun"/>
                          <a:cs typeface="SimSun"/>
                        </a:rPr>
                        <a:t>non-null</a:t>
                      </a:r>
                      <a:endParaRPr sz="1050">
                        <a:latin typeface="SimSun"/>
                        <a:cs typeface="SimSun"/>
                      </a:endParaRPr>
                    </a:p>
                  </a:txBody>
                  <a:tcPr marL="0" marR="0" marB="0" marT="0">
                    <a:lnT w="6350">
                      <a:solidFill>
                        <a:srgbClr val="D9D9E2"/>
                      </a:solidFill>
                      <a:prstDash val="solid"/>
                    </a:lnT>
                    <a:lnB w="6350">
                      <a:solidFill>
                        <a:srgbClr val="D9D9E2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marL="66040">
                        <a:lnSpc>
                          <a:spcPts val="990"/>
                        </a:lnSpc>
                      </a:pPr>
                      <a:r>
                        <a:rPr dirty="0" sz="1050">
                          <a:latin typeface="SimSun"/>
                          <a:cs typeface="SimSun"/>
                        </a:rPr>
                        <a:t>obj</a:t>
                      </a:r>
                      <a:r>
                        <a:rPr dirty="0" sz="1050" spc="-15">
                          <a:latin typeface="SimSun"/>
                          <a:cs typeface="SimSun"/>
                        </a:rPr>
                        <a:t>e</a:t>
                      </a:r>
                      <a:r>
                        <a:rPr dirty="0" sz="1050">
                          <a:latin typeface="SimSun"/>
                          <a:cs typeface="SimSun"/>
                        </a:rPr>
                        <a:t>ct</a:t>
                      </a:r>
                      <a:endParaRPr sz="1050">
                        <a:latin typeface="SimSun"/>
                        <a:cs typeface="SimSun"/>
                      </a:endParaRPr>
                    </a:p>
                  </a:txBody>
                  <a:tcPr marL="0" marR="0" marB="0" marT="0">
                    <a:lnR w="3175">
                      <a:solidFill>
                        <a:srgbClr val="D9D9E2"/>
                      </a:solidFill>
                      <a:prstDash val="solid"/>
                    </a:lnR>
                    <a:lnT w="6350">
                      <a:solidFill>
                        <a:srgbClr val="D9D9E2"/>
                      </a:solidFill>
                      <a:prstDash val="solid"/>
                    </a:lnT>
                    <a:lnB w="6350">
                      <a:solidFill>
                        <a:srgbClr val="D9D9E2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3175">
                      <a:solidFill>
                        <a:srgbClr val="D9D9E2"/>
                      </a:solidFill>
                      <a:prstDash val="solid"/>
                    </a:lnL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40208">
                <a:tc>
                  <a:txBody>
                    <a:bodyPr/>
                    <a:lstStyle/>
                    <a:p>
                      <a:pPr algn="ctr" marR="67310">
                        <a:lnSpc>
                          <a:spcPts val="1005"/>
                        </a:lnSpc>
                      </a:pPr>
                      <a:r>
                        <a:rPr dirty="0" sz="1050">
                          <a:latin typeface="SimSun"/>
                          <a:cs typeface="SimSun"/>
                        </a:rPr>
                        <a:t>4</a:t>
                      </a:r>
                      <a:endParaRPr sz="1050">
                        <a:latin typeface="SimSun"/>
                        <a:cs typeface="SimSun"/>
                      </a:endParaRPr>
                    </a:p>
                  </a:txBody>
                  <a:tcPr marL="0" marR="0" marB="0" marT="0">
                    <a:lnL w="3175">
                      <a:solidFill>
                        <a:srgbClr val="D9D9E2"/>
                      </a:solidFill>
                      <a:prstDash val="solid"/>
                    </a:lnL>
                    <a:lnT w="6350">
                      <a:solidFill>
                        <a:srgbClr val="D9D9E2"/>
                      </a:solidFill>
                      <a:prstDash val="solid"/>
                    </a:lnT>
                    <a:lnB w="6350">
                      <a:solidFill>
                        <a:srgbClr val="D9D9E2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6675">
                        <a:lnSpc>
                          <a:spcPts val="1005"/>
                        </a:lnSpc>
                      </a:pPr>
                      <a:r>
                        <a:rPr dirty="0" sz="1050" spc="-5">
                          <a:latin typeface="SimSun"/>
                          <a:cs typeface="SimSun"/>
                        </a:rPr>
                        <a:t>default</a:t>
                      </a:r>
                      <a:endParaRPr sz="1050">
                        <a:latin typeface="SimSun"/>
                        <a:cs typeface="SimSun"/>
                      </a:endParaRPr>
                    </a:p>
                  </a:txBody>
                  <a:tcPr marL="0" marR="0" marB="0" marT="0">
                    <a:lnT w="6350">
                      <a:solidFill>
                        <a:srgbClr val="D9D9E2"/>
                      </a:solidFill>
                      <a:prstDash val="solid"/>
                    </a:lnT>
                    <a:lnB w="6350">
                      <a:solidFill>
                        <a:srgbClr val="D9D9E2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marL="100330">
                        <a:lnSpc>
                          <a:spcPts val="1005"/>
                        </a:lnSpc>
                      </a:pPr>
                      <a:r>
                        <a:rPr dirty="0" sz="1050" spc="-5">
                          <a:latin typeface="SimSun"/>
                          <a:cs typeface="SimSun"/>
                        </a:rPr>
                        <a:t>41188</a:t>
                      </a:r>
                      <a:r>
                        <a:rPr dirty="0" sz="1050" spc="-40">
                          <a:latin typeface="SimSun"/>
                          <a:cs typeface="SimSun"/>
                        </a:rPr>
                        <a:t> </a:t>
                      </a:r>
                      <a:r>
                        <a:rPr dirty="0" sz="1050" spc="-5">
                          <a:latin typeface="SimSun"/>
                          <a:cs typeface="SimSun"/>
                        </a:rPr>
                        <a:t>non-null</a:t>
                      </a:r>
                      <a:endParaRPr sz="1050">
                        <a:latin typeface="SimSun"/>
                        <a:cs typeface="SimSun"/>
                      </a:endParaRPr>
                    </a:p>
                  </a:txBody>
                  <a:tcPr marL="0" marR="0" marB="0" marT="0">
                    <a:lnT w="6350">
                      <a:solidFill>
                        <a:srgbClr val="D9D9E2"/>
                      </a:solidFill>
                      <a:prstDash val="solid"/>
                    </a:lnT>
                    <a:lnB w="6350">
                      <a:solidFill>
                        <a:srgbClr val="D9D9E2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marL="66040">
                        <a:lnSpc>
                          <a:spcPts val="1005"/>
                        </a:lnSpc>
                      </a:pPr>
                      <a:r>
                        <a:rPr dirty="0" sz="1050">
                          <a:latin typeface="SimSun"/>
                          <a:cs typeface="SimSun"/>
                        </a:rPr>
                        <a:t>obj</a:t>
                      </a:r>
                      <a:r>
                        <a:rPr dirty="0" sz="1050" spc="-15">
                          <a:latin typeface="SimSun"/>
                          <a:cs typeface="SimSun"/>
                        </a:rPr>
                        <a:t>e</a:t>
                      </a:r>
                      <a:r>
                        <a:rPr dirty="0" sz="1050">
                          <a:latin typeface="SimSun"/>
                          <a:cs typeface="SimSun"/>
                        </a:rPr>
                        <a:t>ct</a:t>
                      </a:r>
                      <a:endParaRPr sz="1050">
                        <a:latin typeface="SimSun"/>
                        <a:cs typeface="SimSun"/>
                      </a:endParaRPr>
                    </a:p>
                  </a:txBody>
                  <a:tcPr marL="0" marR="0" marB="0" marT="0">
                    <a:lnR w="3175">
                      <a:solidFill>
                        <a:srgbClr val="D9D9E2"/>
                      </a:solidFill>
                      <a:prstDash val="solid"/>
                    </a:lnR>
                    <a:lnT w="6350">
                      <a:solidFill>
                        <a:srgbClr val="D9D9E2"/>
                      </a:solidFill>
                      <a:prstDash val="solid"/>
                    </a:lnT>
                    <a:lnB w="6350">
                      <a:solidFill>
                        <a:srgbClr val="D9D9E2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3175">
                      <a:solidFill>
                        <a:srgbClr val="D9D9E2"/>
                      </a:solidFill>
                      <a:prstDash val="solid"/>
                    </a:lnL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40207">
                <a:tc>
                  <a:txBody>
                    <a:bodyPr/>
                    <a:lstStyle/>
                    <a:p>
                      <a:pPr algn="ctr" marR="67310">
                        <a:lnSpc>
                          <a:spcPts val="1005"/>
                        </a:lnSpc>
                      </a:pPr>
                      <a:r>
                        <a:rPr dirty="0" sz="1050">
                          <a:latin typeface="SimSun"/>
                          <a:cs typeface="SimSun"/>
                        </a:rPr>
                        <a:t>5</a:t>
                      </a:r>
                      <a:endParaRPr sz="1050">
                        <a:latin typeface="SimSun"/>
                        <a:cs typeface="SimSun"/>
                      </a:endParaRPr>
                    </a:p>
                  </a:txBody>
                  <a:tcPr marL="0" marR="0" marB="0" marT="0">
                    <a:lnL w="3175">
                      <a:solidFill>
                        <a:srgbClr val="D9D9E2"/>
                      </a:solidFill>
                      <a:prstDash val="solid"/>
                    </a:lnL>
                    <a:lnT w="6350">
                      <a:solidFill>
                        <a:srgbClr val="D9D9E2"/>
                      </a:solidFill>
                      <a:prstDash val="solid"/>
                    </a:lnT>
                    <a:lnB w="6350">
                      <a:solidFill>
                        <a:srgbClr val="D9D9E2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6675">
                        <a:lnSpc>
                          <a:spcPts val="1005"/>
                        </a:lnSpc>
                      </a:pPr>
                      <a:r>
                        <a:rPr dirty="0" sz="1050" spc="-5">
                          <a:latin typeface="SimSun"/>
                          <a:cs typeface="SimSun"/>
                        </a:rPr>
                        <a:t>housing</a:t>
                      </a:r>
                      <a:endParaRPr sz="1050">
                        <a:latin typeface="SimSun"/>
                        <a:cs typeface="SimSun"/>
                      </a:endParaRPr>
                    </a:p>
                  </a:txBody>
                  <a:tcPr marL="0" marR="0" marB="0" marT="0">
                    <a:lnT w="6350">
                      <a:solidFill>
                        <a:srgbClr val="D9D9E2"/>
                      </a:solidFill>
                      <a:prstDash val="solid"/>
                    </a:lnT>
                    <a:lnB w="6350">
                      <a:solidFill>
                        <a:srgbClr val="D9D9E2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marL="100330">
                        <a:lnSpc>
                          <a:spcPts val="1005"/>
                        </a:lnSpc>
                      </a:pPr>
                      <a:r>
                        <a:rPr dirty="0" sz="1050" spc="-5">
                          <a:latin typeface="SimSun"/>
                          <a:cs typeface="SimSun"/>
                        </a:rPr>
                        <a:t>41188</a:t>
                      </a:r>
                      <a:r>
                        <a:rPr dirty="0" sz="1050" spc="-40">
                          <a:latin typeface="SimSun"/>
                          <a:cs typeface="SimSun"/>
                        </a:rPr>
                        <a:t> </a:t>
                      </a:r>
                      <a:r>
                        <a:rPr dirty="0" sz="1050" spc="-5">
                          <a:latin typeface="SimSun"/>
                          <a:cs typeface="SimSun"/>
                        </a:rPr>
                        <a:t>non-null</a:t>
                      </a:r>
                      <a:endParaRPr sz="1050">
                        <a:latin typeface="SimSun"/>
                        <a:cs typeface="SimSun"/>
                      </a:endParaRPr>
                    </a:p>
                  </a:txBody>
                  <a:tcPr marL="0" marR="0" marB="0" marT="0">
                    <a:lnT w="6350">
                      <a:solidFill>
                        <a:srgbClr val="D9D9E2"/>
                      </a:solidFill>
                      <a:prstDash val="solid"/>
                    </a:lnT>
                    <a:lnB w="6350">
                      <a:solidFill>
                        <a:srgbClr val="D9D9E2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marL="66040">
                        <a:lnSpc>
                          <a:spcPts val="1005"/>
                        </a:lnSpc>
                      </a:pPr>
                      <a:r>
                        <a:rPr dirty="0" sz="1050">
                          <a:latin typeface="SimSun"/>
                          <a:cs typeface="SimSun"/>
                        </a:rPr>
                        <a:t>obj</a:t>
                      </a:r>
                      <a:r>
                        <a:rPr dirty="0" sz="1050" spc="-15">
                          <a:latin typeface="SimSun"/>
                          <a:cs typeface="SimSun"/>
                        </a:rPr>
                        <a:t>e</a:t>
                      </a:r>
                      <a:r>
                        <a:rPr dirty="0" sz="1050">
                          <a:latin typeface="SimSun"/>
                          <a:cs typeface="SimSun"/>
                        </a:rPr>
                        <a:t>ct</a:t>
                      </a:r>
                      <a:endParaRPr sz="1050">
                        <a:latin typeface="SimSun"/>
                        <a:cs typeface="SimSun"/>
                      </a:endParaRPr>
                    </a:p>
                  </a:txBody>
                  <a:tcPr marL="0" marR="0" marB="0" marT="0">
                    <a:lnR w="3175">
                      <a:solidFill>
                        <a:srgbClr val="D9D9E2"/>
                      </a:solidFill>
                      <a:prstDash val="solid"/>
                    </a:lnR>
                    <a:lnT w="6350">
                      <a:solidFill>
                        <a:srgbClr val="D9D9E2"/>
                      </a:solidFill>
                      <a:prstDash val="solid"/>
                    </a:lnT>
                    <a:lnB w="6350">
                      <a:solidFill>
                        <a:srgbClr val="D9D9E2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3175">
                      <a:solidFill>
                        <a:srgbClr val="D9D9E2"/>
                      </a:solidFill>
                      <a:prstDash val="solid"/>
                    </a:lnL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38684">
                <a:tc>
                  <a:txBody>
                    <a:bodyPr/>
                    <a:lstStyle/>
                    <a:p>
                      <a:pPr algn="ctr" marR="67310">
                        <a:lnSpc>
                          <a:spcPts val="990"/>
                        </a:lnSpc>
                      </a:pPr>
                      <a:r>
                        <a:rPr dirty="0" sz="1050">
                          <a:latin typeface="SimSun"/>
                          <a:cs typeface="SimSun"/>
                        </a:rPr>
                        <a:t>6</a:t>
                      </a:r>
                      <a:endParaRPr sz="1050">
                        <a:latin typeface="SimSun"/>
                        <a:cs typeface="SimSun"/>
                      </a:endParaRPr>
                    </a:p>
                  </a:txBody>
                  <a:tcPr marL="0" marR="0" marB="0" marT="0">
                    <a:lnL w="3175">
                      <a:solidFill>
                        <a:srgbClr val="D9D9E2"/>
                      </a:solidFill>
                      <a:prstDash val="solid"/>
                    </a:lnL>
                    <a:lnT w="6350">
                      <a:solidFill>
                        <a:srgbClr val="D9D9E2"/>
                      </a:solidFill>
                      <a:prstDash val="solid"/>
                    </a:lnT>
                    <a:lnB w="6350">
                      <a:solidFill>
                        <a:srgbClr val="D9D9E2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6675">
                        <a:lnSpc>
                          <a:spcPts val="990"/>
                        </a:lnSpc>
                      </a:pPr>
                      <a:r>
                        <a:rPr dirty="0" sz="1050" spc="-5">
                          <a:latin typeface="SimSun"/>
                          <a:cs typeface="SimSun"/>
                        </a:rPr>
                        <a:t>loan</a:t>
                      </a:r>
                      <a:endParaRPr sz="1050">
                        <a:latin typeface="SimSun"/>
                        <a:cs typeface="SimSun"/>
                      </a:endParaRPr>
                    </a:p>
                  </a:txBody>
                  <a:tcPr marL="0" marR="0" marB="0" marT="0">
                    <a:lnT w="6350">
                      <a:solidFill>
                        <a:srgbClr val="D9D9E2"/>
                      </a:solidFill>
                      <a:prstDash val="solid"/>
                    </a:lnT>
                    <a:lnB w="6350">
                      <a:solidFill>
                        <a:srgbClr val="D9D9E2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marL="100330">
                        <a:lnSpc>
                          <a:spcPts val="990"/>
                        </a:lnSpc>
                      </a:pPr>
                      <a:r>
                        <a:rPr dirty="0" sz="1050" spc="-5">
                          <a:latin typeface="SimSun"/>
                          <a:cs typeface="SimSun"/>
                        </a:rPr>
                        <a:t>41188</a:t>
                      </a:r>
                      <a:r>
                        <a:rPr dirty="0" sz="1050" spc="-40">
                          <a:latin typeface="SimSun"/>
                          <a:cs typeface="SimSun"/>
                        </a:rPr>
                        <a:t> </a:t>
                      </a:r>
                      <a:r>
                        <a:rPr dirty="0" sz="1050" spc="-5">
                          <a:latin typeface="SimSun"/>
                          <a:cs typeface="SimSun"/>
                        </a:rPr>
                        <a:t>non-null</a:t>
                      </a:r>
                      <a:endParaRPr sz="1050">
                        <a:latin typeface="SimSun"/>
                        <a:cs typeface="SimSun"/>
                      </a:endParaRPr>
                    </a:p>
                  </a:txBody>
                  <a:tcPr marL="0" marR="0" marB="0" marT="0">
                    <a:lnT w="6350">
                      <a:solidFill>
                        <a:srgbClr val="D9D9E2"/>
                      </a:solidFill>
                      <a:prstDash val="solid"/>
                    </a:lnT>
                    <a:lnB w="6350">
                      <a:solidFill>
                        <a:srgbClr val="D9D9E2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marL="66040">
                        <a:lnSpc>
                          <a:spcPts val="990"/>
                        </a:lnSpc>
                      </a:pPr>
                      <a:r>
                        <a:rPr dirty="0" sz="1050">
                          <a:latin typeface="SimSun"/>
                          <a:cs typeface="SimSun"/>
                        </a:rPr>
                        <a:t>obj</a:t>
                      </a:r>
                      <a:r>
                        <a:rPr dirty="0" sz="1050" spc="-15">
                          <a:latin typeface="SimSun"/>
                          <a:cs typeface="SimSun"/>
                        </a:rPr>
                        <a:t>e</a:t>
                      </a:r>
                      <a:r>
                        <a:rPr dirty="0" sz="1050">
                          <a:latin typeface="SimSun"/>
                          <a:cs typeface="SimSun"/>
                        </a:rPr>
                        <a:t>ct</a:t>
                      </a:r>
                      <a:endParaRPr sz="1050">
                        <a:latin typeface="SimSun"/>
                        <a:cs typeface="SimSun"/>
                      </a:endParaRPr>
                    </a:p>
                  </a:txBody>
                  <a:tcPr marL="0" marR="0" marB="0" marT="0">
                    <a:lnR w="3175">
                      <a:solidFill>
                        <a:srgbClr val="D9D9E2"/>
                      </a:solidFill>
                      <a:prstDash val="solid"/>
                    </a:lnR>
                    <a:lnT w="6350">
                      <a:solidFill>
                        <a:srgbClr val="D9D9E2"/>
                      </a:solidFill>
                      <a:prstDash val="solid"/>
                    </a:lnT>
                    <a:lnB w="6350">
                      <a:solidFill>
                        <a:srgbClr val="D9D9E2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3175">
                      <a:solidFill>
                        <a:srgbClr val="D9D9E2"/>
                      </a:solidFill>
                      <a:prstDash val="solid"/>
                    </a:lnL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40207">
                <a:tc>
                  <a:txBody>
                    <a:bodyPr/>
                    <a:lstStyle/>
                    <a:p>
                      <a:pPr algn="ctr" marR="67310">
                        <a:lnSpc>
                          <a:spcPts val="1005"/>
                        </a:lnSpc>
                      </a:pPr>
                      <a:r>
                        <a:rPr dirty="0" sz="1050">
                          <a:latin typeface="SimSun"/>
                          <a:cs typeface="SimSun"/>
                        </a:rPr>
                        <a:t>7</a:t>
                      </a:r>
                      <a:endParaRPr sz="1050">
                        <a:latin typeface="SimSun"/>
                        <a:cs typeface="SimSun"/>
                      </a:endParaRPr>
                    </a:p>
                  </a:txBody>
                  <a:tcPr marL="0" marR="0" marB="0" marT="0">
                    <a:lnL w="3175">
                      <a:solidFill>
                        <a:srgbClr val="D9D9E2"/>
                      </a:solidFill>
                      <a:prstDash val="solid"/>
                    </a:lnL>
                    <a:lnT w="6350">
                      <a:solidFill>
                        <a:srgbClr val="D9D9E2"/>
                      </a:solidFill>
                      <a:prstDash val="solid"/>
                    </a:lnT>
                    <a:lnB w="6350">
                      <a:solidFill>
                        <a:srgbClr val="D9D9E2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6675">
                        <a:lnSpc>
                          <a:spcPts val="1005"/>
                        </a:lnSpc>
                      </a:pPr>
                      <a:r>
                        <a:rPr dirty="0" sz="1050" spc="-5">
                          <a:latin typeface="SimSun"/>
                          <a:cs typeface="SimSun"/>
                        </a:rPr>
                        <a:t>contact</a:t>
                      </a:r>
                      <a:endParaRPr sz="1050">
                        <a:latin typeface="SimSun"/>
                        <a:cs typeface="SimSun"/>
                      </a:endParaRPr>
                    </a:p>
                  </a:txBody>
                  <a:tcPr marL="0" marR="0" marB="0" marT="0">
                    <a:lnT w="6350">
                      <a:solidFill>
                        <a:srgbClr val="D9D9E2"/>
                      </a:solidFill>
                      <a:prstDash val="solid"/>
                    </a:lnT>
                    <a:lnB w="6350">
                      <a:solidFill>
                        <a:srgbClr val="D9D9E2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marL="100330">
                        <a:lnSpc>
                          <a:spcPts val="1005"/>
                        </a:lnSpc>
                      </a:pPr>
                      <a:r>
                        <a:rPr dirty="0" sz="1050" spc="-5">
                          <a:latin typeface="SimSun"/>
                          <a:cs typeface="SimSun"/>
                        </a:rPr>
                        <a:t>41188</a:t>
                      </a:r>
                      <a:r>
                        <a:rPr dirty="0" sz="1050" spc="-40">
                          <a:latin typeface="SimSun"/>
                          <a:cs typeface="SimSun"/>
                        </a:rPr>
                        <a:t> </a:t>
                      </a:r>
                      <a:r>
                        <a:rPr dirty="0" sz="1050" spc="-5">
                          <a:latin typeface="SimSun"/>
                          <a:cs typeface="SimSun"/>
                        </a:rPr>
                        <a:t>non-null</a:t>
                      </a:r>
                      <a:endParaRPr sz="1050">
                        <a:latin typeface="SimSun"/>
                        <a:cs typeface="SimSun"/>
                      </a:endParaRPr>
                    </a:p>
                  </a:txBody>
                  <a:tcPr marL="0" marR="0" marB="0" marT="0">
                    <a:lnT w="6350">
                      <a:solidFill>
                        <a:srgbClr val="D9D9E2"/>
                      </a:solidFill>
                      <a:prstDash val="solid"/>
                    </a:lnT>
                    <a:lnB w="6350">
                      <a:solidFill>
                        <a:srgbClr val="D9D9E2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marL="66040">
                        <a:lnSpc>
                          <a:spcPts val="1005"/>
                        </a:lnSpc>
                      </a:pPr>
                      <a:r>
                        <a:rPr dirty="0" sz="1050">
                          <a:latin typeface="SimSun"/>
                          <a:cs typeface="SimSun"/>
                        </a:rPr>
                        <a:t>obj</a:t>
                      </a:r>
                      <a:r>
                        <a:rPr dirty="0" sz="1050" spc="-15">
                          <a:latin typeface="SimSun"/>
                          <a:cs typeface="SimSun"/>
                        </a:rPr>
                        <a:t>e</a:t>
                      </a:r>
                      <a:r>
                        <a:rPr dirty="0" sz="1050">
                          <a:latin typeface="SimSun"/>
                          <a:cs typeface="SimSun"/>
                        </a:rPr>
                        <a:t>ct</a:t>
                      </a:r>
                      <a:endParaRPr sz="1050">
                        <a:latin typeface="SimSun"/>
                        <a:cs typeface="SimSun"/>
                      </a:endParaRPr>
                    </a:p>
                  </a:txBody>
                  <a:tcPr marL="0" marR="0" marB="0" marT="0">
                    <a:lnR w="3175">
                      <a:solidFill>
                        <a:srgbClr val="D9D9E2"/>
                      </a:solidFill>
                      <a:prstDash val="solid"/>
                    </a:lnR>
                    <a:lnT w="6350">
                      <a:solidFill>
                        <a:srgbClr val="D9D9E2"/>
                      </a:solidFill>
                      <a:prstDash val="solid"/>
                    </a:lnT>
                    <a:lnB w="6350">
                      <a:solidFill>
                        <a:srgbClr val="D9D9E2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3175">
                      <a:solidFill>
                        <a:srgbClr val="D9D9E2"/>
                      </a:solidFill>
                      <a:prstDash val="solid"/>
                    </a:lnL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40207">
                <a:tc>
                  <a:txBody>
                    <a:bodyPr/>
                    <a:lstStyle/>
                    <a:p>
                      <a:pPr algn="ctr" marR="67310">
                        <a:lnSpc>
                          <a:spcPts val="1005"/>
                        </a:lnSpc>
                      </a:pPr>
                      <a:r>
                        <a:rPr dirty="0" sz="1050">
                          <a:latin typeface="SimSun"/>
                          <a:cs typeface="SimSun"/>
                        </a:rPr>
                        <a:t>8</a:t>
                      </a:r>
                      <a:endParaRPr sz="1050">
                        <a:latin typeface="SimSun"/>
                        <a:cs typeface="SimSun"/>
                      </a:endParaRPr>
                    </a:p>
                  </a:txBody>
                  <a:tcPr marL="0" marR="0" marB="0" marT="0">
                    <a:lnL w="3175">
                      <a:solidFill>
                        <a:srgbClr val="D9D9E2"/>
                      </a:solidFill>
                      <a:prstDash val="solid"/>
                    </a:lnL>
                    <a:lnT w="6350">
                      <a:solidFill>
                        <a:srgbClr val="D9D9E2"/>
                      </a:solidFill>
                      <a:prstDash val="solid"/>
                    </a:lnT>
                    <a:lnB w="6350">
                      <a:solidFill>
                        <a:srgbClr val="D9D9E2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6675">
                        <a:lnSpc>
                          <a:spcPts val="1005"/>
                        </a:lnSpc>
                      </a:pPr>
                      <a:r>
                        <a:rPr dirty="0" sz="1050">
                          <a:latin typeface="SimSun"/>
                          <a:cs typeface="SimSun"/>
                        </a:rPr>
                        <a:t>month</a:t>
                      </a:r>
                      <a:endParaRPr sz="1050">
                        <a:latin typeface="SimSun"/>
                        <a:cs typeface="SimSun"/>
                      </a:endParaRPr>
                    </a:p>
                  </a:txBody>
                  <a:tcPr marL="0" marR="0" marB="0" marT="0">
                    <a:lnT w="6350">
                      <a:solidFill>
                        <a:srgbClr val="D9D9E2"/>
                      </a:solidFill>
                      <a:prstDash val="solid"/>
                    </a:lnT>
                    <a:lnB w="6350">
                      <a:solidFill>
                        <a:srgbClr val="D9D9E2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marL="100330">
                        <a:lnSpc>
                          <a:spcPts val="1005"/>
                        </a:lnSpc>
                      </a:pPr>
                      <a:r>
                        <a:rPr dirty="0" sz="1050" spc="-5">
                          <a:latin typeface="SimSun"/>
                          <a:cs typeface="SimSun"/>
                        </a:rPr>
                        <a:t>41188</a:t>
                      </a:r>
                      <a:r>
                        <a:rPr dirty="0" sz="1050" spc="-40">
                          <a:latin typeface="SimSun"/>
                          <a:cs typeface="SimSun"/>
                        </a:rPr>
                        <a:t> </a:t>
                      </a:r>
                      <a:r>
                        <a:rPr dirty="0" sz="1050" spc="-5">
                          <a:latin typeface="SimSun"/>
                          <a:cs typeface="SimSun"/>
                        </a:rPr>
                        <a:t>non-null</a:t>
                      </a:r>
                      <a:endParaRPr sz="1050">
                        <a:latin typeface="SimSun"/>
                        <a:cs typeface="SimSun"/>
                      </a:endParaRPr>
                    </a:p>
                  </a:txBody>
                  <a:tcPr marL="0" marR="0" marB="0" marT="0">
                    <a:lnT w="6350">
                      <a:solidFill>
                        <a:srgbClr val="D9D9E2"/>
                      </a:solidFill>
                      <a:prstDash val="solid"/>
                    </a:lnT>
                    <a:lnB w="6350">
                      <a:solidFill>
                        <a:srgbClr val="D9D9E2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marL="66040">
                        <a:lnSpc>
                          <a:spcPts val="1005"/>
                        </a:lnSpc>
                      </a:pPr>
                      <a:r>
                        <a:rPr dirty="0" sz="1050">
                          <a:latin typeface="SimSun"/>
                          <a:cs typeface="SimSun"/>
                        </a:rPr>
                        <a:t>obj</a:t>
                      </a:r>
                      <a:r>
                        <a:rPr dirty="0" sz="1050" spc="-15">
                          <a:latin typeface="SimSun"/>
                          <a:cs typeface="SimSun"/>
                        </a:rPr>
                        <a:t>e</a:t>
                      </a:r>
                      <a:r>
                        <a:rPr dirty="0" sz="1050">
                          <a:latin typeface="SimSun"/>
                          <a:cs typeface="SimSun"/>
                        </a:rPr>
                        <a:t>ct</a:t>
                      </a:r>
                      <a:endParaRPr sz="1050">
                        <a:latin typeface="SimSun"/>
                        <a:cs typeface="SimSun"/>
                      </a:endParaRPr>
                    </a:p>
                  </a:txBody>
                  <a:tcPr marL="0" marR="0" marB="0" marT="0">
                    <a:lnR w="3175">
                      <a:solidFill>
                        <a:srgbClr val="D9D9E2"/>
                      </a:solidFill>
                      <a:prstDash val="solid"/>
                    </a:lnR>
                    <a:lnT w="6350">
                      <a:solidFill>
                        <a:srgbClr val="D9D9E2"/>
                      </a:solidFill>
                      <a:prstDash val="solid"/>
                    </a:lnT>
                    <a:lnB w="6350">
                      <a:solidFill>
                        <a:srgbClr val="D9D9E2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3175">
                      <a:solidFill>
                        <a:srgbClr val="D9D9E2"/>
                      </a:solidFill>
                      <a:prstDash val="solid"/>
                    </a:lnL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38683">
                <a:tc>
                  <a:txBody>
                    <a:bodyPr/>
                    <a:lstStyle/>
                    <a:p>
                      <a:pPr algn="ctr" marR="67310">
                        <a:lnSpc>
                          <a:spcPts val="990"/>
                        </a:lnSpc>
                      </a:pPr>
                      <a:r>
                        <a:rPr dirty="0" sz="1050">
                          <a:latin typeface="SimSun"/>
                          <a:cs typeface="SimSun"/>
                        </a:rPr>
                        <a:t>9</a:t>
                      </a:r>
                      <a:endParaRPr sz="1050">
                        <a:latin typeface="SimSun"/>
                        <a:cs typeface="SimSun"/>
                      </a:endParaRPr>
                    </a:p>
                  </a:txBody>
                  <a:tcPr marL="0" marR="0" marB="0" marT="0">
                    <a:lnL w="3175">
                      <a:solidFill>
                        <a:srgbClr val="D9D9E2"/>
                      </a:solidFill>
                      <a:prstDash val="solid"/>
                    </a:lnL>
                    <a:lnT w="6350">
                      <a:solidFill>
                        <a:srgbClr val="D9D9E2"/>
                      </a:solidFill>
                      <a:prstDash val="solid"/>
                    </a:lnT>
                    <a:lnB w="6350">
                      <a:solidFill>
                        <a:srgbClr val="D9D9E2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6675">
                        <a:lnSpc>
                          <a:spcPts val="990"/>
                        </a:lnSpc>
                      </a:pPr>
                      <a:r>
                        <a:rPr dirty="0" sz="1050" spc="-5">
                          <a:latin typeface="SimSun"/>
                          <a:cs typeface="SimSun"/>
                        </a:rPr>
                        <a:t>day_of_week</a:t>
                      </a:r>
                      <a:endParaRPr sz="1050">
                        <a:latin typeface="SimSun"/>
                        <a:cs typeface="SimSun"/>
                      </a:endParaRPr>
                    </a:p>
                  </a:txBody>
                  <a:tcPr marL="0" marR="0" marB="0" marT="0">
                    <a:lnT w="6350">
                      <a:solidFill>
                        <a:srgbClr val="D9D9E2"/>
                      </a:solidFill>
                      <a:prstDash val="solid"/>
                    </a:lnT>
                    <a:lnB w="6350">
                      <a:solidFill>
                        <a:srgbClr val="D9D9E2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marL="100330">
                        <a:lnSpc>
                          <a:spcPts val="990"/>
                        </a:lnSpc>
                      </a:pPr>
                      <a:r>
                        <a:rPr dirty="0" sz="1050" spc="-5">
                          <a:latin typeface="SimSun"/>
                          <a:cs typeface="SimSun"/>
                        </a:rPr>
                        <a:t>41188</a:t>
                      </a:r>
                      <a:r>
                        <a:rPr dirty="0" sz="1050" spc="-40">
                          <a:latin typeface="SimSun"/>
                          <a:cs typeface="SimSun"/>
                        </a:rPr>
                        <a:t> </a:t>
                      </a:r>
                      <a:r>
                        <a:rPr dirty="0" sz="1050" spc="-5">
                          <a:latin typeface="SimSun"/>
                          <a:cs typeface="SimSun"/>
                        </a:rPr>
                        <a:t>non-null</a:t>
                      </a:r>
                      <a:endParaRPr sz="1050">
                        <a:latin typeface="SimSun"/>
                        <a:cs typeface="SimSun"/>
                      </a:endParaRPr>
                    </a:p>
                  </a:txBody>
                  <a:tcPr marL="0" marR="0" marB="0" marT="0">
                    <a:lnT w="6350">
                      <a:solidFill>
                        <a:srgbClr val="D9D9E2"/>
                      </a:solidFill>
                      <a:prstDash val="solid"/>
                    </a:lnT>
                    <a:lnB w="6350">
                      <a:solidFill>
                        <a:srgbClr val="D9D9E2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marL="66040">
                        <a:lnSpc>
                          <a:spcPts val="990"/>
                        </a:lnSpc>
                      </a:pPr>
                      <a:r>
                        <a:rPr dirty="0" sz="1050">
                          <a:latin typeface="SimSun"/>
                          <a:cs typeface="SimSun"/>
                        </a:rPr>
                        <a:t>obj</a:t>
                      </a:r>
                      <a:r>
                        <a:rPr dirty="0" sz="1050" spc="-15">
                          <a:latin typeface="SimSun"/>
                          <a:cs typeface="SimSun"/>
                        </a:rPr>
                        <a:t>e</a:t>
                      </a:r>
                      <a:r>
                        <a:rPr dirty="0" sz="1050">
                          <a:latin typeface="SimSun"/>
                          <a:cs typeface="SimSun"/>
                        </a:rPr>
                        <a:t>ct</a:t>
                      </a:r>
                      <a:endParaRPr sz="1050">
                        <a:latin typeface="SimSun"/>
                        <a:cs typeface="SimSun"/>
                      </a:endParaRPr>
                    </a:p>
                  </a:txBody>
                  <a:tcPr marL="0" marR="0" marB="0" marT="0">
                    <a:lnR w="3175">
                      <a:solidFill>
                        <a:srgbClr val="D9D9E2"/>
                      </a:solidFill>
                      <a:prstDash val="solid"/>
                    </a:lnR>
                    <a:lnT w="6350">
                      <a:solidFill>
                        <a:srgbClr val="D9D9E2"/>
                      </a:solidFill>
                      <a:prstDash val="solid"/>
                    </a:lnT>
                    <a:lnB w="6350">
                      <a:solidFill>
                        <a:srgbClr val="D9D9E2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3175">
                      <a:solidFill>
                        <a:srgbClr val="D9D9E2"/>
                      </a:solidFill>
                      <a:prstDash val="solid"/>
                    </a:lnL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40208">
                <a:tc>
                  <a:txBody>
                    <a:bodyPr/>
                    <a:lstStyle/>
                    <a:p>
                      <a:pPr algn="ctr" marL="1270" marR="3175">
                        <a:lnSpc>
                          <a:spcPts val="1005"/>
                        </a:lnSpc>
                      </a:pPr>
                      <a:r>
                        <a:rPr dirty="0" sz="1050">
                          <a:latin typeface="SimSun"/>
                          <a:cs typeface="SimSun"/>
                        </a:rPr>
                        <a:t>10</a:t>
                      </a:r>
                      <a:endParaRPr sz="1050">
                        <a:latin typeface="SimSun"/>
                        <a:cs typeface="SimSun"/>
                      </a:endParaRPr>
                    </a:p>
                  </a:txBody>
                  <a:tcPr marL="0" marR="0" marB="0" marT="0">
                    <a:lnL w="3175">
                      <a:solidFill>
                        <a:srgbClr val="D9D9E2"/>
                      </a:solidFill>
                      <a:prstDash val="solid"/>
                    </a:lnL>
                    <a:lnT w="6350">
                      <a:solidFill>
                        <a:srgbClr val="D9D9E2"/>
                      </a:solidFill>
                      <a:prstDash val="solid"/>
                    </a:lnT>
                    <a:lnB w="6350">
                      <a:solidFill>
                        <a:srgbClr val="D9D9E2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6675">
                        <a:lnSpc>
                          <a:spcPts val="1005"/>
                        </a:lnSpc>
                      </a:pPr>
                      <a:r>
                        <a:rPr dirty="0" sz="1050" spc="-5">
                          <a:latin typeface="SimSun"/>
                          <a:cs typeface="SimSun"/>
                        </a:rPr>
                        <a:t>duration</a:t>
                      </a:r>
                      <a:endParaRPr sz="1050">
                        <a:latin typeface="SimSun"/>
                        <a:cs typeface="SimSun"/>
                      </a:endParaRPr>
                    </a:p>
                  </a:txBody>
                  <a:tcPr marL="0" marR="0" marB="0" marT="0">
                    <a:lnT w="6350">
                      <a:solidFill>
                        <a:srgbClr val="D9D9E2"/>
                      </a:solidFill>
                      <a:prstDash val="solid"/>
                    </a:lnT>
                    <a:lnB w="6350">
                      <a:solidFill>
                        <a:srgbClr val="D9D9E2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marL="100330">
                        <a:lnSpc>
                          <a:spcPts val="1005"/>
                        </a:lnSpc>
                      </a:pPr>
                      <a:r>
                        <a:rPr dirty="0" sz="1050" spc="-5">
                          <a:latin typeface="SimSun"/>
                          <a:cs typeface="SimSun"/>
                        </a:rPr>
                        <a:t>41188</a:t>
                      </a:r>
                      <a:r>
                        <a:rPr dirty="0" sz="1050" spc="-40">
                          <a:latin typeface="SimSun"/>
                          <a:cs typeface="SimSun"/>
                        </a:rPr>
                        <a:t> </a:t>
                      </a:r>
                      <a:r>
                        <a:rPr dirty="0" sz="1050" spc="-5">
                          <a:latin typeface="SimSun"/>
                          <a:cs typeface="SimSun"/>
                        </a:rPr>
                        <a:t>non-null</a:t>
                      </a:r>
                      <a:endParaRPr sz="1050">
                        <a:latin typeface="SimSun"/>
                        <a:cs typeface="SimSun"/>
                      </a:endParaRPr>
                    </a:p>
                  </a:txBody>
                  <a:tcPr marL="0" marR="0" marB="0" marT="0">
                    <a:lnT w="6350">
                      <a:solidFill>
                        <a:srgbClr val="D9D9E2"/>
                      </a:solidFill>
                      <a:prstDash val="solid"/>
                    </a:lnT>
                    <a:lnB w="6350">
                      <a:solidFill>
                        <a:srgbClr val="D9D9E2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66040">
                        <a:lnSpc>
                          <a:spcPts val="1005"/>
                        </a:lnSpc>
                      </a:pPr>
                      <a:r>
                        <a:rPr dirty="0" sz="1050">
                          <a:latin typeface="SimSun"/>
                          <a:cs typeface="SimSun"/>
                        </a:rPr>
                        <a:t>int</a:t>
                      </a:r>
                      <a:r>
                        <a:rPr dirty="0" sz="1050" spc="-15">
                          <a:latin typeface="SimSun"/>
                          <a:cs typeface="SimSun"/>
                        </a:rPr>
                        <a:t>6</a:t>
                      </a:r>
                      <a:r>
                        <a:rPr dirty="0" sz="1050">
                          <a:latin typeface="SimSun"/>
                          <a:cs typeface="SimSun"/>
                        </a:rPr>
                        <a:t>4</a:t>
                      </a:r>
                      <a:endParaRPr sz="1050">
                        <a:latin typeface="SimSun"/>
                        <a:cs typeface="SimSun"/>
                      </a:endParaRPr>
                    </a:p>
                  </a:txBody>
                  <a:tcPr marL="0" marR="0" marB="0" marT="0">
                    <a:lnR w="3175">
                      <a:solidFill>
                        <a:srgbClr val="D9D9E2"/>
                      </a:solidFill>
                      <a:prstDash val="solid"/>
                    </a:lnR>
                    <a:lnT w="6350">
                      <a:solidFill>
                        <a:srgbClr val="D9D9E2"/>
                      </a:solidFill>
                      <a:prstDash val="solid"/>
                    </a:lnT>
                    <a:lnB w="6350">
                      <a:solidFill>
                        <a:srgbClr val="D9D9E2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D9D9E2"/>
                      </a:solidFill>
                      <a:prstDash val="solid"/>
                    </a:lnL>
                  </a:tcPr>
                </a:tc>
                <a:tc rowSpan="4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4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40588">
                <a:tc>
                  <a:txBody>
                    <a:bodyPr/>
                    <a:lstStyle/>
                    <a:p>
                      <a:pPr algn="ctr" marL="1270" marR="3175">
                        <a:lnSpc>
                          <a:spcPts val="1005"/>
                        </a:lnSpc>
                      </a:pPr>
                      <a:r>
                        <a:rPr dirty="0" sz="1050">
                          <a:latin typeface="SimSun"/>
                          <a:cs typeface="SimSun"/>
                        </a:rPr>
                        <a:t>11</a:t>
                      </a:r>
                      <a:endParaRPr sz="1050">
                        <a:latin typeface="SimSun"/>
                        <a:cs typeface="SimSun"/>
                      </a:endParaRPr>
                    </a:p>
                  </a:txBody>
                  <a:tcPr marL="0" marR="0" marB="0" marT="0">
                    <a:lnL w="3175">
                      <a:solidFill>
                        <a:srgbClr val="D9D9E2"/>
                      </a:solidFill>
                      <a:prstDash val="solid"/>
                    </a:lnL>
                    <a:lnT w="6350">
                      <a:solidFill>
                        <a:srgbClr val="D9D9E2"/>
                      </a:solidFill>
                      <a:prstDash val="solid"/>
                    </a:lnT>
                    <a:lnB w="6350">
                      <a:solidFill>
                        <a:srgbClr val="D9D9E2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6675">
                        <a:lnSpc>
                          <a:spcPts val="1005"/>
                        </a:lnSpc>
                      </a:pPr>
                      <a:r>
                        <a:rPr dirty="0" sz="1050" spc="-5">
                          <a:latin typeface="SimSun"/>
                          <a:cs typeface="SimSun"/>
                        </a:rPr>
                        <a:t>campaign</a:t>
                      </a:r>
                      <a:endParaRPr sz="1050">
                        <a:latin typeface="SimSun"/>
                        <a:cs typeface="SimSun"/>
                      </a:endParaRPr>
                    </a:p>
                  </a:txBody>
                  <a:tcPr marL="0" marR="0" marB="0" marT="0">
                    <a:lnT w="6350">
                      <a:solidFill>
                        <a:srgbClr val="D9D9E2"/>
                      </a:solidFill>
                      <a:prstDash val="solid"/>
                    </a:lnT>
                    <a:lnB w="6350">
                      <a:solidFill>
                        <a:srgbClr val="D9D9E2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marL="100330">
                        <a:lnSpc>
                          <a:spcPts val="1005"/>
                        </a:lnSpc>
                      </a:pPr>
                      <a:r>
                        <a:rPr dirty="0" sz="1050" spc="-5">
                          <a:latin typeface="SimSun"/>
                          <a:cs typeface="SimSun"/>
                        </a:rPr>
                        <a:t>41188</a:t>
                      </a:r>
                      <a:r>
                        <a:rPr dirty="0" sz="1050" spc="-40">
                          <a:latin typeface="SimSun"/>
                          <a:cs typeface="SimSun"/>
                        </a:rPr>
                        <a:t> </a:t>
                      </a:r>
                      <a:r>
                        <a:rPr dirty="0" sz="1050" spc="-5">
                          <a:latin typeface="SimSun"/>
                          <a:cs typeface="SimSun"/>
                        </a:rPr>
                        <a:t>non-null</a:t>
                      </a:r>
                      <a:endParaRPr sz="1050">
                        <a:latin typeface="SimSun"/>
                        <a:cs typeface="SimSun"/>
                      </a:endParaRPr>
                    </a:p>
                  </a:txBody>
                  <a:tcPr marL="0" marR="0" marB="0" marT="0">
                    <a:lnT w="6350">
                      <a:solidFill>
                        <a:srgbClr val="D9D9E2"/>
                      </a:solidFill>
                      <a:prstDash val="solid"/>
                    </a:lnT>
                    <a:lnB w="6350">
                      <a:solidFill>
                        <a:srgbClr val="D9D9E2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66040">
                        <a:lnSpc>
                          <a:spcPts val="1005"/>
                        </a:lnSpc>
                      </a:pPr>
                      <a:r>
                        <a:rPr dirty="0" sz="1050">
                          <a:latin typeface="SimSun"/>
                          <a:cs typeface="SimSun"/>
                        </a:rPr>
                        <a:t>int</a:t>
                      </a:r>
                      <a:r>
                        <a:rPr dirty="0" sz="1050" spc="-15">
                          <a:latin typeface="SimSun"/>
                          <a:cs typeface="SimSun"/>
                        </a:rPr>
                        <a:t>6</a:t>
                      </a:r>
                      <a:r>
                        <a:rPr dirty="0" sz="1050">
                          <a:latin typeface="SimSun"/>
                          <a:cs typeface="SimSun"/>
                        </a:rPr>
                        <a:t>4</a:t>
                      </a:r>
                      <a:endParaRPr sz="1050">
                        <a:latin typeface="SimSun"/>
                        <a:cs typeface="SimSun"/>
                      </a:endParaRPr>
                    </a:p>
                  </a:txBody>
                  <a:tcPr marL="0" marR="0" marB="0" marT="0">
                    <a:lnR w="3175">
                      <a:solidFill>
                        <a:srgbClr val="D9D9E2"/>
                      </a:solidFill>
                      <a:prstDash val="solid"/>
                    </a:lnR>
                    <a:lnT w="6350">
                      <a:solidFill>
                        <a:srgbClr val="D9D9E2"/>
                      </a:solidFill>
                      <a:prstDash val="solid"/>
                    </a:lnT>
                    <a:lnB w="6350">
                      <a:solidFill>
                        <a:srgbClr val="D9D9E2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3175">
                      <a:solidFill>
                        <a:srgbClr val="D9D9E2"/>
                      </a:solidFill>
                      <a:prstDash val="solid"/>
                    </a:lnL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38684">
                <a:tc>
                  <a:txBody>
                    <a:bodyPr/>
                    <a:lstStyle/>
                    <a:p>
                      <a:pPr algn="ctr" marL="1270" marR="3175">
                        <a:lnSpc>
                          <a:spcPts val="990"/>
                        </a:lnSpc>
                      </a:pPr>
                      <a:r>
                        <a:rPr dirty="0" sz="1050">
                          <a:latin typeface="SimSun"/>
                          <a:cs typeface="SimSun"/>
                        </a:rPr>
                        <a:t>12</a:t>
                      </a:r>
                      <a:endParaRPr sz="1050">
                        <a:latin typeface="SimSun"/>
                        <a:cs typeface="SimSun"/>
                      </a:endParaRPr>
                    </a:p>
                  </a:txBody>
                  <a:tcPr marL="0" marR="0" marB="0" marT="0">
                    <a:lnL w="3175">
                      <a:solidFill>
                        <a:srgbClr val="D9D9E2"/>
                      </a:solidFill>
                      <a:prstDash val="solid"/>
                    </a:lnL>
                    <a:lnT w="6350">
                      <a:solidFill>
                        <a:srgbClr val="D9D9E2"/>
                      </a:solidFill>
                      <a:prstDash val="solid"/>
                    </a:lnT>
                    <a:lnB w="6350">
                      <a:solidFill>
                        <a:srgbClr val="D9D9E2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6675">
                        <a:lnSpc>
                          <a:spcPts val="990"/>
                        </a:lnSpc>
                      </a:pPr>
                      <a:r>
                        <a:rPr dirty="0" sz="1050">
                          <a:latin typeface="SimSun"/>
                          <a:cs typeface="SimSun"/>
                        </a:rPr>
                        <a:t>pdays</a:t>
                      </a:r>
                      <a:endParaRPr sz="1050">
                        <a:latin typeface="SimSun"/>
                        <a:cs typeface="SimSun"/>
                      </a:endParaRPr>
                    </a:p>
                  </a:txBody>
                  <a:tcPr marL="0" marR="0" marB="0" marT="0">
                    <a:lnT w="6350">
                      <a:solidFill>
                        <a:srgbClr val="D9D9E2"/>
                      </a:solidFill>
                      <a:prstDash val="solid"/>
                    </a:lnT>
                    <a:lnB w="6350">
                      <a:solidFill>
                        <a:srgbClr val="D9D9E2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marL="100330">
                        <a:lnSpc>
                          <a:spcPts val="990"/>
                        </a:lnSpc>
                      </a:pPr>
                      <a:r>
                        <a:rPr dirty="0" sz="1050" spc="-5">
                          <a:latin typeface="SimSun"/>
                          <a:cs typeface="SimSun"/>
                        </a:rPr>
                        <a:t>41188</a:t>
                      </a:r>
                      <a:r>
                        <a:rPr dirty="0" sz="1050" spc="-40">
                          <a:latin typeface="SimSun"/>
                          <a:cs typeface="SimSun"/>
                        </a:rPr>
                        <a:t> </a:t>
                      </a:r>
                      <a:r>
                        <a:rPr dirty="0" sz="1050" spc="-5">
                          <a:latin typeface="SimSun"/>
                          <a:cs typeface="SimSun"/>
                        </a:rPr>
                        <a:t>non-null</a:t>
                      </a:r>
                      <a:endParaRPr sz="1050">
                        <a:latin typeface="SimSun"/>
                        <a:cs typeface="SimSun"/>
                      </a:endParaRPr>
                    </a:p>
                  </a:txBody>
                  <a:tcPr marL="0" marR="0" marB="0" marT="0">
                    <a:lnT w="6350">
                      <a:solidFill>
                        <a:srgbClr val="D9D9E2"/>
                      </a:solidFill>
                      <a:prstDash val="solid"/>
                    </a:lnT>
                    <a:lnB w="6350">
                      <a:solidFill>
                        <a:srgbClr val="D9D9E2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66040">
                        <a:lnSpc>
                          <a:spcPts val="990"/>
                        </a:lnSpc>
                      </a:pPr>
                      <a:r>
                        <a:rPr dirty="0" sz="1050">
                          <a:latin typeface="SimSun"/>
                          <a:cs typeface="SimSun"/>
                        </a:rPr>
                        <a:t>int</a:t>
                      </a:r>
                      <a:r>
                        <a:rPr dirty="0" sz="1050" spc="-15">
                          <a:latin typeface="SimSun"/>
                          <a:cs typeface="SimSun"/>
                        </a:rPr>
                        <a:t>6</a:t>
                      </a:r>
                      <a:r>
                        <a:rPr dirty="0" sz="1050">
                          <a:latin typeface="SimSun"/>
                          <a:cs typeface="SimSun"/>
                        </a:rPr>
                        <a:t>4</a:t>
                      </a:r>
                      <a:endParaRPr sz="1050">
                        <a:latin typeface="SimSun"/>
                        <a:cs typeface="SimSun"/>
                      </a:endParaRPr>
                    </a:p>
                  </a:txBody>
                  <a:tcPr marL="0" marR="0" marB="0" marT="0">
                    <a:lnR w="3175">
                      <a:solidFill>
                        <a:srgbClr val="D9D9E2"/>
                      </a:solidFill>
                      <a:prstDash val="solid"/>
                    </a:lnR>
                    <a:lnT w="6350">
                      <a:solidFill>
                        <a:srgbClr val="D9D9E2"/>
                      </a:solidFill>
                      <a:prstDash val="solid"/>
                    </a:lnT>
                    <a:lnB w="6350">
                      <a:solidFill>
                        <a:srgbClr val="D9D9E2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3175">
                      <a:solidFill>
                        <a:srgbClr val="D9D9E2"/>
                      </a:solidFill>
                      <a:prstDash val="solid"/>
                    </a:lnL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40207">
                <a:tc>
                  <a:txBody>
                    <a:bodyPr/>
                    <a:lstStyle/>
                    <a:p>
                      <a:pPr algn="ctr" marL="1270" marR="3175">
                        <a:lnSpc>
                          <a:spcPts val="1005"/>
                        </a:lnSpc>
                      </a:pPr>
                      <a:r>
                        <a:rPr dirty="0" sz="1050">
                          <a:latin typeface="SimSun"/>
                          <a:cs typeface="SimSun"/>
                        </a:rPr>
                        <a:t>13</a:t>
                      </a:r>
                      <a:endParaRPr sz="1050">
                        <a:latin typeface="SimSun"/>
                        <a:cs typeface="SimSun"/>
                      </a:endParaRPr>
                    </a:p>
                  </a:txBody>
                  <a:tcPr marL="0" marR="0" marB="0" marT="0">
                    <a:lnL w="3175">
                      <a:solidFill>
                        <a:srgbClr val="D9D9E2"/>
                      </a:solidFill>
                      <a:prstDash val="solid"/>
                    </a:lnL>
                    <a:lnT w="6350">
                      <a:solidFill>
                        <a:srgbClr val="D9D9E2"/>
                      </a:solidFill>
                      <a:prstDash val="solid"/>
                    </a:lnT>
                    <a:lnB w="6350">
                      <a:solidFill>
                        <a:srgbClr val="D9D9E2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6675">
                        <a:lnSpc>
                          <a:spcPts val="1005"/>
                        </a:lnSpc>
                      </a:pPr>
                      <a:r>
                        <a:rPr dirty="0" sz="1050" spc="-5">
                          <a:latin typeface="SimSun"/>
                          <a:cs typeface="SimSun"/>
                        </a:rPr>
                        <a:t>previous</a:t>
                      </a:r>
                      <a:endParaRPr sz="1050">
                        <a:latin typeface="SimSun"/>
                        <a:cs typeface="SimSun"/>
                      </a:endParaRPr>
                    </a:p>
                  </a:txBody>
                  <a:tcPr marL="0" marR="0" marB="0" marT="0">
                    <a:lnT w="6350">
                      <a:solidFill>
                        <a:srgbClr val="D9D9E2"/>
                      </a:solidFill>
                      <a:prstDash val="solid"/>
                    </a:lnT>
                    <a:lnB w="6350">
                      <a:solidFill>
                        <a:srgbClr val="D9D9E2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marL="100330">
                        <a:lnSpc>
                          <a:spcPts val="1005"/>
                        </a:lnSpc>
                      </a:pPr>
                      <a:r>
                        <a:rPr dirty="0" sz="1050" spc="-5">
                          <a:latin typeface="SimSun"/>
                          <a:cs typeface="SimSun"/>
                        </a:rPr>
                        <a:t>41188</a:t>
                      </a:r>
                      <a:r>
                        <a:rPr dirty="0" sz="1050" spc="-40">
                          <a:latin typeface="SimSun"/>
                          <a:cs typeface="SimSun"/>
                        </a:rPr>
                        <a:t> </a:t>
                      </a:r>
                      <a:r>
                        <a:rPr dirty="0" sz="1050" spc="-5">
                          <a:latin typeface="SimSun"/>
                          <a:cs typeface="SimSun"/>
                        </a:rPr>
                        <a:t>non-null</a:t>
                      </a:r>
                      <a:endParaRPr sz="1050">
                        <a:latin typeface="SimSun"/>
                        <a:cs typeface="SimSun"/>
                      </a:endParaRPr>
                    </a:p>
                  </a:txBody>
                  <a:tcPr marL="0" marR="0" marB="0" marT="0">
                    <a:lnT w="6350">
                      <a:solidFill>
                        <a:srgbClr val="D9D9E2"/>
                      </a:solidFill>
                      <a:prstDash val="solid"/>
                    </a:lnT>
                    <a:lnB w="6350">
                      <a:solidFill>
                        <a:srgbClr val="D9D9E2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66040">
                        <a:lnSpc>
                          <a:spcPts val="1005"/>
                        </a:lnSpc>
                      </a:pPr>
                      <a:r>
                        <a:rPr dirty="0" sz="1050">
                          <a:latin typeface="SimSun"/>
                          <a:cs typeface="SimSun"/>
                        </a:rPr>
                        <a:t>int</a:t>
                      </a:r>
                      <a:r>
                        <a:rPr dirty="0" sz="1050" spc="-15">
                          <a:latin typeface="SimSun"/>
                          <a:cs typeface="SimSun"/>
                        </a:rPr>
                        <a:t>6</a:t>
                      </a:r>
                      <a:r>
                        <a:rPr dirty="0" sz="1050">
                          <a:latin typeface="SimSun"/>
                          <a:cs typeface="SimSun"/>
                        </a:rPr>
                        <a:t>4</a:t>
                      </a:r>
                      <a:endParaRPr sz="1050">
                        <a:latin typeface="SimSun"/>
                        <a:cs typeface="SimSun"/>
                      </a:endParaRPr>
                    </a:p>
                  </a:txBody>
                  <a:tcPr marL="0" marR="0" marB="0" marT="0">
                    <a:lnR w="3175">
                      <a:solidFill>
                        <a:srgbClr val="D9D9E2"/>
                      </a:solidFill>
                      <a:prstDash val="solid"/>
                    </a:lnR>
                    <a:lnT w="6350">
                      <a:solidFill>
                        <a:srgbClr val="D9D9E2"/>
                      </a:solidFill>
                      <a:prstDash val="solid"/>
                    </a:lnT>
                    <a:lnB w="6350">
                      <a:solidFill>
                        <a:srgbClr val="D9D9E2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3175">
                      <a:solidFill>
                        <a:srgbClr val="D9D9E2"/>
                      </a:solidFill>
                      <a:prstDash val="solid"/>
                    </a:lnL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40208">
                <a:tc>
                  <a:txBody>
                    <a:bodyPr/>
                    <a:lstStyle/>
                    <a:p>
                      <a:pPr algn="ctr" marL="1270" marR="3175">
                        <a:lnSpc>
                          <a:spcPts val="1005"/>
                        </a:lnSpc>
                      </a:pPr>
                      <a:r>
                        <a:rPr dirty="0" sz="1050">
                          <a:latin typeface="SimSun"/>
                          <a:cs typeface="SimSun"/>
                        </a:rPr>
                        <a:t>14</a:t>
                      </a:r>
                      <a:endParaRPr sz="1050">
                        <a:latin typeface="SimSun"/>
                        <a:cs typeface="SimSun"/>
                      </a:endParaRPr>
                    </a:p>
                  </a:txBody>
                  <a:tcPr marL="0" marR="0" marB="0" marT="0">
                    <a:lnL w="3175">
                      <a:solidFill>
                        <a:srgbClr val="D9D9E2"/>
                      </a:solidFill>
                      <a:prstDash val="solid"/>
                    </a:lnL>
                    <a:lnT w="6350">
                      <a:solidFill>
                        <a:srgbClr val="D9D9E2"/>
                      </a:solidFill>
                      <a:prstDash val="solid"/>
                    </a:lnT>
                    <a:lnB w="6350">
                      <a:solidFill>
                        <a:srgbClr val="D9D9E2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6675">
                        <a:lnSpc>
                          <a:spcPts val="1005"/>
                        </a:lnSpc>
                      </a:pPr>
                      <a:r>
                        <a:rPr dirty="0" sz="1050" spc="-5">
                          <a:latin typeface="SimSun"/>
                          <a:cs typeface="SimSun"/>
                        </a:rPr>
                        <a:t>poutcome</a:t>
                      </a:r>
                      <a:endParaRPr sz="1050">
                        <a:latin typeface="SimSun"/>
                        <a:cs typeface="SimSun"/>
                      </a:endParaRPr>
                    </a:p>
                  </a:txBody>
                  <a:tcPr marL="0" marR="0" marB="0" marT="0">
                    <a:lnT w="6350">
                      <a:solidFill>
                        <a:srgbClr val="D9D9E2"/>
                      </a:solidFill>
                      <a:prstDash val="solid"/>
                    </a:lnT>
                    <a:lnB w="6350">
                      <a:solidFill>
                        <a:srgbClr val="D9D9E2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marL="100330">
                        <a:lnSpc>
                          <a:spcPts val="1005"/>
                        </a:lnSpc>
                      </a:pPr>
                      <a:r>
                        <a:rPr dirty="0" sz="1050" spc="-5">
                          <a:latin typeface="SimSun"/>
                          <a:cs typeface="SimSun"/>
                        </a:rPr>
                        <a:t>41188</a:t>
                      </a:r>
                      <a:r>
                        <a:rPr dirty="0" sz="1050" spc="-40">
                          <a:latin typeface="SimSun"/>
                          <a:cs typeface="SimSun"/>
                        </a:rPr>
                        <a:t> </a:t>
                      </a:r>
                      <a:r>
                        <a:rPr dirty="0" sz="1050" spc="-5">
                          <a:latin typeface="SimSun"/>
                          <a:cs typeface="SimSun"/>
                        </a:rPr>
                        <a:t>non-null</a:t>
                      </a:r>
                      <a:endParaRPr sz="1050">
                        <a:latin typeface="SimSun"/>
                        <a:cs typeface="SimSun"/>
                      </a:endParaRPr>
                    </a:p>
                  </a:txBody>
                  <a:tcPr marL="0" marR="0" marB="0" marT="0">
                    <a:lnT w="6350">
                      <a:solidFill>
                        <a:srgbClr val="D9D9E2"/>
                      </a:solidFill>
                      <a:prstDash val="solid"/>
                    </a:lnT>
                    <a:lnB w="6350">
                      <a:solidFill>
                        <a:srgbClr val="D9D9E2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marL="66040">
                        <a:lnSpc>
                          <a:spcPts val="1005"/>
                        </a:lnSpc>
                      </a:pPr>
                      <a:r>
                        <a:rPr dirty="0" sz="1050">
                          <a:latin typeface="SimSun"/>
                          <a:cs typeface="SimSun"/>
                        </a:rPr>
                        <a:t>obj</a:t>
                      </a:r>
                      <a:r>
                        <a:rPr dirty="0" sz="1050" spc="-15">
                          <a:latin typeface="SimSun"/>
                          <a:cs typeface="SimSun"/>
                        </a:rPr>
                        <a:t>e</a:t>
                      </a:r>
                      <a:r>
                        <a:rPr dirty="0" sz="1050">
                          <a:latin typeface="SimSun"/>
                          <a:cs typeface="SimSun"/>
                        </a:rPr>
                        <a:t>ct</a:t>
                      </a:r>
                      <a:endParaRPr sz="1050">
                        <a:latin typeface="SimSun"/>
                        <a:cs typeface="SimSun"/>
                      </a:endParaRPr>
                    </a:p>
                  </a:txBody>
                  <a:tcPr marL="0" marR="0" marB="0" marT="0">
                    <a:lnR w="3175">
                      <a:solidFill>
                        <a:srgbClr val="D9D9E2"/>
                      </a:solidFill>
                      <a:prstDash val="solid"/>
                    </a:lnR>
                    <a:lnT w="6350">
                      <a:solidFill>
                        <a:srgbClr val="D9D9E2"/>
                      </a:solidFill>
                      <a:prstDash val="solid"/>
                    </a:lnT>
                    <a:lnB w="6350">
                      <a:solidFill>
                        <a:srgbClr val="D9D9E2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D9D9E2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38684">
                <a:tc>
                  <a:txBody>
                    <a:bodyPr/>
                    <a:lstStyle/>
                    <a:p>
                      <a:pPr algn="ctr" marL="1270" marR="3175">
                        <a:lnSpc>
                          <a:spcPts val="990"/>
                        </a:lnSpc>
                      </a:pPr>
                      <a:r>
                        <a:rPr dirty="0" sz="1050">
                          <a:latin typeface="SimSun"/>
                          <a:cs typeface="SimSun"/>
                        </a:rPr>
                        <a:t>15</a:t>
                      </a:r>
                      <a:endParaRPr sz="1050">
                        <a:latin typeface="SimSun"/>
                        <a:cs typeface="SimSun"/>
                      </a:endParaRPr>
                    </a:p>
                  </a:txBody>
                  <a:tcPr marL="0" marR="0" marB="0" marT="0">
                    <a:lnL w="3175">
                      <a:solidFill>
                        <a:srgbClr val="D9D9E2"/>
                      </a:solidFill>
                      <a:prstDash val="solid"/>
                    </a:lnL>
                    <a:lnT w="6350">
                      <a:solidFill>
                        <a:srgbClr val="D9D9E2"/>
                      </a:solidFill>
                      <a:prstDash val="solid"/>
                    </a:lnT>
                    <a:lnB w="6350">
                      <a:solidFill>
                        <a:srgbClr val="D9D9E2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6675">
                        <a:lnSpc>
                          <a:spcPts val="990"/>
                        </a:lnSpc>
                      </a:pPr>
                      <a:r>
                        <a:rPr dirty="0" sz="1050" spc="-5">
                          <a:latin typeface="SimSun"/>
                          <a:cs typeface="SimSun"/>
                        </a:rPr>
                        <a:t>emp.var.rate</a:t>
                      </a:r>
                      <a:endParaRPr sz="1050">
                        <a:latin typeface="SimSun"/>
                        <a:cs typeface="SimSun"/>
                      </a:endParaRPr>
                    </a:p>
                  </a:txBody>
                  <a:tcPr marL="0" marR="0" marB="0" marT="0">
                    <a:lnT w="6350">
                      <a:solidFill>
                        <a:srgbClr val="D9D9E2"/>
                      </a:solidFill>
                      <a:prstDash val="solid"/>
                    </a:lnT>
                    <a:lnB w="6350">
                      <a:solidFill>
                        <a:srgbClr val="D9D9E2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marL="100330">
                        <a:lnSpc>
                          <a:spcPts val="990"/>
                        </a:lnSpc>
                      </a:pPr>
                      <a:r>
                        <a:rPr dirty="0" sz="1050" spc="-5">
                          <a:latin typeface="SimSun"/>
                          <a:cs typeface="SimSun"/>
                        </a:rPr>
                        <a:t>41188</a:t>
                      </a:r>
                      <a:r>
                        <a:rPr dirty="0" sz="1050" spc="-40">
                          <a:latin typeface="SimSun"/>
                          <a:cs typeface="SimSun"/>
                        </a:rPr>
                        <a:t> </a:t>
                      </a:r>
                      <a:r>
                        <a:rPr dirty="0" sz="1050" spc="-5">
                          <a:latin typeface="SimSun"/>
                          <a:cs typeface="SimSun"/>
                        </a:rPr>
                        <a:t>non-null</a:t>
                      </a:r>
                      <a:endParaRPr sz="1050">
                        <a:latin typeface="SimSun"/>
                        <a:cs typeface="SimSun"/>
                      </a:endParaRPr>
                    </a:p>
                  </a:txBody>
                  <a:tcPr marL="0" marR="0" marB="0" marT="0">
                    <a:lnT w="6350">
                      <a:solidFill>
                        <a:srgbClr val="D9D9E2"/>
                      </a:solidFill>
                      <a:prstDash val="solid"/>
                    </a:lnT>
                    <a:lnB w="6350">
                      <a:solidFill>
                        <a:srgbClr val="D9D9E2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4">
                  <a:txBody>
                    <a:bodyPr/>
                    <a:lstStyle/>
                    <a:p>
                      <a:pPr marL="66040">
                        <a:lnSpc>
                          <a:spcPts val="990"/>
                        </a:lnSpc>
                      </a:pPr>
                      <a:r>
                        <a:rPr dirty="0" sz="1050">
                          <a:latin typeface="SimSun"/>
                          <a:cs typeface="SimSun"/>
                        </a:rPr>
                        <a:t>flo</a:t>
                      </a:r>
                      <a:r>
                        <a:rPr dirty="0" sz="1050" spc="-15">
                          <a:latin typeface="SimSun"/>
                          <a:cs typeface="SimSun"/>
                        </a:rPr>
                        <a:t>a</a:t>
                      </a:r>
                      <a:r>
                        <a:rPr dirty="0" sz="1050">
                          <a:latin typeface="SimSun"/>
                          <a:cs typeface="SimSun"/>
                        </a:rPr>
                        <a:t>t64</a:t>
                      </a:r>
                      <a:endParaRPr sz="1050">
                        <a:latin typeface="SimSun"/>
                        <a:cs typeface="SimSun"/>
                      </a:endParaRPr>
                    </a:p>
                  </a:txBody>
                  <a:tcPr marL="0" marR="0" marB="0" marT="0">
                    <a:lnR w="3175">
                      <a:solidFill>
                        <a:srgbClr val="D9D9E2"/>
                      </a:solidFill>
                      <a:prstDash val="solid"/>
                    </a:lnR>
                    <a:lnT w="6350">
                      <a:solidFill>
                        <a:srgbClr val="D9D9E2"/>
                      </a:solidFill>
                      <a:prstDash val="solid"/>
                    </a:lnT>
                    <a:lnB w="6350">
                      <a:solidFill>
                        <a:srgbClr val="D9D9E2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D9D9E2"/>
                      </a:solidFill>
                      <a:prstDash val="solid"/>
                    </a:lnL>
                  </a:tcPr>
                </a:tc>
              </a:tr>
              <a:tr h="140207">
                <a:tc>
                  <a:txBody>
                    <a:bodyPr/>
                    <a:lstStyle/>
                    <a:p>
                      <a:pPr algn="ctr" marL="1270" marR="3175">
                        <a:lnSpc>
                          <a:spcPts val="1005"/>
                        </a:lnSpc>
                      </a:pPr>
                      <a:r>
                        <a:rPr dirty="0" sz="1050">
                          <a:latin typeface="SimSun"/>
                          <a:cs typeface="SimSun"/>
                        </a:rPr>
                        <a:t>16</a:t>
                      </a:r>
                      <a:endParaRPr sz="1050">
                        <a:latin typeface="SimSun"/>
                        <a:cs typeface="SimSun"/>
                      </a:endParaRPr>
                    </a:p>
                  </a:txBody>
                  <a:tcPr marL="0" marR="0" marB="0" marT="0">
                    <a:lnL w="3175">
                      <a:solidFill>
                        <a:srgbClr val="D9D9E2"/>
                      </a:solidFill>
                      <a:prstDash val="solid"/>
                    </a:lnL>
                    <a:lnT w="6350">
                      <a:solidFill>
                        <a:srgbClr val="D9D9E2"/>
                      </a:solidFill>
                      <a:prstDash val="solid"/>
                    </a:lnT>
                    <a:lnB w="6350">
                      <a:solidFill>
                        <a:srgbClr val="D9D9E2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6675">
                        <a:lnSpc>
                          <a:spcPts val="1005"/>
                        </a:lnSpc>
                      </a:pPr>
                      <a:r>
                        <a:rPr dirty="0" sz="1050" spc="-5">
                          <a:latin typeface="SimSun"/>
                          <a:cs typeface="SimSun"/>
                        </a:rPr>
                        <a:t>cons.price.idx</a:t>
                      </a:r>
                      <a:endParaRPr sz="1050">
                        <a:latin typeface="SimSun"/>
                        <a:cs typeface="SimSun"/>
                      </a:endParaRPr>
                    </a:p>
                  </a:txBody>
                  <a:tcPr marL="0" marR="0" marB="0" marT="0">
                    <a:lnT w="6350">
                      <a:solidFill>
                        <a:srgbClr val="D9D9E2"/>
                      </a:solidFill>
                      <a:prstDash val="solid"/>
                    </a:lnT>
                    <a:lnB w="6350">
                      <a:solidFill>
                        <a:srgbClr val="D9D9E2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marL="100330">
                        <a:lnSpc>
                          <a:spcPts val="1005"/>
                        </a:lnSpc>
                      </a:pPr>
                      <a:r>
                        <a:rPr dirty="0" sz="1050" spc="-5">
                          <a:latin typeface="SimSun"/>
                          <a:cs typeface="SimSun"/>
                        </a:rPr>
                        <a:t>41188</a:t>
                      </a:r>
                      <a:r>
                        <a:rPr dirty="0" sz="1050" spc="-40">
                          <a:latin typeface="SimSun"/>
                          <a:cs typeface="SimSun"/>
                        </a:rPr>
                        <a:t> </a:t>
                      </a:r>
                      <a:r>
                        <a:rPr dirty="0" sz="1050" spc="-5">
                          <a:latin typeface="SimSun"/>
                          <a:cs typeface="SimSun"/>
                        </a:rPr>
                        <a:t>non-null</a:t>
                      </a:r>
                      <a:endParaRPr sz="1050">
                        <a:latin typeface="SimSun"/>
                        <a:cs typeface="SimSun"/>
                      </a:endParaRPr>
                    </a:p>
                  </a:txBody>
                  <a:tcPr marL="0" marR="0" marB="0" marT="0">
                    <a:lnT w="6350">
                      <a:solidFill>
                        <a:srgbClr val="D9D9E2"/>
                      </a:solidFill>
                      <a:prstDash val="solid"/>
                    </a:lnT>
                    <a:lnB w="6350">
                      <a:solidFill>
                        <a:srgbClr val="D9D9E2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4">
                  <a:txBody>
                    <a:bodyPr/>
                    <a:lstStyle/>
                    <a:p>
                      <a:pPr marL="66040">
                        <a:lnSpc>
                          <a:spcPts val="1005"/>
                        </a:lnSpc>
                      </a:pPr>
                      <a:r>
                        <a:rPr dirty="0" sz="1050">
                          <a:latin typeface="SimSun"/>
                          <a:cs typeface="SimSun"/>
                        </a:rPr>
                        <a:t>flo</a:t>
                      </a:r>
                      <a:r>
                        <a:rPr dirty="0" sz="1050" spc="-15">
                          <a:latin typeface="SimSun"/>
                          <a:cs typeface="SimSun"/>
                        </a:rPr>
                        <a:t>a</a:t>
                      </a:r>
                      <a:r>
                        <a:rPr dirty="0" sz="1050">
                          <a:latin typeface="SimSun"/>
                          <a:cs typeface="SimSun"/>
                        </a:rPr>
                        <a:t>t64</a:t>
                      </a:r>
                      <a:endParaRPr sz="1050">
                        <a:latin typeface="SimSun"/>
                        <a:cs typeface="SimSun"/>
                      </a:endParaRPr>
                    </a:p>
                  </a:txBody>
                  <a:tcPr marL="0" marR="0" marB="0" marT="0">
                    <a:lnR w="3175">
                      <a:solidFill>
                        <a:srgbClr val="D9D9E2"/>
                      </a:solidFill>
                      <a:prstDash val="solid"/>
                    </a:lnR>
                    <a:lnT w="6350">
                      <a:solidFill>
                        <a:srgbClr val="D9D9E2"/>
                      </a:solidFill>
                      <a:prstDash val="solid"/>
                    </a:lnT>
                    <a:lnB w="6350">
                      <a:solidFill>
                        <a:srgbClr val="D9D9E2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3175">
                      <a:solidFill>
                        <a:srgbClr val="D9D9E2"/>
                      </a:solidFill>
                      <a:prstDash val="solid"/>
                    </a:lnL>
                  </a:tcPr>
                </a:tc>
              </a:tr>
              <a:tr h="140208">
                <a:tc>
                  <a:txBody>
                    <a:bodyPr/>
                    <a:lstStyle/>
                    <a:p>
                      <a:pPr algn="ctr" marL="1270" marR="3175">
                        <a:lnSpc>
                          <a:spcPts val="1005"/>
                        </a:lnSpc>
                      </a:pPr>
                      <a:r>
                        <a:rPr dirty="0" sz="1050">
                          <a:latin typeface="SimSun"/>
                          <a:cs typeface="SimSun"/>
                        </a:rPr>
                        <a:t>17</a:t>
                      </a:r>
                      <a:endParaRPr sz="1050">
                        <a:latin typeface="SimSun"/>
                        <a:cs typeface="SimSun"/>
                      </a:endParaRPr>
                    </a:p>
                  </a:txBody>
                  <a:tcPr marL="0" marR="0" marB="0" marT="0">
                    <a:lnL w="3175">
                      <a:solidFill>
                        <a:srgbClr val="D9D9E2"/>
                      </a:solidFill>
                      <a:prstDash val="solid"/>
                    </a:lnL>
                    <a:lnT w="6350">
                      <a:solidFill>
                        <a:srgbClr val="D9D9E2"/>
                      </a:solidFill>
                      <a:prstDash val="solid"/>
                    </a:lnT>
                    <a:lnB w="6350">
                      <a:solidFill>
                        <a:srgbClr val="D9D9E2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6675">
                        <a:lnSpc>
                          <a:spcPts val="1005"/>
                        </a:lnSpc>
                      </a:pPr>
                      <a:r>
                        <a:rPr dirty="0" sz="1050" spc="-5">
                          <a:latin typeface="SimSun"/>
                          <a:cs typeface="SimSun"/>
                        </a:rPr>
                        <a:t>cons.conf.idx</a:t>
                      </a:r>
                      <a:endParaRPr sz="1050">
                        <a:latin typeface="SimSun"/>
                        <a:cs typeface="SimSun"/>
                      </a:endParaRPr>
                    </a:p>
                  </a:txBody>
                  <a:tcPr marL="0" marR="0" marB="0" marT="0">
                    <a:lnT w="6350">
                      <a:solidFill>
                        <a:srgbClr val="D9D9E2"/>
                      </a:solidFill>
                      <a:prstDash val="solid"/>
                    </a:lnT>
                    <a:lnB w="6350">
                      <a:solidFill>
                        <a:srgbClr val="D9D9E2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marL="100330">
                        <a:lnSpc>
                          <a:spcPts val="1005"/>
                        </a:lnSpc>
                      </a:pPr>
                      <a:r>
                        <a:rPr dirty="0" sz="1050" spc="-5">
                          <a:latin typeface="SimSun"/>
                          <a:cs typeface="SimSun"/>
                        </a:rPr>
                        <a:t>41188</a:t>
                      </a:r>
                      <a:r>
                        <a:rPr dirty="0" sz="1050" spc="-40">
                          <a:latin typeface="SimSun"/>
                          <a:cs typeface="SimSun"/>
                        </a:rPr>
                        <a:t> </a:t>
                      </a:r>
                      <a:r>
                        <a:rPr dirty="0" sz="1050" spc="-5">
                          <a:latin typeface="SimSun"/>
                          <a:cs typeface="SimSun"/>
                        </a:rPr>
                        <a:t>non-null</a:t>
                      </a:r>
                      <a:endParaRPr sz="1050">
                        <a:latin typeface="SimSun"/>
                        <a:cs typeface="SimSun"/>
                      </a:endParaRPr>
                    </a:p>
                  </a:txBody>
                  <a:tcPr marL="0" marR="0" marB="0" marT="0">
                    <a:lnT w="6350">
                      <a:solidFill>
                        <a:srgbClr val="D9D9E2"/>
                      </a:solidFill>
                      <a:prstDash val="solid"/>
                    </a:lnT>
                    <a:lnB w="6350">
                      <a:solidFill>
                        <a:srgbClr val="D9D9E2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4">
                  <a:txBody>
                    <a:bodyPr/>
                    <a:lstStyle/>
                    <a:p>
                      <a:pPr marL="66040">
                        <a:lnSpc>
                          <a:spcPts val="1005"/>
                        </a:lnSpc>
                      </a:pPr>
                      <a:r>
                        <a:rPr dirty="0" sz="1050">
                          <a:latin typeface="SimSun"/>
                          <a:cs typeface="SimSun"/>
                        </a:rPr>
                        <a:t>flo</a:t>
                      </a:r>
                      <a:r>
                        <a:rPr dirty="0" sz="1050" spc="-15">
                          <a:latin typeface="SimSun"/>
                          <a:cs typeface="SimSun"/>
                        </a:rPr>
                        <a:t>a</a:t>
                      </a:r>
                      <a:r>
                        <a:rPr dirty="0" sz="1050">
                          <a:latin typeface="SimSun"/>
                          <a:cs typeface="SimSun"/>
                        </a:rPr>
                        <a:t>t64</a:t>
                      </a:r>
                      <a:endParaRPr sz="1050">
                        <a:latin typeface="SimSun"/>
                        <a:cs typeface="SimSun"/>
                      </a:endParaRPr>
                    </a:p>
                  </a:txBody>
                  <a:tcPr marL="0" marR="0" marB="0" marT="0">
                    <a:lnR w="3175">
                      <a:solidFill>
                        <a:srgbClr val="D9D9E2"/>
                      </a:solidFill>
                      <a:prstDash val="solid"/>
                    </a:lnR>
                    <a:lnT w="6350">
                      <a:solidFill>
                        <a:srgbClr val="D9D9E2"/>
                      </a:solidFill>
                      <a:prstDash val="solid"/>
                    </a:lnT>
                    <a:lnB w="6350">
                      <a:solidFill>
                        <a:srgbClr val="D9D9E2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3175">
                      <a:solidFill>
                        <a:srgbClr val="D9D9E2"/>
                      </a:solidFill>
                      <a:prstDash val="solid"/>
                    </a:lnL>
                  </a:tcPr>
                </a:tc>
              </a:tr>
              <a:tr h="138684">
                <a:tc>
                  <a:txBody>
                    <a:bodyPr/>
                    <a:lstStyle/>
                    <a:p>
                      <a:pPr algn="ctr" marL="1270" marR="3175">
                        <a:lnSpc>
                          <a:spcPts val="990"/>
                        </a:lnSpc>
                      </a:pPr>
                      <a:r>
                        <a:rPr dirty="0" sz="1050">
                          <a:latin typeface="SimSun"/>
                          <a:cs typeface="SimSun"/>
                        </a:rPr>
                        <a:t>18</a:t>
                      </a:r>
                      <a:endParaRPr sz="1050">
                        <a:latin typeface="SimSun"/>
                        <a:cs typeface="SimSun"/>
                      </a:endParaRPr>
                    </a:p>
                  </a:txBody>
                  <a:tcPr marL="0" marR="0" marB="0" marT="0">
                    <a:lnL w="3175">
                      <a:solidFill>
                        <a:srgbClr val="D9D9E2"/>
                      </a:solidFill>
                      <a:prstDash val="solid"/>
                    </a:lnL>
                    <a:lnT w="6350">
                      <a:solidFill>
                        <a:srgbClr val="D9D9E2"/>
                      </a:solidFill>
                      <a:prstDash val="solid"/>
                    </a:lnT>
                    <a:lnB w="6350">
                      <a:solidFill>
                        <a:srgbClr val="D9D9E2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6675">
                        <a:lnSpc>
                          <a:spcPts val="990"/>
                        </a:lnSpc>
                      </a:pPr>
                      <a:r>
                        <a:rPr dirty="0" sz="1050" spc="-5">
                          <a:latin typeface="SimSun"/>
                          <a:cs typeface="SimSun"/>
                        </a:rPr>
                        <a:t>euribor3m</a:t>
                      </a:r>
                      <a:endParaRPr sz="1050">
                        <a:latin typeface="SimSun"/>
                        <a:cs typeface="SimSun"/>
                      </a:endParaRPr>
                    </a:p>
                  </a:txBody>
                  <a:tcPr marL="0" marR="0" marB="0" marT="0">
                    <a:lnT w="6350">
                      <a:solidFill>
                        <a:srgbClr val="D9D9E2"/>
                      </a:solidFill>
                      <a:prstDash val="solid"/>
                    </a:lnT>
                    <a:lnB w="6350">
                      <a:solidFill>
                        <a:srgbClr val="D9D9E2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marL="100330">
                        <a:lnSpc>
                          <a:spcPts val="990"/>
                        </a:lnSpc>
                      </a:pPr>
                      <a:r>
                        <a:rPr dirty="0" sz="1050" spc="-5">
                          <a:latin typeface="SimSun"/>
                          <a:cs typeface="SimSun"/>
                        </a:rPr>
                        <a:t>41188</a:t>
                      </a:r>
                      <a:r>
                        <a:rPr dirty="0" sz="1050" spc="-40">
                          <a:latin typeface="SimSun"/>
                          <a:cs typeface="SimSun"/>
                        </a:rPr>
                        <a:t> </a:t>
                      </a:r>
                      <a:r>
                        <a:rPr dirty="0" sz="1050" spc="-5">
                          <a:latin typeface="SimSun"/>
                          <a:cs typeface="SimSun"/>
                        </a:rPr>
                        <a:t>non-null</a:t>
                      </a:r>
                      <a:endParaRPr sz="1050">
                        <a:latin typeface="SimSun"/>
                        <a:cs typeface="SimSun"/>
                      </a:endParaRPr>
                    </a:p>
                  </a:txBody>
                  <a:tcPr marL="0" marR="0" marB="0" marT="0">
                    <a:lnT w="6350">
                      <a:solidFill>
                        <a:srgbClr val="D9D9E2"/>
                      </a:solidFill>
                      <a:prstDash val="solid"/>
                    </a:lnT>
                    <a:lnB w="6350">
                      <a:solidFill>
                        <a:srgbClr val="D9D9E2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4">
                  <a:txBody>
                    <a:bodyPr/>
                    <a:lstStyle/>
                    <a:p>
                      <a:pPr marL="66040">
                        <a:lnSpc>
                          <a:spcPts val="990"/>
                        </a:lnSpc>
                      </a:pPr>
                      <a:r>
                        <a:rPr dirty="0" sz="1050">
                          <a:latin typeface="SimSun"/>
                          <a:cs typeface="SimSun"/>
                        </a:rPr>
                        <a:t>flo</a:t>
                      </a:r>
                      <a:r>
                        <a:rPr dirty="0" sz="1050" spc="-15">
                          <a:latin typeface="SimSun"/>
                          <a:cs typeface="SimSun"/>
                        </a:rPr>
                        <a:t>a</a:t>
                      </a:r>
                      <a:r>
                        <a:rPr dirty="0" sz="1050">
                          <a:latin typeface="SimSun"/>
                          <a:cs typeface="SimSun"/>
                        </a:rPr>
                        <a:t>t64</a:t>
                      </a:r>
                      <a:endParaRPr sz="1050">
                        <a:latin typeface="SimSun"/>
                        <a:cs typeface="SimSun"/>
                      </a:endParaRPr>
                    </a:p>
                  </a:txBody>
                  <a:tcPr marL="0" marR="0" marB="0" marT="0">
                    <a:lnR w="3175">
                      <a:solidFill>
                        <a:srgbClr val="D9D9E2"/>
                      </a:solidFill>
                      <a:prstDash val="solid"/>
                    </a:lnR>
                    <a:lnT w="6350">
                      <a:solidFill>
                        <a:srgbClr val="D9D9E2"/>
                      </a:solidFill>
                      <a:prstDash val="solid"/>
                    </a:lnT>
                    <a:lnB w="6350">
                      <a:solidFill>
                        <a:srgbClr val="D9D9E2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3175">
                      <a:solidFill>
                        <a:srgbClr val="D9D9E2"/>
                      </a:solidFill>
                      <a:prstDash val="solid"/>
                    </a:lnL>
                  </a:tcPr>
                </a:tc>
              </a:tr>
              <a:tr h="140207">
                <a:tc>
                  <a:txBody>
                    <a:bodyPr/>
                    <a:lstStyle/>
                    <a:p>
                      <a:pPr algn="ctr" marL="1270" marR="3175">
                        <a:lnSpc>
                          <a:spcPts val="1005"/>
                        </a:lnSpc>
                      </a:pPr>
                      <a:r>
                        <a:rPr dirty="0" sz="1050">
                          <a:latin typeface="SimSun"/>
                          <a:cs typeface="SimSun"/>
                        </a:rPr>
                        <a:t>19</a:t>
                      </a:r>
                      <a:endParaRPr sz="1050">
                        <a:latin typeface="SimSun"/>
                        <a:cs typeface="SimSun"/>
                      </a:endParaRPr>
                    </a:p>
                  </a:txBody>
                  <a:tcPr marL="0" marR="0" marB="0" marT="0">
                    <a:lnL w="3175">
                      <a:solidFill>
                        <a:srgbClr val="D9D9E2"/>
                      </a:solidFill>
                      <a:prstDash val="solid"/>
                    </a:lnL>
                    <a:lnT w="6350">
                      <a:solidFill>
                        <a:srgbClr val="D9D9E2"/>
                      </a:solidFill>
                      <a:prstDash val="solid"/>
                    </a:lnT>
                    <a:lnB w="6350">
                      <a:solidFill>
                        <a:srgbClr val="D9D9E2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6675">
                        <a:lnSpc>
                          <a:spcPts val="1005"/>
                        </a:lnSpc>
                      </a:pPr>
                      <a:r>
                        <a:rPr dirty="0" sz="1050" spc="-5">
                          <a:latin typeface="SimSun"/>
                          <a:cs typeface="SimSun"/>
                        </a:rPr>
                        <a:t>nr.employed</a:t>
                      </a:r>
                      <a:endParaRPr sz="1050">
                        <a:latin typeface="SimSun"/>
                        <a:cs typeface="SimSun"/>
                      </a:endParaRPr>
                    </a:p>
                  </a:txBody>
                  <a:tcPr marL="0" marR="0" marB="0" marT="0">
                    <a:lnT w="6350">
                      <a:solidFill>
                        <a:srgbClr val="D9D9E2"/>
                      </a:solidFill>
                      <a:prstDash val="solid"/>
                    </a:lnT>
                    <a:lnB w="6350">
                      <a:solidFill>
                        <a:srgbClr val="D9D9E2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marL="100330">
                        <a:lnSpc>
                          <a:spcPts val="1005"/>
                        </a:lnSpc>
                      </a:pPr>
                      <a:r>
                        <a:rPr dirty="0" sz="1050" spc="-5">
                          <a:latin typeface="SimSun"/>
                          <a:cs typeface="SimSun"/>
                        </a:rPr>
                        <a:t>41188</a:t>
                      </a:r>
                      <a:r>
                        <a:rPr dirty="0" sz="1050" spc="-40">
                          <a:latin typeface="SimSun"/>
                          <a:cs typeface="SimSun"/>
                        </a:rPr>
                        <a:t> </a:t>
                      </a:r>
                      <a:r>
                        <a:rPr dirty="0" sz="1050" spc="-5">
                          <a:latin typeface="SimSun"/>
                          <a:cs typeface="SimSun"/>
                        </a:rPr>
                        <a:t>non-null</a:t>
                      </a:r>
                      <a:endParaRPr sz="1050">
                        <a:latin typeface="SimSun"/>
                        <a:cs typeface="SimSun"/>
                      </a:endParaRPr>
                    </a:p>
                  </a:txBody>
                  <a:tcPr marL="0" marR="0" marB="0" marT="0">
                    <a:lnT w="6350">
                      <a:solidFill>
                        <a:srgbClr val="D9D9E2"/>
                      </a:solidFill>
                      <a:prstDash val="solid"/>
                    </a:lnT>
                    <a:lnB w="6350">
                      <a:solidFill>
                        <a:srgbClr val="D9D9E2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4">
                  <a:txBody>
                    <a:bodyPr/>
                    <a:lstStyle/>
                    <a:p>
                      <a:pPr marL="66040">
                        <a:lnSpc>
                          <a:spcPts val="1005"/>
                        </a:lnSpc>
                      </a:pPr>
                      <a:r>
                        <a:rPr dirty="0" sz="1050">
                          <a:latin typeface="SimSun"/>
                          <a:cs typeface="SimSun"/>
                        </a:rPr>
                        <a:t>flo</a:t>
                      </a:r>
                      <a:r>
                        <a:rPr dirty="0" sz="1050" spc="-15">
                          <a:latin typeface="SimSun"/>
                          <a:cs typeface="SimSun"/>
                        </a:rPr>
                        <a:t>a</a:t>
                      </a:r>
                      <a:r>
                        <a:rPr dirty="0" sz="1050">
                          <a:latin typeface="SimSun"/>
                          <a:cs typeface="SimSun"/>
                        </a:rPr>
                        <a:t>t64</a:t>
                      </a:r>
                      <a:endParaRPr sz="1050">
                        <a:latin typeface="SimSun"/>
                        <a:cs typeface="SimSun"/>
                      </a:endParaRPr>
                    </a:p>
                  </a:txBody>
                  <a:tcPr marL="0" marR="0" marB="0" marT="0">
                    <a:lnR w="3175">
                      <a:solidFill>
                        <a:srgbClr val="D9D9E2"/>
                      </a:solidFill>
                      <a:prstDash val="solid"/>
                    </a:lnR>
                    <a:lnT w="6350">
                      <a:solidFill>
                        <a:srgbClr val="D9D9E2"/>
                      </a:solidFill>
                      <a:prstDash val="solid"/>
                    </a:lnT>
                    <a:lnB w="6350">
                      <a:solidFill>
                        <a:srgbClr val="D9D9E2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3175">
                      <a:solidFill>
                        <a:srgbClr val="D9D9E2"/>
                      </a:solidFill>
                      <a:prstDash val="solid"/>
                    </a:lnL>
                  </a:tcPr>
                </a:tc>
              </a:tr>
              <a:tr h="140207">
                <a:tc>
                  <a:txBody>
                    <a:bodyPr/>
                    <a:lstStyle/>
                    <a:p>
                      <a:pPr algn="ctr" marL="1270" marR="3175">
                        <a:lnSpc>
                          <a:spcPts val="1005"/>
                        </a:lnSpc>
                      </a:pPr>
                      <a:r>
                        <a:rPr dirty="0" sz="1050">
                          <a:latin typeface="SimSun"/>
                          <a:cs typeface="SimSun"/>
                        </a:rPr>
                        <a:t>20</a:t>
                      </a:r>
                      <a:endParaRPr sz="1050">
                        <a:latin typeface="SimSun"/>
                        <a:cs typeface="SimSun"/>
                      </a:endParaRPr>
                    </a:p>
                  </a:txBody>
                  <a:tcPr marL="0" marR="0" marB="0" marT="0">
                    <a:lnL w="3175">
                      <a:solidFill>
                        <a:srgbClr val="D9D9E2"/>
                      </a:solidFill>
                      <a:prstDash val="solid"/>
                    </a:lnL>
                    <a:lnT w="6350">
                      <a:solidFill>
                        <a:srgbClr val="D9D9E2"/>
                      </a:solidFill>
                      <a:prstDash val="solid"/>
                    </a:lnT>
                    <a:lnB w="6350">
                      <a:solidFill>
                        <a:srgbClr val="D9D9E2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6675">
                        <a:lnSpc>
                          <a:spcPts val="1005"/>
                        </a:lnSpc>
                      </a:pPr>
                      <a:r>
                        <a:rPr dirty="0" sz="1050">
                          <a:latin typeface="SimSun"/>
                          <a:cs typeface="SimSun"/>
                        </a:rPr>
                        <a:t>y</a:t>
                      </a:r>
                      <a:endParaRPr sz="1050">
                        <a:latin typeface="SimSun"/>
                        <a:cs typeface="SimSun"/>
                      </a:endParaRPr>
                    </a:p>
                  </a:txBody>
                  <a:tcPr marL="0" marR="0" marB="0" marT="0">
                    <a:lnT w="6350">
                      <a:solidFill>
                        <a:srgbClr val="D9D9E2"/>
                      </a:solidFill>
                      <a:prstDash val="solid"/>
                    </a:lnT>
                    <a:lnB w="6350">
                      <a:solidFill>
                        <a:srgbClr val="D9D9E2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marL="100330">
                        <a:lnSpc>
                          <a:spcPts val="1005"/>
                        </a:lnSpc>
                      </a:pPr>
                      <a:r>
                        <a:rPr dirty="0" sz="1050" spc="-5">
                          <a:latin typeface="SimSun"/>
                          <a:cs typeface="SimSun"/>
                        </a:rPr>
                        <a:t>41188</a:t>
                      </a:r>
                      <a:r>
                        <a:rPr dirty="0" sz="1050" spc="-40">
                          <a:latin typeface="SimSun"/>
                          <a:cs typeface="SimSun"/>
                        </a:rPr>
                        <a:t> </a:t>
                      </a:r>
                      <a:r>
                        <a:rPr dirty="0" sz="1050" spc="-5">
                          <a:latin typeface="SimSun"/>
                          <a:cs typeface="SimSun"/>
                        </a:rPr>
                        <a:t>non-null</a:t>
                      </a:r>
                      <a:endParaRPr sz="1050">
                        <a:latin typeface="SimSun"/>
                        <a:cs typeface="SimSun"/>
                      </a:endParaRPr>
                    </a:p>
                  </a:txBody>
                  <a:tcPr marL="0" marR="0" marB="0" marT="0">
                    <a:lnT w="6350">
                      <a:solidFill>
                        <a:srgbClr val="D9D9E2"/>
                      </a:solidFill>
                      <a:prstDash val="solid"/>
                    </a:lnT>
                    <a:lnB w="6350">
                      <a:solidFill>
                        <a:srgbClr val="D9D9E2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marL="66040">
                        <a:lnSpc>
                          <a:spcPts val="1005"/>
                        </a:lnSpc>
                      </a:pPr>
                      <a:r>
                        <a:rPr dirty="0" sz="1050">
                          <a:latin typeface="SimSun"/>
                          <a:cs typeface="SimSun"/>
                        </a:rPr>
                        <a:t>obj</a:t>
                      </a:r>
                      <a:r>
                        <a:rPr dirty="0" sz="1050" spc="-15">
                          <a:latin typeface="SimSun"/>
                          <a:cs typeface="SimSun"/>
                        </a:rPr>
                        <a:t>e</a:t>
                      </a:r>
                      <a:r>
                        <a:rPr dirty="0" sz="1050">
                          <a:latin typeface="SimSun"/>
                          <a:cs typeface="SimSun"/>
                        </a:rPr>
                        <a:t>ct</a:t>
                      </a:r>
                      <a:endParaRPr sz="1050">
                        <a:latin typeface="SimSun"/>
                        <a:cs typeface="SimSun"/>
                      </a:endParaRPr>
                    </a:p>
                  </a:txBody>
                  <a:tcPr marL="0" marR="0" marB="0" marT="0">
                    <a:lnR w="3175">
                      <a:solidFill>
                        <a:srgbClr val="D9D9E2"/>
                      </a:solidFill>
                      <a:prstDash val="solid"/>
                    </a:lnR>
                    <a:lnT w="6350">
                      <a:solidFill>
                        <a:srgbClr val="D9D9E2"/>
                      </a:solidFill>
                      <a:prstDash val="solid"/>
                    </a:lnT>
                    <a:lnB w="6350">
                      <a:solidFill>
                        <a:srgbClr val="D9D9E2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D9D9E2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37109">
                <a:tc gridSpan="7">
                  <a:txBody>
                    <a:bodyPr/>
                    <a:lstStyle/>
                    <a:p>
                      <a:pPr marL="1270">
                        <a:lnSpc>
                          <a:spcPts val="980"/>
                        </a:lnSpc>
                      </a:pPr>
                      <a:r>
                        <a:rPr dirty="0" sz="1050">
                          <a:latin typeface="SimSun"/>
                          <a:cs typeface="SimSun"/>
                        </a:rPr>
                        <a:t>dtypes:</a:t>
                      </a:r>
                      <a:r>
                        <a:rPr dirty="0" sz="1050" spc="-5">
                          <a:latin typeface="SimSun"/>
                          <a:cs typeface="SimSun"/>
                        </a:rPr>
                        <a:t> float64(5), int64(5),</a:t>
                      </a:r>
                      <a:r>
                        <a:rPr dirty="0" sz="1050" spc="-10">
                          <a:latin typeface="SimSun"/>
                          <a:cs typeface="SimSun"/>
                        </a:rPr>
                        <a:t> </a:t>
                      </a:r>
                      <a:r>
                        <a:rPr dirty="0" sz="1050">
                          <a:latin typeface="SimSun"/>
                          <a:cs typeface="SimSun"/>
                        </a:rPr>
                        <a:t>object(11)</a:t>
                      </a:r>
                      <a:endParaRPr sz="1050">
                        <a:latin typeface="SimSun"/>
                        <a:cs typeface="SimSun"/>
                      </a:endParaRPr>
                    </a:p>
                  </a:txBody>
                  <a:tcPr marL="0" marR="0" marB="0" marT="0">
                    <a:lnL w="3175">
                      <a:solidFill>
                        <a:srgbClr val="D9D9E2"/>
                      </a:solidFill>
                      <a:prstDash val="solid"/>
                    </a:lnL>
                    <a:lnR w="3175">
                      <a:solidFill>
                        <a:srgbClr val="D9D9E2"/>
                      </a:solidFill>
                      <a:prstDash val="solid"/>
                    </a:lnR>
                    <a:lnT w="6350">
                      <a:solidFill>
                        <a:srgbClr val="D9D9E2"/>
                      </a:solidFill>
                      <a:prstDash val="solid"/>
                    </a:lnT>
                    <a:lnB w="6350">
                      <a:solidFill>
                        <a:srgbClr val="D9D9E2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D9D9E2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40207">
                <a:tc gridSpan="4">
                  <a:txBody>
                    <a:bodyPr/>
                    <a:lstStyle/>
                    <a:p>
                      <a:pPr marL="1270">
                        <a:lnSpc>
                          <a:spcPts val="1005"/>
                        </a:lnSpc>
                      </a:pPr>
                      <a:r>
                        <a:rPr dirty="0" sz="1050">
                          <a:latin typeface="SimSun"/>
                          <a:cs typeface="SimSun"/>
                        </a:rPr>
                        <a:t>memory</a:t>
                      </a:r>
                      <a:r>
                        <a:rPr dirty="0" sz="1050" spc="-30">
                          <a:latin typeface="SimSun"/>
                          <a:cs typeface="SimSun"/>
                        </a:rPr>
                        <a:t> </a:t>
                      </a:r>
                      <a:r>
                        <a:rPr dirty="0" sz="1050">
                          <a:latin typeface="SimSun"/>
                          <a:cs typeface="SimSun"/>
                        </a:rPr>
                        <a:t>usage:</a:t>
                      </a:r>
                      <a:r>
                        <a:rPr dirty="0" sz="1050" spc="-30">
                          <a:latin typeface="SimSun"/>
                          <a:cs typeface="SimSun"/>
                        </a:rPr>
                        <a:t> </a:t>
                      </a:r>
                      <a:r>
                        <a:rPr dirty="0" sz="1050">
                          <a:latin typeface="SimSun"/>
                          <a:cs typeface="SimSun"/>
                        </a:rPr>
                        <a:t>6.6+</a:t>
                      </a:r>
                      <a:r>
                        <a:rPr dirty="0" sz="1050" spc="-25">
                          <a:latin typeface="SimSun"/>
                          <a:cs typeface="SimSun"/>
                        </a:rPr>
                        <a:t> </a:t>
                      </a:r>
                      <a:r>
                        <a:rPr dirty="0" sz="1050">
                          <a:latin typeface="SimSun"/>
                          <a:cs typeface="SimSun"/>
                        </a:rPr>
                        <a:t>MB</a:t>
                      </a:r>
                      <a:endParaRPr sz="1050">
                        <a:latin typeface="SimSun"/>
                        <a:cs typeface="SimSun"/>
                      </a:endParaRPr>
                    </a:p>
                  </a:txBody>
                  <a:tcPr marL="0" marR="0" marB="0" marT="0">
                    <a:lnL w="3175">
                      <a:solidFill>
                        <a:srgbClr val="D9D9E2"/>
                      </a:solidFill>
                      <a:prstDash val="solid"/>
                    </a:lnL>
                    <a:lnR w="3175">
                      <a:solidFill>
                        <a:srgbClr val="D9D9E2"/>
                      </a:solidFill>
                      <a:prstDash val="solid"/>
                    </a:lnR>
                    <a:lnT w="6350">
                      <a:solidFill>
                        <a:srgbClr val="D9D9E2"/>
                      </a:solidFill>
                      <a:prstDash val="solid"/>
                    </a:lnT>
                    <a:lnB w="3175">
                      <a:solidFill>
                        <a:srgbClr val="D9D9E2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7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D9D9E2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111554" y="914790"/>
          <a:ext cx="5342890" cy="36703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6420"/>
                <a:gridCol w="466724"/>
                <a:gridCol w="398780"/>
                <a:gridCol w="265430"/>
                <a:gridCol w="266700"/>
                <a:gridCol w="166369"/>
                <a:gridCol w="433069"/>
                <a:gridCol w="1232534"/>
                <a:gridCol w="508635"/>
                <a:gridCol w="1031875"/>
              </a:tblGrid>
              <a:tr h="469194">
                <a:tc>
                  <a:txBody>
                    <a:bodyPr/>
                    <a:lstStyle/>
                    <a:p>
                      <a:pPr marL="31750">
                        <a:lnSpc>
                          <a:spcPts val="1385"/>
                        </a:lnSpc>
                        <a:spcBef>
                          <a:spcPts val="95"/>
                        </a:spcBef>
                      </a:pPr>
                      <a:r>
                        <a:rPr dirty="0" sz="1200" spc="-5">
                          <a:latin typeface="Segoe UI"/>
                          <a:cs typeface="Segoe UI"/>
                        </a:rPr>
                        <a:t>Result</a:t>
                      </a:r>
                      <a:endParaRPr sz="1200">
                        <a:latin typeface="Segoe UI"/>
                        <a:cs typeface="Segoe UI"/>
                      </a:endParaRPr>
                    </a:p>
                    <a:p>
                      <a:pPr marL="31750">
                        <a:lnSpc>
                          <a:spcPts val="1205"/>
                        </a:lnSpc>
                      </a:pPr>
                      <a:r>
                        <a:rPr dirty="0" sz="1050">
                          <a:latin typeface="SimSun"/>
                          <a:cs typeface="SimSun"/>
                        </a:rPr>
                        <a:t>(None,</a:t>
                      </a:r>
                      <a:endParaRPr sz="1050">
                        <a:latin typeface="SimSun"/>
                        <a:cs typeface="SimSun"/>
                      </a:endParaRPr>
                    </a:p>
                  </a:txBody>
                  <a:tcPr marL="0" marR="0" marB="0" marT="12065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r" marR="58419">
                        <a:lnSpc>
                          <a:spcPts val="1130"/>
                        </a:lnSpc>
                      </a:pPr>
                      <a:r>
                        <a:rPr dirty="0" sz="1050" spc="-5">
                          <a:latin typeface="SimSun"/>
                          <a:cs typeface="SimSun"/>
                        </a:rPr>
                        <a:t>age</a:t>
                      </a:r>
                      <a:endParaRPr sz="1050">
                        <a:latin typeface="SimSun"/>
                        <a:cs typeface="SimSu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265430">
                        <a:lnSpc>
                          <a:spcPts val="1130"/>
                        </a:lnSpc>
                      </a:pPr>
                      <a:r>
                        <a:rPr dirty="0" sz="1050">
                          <a:latin typeface="SimSun"/>
                          <a:cs typeface="SimSun"/>
                        </a:rPr>
                        <a:t>job</a:t>
                      </a:r>
                      <a:endParaRPr sz="1050">
                        <a:latin typeface="SimSun"/>
                        <a:cs typeface="SimSu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66040">
                        <a:lnSpc>
                          <a:spcPts val="1130"/>
                        </a:lnSpc>
                      </a:pPr>
                      <a:r>
                        <a:rPr dirty="0" sz="1050">
                          <a:latin typeface="SimSun"/>
                          <a:cs typeface="SimSun"/>
                        </a:rPr>
                        <a:t>marital</a:t>
                      </a:r>
                      <a:endParaRPr sz="1050">
                        <a:latin typeface="SimSun"/>
                        <a:cs typeface="SimSu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r" marR="24765">
                        <a:lnSpc>
                          <a:spcPts val="1130"/>
                        </a:lnSpc>
                      </a:pPr>
                      <a:r>
                        <a:rPr dirty="0" sz="1050">
                          <a:latin typeface="SimSun"/>
                          <a:cs typeface="SimSun"/>
                        </a:rPr>
                        <a:t>education</a:t>
                      </a:r>
                      <a:endParaRPr sz="1050">
                        <a:latin typeface="SimSun"/>
                        <a:cs typeface="SimSu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R="317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r">
                        <a:lnSpc>
                          <a:spcPts val="1130"/>
                        </a:lnSpc>
                      </a:pPr>
                      <a:r>
                        <a:rPr dirty="0" sz="1050">
                          <a:latin typeface="SimSun"/>
                          <a:cs typeface="SimSun"/>
                        </a:rPr>
                        <a:t>default</a:t>
                      </a:r>
                      <a:endParaRPr sz="1050">
                        <a:latin typeface="SimSun"/>
                        <a:cs typeface="SimSu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66040">
                        <a:lnSpc>
                          <a:spcPts val="1130"/>
                        </a:lnSpc>
                        <a:tabLst>
                          <a:tab pos="666750" algn="l"/>
                        </a:tabLst>
                      </a:pPr>
                      <a:r>
                        <a:rPr dirty="0" sz="1050" spc="-5">
                          <a:latin typeface="SimSun"/>
                          <a:cs typeface="SimSun"/>
                        </a:rPr>
                        <a:t>housing	</a:t>
                      </a:r>
                      <a:r>
                        <a:rPr dirty="0" sz="1050">
                          <a:latin typeface="SimSun"/>
                          <a:cs typeface="SimSun"/>
                        </a:rPr>
                        <a:t>\</a:t>
                      </a:r>
                      <a:endParaRPr sz="1050">
                        <a:latin typeface="SimSun"/>
                        <a:cs typeface="SimSun"/>
                      </a:endParaRPr>
                    </a:p>
                  </a:txBody>
                  <a:tcPr marL="0" marR="0" marB="0" marT="0"/>
                </a:tc>
              </a:tr>
              <a:tr h="133350">
                <a:tc>
                  <a:txBody>
                    <a:bodyPr/>
                    <a:lstStyle/>
                    <a:p>
                      <a:pPr marL="98425">
                        <a:lnSpc>
                          <a:spcPts val="950"/>
                        </a:lnSpc>
                      </a:pPr>
                      <a:r>
                        <a:rPr dirty="0" sz="1050">
                          <a:latin typeface="SimSun"/>
                          <a:cs typeface="SimSun"/>
                        </a:rPr>
                        <a:t>count</a:t>
                      </a:r>
                      <a:endParaRPr sz="1050">
                        <a:latin typeface="SimSun"/>
                        <a:cs typeface="SimSu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66675">
                        <a:lnSpc>
                          <a:spcPts val="950"/>
                        </a:lnSpc>
                      </a:pPr>
                      <a:r>
                        <a:rPr dirty="0" sz="1050" spc="-5">
                          <a:latin typeface="SimSun"/>
                          <a:cs typeface="SimSun"/>
                        </a:rPr>
                        <a:t>41188.00000</a:t>
                      </a:r>
                      <a:endParaRPr sz="1050">
                        <a:latin typeface="SimSun"/>
                        <a:cs typeface="SimSu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131445">
                        <a:lnSpc>
                          <a:spcPts val="950"/>
                        </a:lnSpc>
                      </a:pPr>
                      <a:r>
                        <a:rPr dirty="0" sz="1050">
                          <a:latin typeface="SimSun"/>
                          <a:cs typeface="SimSun"/>
                        </a:rPr>
                        <a:t>41188</a:t>
                      </a:r>
                      <a:endParaRPr sz="1050">
                        <a:latin typeface="SimSun"/>
                        <a:cs typeface="SimSu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200025">
                        <a:lnSpc>
                          <a:spcPts val="950"/>
                        </a:lnSpc>
                      </a:pPr>
                      <a:r>
                        <a:rPr dirty="0" sz="1050">
                          <a:latin typeface="SimSun"/>
                          <a:cs typeface="SimSun"/>
                        </a:rPr>
                        <a:t>41188</a:t>
                      </a:r>
                      <a:endParaRPr sz="1050">
                        <a:latin typeface="SimSun"/>
                        <a:cs typeface="SimSu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765">
                        <a:lnSpc>
                          <a:spcPts val="950"/>
                        </a:lnSpc>
                      </a:pPr>
                      <a:r>
                        <a:rPr dirty="0" sz="1050">
                          <a:latin typeface="SimSun"/>
                          <a:cs typeface="SimSun"/>
                        </a:rPr>
                        <a:t>41188</a:t>
                      </a:r>
                      <a:endParaRPr sz="1050">
                        <a:latin typeface="SimSun"/>
                        <a:cs typeface="SimSu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950"/>
                        </a:lnSpc>
                      </a:pPr>
                      <a:r>
                        <a:rPr dirty="0" sz="1050">
                          <a:latin typeface="SimSun"/>
                          <a:cs typeface="SimSun"/>
                        </a:rPr>
                        <a:t>41188</a:t>
                      </a:r>
                      <a:endParaRPr sz="1050">
                        <a:latin typeface="SimSun"/>
                        <a:cs typeface="SimSu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00025">
                        <a:lnSpc>
                          <a:spcPts val="950"/>
                        </a:lnSpc>
                      </a:pPr>
                      <a:r>
                        <a:rPr dirty="0" sz="1050" spc="-5">
                          <a:latin typeface="SimSun"/>
                          <a:cs typeface="SimSun"/>
                        </a:rPr>
                        <a:t>41188</a:t>
                      </a:r>
                      <a:endParaRPr sz="1050">
                        <a:latin typeface="SimSun"/>
                        <a:cs typeface="SimSun"/>
                      </a:endParaRPr>
                    </a:p>
                  </a:txBody>
                  <a:tcPr marL="0" marR="0" marB="0" marT="0"/>
                </a:tc>
              </a:tr>
              <a:tr h="133350">
                <a:tc>
                  <a:txBody>
                    <a:bodyPr/>
                    <a:lstStyle/>
                    <a:p>
                      <a:pPr marL="98425">
                        <a:lnSpc>
                          <a:spcPts val="950"/>
                        </a:lnSpc>
                      </a:pPr>
                      <a:r>
                        <a:rPr dirty="0" sz="1050">
                          <a:latin typeface="SimSun"/>
                          <a:cs typeface="SimSun"/>
                        </a:rPr>
                        <a:t>unique</a:t>
                      </a:r>
                      <a:endParaRPr sz="1050">
                        <a:latin typeface="SimSun"/>
                        <a:cs typeface="SimSu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r" marR="58419">
                        <a:lnSpc>
                          <a:spcPts val="950"/>
                        </a:lnSpc>
                      </a:pPr>
                      <a:r>
                        <a:rPr dirty="0" sz="1050" spc="-5">
                          <a:latin typeface="SimSun"/>
                          <a:cs typeface="SimSun"/>
                        </a:rPr>
                        <a:t>NaN</a:t>
                      </a:r>
                      <a:endParaRPr sz="1050">
                        <a:latin typeface="SimSun"/>
                        <a:cs typeface="SimSu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332740">
                        <a:lnSpc>
                          <a:spcPts val="950"/>
                        </a:lnSpc>
                      </a:pPr>
                      <a:r>
                        <a:rPr dirty="0" sz="1050">
                          <a:latin typeface="SimSun"/>
                          <a:cs typeface="SimSun"/>
                        </a:rPr>
                        <a:t>12</a:t>
                      </a:r>
                      <a:endParaRPr sz="1050">
                        <a:latin typeface="SimSun"/>
                        <a:cs typeface="SimSu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r" marR="58419">
                        <a:lnSpc>
                          <a:spcPts val="950"/>
                        </a:lnSpc>
                      </a:pPr>
                      <a:r>
                        <a:rPr dirty="0" sz="1050">
                          <a:latin typeface="SimSun"/>
                          <a:cs typeface="SimSun"/>
                        </a:rPr>
                        <a:t>4</a:t>
                      </a:r>
                      <a:endParaRPr sz="1050">
                        <a:latin typeface="SimSun"/>
                        <a:cs typeface="SimSu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765">
                        <a:lnSpc>
                          <a:spcPts val="950"/>
                        </a:lnSpc>
                      </a:pPr>
                      <a:r>
                        <a:rPr dirty="0" sz="1050">
                          <a:latin typeface="SimSun"/>
                          <a:cs typeface="SimSun"/>
                        </a:rPr>
                        <a:t>8</a:t>
                      </a:r>
                      <a:endParaRPr sz="1050">
                        <a:latin typeface="SimSun"/>
                        <a:cs typeface="SimSu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950"/>
                        </a:lnSpc>
                      </a:pPr>
                      <a:r>
                        <a:rPr dirty="0" sz="1050">
                          <a:latin typeface="SimSun"/>
                          <a:cs typeface="SimSun"/>
                        </a:rPr>
                        <a:t>3</a:t>
                      </a:r>
                      <a:endParaRPr sz="1050">
                        <a:latin typeface="SimSun"/>
                        <a:cs typeface="SimSu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26034">
                        <a:lnSpc>
                          <a:spcPts val="950"/>
                        </a:lnSpc>
                      </a:pPr>
                      <a:r>
                        <a:rPr dirty="0" sz="1050">
                          <a:latin typeface="SimSun"/>
                          <a:cs typeface="SimSun"/>
                        </a:rPr>
                        <a:t>3</a:t>
                      </a:r>
                      <a:endParaRPr sz="1050">
                        <a:latin typeface="SimSun"/>
                        <a:cs typeface="SimSun"/>
                      </a:endParaRPr>
                    </a:p>
                  </a:txBody>
                  <a:tcPr marL="0" marR="0" marB="0" marT="0"/>
                </a:tc>
              </a:tr>
              <a:tr h="133350">
                <a:tc>
                  <a:txBody>
                    <a:bodyPr/>
                    <a:lstStyle/>
                    <a:p>
                      <a:pPr marL="98425">
                        <a:lnSpc>
                          <a:spcPts val="950"/>
                        </a:lnSpc>
                      </a:pPr>
                      <a:r>
                        <a:rPr dirty="0" sz="1050">
                          <a:latin typeface="SimSun"/>
                          <a:cs typeface="SimSun"/>
                        </a:rPr>
                        <a:t>top</a:t>
                      </a:r>
                      <a:endParaRPr sz="1050">
                        <a:latin typeface="SimSun"/>
                        <a:cs typeface="SimSu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r" marR="58419">
                        <a:lnSpc>
                          <a:spcPts val="950"/>
                        </a:lnSpc>
                      </a:pPr>
                      <a:r>
                        <a:rPr dirty="0" sz="1050" spc="-5">
                          <a:latin typeface="SimSun"/>
                          <a:cs typeface="SimSun"/>
                        </a:rPr>
                        <a:t>NaN</a:t>
                      </a:r>
                      <a:endParaRPr sz="1050">
                        <a:latin typeface="SimSun"/>
                        <a:cs typeface="SimSu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66040">
                        <a:lnSpc>
                          <a:spcPts val="950"/>
                        </a:lnSpc>
                      </a:pPr>
                      <a:r>
                        <a:rPr dirty="0" sz="1050">
                          <a:latin typeface="SimSun"/>
                          <a:cs typeface="SimSun"/>
                        </a:rPr>
                        <a:t>admin.</a:t>
                      </a:r>
                      <a:endParaRPr sz="1050">
                        <a:latin typeface="SimSun"/>
                        <a:cs typeface="SimSu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66040">
                        <a:lnSpc>
                          <a:spcPts val="950"/>
                        </a:lnSpc>
                      </a:pPr>
                      <a:r>
                        <a:rPr dirty="0" sz="1050">
                          <a:latin typeface="SimSun"/>
                          <a:cs typeface="SimSun"/>
                        </a:rPr>
                        <a:t>married</a:t>
                      </a:r>
                      <a:endParaRPr sz="1050">
                        <a:latin typeface="SimSun"/>
                        <a:cs typeface="SimSu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765">
                        <a:lnSpc>
                          <a:spcPts val="950"/>
                        </a:lnSpc>
                      </a:pPr>
                      <a:r>
                        <a:rPr dirty="0" sz="1050" spc="-5">
                          <a:latin typeface="SimSun"/>
                          <a:cs typeface="SimSun"/>
                        </a:rPr>
                        <a:t>university.degree</a:t>
                      </a:r>
                      <a:endParaRPr sz="1050">
                        <a:latin typeface="SimSun"/>
                        <a:cs typeface="SimSu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950"/>
                        </a:lnSpc>
                      </a:pPr>
                      <a:r>
                        <a:rPr dirty="0" sz="1050">
                          <a:latin typeface="SimSun"/>
                          <a:cs typeface="SimSun"/>
                        </a:rPr>
                        <a:t>no</a:t>
                      </a:r>
                      <a:endParaRPr sz="1050">
                        <a:latin typeface="SimSun"/>
                        <a:cs typeface="SimSu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31470">
                        <a:lnSpc>
                          <a:spcPts val="950"/>
                        </a:lnSpc>
                      </a:pPr>
                      <a:r>
                        <a:rPr dirty="0" sz="1050">
                          <a:latin typeface="SimSun"/>
                          <a:cs typeface="SimSun"/>
                        </a:rPr>
                        <a:t>yes</a:t>
                      </a:r>
                      <a:endParaRPr sz="1050">
                        <a:latin typeface="SimSun"/>
                        <a:cs typeface="SimSun"/>
                      </a:endParaRPr>
                    </a:p>
                  </a:txBody>
                  <a:tcPr marL="0" marR="0" marB="0" marT="0"/>
                </a:tc>
              </a:tr>
              <a:tr h="133350">
                <a:tc>
                  <a:txBody>
                    <a:bodyPr/>
                    <a:lstStyle/>
                    <a:p>
                      <a:pPr marL="98425">
                        <a:lnSpc>
                          <a:spcPts val="950"/>
                        </a:lnSpc>
                      </a:pPr>
                      <a:r>
                        <a:rPr dirty="0" sz="1050">
                          <a:latin typeface="SimSun"/>
                          <a:cs typeface="SimSun"/>
                        </a:rPr>
                        <a:t>freq</a:t>
                      </a:r>
                      <a:endParaRPr sz="1050">
                        <a:latin typeface="SimSun"/>
                        <a:cs typeface="SimSu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r" marR="58419">
                        <a:lnSpc>
                          <a:spcPts val="950"/>
                        </a:lnSpc>
                      </a:pPr>
                      <a:r>
                        <a:rPr dirty="0" sz="1050" spc="-5">
                          <a:latin typeface="SimSun"/>
                          <a:cs typeface="SimSun"/>
                        </a:rPr>
                        <a:t>NaN</a:t>
                      </a:r>
                      <a:endParaRPr sz="1050">
                        <a:latin typeface="SimSun"/>
                        <a:cs typeface="SimSu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131445">
                        <a:lnSpc>
                          <a:spcPts val="950"/>
                        </a:lnSpc>
                      </a:pPr>
                      <a:r>
                        <a:rPr dirty="0" sz="1050">
                          <a:latin typeface="SimSun"/>
                          <a:cs typeface="SimSun"/>
                        </a:rPr>
                        <a:t>10422</a:t>
                      </a:r>
                      <a:endParaRPr sz="1050">
                        <a:latin typeface="SimSun"/>
                        <a:cs typeface="SimSu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200025">
                        <a:lnSpc>
                          <a:spcPts val="950"/>
                        </a:lnSpc>
                      </a:pPr>
                      <a:r>
                        <a:rPr dirty="0" sz="1050">
                          <a:latin typeface="SimSun"/>
                          <a:cs typeface="SimSun"/>
                        </a:rPr>
                        <a:t>24928</a:t>
                      </a:r>
                      <a:endParaRPr sz="1050">
                        <a:latin typeface="SimSun"/>
                        <a:cs typeface="SimSu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765">
                        <a:lnSpc>
                          <a:spcPts val="950"/>
                        </a:lnSpc>
                      </a:pPr>
                      <a:r>
                        <a:rPr dirty="0" sz="1050">
                          <a:latin typeface="SimSun"/>
                          <a:cs typeface="SimSun"/>
                        </a:rPr>
                        <a:t>12168</a:t>
                      </a:r>
                      <a:endParaRPr sz="1050">
                        <a:latin typeface="SimSun"/>
                        <a:cs typeface="SimSu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950"/>
                        </a:lnSpc>
                      </a:pPr>
                      <a:r>
                        <a:rPr dirty="0" sz="1050">
                          <a:latin typeface="SimSun"/>
                          <a:cs typeface="SimSun"/>
                        </a:rPr>
                        <a:t>32588</a:t>
                      </a:r>
                      <a:endParaRPr sz="1050">
                        <a:latin typeface="SimSun"/>
                        <a:cs typeface="SimSu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00025">
                        <a:lnSpc>
                          <a:spcPts val="950"/>
                        </a:lnSpc>
                      </a:pPr>
                      <a:r>
                        <a:rPr dirty="0" sz="1050" spc="-5">
                          <a:latin typeface="SimSun"/>
                          <a:cs typeface="SimSun"/>
                        </a:rPr>
                        <a:t>21576</a:t>
                      </a:r>
                      <a:endParaRPr sz="1050">
                        <a:latin typeface="SimSun"/>
                        <a:cs typeface="SimSun"/>
                      </a:endParaRPr>
                    </a:p>
                  </a:txBody>
                  <a:tcPr marL="0" marR="0" marB="0" marT="0"/>
                </a:tc>
              </a:tr>
              <a:tr h="133350">
                <a:tc>
                  <a:txBody>
                    <a:bodyPr/>
                    <a:lstStyle/>
                    <a:p>
                      <a:pPr marL="98425">
                        <a:lnSpc>
                          <a:spcPts val="950"/>
                        </a:lnSpc>
                      </a:pPr>
                      <a:r>
                        <a:rPr dirty="0" sz="1050">
                          <a:latin typeface="SimSun"/>
                          <a:cs typeface="SimSun"/>
                        </a:rPr>
                        <a:t>mean</a:t>
                      </a:r>
                      <a:endParaRPr sz="1050">
                        <a:latin typeface="SimSun"/>
                        <a:cs typeface="SimSu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266700">
                        <a:lnSpc>
                          <a:spcPts val="950"/>
                        </a:lnSpc>
                      </a:pPr>
                      <a:r>
                        <a:rPr dirty="0" sz="1050" spc="-5">
                          <a:latin typeface="SimSun"/>
                          <a:cs typeface="SimSun"/>
                        </a:rPr>
                        <a:t>40.02406</a:t>
                      </a:r>
                      <a:endParaRPr sz="1050">
                        <a:latin typeface="SimSun"/>
                        <a:cs typeface="SimSu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265430">
                        <a:lnSpc>
                          <a:spcPts val="950"/>
                        </a:lnSpc>
                      </a:pPr>
                      <a:r>
                        <a:rPr dirty="0" sz="1050">
                          <a:latin typeface="SimSun"/>
                          <a:cs typeface="SimSun"/>
                        </a:rPr>
                        <a:t>NaN</a:t>
                      </a:r>
                      <a:endParaRPr sz="1050">
                        <a:latin typeface="SimSun"/>
                        <a:cs typeface="SimSu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332740">
                        <a:lnSpc>
                          <a:spcPts val="950"/>
                        </a:lnSpc>
                      </a:pPr>
                      <a:r>
                        <a:rPr dirty="0" sz="1050">
                          <a:latin typeface="SimSun"/>
                          <a:cs typeface="SimSun"/>
                        </a:rPr>
                        <a:t>NaN</a:t>
                      </a:r>
                      <a:endParaRPr sz="1050">
                        <a:latin typeface="SimSun"/>
                        <a:cs typeface="SimSu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765">
                        <a:lnSpc>
                          <a:spcPts val="950"/>
                        </a:lnSpc>
                      </a:pPr>
                      <a:r>
                        <a:rPr dirty="0" sz="1050">
                          <a:latin typeface="SimSun"/>
                          <a:cs typeface="SimSun"/>
                        </a:rPr>
                        <a:t>NaN</a:t>
                      </a:r>
                      <a:endParaRPr sz="1050">
                        <a:latin typeface="SimSun"/>
                        <a:cs typeface="SimSu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950"/>
                        </a:lnSpc>
                      </a:pPr>
                      <a:r>
                        <a:rPr dirty="0" sz="1050">
                          <a:latin typeface="SimSun"/>
                          <a:cs typeface="SimSun"/>
                        </a:rPr>
                        <a:t>NaN</a:t>
                      </a:r>
                      <a:endParaRPr sz="1050">
                        <a:latin typeface="SimSun"/>
                        <a:cs typeface="SimSu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31470">
                        <a:lnSpc>
                          <a:spcPts val="950"/>
                        </a:lnSpc>
                      </a:pPr>
                      <a:r>
                        <a:rPr dirty="0" sz="1050">
                          <a:latin typeface="SimSun"/>
                          <a:cs typeface="SimSun"/>
                        </a:rPr>
                        <a:t>NaN</a:t>
                      </a:r>
                      <a:endParaRPr sz="1050">
                        <a:latin typeface="SimSun"/>
                        <a:cs typeface="SimSun"/>
                      </a:endParaRPr>
                    </a:p>
                  </a:txBody>
                  <a:tcPr marL="0" marR="0" marB="0" marT="0"/>
                </a:tc>
              </a:tr>
              <a:tr h="133350">
                <a:tc>
                  <a:txBody>
                    <a:bodyPr/>
                    <a:lstStyle/>
                    <a:p>
                      <a:pPr marL="98425">
                        <a:lnSpc>
                          <a:spcPts val="950"/>
                        </a:lnSpc>
                      </a:pPr>
                      <a:r>
                        <a:rPr dirty="0" sz="1050">
                          <a:latin typeface="SimSun"/>
                          <a:cs typeface="SimSun"/>
                        </a:rPr>
                        <a:t>std</a:t>
                      </a:r>
                      <a:endParaRPr sz="1050">
                        <a:latin typeface="SimSun"/>
                        <a:cs typeface="SimSu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266700">
                        <a:lnSpc>
                          <a:spcPts val="950"/>
                        </a:lnSpc>
                      </a:pPr>
                      <a:r>
                        <a:rPr dirty="0" sz="1050" spc="-5">
                          <a:latin typeface="SimSun"/>
                          <a:cs typeface="SimSun"/>
                        </a:rPr>
                        <a:t>10.42125</a:t>
                      </a:r>
                      <a:endParaRPr sz="1050">
                        <a:latin typeface="SimSun"/>
                        <a:cs typeface="SimSu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265430">
                        <a:lnSpc>
                          <a:spcPts val="950"/>
                        </a:lnSpc>
                      </a:pPr>
                      <a:r>
                        <a:rPr dirty="0" sz="1050">
                          <a:latin typeface="SimSun"/>
                          <a:cs typeface="SimSun"/>
                        </a:rPr>
                        <a:t>NaN</a:t>
                      </a:r>
                      <a:endParaRPr sz="1050">
                        <a:latin typeface="SimSun"/>
                        <a:cs typeface="SimSu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332740">
                        <a:lnSpc>
                          <a:spcPts val="950"/>
                        </a:lnSpc>
                      </a:pPr>
                      <a:r>
                        <a:rPr dirty="0" sz="1050">
                          <a:latin typeface="SimSun"/>
                          <a:cs typeface="SimSun"/>
                        </a:rPr>
                        <a:t>NaN</a:t>
                      </a:r>
                      <a:endParaRPr sz="1050">
                        <a:latin typeface="SimSun"/>
                        <a:cs typeface="SimSu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765">
                        <a:lnSpc>
                          <a:spcPts val="950"/>
                        </a:lnSpc>
                      </a:pPr>
                      <a:r>
                        <a:rPr dirty="0" sz="1050">
                          <a:latin typeface="SimSun"/>
                          <a:cs typeface="SimSun"/>
                        </a:rPr>
                        <a:t>NaN</a:t>
                      </a:r>
                      <a:endParaRPr sz="1050">
                        <a:latin typeface="SimSun"/>
                        <a:cs typeface="SimSu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950"/>
                        </a:lnSpc>
                      </a:pPr>
                      <a:r>
                        <a:rPr dirty="0" sz="1050">
                          <a:latin typeface="SimSun"/>
                          <a:cs typeface="SimSun"/>
                        </a:rPr>
                        <a:t>NaN</a:t>
                      </a:r>
                      <a:endParaRPr sz="1050">
                        <a:latin typeface="SimSun"/>
                        <a:cs typeface="SimSu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31470">
                        <a:lnSpc>
                          <a:spcPts val="950"/>
                        </a:lnSpc>
                      </a:pPr>
                      <a:r>
                        <a:rPr dirty="0" sz="1050">
                          <a:latin typeface="SimSun"/>
                          <a:cs typeface="SimSun"/>
                        </a:rPr>
                        <a:t>NaN</a:t>
                      </a:r>
                      <a:endParaRPr sz="1050">
                        <a:latin typeface="SimSun"/>
                        <a:cs typeface="SimSun"/>
                      </a:endParaRPr>
                    </a:p>
                  </a:txBody>
                  <a:tcPr marL="0" marR="0" marB="0" marT="0"/>
                </a:tc>
              </a:tr>
              <a:tr h="133350">
                <a:tc>
                  <a:txBody>
                    <a:bodyPr/>
                    <a:lstStyle/>
                    <a:p>
                      <a:pPr marL="98425">
                        <a:lnSpc>
                          <a:spcPts val="950"/>
                        </a:lnSpc>
                      </a:pPr>
                      <a:r>
                        <a:rPr dirty="0" sz="1050">
                          <a:latin typeface="SimSun"/>
                          <a:cs typeface="SimSun"/>
                        </a:rPr>
                        <a:t>min</a:t>
                      </a:r>
                      <a:endParaRPr sz="1050">
                        <a:latin typeface="SimSun"/>
                        <a:cs typeface="SimSu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266700">
                        <a:lnSpc>
                          <a:spcPts val="950"/>
                        </a:lnSpc>
                      </a:pPr>
                      <a:r>
                        <a:rPr dirty="0" sz="1050" spc="-5">
                          <a:latin typeface="SimSun"/>
                          <a:cs typeface="SimSun"/>
                        </a:rPr>
                        <a:t>17.00000</a:t>
                      </a:r>
                      <a:endParaRPr sz="1050">
                        <a:latin typeface="SimSun"/>
                        <a:cs typeface="SimSu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265430">
                        <a:lnSpc>
                          <a:spcPts val="950"/>
                        </a:lnSpc>
                      </a:pPr>
                      <a:r>
                        <a:rPr dirty="0" sz="1050">
                          <a:latin typeface="SimSun"/>
                          <a:cs typeface="SimSun"/>
                        </a:rPr>
                        <a:t>NaN</a:t>
                      </a:r>
                      <a:endParaRPr sz="1050">
                        <a:latin typeface="SimSun"/>
                        <a:cs typeface="SimSu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332740">
                        <a:lnSpc>
                          <a:spcPts val="950"/>
                        </a:lnSpc>
                      </a:pPr>
                      <a:r>
                        <a:rPr dirty="0" sz="1050">
                          <a:latin typeface="SimSun"/>
                          <a:cs typeface="SimSun"/>
                        </a:rPr>
                        <a:t>NaN</a:t>
                      </a:r>
                      <a:endParaRPr sz="1050">
                        <a:latin typeface="SimSun"/>
                        <a:cs typeface="SimSu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765">
                        <a:lnSpc>
                          <a:spcPts val="950"/>
                        </a:lnSpc>
                      </a:pPr>
                      <a:r>
                        <a:rPr dirty="0" sz="1050">
                          <a:latin typeface="SimSun"/>
                          <a:cs typeface="SimSun"/>
                        </a:rPr>
                        <a:t>NaN</a:t>
                      </a:r>
                      <a:endParaRPr sz="1050">
                        <a:latin typeface="SimSun"/>
                        <a:cs typeface="SimSu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950"/>
                        </a:lnSpc>
                      </a:pPr>
                      <a:r>
                        <a:rPr dirty="0" sz="1050">
                          <a:latin typeface="SimSun"/>
                          <a:cs typeface="SimSun"/>
                        </a:rPr>
                        <a:t>NaN</a:t>
                      </a:r>
                      <a:endParaRPr sz="1050">
                        <a:latin typeface="SimSun"/>
                        <a:cs typeface="SimSu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31470">
                        <a:lnSpc>
                          <a:spcPts val="950"/>
                        </a:lnSpc>
                      </a:pPr>
                      <a:r>
                        <a:rPr dirty="0" sz="1050">
                          <a:latin typeface="SimSun"/>
                          <a:cs typeface="SimSun"/>
                        </a:rPr>
                        <a:t>NaN</a:t>
                      </a:r>
                      <a:endParaRPr sz="1050">
                        <a:latin typeface="SimSun"/>
                        <a:cs typeface="SimSun"/>
                      </a:endParaRPr>
                    </a:p>
                  </a:txBody>
                  <a:tcPr marL="0" marR="0" marB="0" marT="0"/>
                </a:tc>
              </a:tr>
              <a:tr h="133350">
                <a:tc>
                  <a:txBody>
                    <a:bodyPr/>
                    <a:lstStyle/>
                    <a:p>
                      <a:pPr marL="98425">
                        <a:lnSpc>
                          <a:spcPts val="950"/>
                        </a:lnSpc>
                      </a:pPr>
                      <a:r>
                        <a:rPr dirty="0" sz="1050">
                          <a:latin typeface="SimSun"/>
                          <a:cs typeface="SimSun"/>
                        </a:rPr>
                        <a:t>25%</a:t>
                      </a:r>
                      <a:endParaRPr sz="1050">
                        <a:latin typeface="SimSun"/>
                        <a:cs typeface="SimSu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266700">
                        <a:lnSpc>
                          <a:spcPts val="950"/>
                        </a:lnSpc>
                      </a:pPr>
                      <a:r>
                        <a:rPr dirty="0" sz="1050" spc="-5">
                          <a:latin typeface="SimSun"/>
                          <a:cs typeface="SimSun"/>
                        </a:rPr>
                        <a:t>32.00000</a:t>
                      </a:r>
                      <a:endParaRPr sz="1050">
                        <a:latin typeface="SimSun"/>
                        <a:cs typeface="SimSu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265430">
                        <a:lnSpc>
                          <a:spcPts val="950"/>
                        </a:lnSpc>
                      </a:pPr>
                      <a:r>
                        <a:rPr dirty="0" sz="1050">
                          <a:latin typeface="SimSun"/>
                          <a:cs typeface="SimSun"/>
                        </a:rPr>
                        <a:t>NaN</a:t>
                      </a:r>
                      <a:endParaRPr sz="1050">
                        <a:latin typeface="SimSun"/>
                        <a:cs typeface="SimSu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332740">
                        <a:lnSpc>
                          <a:spcPts val="950"/>
                        </a:lnSpc>
                      </a:pPr>
                      <a:r>
                        <a:rPr dirty="0" sz="1050">
                          <a:latin typeface="SimSun"/>
                          <a:cs typeface="SimSun"/>
                        </a:rPr>
                        <a:t>NaN</a:t>
                      </a:r>
                      <a:endParaRPr sz="1050">
                        <a:latin typeface="SimSun"/>
                        <a:cs typeface="SimSu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765">
                        <a:lnSpc>
                          <a:spcPts val="950"/>
                        </a:lnSpc>
                      </a:pPr>
                      <a:r>
                        <a:rPr dirty="0" sz="1050">
                          <a:latin typeface="SimSun"/>
                          <a:cs typeface="SimSun"/>
                        </a:rPr>
                        <a:t>NaN</a:t>
                      </a:r>
                      <a:endParaRPr sz="1050">
                        <a:latin typeface="SimSun"/>
                        <a:cs typeface="SimSu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950"/>
                        </a:lnSpc>
                      </a:pPr>
                      <a:r>
                        <a:rPr dirty="0" sz="1050">
                          <a:latin typeface="SimSun"/>
                          <a:cs typeface="SimSun"/>
                        </a:rPr>
                        <a:t>NaN</a:t>
                      </a:r>
                      <a:endParaRPr sz="1050">
                        <a:latin typeface="SimSun"/>
                        <a:cs typeface="SimSu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31470">
                        <a:lnSpc>
                          <a:spcPts val="950"/>
                        </a:lnSpc>
                      </a:pPr>
                      <a:r>
                        <a:rPr dirty="0" sz="1050">
                          <a:latin typeface="SimSun"/>
                          <a:cs typeface="SimSun"/>
                        </a:rPr>
                        <a:t>NaN</a:t>
                      </a:r>
                      <a:endParaRPr sz="1050">
                        <a:latin typeface="SimSun"/>
                        <a:cs typeface="SimSun"/>
                      </a:endParaRPr>
                    </a:p>
                  </a:txBody>
                  <a:tcPr marL="0" marR="0" marB="0" marT="0"/>
                </a:tc>
              </a:tr>
              <a:tr h="133350">
                <a:tc>
                  <a:txBody>
                    <a:bodyPr/>
                    <a:lstStyle/>
                    <a:p>
                      <a:pPr marL="98425">
                        <a:lnSpc>
                          <a:spcPts val="950"/>
                        </a:lnSpc>
                      </a:pPr>
                      <a:r>
                        <a:rPr dirty="0" sz="1050">
                          <a:latin typeface="SimSun"/>
                          <a:cs typeface="SimSun"/>
                        </a:rPr>
                        <a:t>50%</a:t>
                      </a:r>
                      <a:endParaRPr sz="1050">
                        <a:latin typeface="SimSun"/>
                        <a:cs typeface="SimSu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266700">
                        <a:lnSpc>
                          <a:spcPts val="950"/>
                        </a:lnSpc>
                      </a:pPr>
                      <a:r>
                        <a:rPr dirty="0" sz="1050" spc="-5">
                          <a:latin typeface="SimSun"/>
                          <a:cs typeface="SimSun"/>
                        </a:rPr>
                        <a:t>38.00000</a:t>
                      </a:r>
                      <a:endParaRPr sz="1050">
                        <a:latin typeface="SimSun"/>
                        <a:cs typeface="SimSu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265430">
                        <a:lnSpc>
                          <a:spcPts val="950"/>
                        </a:lnSpc>
                      </a:pPr>
                      <a:r>
                        <a:rPr dirty="0" sz="1050">
                          <a:latin typeface="SimSun"/>
                          <a:cs typeface="SimSun"/>
                        </a:rPr>
                        <a:t>NaN</a:t>
                      </a:r>
                      <a:endParaRPr sz="1050">
                        <a:latin typeface="SimSun"/>
                        <a:cs typeface="SimSu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332740">
                        <a:lnSpc>
                          <a:spcPts val="950"/>
                        </a:lnSpc>
                      </a:pPr>
                      <a:r>
                        <a:rPr dirty="0" sz="1050">
                          <a:latin typeface="SimSun"/>
                          <a:cs typeface="SimSun"/>
                        </a:rPr>
                        <a:t>NaN</a:t>
                      </a:r>
                      <a:endParaRPr sz="1050">
                        <a:latin typeface="SimSun"/>
                        <a:cs typeface="SimSu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765">
                        <a:lnSpc>
                          <a:spcPts val="950"/>
                        </a:lnSpc>
                      </a:pPr>
                      <a:r>
                        <a:rPr dirty="0" sz="1050">
                          <a:latin typeface="SimSun"/>
                          <a:cs typeface="SimSun"/>
                        </a:rPr>
                        <a:t>NaN</a:t>
                      </a:r>
                      <a:endParaRPr sz="1050">
                        <a:latin typeface="SimSun"/>
                        <a:cs typeface="SimSu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950"/>
                        </a:lnSpc>
                      </a:pPr>
                      <a:r>
                        <a:rPr dirty="0" sz="1050">
                          <a:latin typeface="SimSun"/>
                          <a:cs typeface="SimSun"/>
                        </a:rPr>
                        <a:t>NaN</a:t>
                      </a:r>
                      <a:endParaRPr sz="1050">
                        <a:latin typeface="SimSun"/>
                        <a:cs typeface="SimSu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31470">
                        <a:lnSpc>
                          <a:spcPts val="950"/>
                        </a:lnSpc>
                      </a:pPr>
                      <a:r>
                        <a:rPr dirty="0" sz="1050">
                          <a:latin typeface="SimSun"/>
                          <a:cs typeface="SimSun"/>
                        </a:rPr>
                        <a:t>NaN</a:t>
                      </a:r>
                      <a:endParaRPr sz="1050">
                        <a:latin typeface="SimSun"/>
                        <a:cs typeface="SimSun"/>
                      </a:endParaRPr>
                    </a:p>
                  </a:txBody>
                  <a:tcPr marL="0" marR="0" marB="0" marT="0"/>
                </a:tc>
              </a:tr>
              <a:tr h="133350">
                <a:tc>
                  <a:txBody>
                    <a:bodyPr/>
                    <a:lstStyle/>
                    <a:p>
                      <a:pPr marL="98425">
                        <a:lnSpc>
                          <a:spcPts val="950"/>
                        </a:lnSpc>
                      </a:pPr>
                      <a:r>
                        <a:rPr dirty="0" sz="1050">
                          <a:latin typeface="SimSun"/>
                          <a:cs typeface="SimSun"/>
                        </a:rPr>
                        <a:t>75%</a:t>
                      </a:r>
                      <a:endParaRPr sz="1050">
                        <a:latin typeface="SimSun"/>
                        <a:cs typeface="SimSu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266700">
                        <a:lnSpc>
                          <a:spcPts val="950"/>
                        </a:lnSpc>
                      </a:pPr>
                      <a:r>
                        <a:rPr dirty="0" sz="1050" spc="-5">
                          <a:latin typeface="SimSun"/>
                          <a:cs typeface="SimSun"/>
                        </a:rPr>
                        <a:t>47.00000</a:t>
                      </a:r>
                      <a:endParaRPr sz="1050">
                        <a:latin typeface="SimSun"/>
                        <a:cs typeface="SimSu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265430">
                        <a:lnSpc>
                          <a:spcPts val="950"/>
                        </a:lnSpc>
                      </a:pPr>
                      <a:r>
                        <a:rPr dirty="0" sz="1050">
                          <a:latin typeface="SimSun"/>
                          <a:cs typeface="SimSun"/>
                        </a:rPr>
                        <a:t>NaN</a:t>
                      </a:r>
                      <a:endParaRPr sz="1050">
                        <a:latin typeface="SimSun"/>
                        <a:cs typeface="SimSu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332740">
                        <a:lnSpc>
                          <a:spcPts val="950"/>
                        </a:lnSpc>
                      </a:pPr>
                      <a:r>
                        <a:rPr dirty="0" sz="1050">
                          <a:latin typeface="SimSun"/>
                          <a:cs typeface="SimSun"/>
                        </a:rPr>
                        <a:t>NaN</a:t>
                      </a:r>
                      <a:endParaRPr sz="1050">
                        <a:latin typeface="SimSun"/>
                        <a:cs typeface="SimSu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765">
                        <a:lnSpc>
                          <a:spcPts val="950"/>
                        </a:lnSpc>
                      </a:pPr>
                      <a:r>
                        <a:rPr dirty="0" sz="1050">
                          <a:latin typeface="SimSun"/>
                          <a:cs typeface="SimSun"/>
                        </a:rPr>
                        <a:t>NaN</a:t>
                      </a:r>
                      <a:endParaRPr sz="1050">
                        <a:latin typeface="SimSun"/>
                        <a:cs typeface="SimSu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950"/>
                        </a:lnSpc>
                      </a:pPr>
                      <a:r>
                        <a:rPr dirty="0" sz="1050">
                          <a:latin typeface="SimSun"/>
                          <a:cs typeface="SimSun"/>
                        </a:rPr>
                        <a:t>NaN</a:t>
                      </a:r>
                      <a:endParaRPr sz="1050">
                        <a:latin typeface="SimSun"/>
                        <a:cs typeface="SimSu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31470">
                        <a:lnSpc>
                          <a:spcPts val="950"/>
                        </a:lnSpc>
                      </a:pPr>
                      <a:r>
                        <a:rPr dirty="0" sz="1050">
                          <a:latin typeface="SimSun"/>
                          <a:cs typeface="SimSun"/>
                        </a:rPr>
                        <a:t>NaN</a:t>
                      </a:r>
                      <a:endParaRPr sz="1050">
                        <a:latin typeface="SimSun"/>
                        <a:cs typeface="SimSun"/>
                      </a:endParaRPr>
                    </a:p>
                  </a:txBody>
                  <a:tcPr marL="0" marR="0" marB="0" marT="0"/>
                </a:tc>
              </a:tr>
              <a:tr h="134112">
                <a:tc>
                  <a:txBody>
                    <a:bodyPr/>
                    <a:lstStyle/>
                    <a:p>
                      <a:pPr marL="98425">
                        <a:lnSpc>
                          <a:spcPts val="955"/>
                        </a:lnSpc>
                      </a:pPr>
                      <a:r>
                        <a:rPr dirty="0" sz="1050">
                          <a:latin typeface="SimSun"/>
                          <a:cs typeface="SimSun"/>
                        </a:rPr>
                        <a:t>max</a:t>
                      </a:r>
                      <a:endParaRPr sz="1050">
                        <a:latin typeface="SimSun"/>
                        <a:cs typeface="SimSu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266700">
                        <a:lnSpc>
                          <a:spcPts val="955"/>
                        </a:lnSpc>
                      </a:pPr>
                      <a:r>
                        <a:rPr dirty="0" sz="1050" spc="-5">
                          <a:latin typeface="SimSun"/>
                          <a:cs typeface="SimSun"/>
                        </a:rPr>
                        <a:t>98.00000</a:t>
                      </a:r>
                      <a:endParaRPr sz="1050">
                        <a:latin typeface="SimSun"/>
                        <a:cs typeface="SimSu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265430">
                        <a:lnSpc>
                          <a:spcPts val="955"/>
                        </a:lnSpc>
                      </a:pPr>
                      <a:r>
                        <a:rPr dirty="0" sz="1050">
                          <a:latin typeface="SimSun"/>
                          <a:cs typeface="SimSun"/>
                        </a:rPr>
                        <a:t>NaN</a:t>
                      </a:r>
                      <a:endParaRPr sz="1050">
                        <a:latin typeface="SimSun"/>
                        <a:cs typeface="SimSu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332740">
                        <a:lnSpc>
                          <a:spcPts val="955"/>
                        </a:lnSpc>
                      </a:pPr>
                      <a:r>
                        <a:rPr dirty="0" sz="1050">
                          <a:latin typeface="SimSun"/>
                          <a:cs typeface="SimSun"/>
                        </a:rPr>
                        <a:t>NaN</a:t>
                      </a:r>
                      <a:endParaRPr sz="1050">
                        <a:latin typeface="SimSun"/>
                        <a:cs typeface="SimSu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765">
                        <a:lnSpc>
                          <a:spcPts val="955"/>
                        </a:lnSpc>
                      </a:pPr>
                      <a:r>
                        <a:rPr dirty="0" sz="1050">
                          <a:latin typeface="SimSun"/>
                          <a:cs typeface="SimSun"/>
                        </a:rPr>
                        <a:t>NaN</a:t>
                      </a:r>
                      <a:endParaRPr sz="1050">
                        <a:latin typeface="SimSun"/>
                        <a:cs typeface="SimSu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955"/>
                        </a:lnSpc>
                      </a:pPr>
                      <a:r>
                        <a:rPr dirty="0" sz="1050">
                          <a:latin typeface="SimSun"/>
                          <a:cs typeface="SimSun"/>
                        </a:rPr>
                        <a:t>NaN</a:t>
                      </a:r>
                      <a:endParaRPr sz="1050">
                        <a:latin typeface="SimSun"/>
                        <a:cs typeface="SimSu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31470">
                        <a:lnSpc>
                          <a:spcPts val="955"/>
                        </a:lnSpc>
                      </a:pPr>
                      <a:r>
                        <a:rPr dirty="0" sz="1050">
                          <a:latin typeface="SimSun"/>
                          <a:cs typeface="SimSun"/>
                        </a:rPr>
                        <a:t>NaN</a:t>
                      </a:r>
                      <a:endParaRPr sz="1050">
                        <a:latin typeface="SimSun"/>
                        <a:cs typeface="SimSun"/>
                      </a:endParaRPr>
                    </a:p>
                  </a:txBody>
                  <a:tcPr marL="0" marR="0" marB="0" marT="0"/>
                </a:tc>
              </a:tr>
              <a:tr h="26612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58419">
                        <a:lnSpc>
                          <a:spcPts val="1125"/>
                        </a:lnSpc>
                        <a:spcBef>
                          <a:spcPts val="869"/>
                        </a:spcBef>
                      </a:pPr>
                      <a:r>
                        <a:rPr dirty="0" sz="1050">
                          <a:latin typeface="SimSun"/>
                          <a:cs typeface="SimSun"/>
                        </a:rPr>
                        <a:t>loan</a:t>
                      </a:r>
                      <a:endParaRPr sz="1050">
                        <a:latin typeface="SimSun"/>
                        <a:cs typeface="SimSun"/>
                      </a:endParaRPr>
                    </a:p>
                  </a:txBody>
                  <a:tcPr marL="0" marR="0" marB="0" marT="110489"/>
                </a:tc>
                <a:tc gridSpan="2">
                  <a:txBody>
                    <a:bodyPr/>
                    <a:lstStyle/>
                    <a:p>
                      <a:pPr marL="132715">
                        <a:lnSpc>
                          <a:spcPts val="1125"/>
                        </a:lnSpc>
                        <a:spcBef>
                          <a:spcPts val="869"/>
                        </a:spcBef>
                      </a:pPr>
                      <a:r>
                        <a:rPr dirty="0" sz="1050" spc="-5">
                          <a:latin typeface="SimSun"/>
                          <a:cs typeface="SimSun"/>
                        </a:rPr>
                        <a:t>contact</a:t>
                      </a:r>
                      <a:endParaRPr sz="1050">
                        <a:latin typeface="SimSun"/>
                        <a:cs typeface="SimSun"/>
                      </a:endParaRPr>
                    </a:p>
                  </a:txBody>
                  <a:tcPr marL="0" marR="0" marB="0" marT="110489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66675">
                        <a:lnSpc>
                          <a:spcPts val="1125"/>
                        </a:lnSpc>
                        <a:spcBef>
                          <a:spcPts val="869"/>
                        </a:spcBef>
                      </a:pPr>
                      <a:r>
                        <a:rPr dirty="0" sz="1050">
                          <a:latin typeface="SimSun"/>
                          <a:cs typeface="SimSun"/>
                        </a:rPr>
                        <a:t>month</a:t>
                      </a:r>
                      <a:endParaRPr sz="1050">
                        <a:latin typeface="SimSun"/>
                        <a:cs typeface="SimSun"/>
                      </a:endParaRPr>
                    </a:p>
                  </a:txBody>
                  <a:tcPr marL="0" marR="0" marB="0" marT="110489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marL="33020" marR="3175">
                        <a:lnSpc>
                          <a:spcPts val="1125"/>
                        </a:lnSpc>
                        <a:spcBef>
                          <a:spcPts val="869"/>
                        </a:spcBef>
                        <a:tabLst>
                          <a:tab pos="899160" algn="l"/>
                          <a:tab pos="1499235" algn="l"/>
                        </a:tabLst>
                      </a:pPr>
                      <a:r>
                        <a:rPr dirty="0" sz="1050" spc="-5">
                          <a:latin typeface="SimSun"/>
                          <a:cs typeface="SimSun"/>
                        </a:rPr>
                        <a:t>day_of_week	...	campaign</a:t>
                      </a:r>
                      <a:endParaRPr sz="1050">
                        <a:latin typeface="SimSun"/>
                        <a:cs typeface="SimSun"/>
                      </a:endParaRPr>
                    </a:p>
                  </a:txBody>
                  <a:tcPr marL="0" marR="0" marB="0" marT="110489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65455">
                        <a:lnSpc>
                          <a:spcPts val="1125"/>
                        </a:lnSpc>
                        <a:spcBef>
                          <a:spcPts val="869"/>
                        </a:spcBef>
                        <a:tabLst>
                          <a:tab pos="933450" algn="l"/>
                        </a:tabLst>
                      </a:pPr>
                      <a:r>
                        <a:rPr dirty="0" sz="1050">
                          <a:latin typeface="SimSun"/>
                          <a:cs typeface="SimSun"/>
                        </a:rPr>
                        <a:t>pdays	\</a:t>
                      </a:r>
                      <a:endParaRPr sz="1050">
                        <a:latin typeface="SimSun"/>
                        <a:cs typeface="SimSun"/>
                      </a:endParaRPr>
                    </a:p>
                  </a:txBody>
                  <a:tcPr marL="0" marR="0" marB="0" marT="110489"/>
                </a:tc>
              </a:tr>
              <a:tr h="133540">
                <a:tc>
                  <a:txBody>
                    <a:bodyPr/>
                    <a:lstStyle/>
                    <a:p>
                      <a:pPr marL="98425">
                        <a:lnSpc>
                          <a:spcPts val="950"/>
                        </a:lnSpc>
                      </a:pPr>
                      <a:r>
                        <a:rPr dirty="0" sz="1050">
                          <a:latin typeface="SimSun"/>
                          <a:cs typeface="SimSun"/>
                        </a:rPr>
                        <a:t>count</a:t>
                      </a:r>
                      <a:endParaRPr sz="1050">
                        <a:latin typeface="SimSun"/>
                        <a:cs typeface="SimSu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58419">
                        <a:lnSpc>
                          <a:spcPts val="950"/>
                        </a:lnSpc>
                      </a:pPr>
                      <a:r>
                        <a:rPr dirty="0" sz="1050">
                          <a:latin typeface="SimSun"/>
                          <a:cs typeface="SimSun"/>
                        </a:rPr>
                        <a:t>41188</a:t>
                      </a:r>
                      <a:endParaRPr sz="1050">
                        <a:latin typeface="SimSun"/>
                        <a:cs typeface="SimSu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265430">
                        <a:lnSpc>
                          <a:spcPts val="950"/>
                        </a:lnSpc>
                      </a:pPr>
                      <a:r>
                        <a:rPr dirty="0" sz="1050" spc="-5">
                          <a:latin typeface="SimSun"/>
                          <a:cs typeface="SimSun"/>
                        </a:rPr>
                        <a:t>41188</a:t>
                      </a:r>
                      <a:endParaRPr sz="1050">
                        <a:latin typeface="SimSun"/>
                        <a:cs typeface="SimSu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66675">
                        <a:lnSpc>
                          <a:spcPts val="950"/>
                        </a:lnSpc>
                      </a:pPr>
                      <a:r>
                        <a:rPr dirty="0" sz="1050">
                          <a:latin typeface="SimSun"/>
                          <a:cs typeface="SimSun"/>
                        </a:rPr>
                        <a:t>41188</a:t>
                      </a:r>
                      <a:endParaRPr sz="1050">
                        <a:latin typeface="SimSun"/>
                        <a:cs typeface="SimSu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marL="432434" marR="3175">
                        <a:lnSpc>
                          <a:spcPts val="950"/>
                        </a:lnSpc>
                        <a:tabLst>
                          <a:tab pos="899160" algn="l"/>
                          <a:tab pos="1233170" algn="l"/>
                        </a:tabLst>
                      </a:pPr>
                      <a:r>
                        <a:rPr dirty="0" sz="1050">
                          <a:latin typeface="SimSun"/>
                          <a:cs typeface="SimSun"/>
                        </a:rPr>
                        <a:t>41188	</a:t>
                      </a:r>
                      <a:r>
                        <a:rPr dirty="0" sz="1050" spc="-5">
                          <a:latin typeface="SimSun"/>
                          <a:cs typeface="SimSun"/>
                        </a:rPr>
                        <a:t>...	41188.000000</a:t>
                      </a:r>
                      <a:endParaRPr sz="1050">
                        <a:latin typeface="SimSun"/>
                        <a:cs typeface="SimSu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950"/>
                        </a:lnSpc>
                      </a:pPr>
                      <a:r>
                        <a:rPr dirty="0" sz="1050" spc="-5">
                          <a:latin typeface="SimSun"/>
                          <a:cs typeface="SimSun"/>
                        </a:rPr>
                        <a:t>41188.000000</a:t>
                      </a:r>
                      <a:endParaRPr sz="1050">
                        <a:latin typeface="SimSun"/>
                        <a:cs typeface="SimSun"/>
                      </a:endParaRPr>
                    </a:p>
                  </a:txBody>
                  <a:tcPr marL="0" marR="0" marB="0" marT="0"/>
                </a:tc>
              </a:tr>
              <a:tr h="133350">
                <a:tc>
                  <a:txBody>
                    <a:bodyPr/>
                    <a:lstStyle/>
                    <a:p>
                      <a:pPr marL="98425">
                        <a:lnSpc>
                          <a:spcPts val="950"/>
                        </a:lnSpc>
                      </a:pPr>
                      <a:r>
                        <a:rPr dirty="0" sz="1050">
                          <a:latin typeface="SimSun"/>
                          <a:cs typeface="SimSun"/>
                        </a:rPr>
                        <a:t>unique</a:t>
                      </a:r>
                      <a:endParaRPr sz="1050">
                        <a:latin typeface="SimSun"/>
                        <a:cs typeface="SimSu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58419">
                        <a:lnSpc>
                          <a:spcPts val="950"/>
                        </a:lnSpc>
                      </a:pPr>
                      <a:r>
                        <a:rPr dirty="0" sz="1050">
                          <a:latin typeface="SimSun"/>
                          <a:cs typeface="SimSun"/>
                        </a:rPr>
                        <a:t>3</a:t>
                      </a:r>
                      <a:endParaRPr sz="1050">
                        <a:latin typeface="SimSun"/>
                        <a:cs typeface="SimSu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r" marR="59055">
                        <a:lnSpc>
                          <a:spcPts val="950"/>
                        </a:lnSpc>
                      </a:pPr>
                      <a:r>
                        <a:rPr dirty="0" sz="1050">
                          <a:latin typeface="SimSun"/>
                          <a:cs typeface="SimSun"/>
                        </a:rPr>
                        <a:t>2</a:t>
                      </a:r>
                      <a:endParaRPr sz="1050">
                        <a:latin typeface="SimSun"/>
                        <a:cs typeface="SimSu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266700">
                        <a:lnSpc>
                          <a:spcPts val="950"/>
                        </a:lnSpc>
                      </a:pPr>
                      <a:r>
                        <a:rPr dirty="0" sz="1050">
                          <a:latin typeface="SimSun"/>
                          <a:cs typeface="SimSun"/>
                        </a:rPr>
                        <a:t>10</a:t>
                      </a:r>
                      <a:endParaRPr sz="1050">
                        <a:latin typeface="SimSun"/>
                        <a:cs typeface="SimSu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marL="699135" marR="3175">
                        <a:lnSpc>
                          <a:spcPts val="950"/>
                        </a:lnSpc>
                        <a:tabLst>
                          <a:tab pos="899160" algn="l"/>
                          <a:tab pos="1833245" algn="l"/>
                        </a:tabLst>
                      </a:pPr>
                      <a:r>
                        <a:rPr dirty="0" sz="1050">
                          <a:latin typeface="SimSun"/>
                          <a:cs typeface="SimSun"/>
                        </a:rPr>
                        <a:t>5	</a:t>
                      </a:r>
                      <a:r>
                        <a:rPr dirty="0" sz="1050" spc="-5">
                          <a:latin typeface="SimSun"/>
                          <a:cs typeface="SimSun"/>
                        </a:rPr>
                        <a:t>...	NaN</a:t>
                      </a:r>
                      <a:endParaRPr sz="1050">
                        <a:latin typeface="SimSun"/>
                        <a:cs typeface="SimSu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99440">
                        <a:lnSpc>
                          <a:spcPts val="950"/>
                        </a:lnSpc>
                      </a:pPr>
                      <a:r>
                        <a:rPr dirty="0" sz="1050" spc="-5">
                          <a:latin typeface="SimSun"/>
                          <a:cs typeface="SimSun"/>
                        </a:rPr>
                        <a:t>NaN</a:t>
                      </a:r>
                      <a:endParaRPr sz="1050">
                        <a:latin typeface="SimSun"/>
                        <a:cs typeface="SimSun"/>
                      </a:endParaRPr>
                    </a:p>
                  </a:txBody>
                  <a:tcPr marL="0" marR="0" marB="0" marT="0"/>
                </a:tc>
              </a:tr>
              <a:tr h="133350">
                <a:tc>
                  <a:txBody>
                    <a:bodyPr/>
                    <a:lstStyle/>
                    <a:p>
                      <a:pPr marL="98425">
                        <a:lnSpc>
                          <a:spcPts val="950"/>
                        </a:lnSpc>
                      </a:pPr>
                      <a:r>
                        <a:rPr dirty="0" sz="1050">
                          <a:latin typeface="SimSun"/>
                          <a:cs typeface="SimSun"/>
                        </a:rPr>
                        <a:t>top</a:t>
                      </a:r>
                      <a:endParaRPr sz="1050">
                        <a:latin typeface="SimSun"/>
                        <a:cs typeface="SimSu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58419">
                        <a:lnSpc>
                          <a:spcPts val="950"/>
                        </a:lnSpc>
                      </a:pPr>
                      <a:r>
                        <a:rPr dirty="0" sz="1050">
                          <a:latin typeface="SimSun"/>
                          <a:cs typeface="SimSun"/>
                        </a:rPr>
                        <a:t>no</a:t>
                      </a:r>
                      <a:endParaRPr sz="1050">
                        <a:latin typeface="SimSun"/>
                        <a:cs typeface="SimSu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66040">
                        <a:lnSpc>
                          <a:spcPts val="950"/>
                        </a:lnSpc>
                      </a:pPr>
                      <a:r>
                        <a:rPr dirty="0" sz="1050" spc="-5">
                          <a:latin typeface="SimSun"/>
                          <a:cs typeface="SimSun"/>
                        </a:rPr>
                        <a:t>cellular</a:t>
                      </a:r>
                      <a:endParaRPr sz="1050">
                        <a:latin typeface="SimSun"/>
                        <a:cs typeface="SimSu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200660">
                        <a:lnSpc>
                          <a:spcPts val="950"/>
                        </a:lnSpc>
                      </a:pPr>
                      <a:r>
                        <a:rPr dirty="0" sz="1050" spc="-5">
                          <a:latin typeface="SimSun"/>
                          <a:cs typeface="SimSun"/>
                        </a:rPr>
                        <a:t>may</a:t>
                      </a:r>
                      <a:endParaRPr sz="1050">
                        <a:latin typeface="SimSun"/>
                        <a:cs typeface="SimSu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marL="567055" marR="3175">
                        <a:lnSpc>
                          <a:spcPts val="950"/>
                        </a:lnSpc>
                        <a:tabLst>
                          <a:tab pos="899160" algn="l"/>
                          <a:tab pos="1833245" algn="l"/>
                        </a:tabLst>
                      </a:pPr>
                      <a:r>
                        <a:rPr dirty="0" sz="1050" spc="-5">
                          <a:latin typeface="SimSun"/>
                          <a:cs typeface="SimSun"/>
                        </a:rPr>
                        <a:t>thu	...	NaN</a:t>
                      </a:r>
                      <a:endParaRPr sz="1050">
                        <a:latin typeface="SimSun"/>
                        <a:cs typeface="SimSu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99440">
                        <a:lnSpc>
                          <a:spcPts val="950"/>
                        </a:lnSpc>
                      </a:pPr>
                      <a:r>
                        <a:rPr dirty="0" sz="1050" spc="-5">
                          <a:latin typeface="SimSun"/>
                          <a:cs typeface="SimSun"/>
                        </a:rPr>
                        <a:t>NaN</a:t>
                      </a:r>
                      <a:endParaRPr sz="1050">
                        <a:latin typeface="SimSun"/>
                        <a:cs typeface="SimSun"/>
                      </a:endParaRPr>
                    </a:p>
                  </a:txBody>
                  <a:tcPr marL="0" marR="0" marB="0" marT="0"/>
                </a:tc>
              </a:tr>
              <a:tr h="133349">
                <a:tc>
                  <a:txBody>
                    <a:bodyPr/>
                    <a:lstStyle/>
                    <a:p>
                      <a:pPr marL="98425">
                        <a:lnSpc>
                          <a:spcPts val="950"/>
                        </a:lnSpc>
                      </a:pPr>
                      <a:r>
                        <a:rPr dirty="0" sz="1050">
                          <a:latin typeface="SimSun"/>
                          <a:cs typeface="SimSun"/>
                        </a:rPr>
                        <a:t>freq</a:t>
                      </a:r>
                      <a:endParaRPr sz="1050">
                        <a:latin typeface="SimSun"/>
                        <a:cs typeface="SimSu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58419">
                        <a:lnSpc>
                          <a:spcPts val="950"/>
                        </a:lnSpc>
                      </a:pPr>
                      <a:r>
                        <a:rPr dirty="0" sz="1050">
                          <a:latin typeface="SimSun"/>
                          <a:cs typeface="SimSun"/>
                        </a:rPr>
                        <a:t>33950</a:t>
                      </a:r>
                      <a:endParaRPr sz="1050">
                        <a:latin typeface="SimSun"/>
                        <a:cs typeface="SimSu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265430">
                        <a:lnSpc>
                          <a:spcPts val="950"/>
                        </a:lnSpc>
                      </a:pPr>
                      <a:r>
                        <a:rPr dirty="0" sz="1050" spc="-5">
                          <a:latin typeface="SimSun"/>
                          <a:cs typeface="SimSun"/>
                        </a:rPr>
                        <a:t>26144</a:t>
                      </a:r>
                      <a:endParaRPr sz="1050">
                        <a:latin typeface="SimSun"/>
                        <a:cs typeface="SimSu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66675">
                        <a:lnSpc>
                          <a:spcPts val="950"/>
                        </a:lnSpc>
                      </a:pPr>
                      <a:r>
                        <a:rPr dirty="0" sz="1050">
                          <a:latin typeface="SimSun"/>
                          <a:cs typeface="SimSun"/>
                        </a:rPr>
                        <a:t>13769</a:t>
                      </a:r>
                      <a:endParaRPr sz="1050">
                        <a:latin typeface="SimSun"/>
                        <a:cs typeface="SimSu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marL="499745" marR="3175">
                        <a:lnSpc>
                          <a:spcPts val="950"/>
                        </a:lnSpc>
                        <a:tabLst>
                          <a:tab pos="899160" algn="l"/>
                          <a:tab pos="1833245" algn="l"/>
                        </a:tabLst>
                      </a:pPr>
                      <a:r>
                        <a:rPr dirty="0" sz="1050" spc="-5">
                          <a:latin typeface="SimSun"/>
                          <a:cs typeface="SimSun"/>
                        </a:rPr>
                        <a:t>8623	...	NaN</a:t>
                      </a:r>
                      <a:endParaRPr sz="1050">
                        <a:latin typeface="SimSun"/>
                        <a:cs typeface="SimSu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99440">
                        <a:lnSpc>
                          <a:spcPts val="950"/>
                        </a:lnSpc>
                      </a:pPr>
                      <a:r>
                        <a:rPr dirty="0" sz="1050" spc="-5">
                          <a:latin typeface="SimSun"/>
                          <a:cs typeface="SimSun"/>
                        </a:rPr>
                        <a:t>NaN</a:t>
                      </a:r>
                      <a:endParaRPr sz="1050">
                        <a:latin typeface="SimSun"/>
                        <a:cs typeface="SimSun"/>
                      </a:endParaRPr>
                    </a:p>
                  </a:txBody>
                  <a:tcPr marL="0" marR="0" marB="0" marT="0"/>
                </a:tc>
              </a:tr>
              <a:tr h="133350">
                <a:tc>
                  <a:txBody>
                    <a:bodyPr/>
                    <a:lstStyle/>
                    <a:p>
                      <a:pPr marL="98425">
                        <a:lnSpc>
                          <a:spcPts val="950"/>
                        </a:lnSpc>
                      </a:pPr>
                      <a:r>
                        <a:rPr dirty="0" sz="1050">
                          <a:latin typeface="SimSun"/>
                          <a:cs typeface="SimSun"/>
                        </a:rPr>
                        <a:t>mean</a:t>
                      </a:r>
                      <a:endParaRPr sz="1050">
                        <a:latin typeface="SimSun"/>
                        <a:cs typeface="SimSu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58419">
                        <a:lnSpc>
                          <a:spcPts val="950"/>
                        </a:lnSpc>
                      </a:pPr>
                      <a:r>
                        <a:rPr dirty="0" sz="1050">
                          <a:latin typeface="SimSun"/>
                          <a:cs typeface="SimSun"/>
                        </a:rPr>
                        <a:t>NaN</a:t>
                      </a:r>
                      <a:endParaRPr sz="1050">
                        <a:latin typeface="SimSun"/>
                        <a:cs typeface="SimSu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400050">
                        <a:lnSpc>
                          <a:spcPts val="950"/>
                        </a:lnSpc>
                      </a:pPr>
                      <a:r>
                        <a:rPr dirty="0" sz="1050" spc="-10">
                          <a:latin typeface="SimSun"/>
                          <a:cs typeface="SimSun"/>
                        </a:rPr>
                        <a:t>NaN</a:t>
                      </a:r>
                      <a:endParaRPr sz="1050">
                        <a:latin typeface="SimSun"/>
                        <a:cs typeface="SimSu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200660">
                        <a:lnSpc>
                          <a:spcPts val="950"/>
                        </a:lnSpc>
                      </a:pPr>
                      <a:r>
                        <a:rPr dirty="0" sz="1050" spc="-5">
                          <a:latin typeface="SimSun"/>
                          <a:cs typeface="SimSun"/>
                        </a:rPr>
                        <a:t>NaN</a:t>
                      </a:r>
                      <a:endParaRPr sz="1050">
                        <a:latin typeface="SimSun"/>
                        <a:cs typeface="SimSu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marL="567055" marR="3175">
                        <a:lnSpc>
                          <a:spcPts val="950"/>
                        </a:lnSpc>
                        <a:tabLst>
                          <a:tab pos="899160" algn="l"/>
                          <a:tab pos="1499870" algn="l"/>
                        </a:tabLst>
                      </a:pPr>
                      <a:r>
                        <a:rPr dirty="0" sz="1050" spc="-5">
                          <a:latin typeface="SimSun"/>
                          <a:cs typeface="SimSun"/>
                        </a:rPr>
                        <a:t>NaN	...	2.567593</a:t>
                      </a:r>
                      <a:endParaRPr sz="1050">
                        <a:latin typeface="SimSun"/>
                        <a:cs typeface="SimSu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33350">
                        <a:lnSpc>
                          <a:spcPts val="950"/>
                        </a:lnSpc>
                      </a:pPr>
                      <a:r>
                        <a:rPr dirty="0" sz="1050" spc="-5">
                          <a:latin typeface="SimSun"/>
                          <a:cs typeface="SimSun"/>
                        </a:rPr>
                        <a:t>962.475454</a:t>
                      </a:r>
                      <a:endParaRPr sz="1050">
                        <a:latin typeface="SimSun"/>
                        <a:cs typeface="SimSun"/>
                      </a:endParaRPr>
                    </a:p>
                  </a:txBody>
                  <a:tcPr marL="0" marR="0" marB="0" marT="0"/>
                </a:tc>
              </a:tr>
              <a:tr h="133350">
                <a:tc>
                  <a:txBody>
                    <a:bodyPr/>
                    <a:lstStyle/>
                    <a:p>
                      <a:pPr marL="98425">
                        <a:lnSpc>
                          <a:spcPts val="950"/>
                        </a:lnSpc>
                      </a:pPr>
                      <a:r>
                        <a:rPr dirty="0" sz="1050">
                          <a:latin typeface="SimSun"/>
                          <a:cs typeface="SimSun"/>
                        </a:rPr>
                        <a:t>std</a:t>
                      </a:r>
                      <a:endParaRPr sz="1050">
                        <a:latin typeface="SimSun"/>
                        <a:cs typeface="SimSu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58419">
                        <a:lnSpc>
                          <a:spcPts val="950"/>
                        </a:lnSpc>
                      </a:pPr>
                      <a:r>
                        <a:rPr dirty="0" sz="1050">
                          <a:latin typeface="SimSun"/>
                          <a:cs typeface="SimSun"/>
                        </a:rPr>
                        <a:t>NaN</a:t>
                      </a:r>
                      <a:endParaRPr sz="1050">
                        <a:latin typeface="SimSun"/>
                        <a:cs typeface="SimSu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400050">
                        <a:lnSpc>
                          <a:spcPts val="950"/>
                        </a:lnSpc>
                      </a:pPr>
                      <a:r>
                        <a:rPr dirty="0" sz="1050" spc="-10">
                          <a:latin typeface="SimSun"/>
                          <a:cs typeface="SimSun"/>
                        </a:rPr>
                        <a:t>NaN</a:t>
                      </a:r>
                      <a:endParaRPr sz="1050">
                        <a:latin typeface="SimSun"/>
                        <a:cs typeface="SimSu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200660">
                        <a:lnSpc>
                          <a:spcPts val="950"/>
                        </a:lnSpc>
                      </a:pPr>
                      <a:r>
                        <a:rPr dirty="0" sz="1050" spc="-5">
                          <a:latin typeface="SimSun"/>
                          <a:cs typeface="SimSun"/>
                        </a:rPr>
                        <a:t>NaN</a:t>
                      </a:r>
                      <a:endParaRPr sz="1050">
                        <a:latin typeface="SimSun"/>
                        <a:cs typeface="SimSu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marL="567055" marR="3175">
                        <a:lnSpc>
                          <a:spcPts val="950"/>
                        </a:lnSpc>
                        <a:tabLst>
                          <a:tab pos="899160" algn="l"/>
                          <a:tab pos="1499870" algn="l"/>
                        </a:tabLst>
                      </a:pPr>
                      <a:r>
                        <a:rPr dirty="0" sz="1050" spc="-5">
                          <a:latin typeface="SimSun"/>
                          <a:cs typeface="SimSun"/>
                        </a:rPr>
                        <a:t>NaN	...	2.770014</a:t>
                      </a:r>
                      <a:endParaRPr sz="1050">
                        <a:latin typeface="SimSun"/>
                        <a:cs typeface="SimSu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32715">
                        <a:lnSpc>
                          <a:spcPts val="950"/>
                        </a:lnSpc>
                      </a:pPr>
                      <a:r>
                        <a:rPr dirty="0" sz="1050" spc="-5">
                          <a:latin typeface="SimSun"/>
                          <a:cs typeface="SimSun"/>
                        </a:rPr>
                        <a:t>186.910907</a:t>
                      </a:r>
                      <a:endParaRPr sz="1050">
                        <a:latin typeface="SimSun"/>
                        <a:cs typeface="SimSun"/>
                      </a:endParaRPr>
                    </a:p>
                  </a:txBody>
                  <a:tcPr marL="0" marR="0" marB="0" marT="0"/>
                </a:tc>
              </a:tr>
              <a:tr h="133350">
                <a:tc>
                  <a:txBody>
                    <a:bodyPr/>
                    <a:lstStyle/>
                    <a:p>
                      <a:pPr marL="98425">
                        <a:lnSpc>
                          <a:spcPts val="950"/>
                        </a:lnSpc>
                      </a:pPr>
                      <a:r>
                        <a:rPr dirty="0" sz="1050">
                          <a:latin typeface="SimSun"/>
                          <a:cs typeface="SimSun"/>
                        </a:rPr>
                        <a:t>min</a:t>
                      </a:r>
                      <a:endParaRPr sz="1050">
                        <a:latin typeface="SimSun"/>
                        <a:cs typeface="SimSu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58419">
                        <a:lnSpc>
                          <a:spcPts val="950"/>
                        </a:lnSpc>
                      </a:pPr>
                      <a:r>
                        <a:rPr dirty="0" sz="1050">
                          <a:latin typeface="SimSun"/>
                          <a:cs typeface="SimSun"/>
                        </a:rPr>
                        <a:t>NaN</a:t>
                      </a:r>
                      <a:endParaRPr sz="1050">
                        <a:latin typeface="SimSun"/>
                        <a:cs typeface="SimSu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400050">
                        <a:lnSpc>
                          <a:spcPts val="950"/>
                        </a:lnSpc>
                      </a:pPr>
                      <a:r>
                        <a:rPr dirty="0" sz="1050" spc="-10">
                          <a:latin typeface="SimSun"/>
                          <a:cs typeface="SimSun"/>
                        </a:rPr>
                        <a:t>NaN</a:t>
                      </a:r>
                      <a:endParaRPr sz="1050">
                        <a:latin typeface="SimSun"/>
                        <a:cs typeface="SimSu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200660">
                        <a:lnSpc>
                          <a:spcPts val="950"/>
                        </a:lnSpc>
                      </a:pPr>
                      <a:r>
                        <a:rPr dirty="0" sz="1050" spc="-5">
                          <a:latin typeface="SimSun"/>
                          <a:cs typeface="SimSun"/>
                        </a:rPr>
                        <a:t>NaN</a:t>
                      </a:r>
                      <a:endParaRPr sz="1050">
                        <a:latin typeface="SimSun"/>
                        <a:cs typeface="SimSu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marL="567055" marR="3175">
                        <a:lnSpc>
                          <a:spcPts val="950"/>
                        </a:lnSpc>
                        <a:tabLst>
                          <a:tab pos="899160" algn="l"/>
                          <a:tab pos="1499870" algn="l"/>
                        </a:tabLst>
                      </a:pPr>
                      <a:r>
                        <a:rPr dirty="0" sz="1050" spc="-5">
                          <a:latin typeface="SimSun"/>
                          <a:cs typeface="SimSun"/>
                        </a:rPr>
                        <a:t>NaN	...	1.000000</a:t>
                      </a:r>
                      <a:endParaRPr sz="1050">
                        <a:latin typeface="SimSun"/>
                        <a:cs typeface="SimSu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65430">
                        <a:lnSpc>
                          <a:spcPts val="950"/>
                        </a:lnSpc>
                      </a:pPr>
                      <a:r>
                        <a:rPr dirty="0" sz="1050" spc="-5">
                          <a:latin typeface="SimSun"/>
                          <a:cs typeface="SimSun"/>
                        </a:rPr>
                        <a:t>0.000000</a:t>
                      </a:r>
                      <a:endParaRPr sz="1050">
                        <a:latin typeface="SimSun"/>
                        <a:cs typeface="SimSun"/>
                      </a:endParaRPr>
                    </a:p>
                  </a:txBody>
                  <a:tcPr marL="0" marR="0" marB="0" marT="0"/>
                </a:tc>
              </a:tr>
              <a:tr h="133350">
                <a:tc>
                  <a:txBody>
                    <a:bodyPr/>
                    <a:lstStyle/>
                    <a:p>
                      <a:pPr marL="98425">
                        <a:lnSpc>
                          <a:spcPts val="950"/>
                        </a:lnSpc>
                      </a:pPr>
                      <a:r>
                        <a:rPr dirty="0" sz="1050">
                          <a:latin typeface="SimSun"/>
                          <a:cs typeface="SimSun"/>
                        </a:rPr>
                        <a:t>25%</a:t>
                      </a:r>
                      <a:endParaRPr sz="1050">
                        <a:latin typeface="SimSun"/>
                        <a:cs typeface="SimSu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58419">
                        <a:lnSpc>
                          <a:spcPts val="950"/>
                        </a:lnSpc>
                      </a:pPr>
                      <a:r>
                        <a:rPr dirty="0" sz="1050">
                          <a:latin typeface="SimSun"/>
                          <a:cs typeface="SimSun"/>
                        </a:rPr>
                        <a:t>NaN</a:t>
                      </a:r>
                      <a:endParaRPr sz="1050">
                        <a:latin typeface="SimSun"/>
                        <a:cs typeface="SimSu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400050">
                        <a:lnSpc>
                          <a:spcPts val="950"/>
                        </a:lnSpc>
                      </a:pPr>
                      <a:r>
                        <a:rPr dirty="0" sz="1050" spc="-10">
                          <a:latin typeface="SimSun"/>
                          <a:cs typeface="SimSun"/>
                        </a:rPr>
                        <a:t>NaN</a:t>
                      </a:r>
                      <a:endParaRPr sz="1050">
                        <a:latin typeface="SimSun"/>
                        <a:cs typeface="SimSu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200660">
                        <a:lnSpc>
                          <a:spcPts val="950"/>
                        </a:lnSpc>
                      </a:pPr>
                      <a:r>
                        <a:rPr dirty="0" sz="1050" spc="-5">
                          <a:latin typeface="SimSun"/>
                          <a:cs typeface="SimSun"/>
                        </a:rPr>
                        <a:t>NaN</a:t>
                      </a:r>
                      <a:endParaRPr sz="1050">
                        <a:latin typeface="SimSun"/>
                        <a:cs typeface="SimSu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marL="567055" marR="3175">
                        <a:lnSpc>
                          <a:spcPts val="950"/>
                        </a:lnSpc>
                        <a:tabLst>
                          <a:tab pos="899160" algn="l"/>
                          <a:tab pos="1499870" algn="l"/>
                        </a:tabLst>
                      </a:pPr>
                      <a:r>
                        <a:rPr dirty="0" sz="1050" spc="-5">
                          <a:latin typeface="SimSun"/>
                          <a:cs typeface="SimSun"/>
                        </a:rPr>
                        <a:t>NaN	...	1.000000</a:t>
                      </a:r>
                      <a:endParaRPr sz="1050">
                        <a:latin typeface="SimSun"/>
                        <a:cs typeface="SimSu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33350">
                        <a:lnSpc>
                          <a:spcPts val="950"/>
                        </a:lnSpc>
                      </a:pPr>
                      <a:r>
                        <a:rPr dirty="0" sz="1050" spc="-5">
                          <a:latin typeface="SimSun"/>
                          <a:cs typeface="SimSun"/>
                        </a:rPr>
                        <a:t>999.000000</a:t>
                      </a:r>
                      <a:endParaRPr sz="1050">
                        <a:latin typeface="SimSun"/>
                        <a:cs typeface="SimSun"/>
                      </a:endParaRPr>
                    </a:p>
                  </a:txBody>
                  <a:tcPr marL="0" marR="0" marB="0" marT="0"/>
                </a:tc>
              </a:tr>
              <a:tr h="133350">
                <a:tc>
                  <a:txBody>
                    <a:bodyPr/>
                    <a:lstStyle/>
                    <a:p>
                      <a:pPr marL="98425">
                        <a:lnSpc>
                          <a:spcPts val="950"/>
                        </a:lnSpc>
                      </a:pPr>
                      <a:r>
                        <a:rPr dirty="0" sz="1050">
                          <a:latin typeface="SimSun"/>
                          <a:cs typeface="SimSun"/>
                        </a:rPr>
                        <a:t>50%</a:t>
                      </a:r>
                      <a:endParaRPr sz="1050">
                        <a:latin typeface="SimSun"/>
                        <a:cs typeface="SimSu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58419">
                        <a:lnSpc>
                          <a:spcPts val="950"/>
                        </a:lnSpc>
                      </a:pPr>
                      <a:r>
                        <a:rPr dirty="0" sz="1050">
                          <a:latin typeface="SimSun"/>
                          <a:cs typeface="SimSun"/>
                        </a:rPr>
                        <a:t>NaN</a:t>
                      </a:r>
                      <a:endParaRPr sz="1050">
                        <a:latin typeface="SimSun"/>
                        <a:cs typeface="SimSu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400050">
                        <a:lnSpc>
                          <a:spcPts val="950"/>
                        </a:lnSpc>
                      </a:pPr>
                      <a:r>
                        <a:rPr dirty="0" sz="1050" spc="-10">
                          <a:latin typeface="SimSun"/>
                          <a:cs typeface="SimSun"/>
                        </a:rPr>
                        <a:t>NaN</a:t>
                      </a:r>
                      <a:endParaRPr sz="1050">
                        <a:latin typeface="SimSun"/>
                        <a:cs typeface="SimSu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200660">
                        <a:lnSpc>
                          <a:spcPts val="950"/>
                        </a:lnSpc>
                      </a:pPr>
                      <a:r>
                        <a:rPr dirty="0" sz="1050" spc="-5">
                          <a:latin typeface="SimSun"/>
                          <a:cs typeface="SimSun"/>
                        </a:rPr>
                        <a:t>NaN</a:t>
                      </a:r>
                      <a:endParaRPr sz="1050">
                        <a:latin typeface="SimSun"/>
                        <a:cs typeface="SimSu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marL="567055" marR="3175">
                        <a:lnSpc>
                          <a:spcPts val="950"/>
                        </a:lnSpc>
                        <a:tabLst>
                          <a:tab pos="899160" algn="l"/>
                          <a:tab pos="1499870" algn="l"/>
                        </a:tabLst>
                      </a:pPr>
                      <a:r>
                        <a:rPr dirty="0" sz="1050" spc="-5">
                          <a:latin typeface="SimSun"/>
                          <a:cs typeface="SimSun"/>
                        </a:rPr>
                        <a:t>NaN	...	2.000000</a:t>
                      </a:r>
                      <a:endParaRPr sz="1050">
                        <a:latin typeface="SimSun"/>
                        <a:cs typeface="SimSu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33350">
                        <a:lnSpc>
                          <a:spcPts val="950"/>
                        </a:lnSpc>
                      </a:pPr>
                      <a:r>
                        <a:rPr dirty="0" sz="1050" spc="-5">
                          <a:latin typeface="SimSun"/>
                          <a:cs typeface="SimSun"/>
                        </a:rPr>
                        <a:t>999.000000</a:t>
                      </a:r>
                      <a:endParaRPr sz="1050">
                        <a:latin typeface="SimSun"/>
                        <a:cs typeface="SimSun"/>
                      </a:endParaRPr>
                    </a:p>
                  </a:txBody>
                  <a:tcPr marL="0" marR="0" marB="0" marT="0"/>
                </a:tc>
              </a:tr>
              <a:tr h="133350">
                <a:tc>
                  <a:txBody>
                    <a:bodyPr/>
                    <a:lstStyle/>
                    <a:p>
                      <a:pPr marL="98425">
                        <a:lnSpc>
                          <a:spcPts val="950"/>
                        </a:lnSpc>
                      </a:pPr>
                      <a:r>
                        <a:rPr dirty="0" sz="1050">
                          <a:latin typeface="SimSun"/>
                          <a:cs typeface="SimSun"/>
                        </a:rPr>
                        <a:t>75%</a:t>
                      </a:r>
                      <a:endParaRPr sz="1050">
                        <a:latin typeface="SimSun"/>
                        <a:cs typeface="SimSu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58419">
                        <a:lnSpc>
                          <a:spcPts val="950"/>
                        </a:lnSpc>
                      </a:pPr>
                      <a:r>
                        <a:rPr dirty="0" sz="1050">
                          <a:latin typeface="SimSun"/>
                          <a:cs typeface="SimSun"/>
                        </a:rPr>
                        <a:t>NaN</a:t>
                      </a:r>
                      <a:endParaRPr sz="1050">
                        <a:latin typeface="SimSun"/>
                        <a:cs typeface="SimSu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400050">
                        <a:lnSpc>
                          <a:spcPts val="950"/>
                        </a:lnSpc>
                      </a:pPr>
                      <a:r>
                        <a:rPr dirty="0" sz="1050" spc="-10">
                          <a:latin typeface="SimSun"/>
                          <a:cs typeface="SimSun"/>
                        </a:rPr>
                        <a:t>NaN</a:t>
                      </a:r>
                      <a:endParaRPr sz="1050">
                        <a:latin typeface="SimSun"/>
                        <a:cs typeface="SimSu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200660">
                        <a:lnSpc>
                          <a:spcPts val="950"/>
                        </a:lnSpc>
                      </a:pPr>
                      <a:r>
                        <a:rPr dirty="0" sz="1050" spc="-5">
                          <a:latin typeface="SimSun"/>
                          <a:cs typeface="SimSun"/>
                        </a:rPr>
                        <a:t>NaN</a:t>
                      </a:r>
                      <a:endParaRPr sz="1050">
                        <a:latin typeface="SimSun"/>
                        <a:cs typeface="SimSu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marL="567055" marR="3175">
                        <a:lnSpc>
                          <a:spcPts val="950"/>
                        </a:lnSpc>
                        <a:tabLst>
                          <a:tab pos="899160" algn="l"/>
                          <a:tab pos="1499870" algn="l"/>
                        </a:tabLst>
                      </a:pPr>
                      <a:r>
                        <a:rPr dirty="0" sz="1050" spc="-5">
                          <a:latin typeface="SimSun"/>
                          <a:cs typeface="SimSun"/>
                        </a:rPr>
                        <a:t>NaN	...	3.000000</a:t>
                      </a:r>
                      <a:endParaRPr sz="1050">
                        <a:latin typeface="SimSun"/>
                        <a:cs typeface="SimSu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32715">
                        <a:lnSpc>
                          <a:spcPts val="950"/>
                        </a:lnSpc>
                      </a:pPr>
                      <a:r>
                        <a:rPr dirty="0" sz="1050" spc="-5">
                          <a:latin typeface="SimSun"/>
                          <a:cs typeface="SimSun"/>
                        </a:rPr>
                        <a:t>999.000000</a:t>
                      </a:r>
                      <a:endParaRPr sz="1050">
                        <a:latin typeface="SimSun"/>
                        <a:cs typeface="SimSun"/>
                      </a:endParaRPr>
                    </a:p>
                  </a:txBody>
                  <a:tcPr marL="0" marR="0" marB="0" marT="0"/>
                </a:tc>
              </a:tr>
              <a:tr h="133350">
                <a:tc>
                  <a:txBody>
                    <a:bodyPr/>
                    <a:lstStyle/>
                    <a:p>
                      <a:pPr marL="98425">
                        <a:lnSpc>
                          <a:spcPts val="950"/>
                        </a:lnSpc>
                      </a:pPr>
                      <a:r>
                        <a:rPr dirty="0" sz="1050">
                          <a:latin typeface="SimSun"/>
                          <a:cs typeface="SimSun"/>
                        </a:rPr>
                        <a:t>max</a:t>
                      </a:r>
                      <a:endParaRPr sz="1050">
                        <a:latin typeface="SimSun"/>
                        <a:cs typeface="SimSu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58419">
                        <a:lnSpc>
                          <a:spcPts val="950"/>
                        </a:lnSpc>
                      </a:pPr>
                      <a:r>
                        <a:rPr dirty="0" sz="1050">
                          <a:latin typeface="SimSun"/>
                          <a:cs typeface="SimSun"/>
                        </a:rPr>
                        <a:t>NaN</a:t>
                      </a:r>
                      <a:endParaRPr sz="1050">
                        <a:latin typeface="SimSun"/>
                        <a:cs typeface="SimSu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400050">
                        <a:lnSpc>
                          <a:spcPts val="950"/>
                        </a:lnSpc>
                      </a:pPr>
                      <a:r>
                        <a:rPr dirty="0" sz="1050" spc="-10">
                          <a:latin typeface="SimSun"/>
                          <a:cs typeface="SimSun"/>
                        </a:rPr>
                        <a:t>NaN</a:t>
                      </a:r>
                      <a:endParaRPr sz="1050">
                        <a:latin typeface="SimSun"/>
                        <a:cs typeface="SimSu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200660">
                        <a:lnSpc>
                          <a:spcPts val="950"/>
                        </a:lnSpc>
                      </a:pPr>
                      <a:r>
                        <a:rPr dirty="0" sz="1050" spc="-5">
                          <a:latin typeface="SimSun"/>
                          <a:cs typeface="SimSun"/>
                        </a:rPr>
                        <a:t>NaN</a:t>
                      </a:r>
                      <a:endParaRPr sz="1050">
                        <a:latin typeface="SimSun"/>
                        <a:cs typeface="SimSu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marL="567055" marR="3175">
                        <a:lnSpc>
                          <a:spcPts val="950"/>
                        </a:lnSpc>
                        <a:tabLst>
                          <a:tab pos="899160" algn="l"/>
                          <a:tab pos="1432560" algn="l"/>
                        </a:tabLst>
                      </a:pPr>
                      <a:r>
                        <a:rPr dirty="0" sz="1050" spc="-5">
                          <a:latin typeface="SimSun"/>
                          <a:cs typeface="SimSun"/>
                        </a:rPr>
                        <a:t>NaN	...	56.000000</a:t>
                      </a:r>
                      <a:endParaRPr sz="1050">
                        <a:latin typeface="SimSun"/>
                        <a:cs typeface="SimSu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32715">
                        <a:lnSpc>
                          <a:spcPts val="950"/>
                        </a:lnSpc>
                      </a:pPr>
                      <a:r>
                        <a:rPr dirty="0" sz="1050" spc="-5">
                          <a:latin typeface="SimSun"/>
                          <a:cs typeface="SimSun"/>
                        </a:rPr>
                        <a:t>999.000000</a:t>
                      </a:r>
                      <a:endParaRPr sz="1050">
                        <a:latin typeface="SimSun"/>
                        <a:cs typeface="SimSun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178610" y="4717353"/>
          <a:ext cx="4485005" cy="33356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9745"/>
                <a:gridCol w="966469"/>
                <a:gridCol w="910589"/>
                <a:gridCol w="942975"/>
                <a:gridCol w="1166495"/>
              </a:tblGrid>
              <a:tr h="1341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91440">
                        <a:lnSpc>
                          <a:spcPts val="955"/>
                        </a:lnSpc>
                      </a:pPr>
                      <a:r>
                        <a:rPr dirty="0" sz="1050" spc="-5">
                          <a:latin typeface="SimSun"/>
                          <a:cs typeface="SimSun"/>
                        </a:rPr>
                        <a:t>previous</a:t>
                      </a:r>
                      <a:endParaRPr sz="1050">
                        <a:latin typeface="SimSun"/>
                        <a:cs typeface="SimSu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33045" marR="3175">
                        <a:lnSpc>
                          <a:spcPts val="955"/>
                        </a:lnSpc>
                      </a:pPr>
                      <a:r>
                        <a:rPr dirty="0" sz="1050" spc="-5">
                          <a:latin typeface="SimSun"/>
                          <a:cs typeface="SimSun"/>
                        </a:rPr>
                        <a:t>poutcome</a:t>
                      </a:r>
                      <a:endParaRPr sz="1050">
                        <a:latin typeface="SimSun"/>
                        <a:cs typeface="SimSu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ts val="955"/>
                        </a:lnSpc>
                      </a:pPr>
                      <a:r>
                        <a:rPr dirty="0" sz="1050" spc="-5">
                          <a:latin typeface="SimSun"/>
                          <a:cs typeface="SimSun"/>
                        </a:rPr>
                        <a:t>emp.var.rate</a:t>
                      </a:r>
                      <a:endParaRPr sz="1050">
                        <a:latin typeface="SimSun"/>
                        <a:cs typeface="SimSu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955"/>
                        </a:lnSpc>
                        <a:tabLst>
                          <a:tab pos="1066800" algn="l"/>
                        </a:tabLst>
                      </a:pPr>
                      <a:r>
                        <a:rPr dirty="0" sz="1050" spc="-5">
                          <a:latin typeface="SimSun"/>
                          <a:cs typeface="SimSun"/>
                        </a:rPr>
                        <a:t>cons.price.idx	</a:t>
                      </a:r>
                      <a:r>
                        <a:rPr dirty="0" sz="1050">
                          <a:latin typeface="SimSun"/>
                          <a:cs typeface="SimSun"/>
                        </a:rPr>
                        <a:t>\</a:t>
                      </a:r>
                      <a:endParaRPr sz="1050">
                        <a:latin typeface="SimSun"/>
                        <a:cs typeface="SimSun"/>
                      </a:endParaRPr>
                    </a:p>
                  </a:txBody>
                  <a:tcPr marL="0" marR="0" marB="0" marT="0"/>
                </a:tc>
              </a:tr>
              <a:tr h="133350">
                <a:tc>
                  <a:txBody>
                    <a:bodyPr/>
                    <a:lstStyle/>
                    <a:p>
                      <a:pPr marL="31750">
                        <a:lnSpc>
                          <a:spcPts val="950"/>
                        </a:lnSpc>
                      </a:pPr>
                      <a:r>
                        <a:rPr dirty="0" sz="1050">
                          <a:latin typeface="SimSun"/>
                          <a:cs typeface="SimSun"/>
                        </a:rPr>
                        <a:t>count</a:t>
                      </a:r>
                      <a:endParaRPr sz="1050">
                        <a:latin typeface="SimSun"/>
                        <a:cs typeface="SimSu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950"/>
                        </a:lnSpc>
                      </a:pPr>
                      <a:r>
                        <a:rPr dirty="0" sz="1050" spc="-5">
                          <a:latin typeface="SimSun"/>
                          <a:cs typeface="SimSun"/>
                        </a:rPr>
                        <a:t>41188.000000</a:t>
                      </a:r>
                      <a:endParaRPr sz="1050">
                        <a:latin typeface="SimSun"/>
                        <a:cs typeface="SimSu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32434" marR="3175">
                        <a:lnSpc>
                          <a:spcPts val="950"/>
                        </a:lnSpc>
                      </a:pPr>
                      <a:r>
                        <a:rPr dirty="0" sz="1050">
                          <a:latin typeface="SimSun"/>
                          <a:cs typeface="SimSun"/>
                        </a:rPr>
                        <a:t>41188</a:t>
                      </a:r>
                      <a:endParaRPr sz="1050">
                        <a:latin typeface="SimSun"/>
                        <a:cs typeface="SimSu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ts val="950"/>
                        </a:lnSpc>
                      </a:pPr>
                      <a:r>
                        <a:rPr dirty="0" sz="1050" spc="-5">
                          <a:latin typeface="SimSun"/>
                          <a:cs typeface="SimSun"/>
                        </a:rPr>
                        <a:t>41188.000000</a:t>
                      </a:r>
                      <a:endParaRPr sz="1050">
                        <a:latin typeface="SimSun"/>
                        <a:cs typeface="SimSu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32080">
                        <a:lnSpc>
                          <a:spcPts val="950"/>
                        </a:lnSpc>
                      </a:pPr>
                      <a:r>
                        <a:rPr dirty="0" sz="1050">
                          <a:latin typeface="SimSun"/>
                          <a:cs typeface="SimSun"/>
                        </a:rPr>
                        <a:t>41188.000000</a:t>
                      </a:r>
                      <a:endParaRPr sz="1050">
                        <a:latin typeface="SimSun"/>
                        <a:cs typeface="SimSun"/>
                      </a:endParaRPr>
                    </a:p>
                  </a:txBody>
                  <a:tcPr marL="0" marR="0" marB="0" marT="0"/>
                </a:tc>
              </a:tr>
              <a:tr h="133350">
                <a:tc>
                  <a:txBody>
                    <a:bodyPr/>
                    <a:lstStyle/>
                    <a:p>
                      <a:pPr marL="31750">
                        <a:lnSpc>
                          <a:spcPts val="950"/>
                        </a:lnSpc>
                      </a:pPr>
                      <a:r>
                        <a:rPr dirty="0" sz="1050">
                          <a:latin typeface="SimSun"/>
                          <a:cs typeface="SimSun"/>
                        </a:rPr>
                        <a:t>unique</a:t>
                      </a:r>
                      <a:endParaRPr sz="1050">
                        <a:latin typeface="SimSun"/>
                        <a:cs typeface="SimSu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91440">
                        <a:lnSpc>
                          <a:spcPts val="950"/>
                        </a:lnSpc>
                      </a:pPr>
                      <a:r>
                        <a:rPr dirty="0" sz="1050">
                          <a:latin typeface="SimSun"/>
                          <a:cs typeface="SimSun"/>
                        </a:rPr>
                        <a:t>NaN</a:t>
                      </a:r>
                      <a:endParaRPr sz="1050">
                        <a:latin typeface="SimSun"/>
                        <a:cs typeface="SimSu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35890">
                        <a:lnSpc>
                          <a:spcPts val="950"/>
                        </a:lnSpc>
                      </a:pPr>
                      <a:r>
                        <a:rPr dirty="0" sz="1050">
                          <a:latin typeface="SimSun"/>
                          <a:cs typeface="SimSun"/>
                        </a:rPr>
                        <a:t>3</a:t>
                      </a:r>
                      <a:endParaRPr sz="1050">
                        <a:latin typeface="SimSun"/>
                        <a:cs typeface="SimSu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98805" marR="3175">
                        <a:lnSpc>
                          <a:spcPts val="950"/>
                        </a:lnSpc>
                      </a:pPr>
                      <a:r>
                        <a:rPr dirty="0" sz="1050" spc="-5">
                          <a:latin typeface="SimSun"/>
                          <a:cs typeface="SimSun"/>
                        </a:rPr>
                        <a:t>NaN</a:t>
                      </a:r>
                      <a:endParaRPr sz="1050">
                        <a:latin typeface="SimSun"/>
                        <a:cs typeface="SimSu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732790">
                        <a:lnSpc>
                          <a:spcPts val="950"/>
                        </a:lnSpc>
                      </a:pPr>
                      <a:r>
                        <a:rPr dirty="0" sz="1050">
                          <a:latin typeface="SimSun"/>
                          <a:cs typeface="SimSun"/>
                        </a:rPr>
                        <a:t>NaN</a:t>
                      </a:r>
                      <a:endParaRPr sz="1050">
                        <a:latin typeface="SimSun"/>
                        <a:cs typeface="SimSun"/>
                      </a:endParaRPr>
                    </a:p>
                  </a:txBody>
                  <a:tcPr marL="0" marR="0" marB="0" marT="0"/>
                </a:tc>
              </a:tr>
              <a:tr h="133477">
                <a:tc>
                  <a:txBody>
                    <a:bodyPr/>
                    <a:lstStyle/>
                    <a:p>
                      <a:pPr marL="31750">
                        <a:lnSpc>
                          <a:spcPts val="950"/>
                        </a:lnSpc>
                      </a:pPr>
                      <a:r>
                        <a:rPr dirty="0" sz="1050">
                          <a:latin typeface="SimSun"/>
                          <a:cs typeface="SimSun"/>
                        </a:rPr>
                        <a:t>top</a:t>
                      </a:r>
                      <a:endParaRPr sz="1050">
                        <a:latin typeface="SimSun"/>
                        <a:cs typeface="SimSu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91440">
                        <a:lnSpc>
                          <a:spcPts val="950"/>
                        </a:lnSpc>
                      </a:pPr>
                      <a:r>
                        <a:rPr dirty="0" sz="1050">
                          <a:latin typeface="SimSun"/>
                          <a:cs typeface="SimSun"/>
                        </a:rPr>
                        <a:t>NaN</a:t>
                      </a:r>
                      <a:endParaRPr sz="1050">
                        <a:latin typeface="SimSun"/>
                        <a:cs typeface="SimSu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1750" marR="3175">
                        <a:lnSpc>
                          <a:spcPts val="950"/>
                        </a:lnSpc>
                      </a:pPr>
                      <a:r>
                        <a:rPr dirty="0" sz="1050">
                          <a:latin typeface="SimSun"/>
                          <a:cs typeface="SimSun"/>
                        </a:rPr>
                        <a:t>nonexistent</a:t>
                      </a:r>
                      <a:endParaRPr sz="1050">
                        <a:latin typeface="SimSun"/>
                        <a:cs typeface="SimSu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98805" marR="3175">
                        <a:lnSpc>
                          <a:spcPts val="950"/>
                        </a:lnSpc>
                      </a:pPr>
                      <a:r>
                        <a:rPr dirty="0" sz="1050" spc="-5">
                          <a:latin typeface="SimSun"/>
                          <a:cs typeface="SimSun"/>
                        </a:rPr>
                        <a:t>NaN</a:t>
                      </a:r>
                      <a:endParaRPr sz="1050">
                        <a:latin typeface="SimSun"/>
                        <a:cs typeface="SimSu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732790">
                        <a:lnSpc>
                          <a:spcPts val="950"/>
                        </a:lnSpc>
                      </a:pPr>
                      <a:r>
                        <a:rPr dirty="0" sz="1050">
                          <a:latin typeface="SimSun"/>
                          <a:cs typeface="SimSun"/>
                        </a:rPr>
                        <a:t>NaN</a:t>
                      </a:r>
                      <a:endParaRPr sz="1050">
                        <a:latin typeface="SimSun"/>
                        <a:cs typeface="SimSun"/>
                      </a:endParaRPr>
                    </a:p>
                  </a:txBody>
                  <a:tcPr marL="0" marR="0" marB="0" marT="0"/>
                </a:tc>
              </a:tr>
              <a:tr h="133476">
                <a:tc>
                  <a:txBody>
                    <a:bodyPr/>
                    <a:lstStyle/>
                    <a:p>
                      <a:pPr marL="31750">
                        <a:lnSpc>
                          <a:spcPts val="950"/>
                        </a:lnSpc>
                      </a:pPr>
                      <a:r>
                        <a:rPr dirty="0" sz="1050">
                          <a:latin typeface="SimSun"/>
                          <a:cs typeface="SimSun"/>
                        </a:rPr>
                        <a:t>freq</a:t>
                      </a:r>
                      <a:endParaRPr sz="1050">
                        <a:latin typeface="SimSun"/>
                        <a:cs typeface="SimSu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91440">
                        <a:lnSpc>
                          <a:spcPts val="950"/>
                        </a:lnSpc>
                      </a:pPr>
                      <a:r>
                        <a:rPr dirty="0" sz="1050">
                          <a:latin typeface="SimSun"/>
                          <a:cs typeface="SimSun"/>
                        </a:rPr>
                        <a:t>NaN</a:t>
                      </a:r>
                      <a:endParaRPr sz="1050">
                        <a:latin typeface="SimSun"/>
                        <a:cs typeface="SimSu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32434" marR="3175">
                        <a:lnSpc>
                          <a:spcPts val="950"/>
                        </a:lnSpc>
                      </a:pPr>
                      <a:r>
                        <a:rPr dirty="0" sz="1050">
                          <a:latin typeface="SimSun"/>
                          <a:cs typeface="SimSun"/>
                        </a:rPr>
                        <a:t>35563</a:t>
                      </a:r>
                      <a:endParaRPr sz="1050">
                        <a:latin typeface="SimSun"/>
                        <a:cs typeface="SimSu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98805" marR="3175">
                        <a:lnSpc>
                          <a:spcPts val="950"/>
                        </a:lnSpc>
                      </a:pPr>
                      <a:r>
                        <a:rPr dirty="0" sz="1050" spc="-5">
                          <a:latin typeface="SimSun"/>
                          <a:cs typeface="SimSun"/>
                        </a:rPr>
                        <a:t>NaN</a:t>
                      </a:r>
                      <a:endParaRPr sz="1050">
                        <a:latin typeface="SimSun"/>
                        <a:cs typeface="SimSu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732790">
                        <a:lnSpc>
                          <a:spcPts val="950"/>
                        </a:lnSpc>
                      </a:pPr>
                      <a:r>
                        <a:rPr dirty="0" sz="1050">
                          <a:latin typeface="SimSun"/>
                          <a:cs typeface="SimSun"/>
                        </a:rPr>
                        <a:t>NaN</a:t>
                      </a:r>
                      <a:endParaRPr sz="1050">
                        <a:latin typeface="SimSun"/>
                        <a:cs typeface="SimSun"/>
                      </a:endParaRPr>
                    </a:p>
                  </a:txBody>
                  <a:tcPr marL="0" marR="0" marB="0" marT="0"/>
                </a:tc>
              </a:tr>
              <a:tr h="133350">
                <a:tc>
                  <a:txBody>
                    <a:bodyPr/>
                    <a:lstStyle/>
                    <a:p>
                      <a:pPr marL="31750">
                        <a:lnSpc>
                          <a:spcPts val="950"/>
                        </a:lnSpc>
                      </a:pPr>
                      <a:r>
                        <a:rPr dirty="0" sz="1050">
                          <a:latin typeface="SimSun"/>
                          <a:cs typeface="SimSun"/>
                        </a:rPr>
                        <a:t>mean</a:t>
                      </a:r>
                      <a:endParaRPr sz="1050">
                        <a:latin typeface="SimSun"/>
                        <a:cs typeface="SimSu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91440">
                        <a:lnSpc>
                          <a:spcPts val="950"/>
                        </a:lnSpc>
                      </a:pPr>
                      <a:r>
                        <a:rPr dirty="0" sz="1050" spc="-5">
                          <a:latin typeface="SimSun"/>
                          <a:cs typeface="SimSun"/>
                        </a:rPr>
                        <a:t>0.172963</a:t>
                      </a:r>
                      <a:endParaRPr sz="1050">
                        <a:latin typeface="SimSun"/>
                        <a:cs typeface="SimSu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66420" marR="3175">
                        <a:lnSpc>
                          <a:spcPts val="950"/>
                        </a:lnSpc>
                      </a:pPr>
                      <a:r>
                        <a:rPr dirty="0" sz="1050" spc="-5">
                          <a:latin typeface="SimSun"/>
                          <a:cs typeface="SimSun"/>
                        </a:rPr>
                        <a:t>NaN</a:t>
                      </a:r>
                      <a:endParaRPr sz="1050">
                        <a:latin typeface="SimSun"/>
                        <a:cs typeface="SimSu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66700" marR="3175">
                        <a:lnSpc>
                          <a:spcPts val="950"/>
                        </a:lnSpc>
                      </a:pPr>
                      <a:r>
                        <a:rPr dirty="0" sz="1050" spc="-5">
                          <a:latin typeface="SimSun"/>
                          <a:cs typeface="SimSun"/>
                        </a:rPr>
                        <a:t>0.081886</a:t>
                      </a:r>
                      <a:endParaRPr sz="1050">
                        <a:latin typeface="SimSun"/>
                        <a:cs typeface="SimSu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33375">
                        <a:lnSpc>
                          <a:spcPts val="950"/>
                        </a:lnSpc>
                      </a:pPr>
                      <a:r>
                        <a:rPr dirty="0" sz="1050" spc="-5">
                          <a:latin typeface="SimSun"/>
                          <a:cs typeface="SimSun"/>
                        </a:rPr>
                        <a:t>93.575664</a:t>
                      </a:r>
                      <a:endParaRPr sz="1050">
                        <a:latin typeface="SimSun"/>
                        <a:cs typeface="SimSun"/>
                      </a:endParaRPr>
                    </a:p>
                  </a:txBody>
                  <a:tcPr marL="0" marR="0" marB="0" marT="0"/>
                </a:tc>
              </a:tr>
              <a:tr h="133350">
                <a:tc>
                  <a:txBody>
                    <a:bodyPr/>
                    <a:lstStyle/>
                    <a:p>
                      <a:pPr marL="31750">
                        <a:lnSpc>
                          <a:spcPts val="950"/>
                        </a:lnSpc>
                      </a:pPr>
                      <a:r>
                        <a:rPr dirty="0" sz="1050">
                          <a:latin typeface="SimSun"/>
                          <a:cs typeface="SimSun"/>
                        </a:rPr>
                        <a:t>std</a:t>
                      </a:r>
                      <a:endParaRPr sz="1050">
                        <a:latin typeface="SimSun"/>
                        <a:cs typeface="SimSu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91440">
                        <a:lnSpc>
                          <a:spcPts val="950"/>
                        </a:lnSpc>
                      </a:pPr>
                      <a:r>
                        <a:rPr dirty="0" sz="1050" spc="-5">
                          <a:latin typeface="SimSun"/>
                          <a:cs typeface="SimSun"/>
                        </a:rPr>
                        <a:t>0.494901</a:t>
                      </a:r>
                      <a:endParaRPr sz="1050">
                        <a:latin typeface="SimSun"/>
                        <a:cs typeface="SimSu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66420" marR="3175">
                        <a:lnSpc>
                          <a:spcPts val="950"/>
                        </a:lnSpc>
                      </a:pPr>
                      <a:r>
                        <a:rPr dirty="0" sz="1050" spc="-5">
                          <a:latin typeface="SimSun"/>
                          <a:cs typeface="SimSun"/>
                        </a:rPr>
                        <a:t>NaN</a:t>
                      </a:r>
                      <a:endParaRPr sz="1050">
                        <a:latin typeface="SimSun"/>
                        <a:cs typeface="SimSu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66700" marR="3175">
                        <a:lnSpc>
                          <a:spcPts val="950"/>
                        </a:lnSpc>
                      </a:pPr>
                      <a:r>
                        <a:rPr dirty="0" sz="1050" spc="-5">
                          <a:latin typeface="SimSun"/>
                          <a:cs typeface="SimSun"/>
                        </a:rPr>
                        <a:t>1.570960</a:t>
                      </a:r>
                      <a:endParaRPr sz="1050">
                        <a:latin typeface="SimSun"/>
                        <a:cs typeface="SimSu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99415">
                        <a:lnSpc>
                          <a:spcPts val="950"/>
                        </a:lnSpc>
                      </a:pPr>
                      <a:r>
                        <a:rPr dirty="0" sz="1050">
                          <a:latin typeface="SimSun"/>
                          <a:cs typeface="SimSun"/>
                        </a:rPr>
                        <a:t>0.578840</a:t>
                      </a:r>
                      <a:endParaRPr sz="1050">
                        <a:latin typeface="SimSun"/>
                        <a:cs typeface="SimSun"/>
                      </a:endParaRPr>
                    </a:p>
                  </a:txBody>
                  <a:tcPr marL="0" marR="0" marB="0" marT="0"/>
                </a:tc>
              </a:tr>
              <a:tr h="133350">
                <a:tc>
                  <a:txBody>
                    <a:bodyPr/>
                    <a:lstStyle/>
                    <a:p>
                      <a:pPr marL="31750">
                        <a:lnSpc>
                          <a:spcPts val="950"/>
                        </a:lnSpc>
                      </a:pPr>
                      <a:r>
                        <a:rPr dirty="0" sz="1050">
                          <a:latin typeface="SimSun"/>
                          <a:cs typeface="SimSun"/>
                        </a:rPr>
                        <a:t>min</a:t>
                      </a:r>
                      <a:endParaRPr sz="1050">
                        <a:latin typeface="SimSun"/>
                        <a:cs typeface="SimSu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91440">
                        <a:lnSpc>
                          <a:spcPts val="950"/>
                        </a:lnSpc>
                      </a:pPr>
                      <a:r>
                        <a:rPr dirty="0" sz="1050" spc="-5">
                          <a:latin typeface="SimSun"/>
                          <a:cs typeface="SimSun"/>
                        </a:rPr>
                        <a:t>0.000000</a:t>
                      </a:r>
                      <a:endParaRPr sz="1050">
                        <a:latin typeface="SimSun"/>
                        <a:cs typeface="SimSu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66420" marR="3175">
                        <a:lnSpc>
                          <a:spcPts val="950"/>
                        </a:lnSpc>
                      </a:pPr>
                      <a:r>
                        <a:rPr dirty="0" sz="1050" spc="-5">
                          <a:latin typeface="SimSun"/>
                          <a:cs typeface="SimSun"/>
                        </a:rPr>
                        <a:t>NaN</a:t>
                      </a:r>
                      <a:endParaRPr sz="1050">
                        <a:latin typeface="SimSun"/>
                        <a:cs typeface="SimSu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99390" marR="3175">
                        <a:lnSpc>
                          <a:spcPts val="950"/>
                        </a:lnSpc>
                      </a:pPr>
                      <a:r>
                        <a:rPr dirty="0" sz="1050" spc="-5">
                          <a:latin typeface="SimSun"/>
                          <a:cs typeface="SimSun"/>
                        </a:rPr>
                        <a:t>-3.400000</a:t>
                      </a:r>
                      <a:endParaRPr sz="1050">
                        <a:latin typeface="SimSun"/>
                        <a:cs typeface="SimSu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33375">
                        <a:lnSpc>
                          <a:spcPts val="950"/>
                        </a:lnSpc>
                      </a:pPr>
                      <a:r>
                        <a:rPr dirty="0" sz="1050" spc="-5">
                          <a:latin typeface="SimSun"/>
                          <a:cs typeface="SimSun"/>
                        </a:rPr>
                        <a:t>92.201000</a:t>
                      </a:r>
                      <a:endParaRPr sz="1050">
                        <a:latin typeface="SimSun"/>
                        <a:cs typeface="SimSun"/>
                      </a:endParaRPr>
                    </a:p>
                  </a:txBody>
                  <a:tcPr marL="0" marR="0" marB="0" marT="0"/>
                </a:tc>
              </a:tr>
              <a:tr h="133350">
                <a:tc>
                  <a:txBody>
                    <a:bodyPr/>
                    <a:lstStyle/>
                    <a:p>
                      <a:pPr marL="31750">
                        <a:lnSpc>
                          <a:spcPts val="950"/>
                        </a:lnSpc>
                      </a:pPr>
                      <a:r>
                        <a:rPr dirty="0" sz="1050">
                          <a:latin typeface="SimSun"/>
                          <a:cs typeface="SimSun"/>
                        </a:rPr>
                        <a:t>25%</a:t>
                      </a:r>
                      <a:endParaRPr sz="1050">
                        <a:latin typeface="SimSun"/>
                        <a:cs typeface="SimSu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91440">
                        <a:lnSpc>
                          <a:spcPts val="950"/>
                        </a:lnSpc>
                      </a:pPr>
                      <a:r>
                        <a:rPr dirty="0" sz="1050" spc="-5">
                          <a:latin typeface="SimSun"/>
                          <a:cs typeface="SimSun"/>
                        </a:rPr>
                        <a:t>0.000000</a:t>
                      </a:r>
                      <a:endParaRPr sz="1050">
                        <a:latin typeface="SimSun"/>
                        <a:cs typeface="SimSu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66420" marR="3175">
                        <a:lnSpc>
                          <a:spcPts val="950"/>
                        </a:lnSpc>
                      </a:pPr>
                      <a:r>
                        <a:rPr dirty="0" sz="1050" spc="-5">
                          <a:latin typeface="SimSun"/>
                          <a:cs typeface="SimSun"/>
                        </a:rPr>
                        <a:t>NaN</a:t>
                      </a:r>
                      <a:endParaRPr sz="1050">
                        <a:latin typeface="SimSun"/>
                        <a:cs typeface="SimSu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99390" marR="3175">
                        <a:lnSpc>
                          <a:spcPts val="950"/>
                        </a:lnSpc>
                      </a:pPr>
                      <a:r>
                        <a:rPr dirty="0" sz="1050" spc="-5">
                          <a:latin typeface="SimSun"/>
                          <a:cs typeface="SimSun"/>
                        </a:rPr>
                        <a:t>-1.800000</a:t>
                      </a:r>
                      <a:endParaRPr sz="1050">
                        <a:latin typeface="SimSun"/>
                        <a:cs typeface="SimSu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33375">
                        <a:lnSpc>
                          <a:spcPts val="950"/>
                        </a:lnSpc>
                      </a:pPr>
                      <a:r>
                        <a:rPr dirty="0" sz="1050" spc="-5">
                          <a:latin typeface="SimSun"/>
                          <a:cs typeface="SimSun"/>
                        </a:rPr>
                        <a:t>93.075000</a:t>
                      </a:r>
                      <a:endParaRPr sz="1050">
                        <a:latin typeface="SimSun"/>
                        <a:cs typeface="SimSun"/>
                      </a:endParaRPr>
                    </a:p>
                  </a:txBody>
                  <a:tcPr marL="0" marR="0" marB="0" marT="0"/>
                </a:tc>
              </a:tr>
              <a:tr h="133350">
                <a:tc>
                  <a:txBody>
                    <a:bodyPr/>
                    <a:lstStyle/>
                    <a:p>
                      <a:pPr marL="31750">
                        <a:lnSpc>
                          <a:spcPts val="950"/>
                        </a:lnSpc>
                      </a:pPr>
                      <a:r>
                        <a:rPr dirty="0" sz="1050">
                          <a:latin typeface="SimSun"/>
                          <a:cs typeface="SimSun"/>
                        </a:rPr>
                        <a:t>50%</a:t>
                      </a:r>
                      <a:endParaRPr sz="1050">
                        <a:latin typeface="SimSun"/>
                        <a:cs typeface="SimSu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91440">
                        <a:lnSpc>
                          <a:spcPts val="950"/>
                        </a:lnSpc>
                      </a:pPr>
                      <a:r>
                        <a:rPr dirty="0" sz="1050" spc="-5">
                          <a:latin typeface="SimSun"/>
                          <a:cs typeface="SimSun"/>
                        </a:rPr>
                        <a:t>0.000000</a:t>
                      </a:r>
                      <a:endParaRPr sz="1050">
                        <a:latin typeface="SimSun"/>
                        <a:cs typeface="SimSu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66420" marR="3175">
                        <a:lnSpc>
                          <a:spcPts val="950"/>
                        </a:lnSpc>
                      </a:pPr>
                      <a:r>
                        <a:rPr dirty="0" sz="1050" spc="-5">
                          <a:latin typeface="SimSun"/>
                          <a:cs typeface="SimSun"/>
                        </a:rPr>
                        <a:t>NaN</a:t>
                      </a:r>
                      <a:endParaRPr sz="1050">
                        <a:latin typeface="SimSun"/>
                        <a:cs typeface="SimSu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66700" marR="3175">
                        <a:lnSpc>
                          <a:spcPts val="950"/>
                        </a:lnSpc>
                      </a:pPr>
                      <a:r>
                        <a:rPr dirty="0" sz="1050" spc="-5">
                          <a:latin typeface="SimSun"/>
                          <a:cs typeface="SimSun"/>
                        </a:rPr>
                        <a:t>1.100000</a:t>
                      </a:r>
                      <a:endParaRPr sz="1050">
                        <a:latin typeface="SimSun"/>
                        <a:cs typeface="SimSu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33375">
                        <a:lnSpc>
                          <a:spcPts val="950"/>
                        </a:lnSpc>
                      </a:pPr>
                      <a:r>
                        <a:rPr dirty="0" sz="1050" spc="-5">
                          <a:latin typeface="SimSun"/>
                          <a:cs typeface="SimSun"/>
                        </a:rPr>
                        <a:t>93.749000</a:t>
                      </a:r>
                      <a:endParaRPr sz="1050">
                        <a:latin typeface="SimSun"/>
                        <a:cs typeface="SimSun"/>
                      </a:endParaRPr>
                    </a:p>
                  </a:txBody>
                  <a:tcPr marL="0" marR="0" marB="0" marT="0"/>
                </a:tc>
              </a:tr>
              <a:tr h="133350">
                <a:tc>
                  <a:txBody>
                    <a:bodyPr/>
                    <a:lstStyle/>
                    <a:p>
                      <a:pPr marL="31750">
                        <a:lnSpc>
                          <a:spcPts val="950"/>
                        </a:lnSpc>
                      </a:pPr>
                      <a:r>
                        <a:rPr dirty="0" sz="1050">
                          <a:latin typeface="SimSun"/>
                          <a:cs typeface="SimSun"/>
                        </a:rPr>
                        <a:t>75%</a:t>
                      </a:r>
                      <a:endParaRPr sz="1050">
                        <a:latin typeface="SimSun"/>
                        <a:cs typeface="SimSu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91440">
                        <a:lnSpc>
                          <a:spcPts val="950"/>
                        </a:lnSpc>
                      </a:pPr>
                      <a:r>
                        <a:rPr dirty="0" sz="1050" spc="-5">
                          <a:latin typeface="SimSun"/>
                          <a:cs typeface="SimSun"/>
                        </a:rPr>
                        <a:t>0.000000</a:t>
                      </a:r>
                      <a:endParaRPr sz="1050">
                        <a:latin typeface="SimSun"/>
                        <a:cs typeface="SimSu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66420" marR="3175">
                        <a:lnSpc>
                          <a:spcPts val="950"/>
                        </a:lnSpc>
                      </a:pPr>
                      <a:r>
                        <a:rPr dirty="0" sz="1050" spc="-5">
                          <a:latin typeface="SimSun"/>
                          <a:cs typeface="SimSun"/>
                        </a:rPr>
                        <a:t>NaN</a:t>
                      </a:r>
                      <a:endParaRPr sz="1050">
                        <a:latin typeface="SimSun"/>
                        <a:cs typeface="SimSu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66700" marR="3175">
                        <a:lnSpc>
                          <a:spcPts val="950"/>
                        </a:lnSpc>
                      </a:pPr>
                      <a:r>
                        <a:rPr dirty="0" sz="1050" spc="-5">
                          <a:latin typeface="SimSun"/>
                          <a:cs typeface="SimSun"/>
                        </a:rPr>
                        <a:t>1.400000</a:t>
                      </a:r>
                      <a:endParaRPr sz="1050">
                        <a:latin typeface="SimSun"/>
                        <a:cs typeface="SimSu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33375">
                        <a:lnSpc>
                          <a:spcPts val="950"/>
                        </a:lnSpc>
                      </a:pPr>
                      <a:r>
                        <a:rPr dirty="0" sz="1050" spc="-5">
                          <a:latin typeface="SimSun"/>
                          <a:cs typeface="SimSun"/>
                        </a:rPr>
                        <a:t>93.994000</a:t>
                      </a:r>
                      <a:endParaRPr sz="1050">
                        <a:latin typeface="SimSun"/>
                        <a:cs typeface="SimSun"/>
                      </a:endParaRPr>
                    </a:p>
                  </a:txBody>
                  <a:tcPr marL="0" marR="0" marB="0" marT="0"/>
                </a:tc>
              </a:tr>
              <a:tr h="134112">
                <a:tc>
                  <a:txBody>
                    <a:bodyPr/>
                    <a:lstStyle/>
                    <a:p>
                      <a:pPr marL="31750">
                        <a:lnSpc>
                          <a:spcPts val="955"/>
                        </a:lnSpc>
                      </a:pPr>
                      <a:r>
                        <a:rPr dirty="0" sz="1050">
                          <a:latin typeface="SimSun"/>
                          <a:cs typeface="SimSun"/>
                        </a:rPr>
                        <a:t>max</a:t>
                      </a:r>
                      <a:endParaRPr sz="1050">
                        <a:latin typeface="SimSun"/>
                        <a:cs typeface="SimSu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91440">
                        <a:lnSpc>
                          <a:spcPts val="955"/>
                        </a:lnSpc>
                      </a:pPr>
                      <a:r>
                        <a:rPr dirty="0" sz="1050" spc="-5">
                          <a:latin typeface="SimSun"/>
                          <a:cs typeface="SimSun"/>
                        </a:rPr>
                        <a:t>7.000000</a:t>
                      </a:r>
                      <a:endParaRPr sz="1050">
                        <a:latin typeface="SimSun"/>
                        <a:cs typeface="SimSu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66420" marR="3175">
                        <a:lnSpc>
                          <a:spcPts val="955"/>
                        </a:lnSpc>
                      </a:pPr>
                      <a:r>
                        <a:rPr dirty="0" sz="1050" spc="-5">
                          <a:latin typeface="SimSun"/>
                          <a:cs typeface="SimSun"/>
                        </a:rPr>
                        <a:t>NaN</a:t>
                      </a:r>
                      <a:endParaRPr sz="1050">
                        <a:latin typeface="SimSun"/>
                        <a:cs typeface="SimSu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66700" marR="3175">
                        <a:lnSpc>
                          <a:spcPts val="955"/>
                        </a:lnSpc>
                      </a:pPr>
                      <a:r>
                        <a:rPr dirty="0" sz="1050" spc="-5">
                          <a:latin typeface="SimSun"/>
                          <a:cs typeface="SimSun"/>
                        </a:rPr>
                        <a:t>1.400000</a:t>
                      </a:r>
                      <a:endParaRPr sz="1050">
                        <a:latin typeface="SimSun"/>
                        <a:cs typeface="SimSu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33375">
                        <a:lnSpc>
                          <a:spcPts val="955"/>
                        </a:lnSpc>
                      </a:pPr>
                      <a:r>
                        <a:rPr dirty="0" sz="1050" spc="-5">
                          <a:latin typeface="SimSun"/>
                          <a:cs typeface="SimSun"/>
                        </a:rPr>
                        <a:t>94.767000</a:t>
                      </a:r>
                      <a:endParaRPr sz="1050">
                        <a:latin typeface="SimSun"/>
                        <a:cs typeface="SimSun"/>
                      </a:endParaRPr>
                    </a:p>
                  </a:txBody>
                  <a:tcPr marL="0" marR="0" marB="0" marT="0"/>
                </a:tc>
              </a:tr>
              <a:tr h="26593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125"/>
                        </a:lnSpc>
                        <a:spcBef>
                          <a:spcPts val="869"/>
                        </a:spcBef>
                      </a:pPr>
                      <a:r>
                        <a:rPr dirty="0" sz="1050" spc="-5">
                          <a:latin typeface="SimSun"/>
                          <a:cs typeface="SimSun"/>
                        </a:rPr>
                        <a:t>cons.conf.idx</a:t>
                      </a:r>
                      <a:endParaRPr sz="1050">
                        <a:latin typeface="SimSun"/>
                        <a:cs typeface="SimSun"/>
                      </a:endParaRPr>
                    </a:p>
                  </a:txBody>
                  <a:tcPr marL="0" marR="0" marB="0" marT="110489"/>
                </a:tc>
                <a:tc>
                  <a:txBody>
                    <a:bodyPr/>
                    <a:lstStyle/>
                    <a:p>
                      <a:pPr algn="r" marR="3175">
                        <a:lnSpc>
                          <a:spcPts val="1125"/>
                        </a:lnSpc>
                        <a:spcBef>
                          <a:spcPts val="869"/>
                        </a:spcBef>
                      </a:pPr>
                      <a:r>
                        <a:rPr dirty="0" sz="1050" spc="-5">
                          <a:latin typeface="SimSun"/>
                          <a:cs typeface="SimSun"/>
                        </a:rPr>
                        <a:t>euribor3m</a:t>
                      </a:r>
                      <a:endParaRPr sz="1050">
                        <a:latin typeface="SimSun"/>
                        <a:cs typeface="SimSun"/>
                      </a:endParaRPr>
                    </a:p>
                  </a:txBody>
                  <a:tcPr marL="0" marR="0" marB="0" marT="110489"/>
                </a:tc>
                <a:tc>
                  <a:txBody>
                    <a:bodyPr/>
                    <a:lstStyle/>
                    <a:p>
                      <a:pPr algn="r" marR="3175">
                        <a:lnSpc>
                          <a:spcPts val="1125"/>
                        </a:lnSpc>
                        <a:spcBef>
                          <a:spcPts val="869"/>
                        </a:spcBef>
                      </a:pPr>
                      <a:r>
                        <a:rPr dirty="0" sz="1050" spc="-5">
                          <a:latin typeface="SimSun"/>
                          <a:cs typeface="SimSun"/>
                        </a:rPr>
                        <a:t>nr.employed</a:t>
                      </a:r>
                      <a:endParaRPr sz="1050">
                        <a:latin typeface="SimSun"/>
                        <a:cs typeface="SimSun"/>
                      </a:endParaRPr>
                    </a:p>
                  </a:txBody>
                  <a:tcPr marL="0" marR="0" marB="0" marT="110489"/>
                </a:tc>
                <a:tc>
                  <a:txBody>
                    <a:bodyPr/>
                    <a:lstStyle/>
                    <a:p>
                      <a:pPr algn="ctr" marR="292100">
                        <a:lnSpc>
                          <a:spcPts val="1125"/>
                        </a:lnSpc>
                        <a:spcBef>
                          <a:spcPts val="869"/>
                        </a:spcBef>
                      </a:pPr>
                      <a:r>
                        <a:rPr dirty="0" sz="1050">
                          <a:latin typeface="SimSun"/>
                          <a:cs typeface="SimSun"/>
                        </a:rPr>
                        <a:t>y</a:t>
                      </a:r>
                      <a:endParaRPr sz="1050">
                        <a:latin typeface="SimSun"/>
                        <a:cs typeface="SimSun"/>
                      </a:endParaRPr>
                    </a:p>
                  </a:txBody>
                  <a:tcPr marL="0" marR="0" marB="0" marT="110489"/>
                </a:tc>
              </a:tr>
              <a:tr h="133350">
                <a:tc>
                  <a:txBody>
                    <a:bodyPr/>
                    <a:lstStyle/>
                    <a:p>
                      <a:pPr marL="31750">
                        <a:lnSpc>
                          <a:spcPts val="950"/>
                        </a:lnSpc>
                      </a:pPr>
                      <a:r>
                        <a:rPr dirty="0" sz="1050">
                          <a:latin typeface="SimSun"/>
                          <a:cs typeface="SimSun"/>
                        </a:rPr>
                        <a:t>count</a:t>
                      </a:r>
                      <a:endParaRPr sz="1050">
                        <a:latin typeface="SimSun"/>
                        <a:cs typeface="SimSu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950"/>
                        </a:lnSpc>
                      </a:pPr>
                      <a:r>
                        <a:rPr dirty="0" sz="1050">
                          <a:latin typeface="SimSun"/>
                          <a:cs typeface="SimSun"/>
                        </a:rPr>
                        <a:t>41188.000000</a:t>
                      </a:r>
                      <a:endParaRPr sz="1050">
                        <a:latin typeface="SimSun"/>
                        <a:cs typeface="SimSu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950"/>
                        </a:lnSpc>
                      </a:pPr>
                      <a:r>
                        <a:rPr dirty="0" sz="1050">
                          <a:latin typeface="SimSun"/>
                          <a:cs typeface="SimSun"/>
                        </a:rPr>
                        <a:t>41188.000000</a:t>
                      </a:r>
                      <a:endParaRPr sz="1050">
                        <a:latin typeface="SimSun"/>
                        <a:cs typeface="SimSu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950"/>
                        </a:lnSpc>
                      </a:pPr>
                      <a:r>
                        <a:rPr dirty="0" sz="1050" spc="-5">
                          <a:latin typeface="SimSun"/>
                          <a:cs typeface="SimSun"/>
                        </a:rPr>
                        <a:t>41188.000000</a:t>
                      </a:r>
                      <a:endParaRPr sz="1050">
                        <a:latin typeface="SimSun"/>
                        <a:cs typeface="SimSu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32080">
                        <a:lnSpc>
                          <a:spcPts val="950"/>
                        </a:lnSpc>
                      </a:pPr>
                      <a:r>
                        <a:rPr dirty="0" sz="1050">
                          <a:latin typeface="SimSun"/>
                          <a:cs typeface="SimSun"/>
                        </a:rPr>
                        <a:t>41188</a:t>
                      </a:r>
                      <a:endParaRPr sz="1050">
                        <a:latin typeface="SimSun"/>
                        <a:cs typeface="SimSun"/>
                      </a:endParaRPr>
                    </a:p>
                  </a:txBody>
                  <a:tcPr marL="0" marR="0" marB="0" marT="0"/>
                </a:tc>
              </a:tr>
              <a:tr h="133349">
                <a:tc>
                  <a:txBody>
                    <a:bodyPr/>
                    <a:lstStyle/>
                    <a:p>
                      <a:pPr marL="31750">
                        <a:lnSpc>
                          <a:spcPts val="950"/>
                        </a:lnSpc>
                      </a:pPr>
                      <a:r>
                        <a:rPr dirty="0" sz="1050">
                          <a:latin typeface="SimSun"/>
                          <a:cs typeface="SimSun"/>
                        </a:rPr>
                        <a:t>unique</a:t>
                      </a:r>
                      <a:endParaRPr sz="1050">
                        <a:latin typeface="SimSun"/>
                        <a:cs typeface="SimSu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950"/>
                        </a:lnSpc>
                      </a:pPr>
                      <a:r>
                        <a:rPr dirty="0" sz="1050">
                          <a:latin typeface="SimSun"/>
                          <a:cs typeface="SimSun"/>
                        </a:rPr>
                        <a:t>NaN</a:t>
                      </a:r>
                      <a:endParaRPr sz="1050">
                        <a:latin typeface="SimSun"/>
                        <a:cs typeface="SimSu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950"/>
                        </a:lnSpc>
                      </a:pPr>
                      <a:r>
                        <a:rPr dirty="0" sz="1050">
                          <a:latin typeface="SimSun"/>
                          <a:cs typeface="SimSun"/>
                        </a:rPr>
                        <a:t>NaN</a:t>
                      </a:r>
                      <a:endParaRPr sz="1050">
                        <a:latin typeface="SimSun"/>
                        <a:cs typeface="SimSu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950"/>
                        </a:lnSpc>
                      </a:pPr>
                      <a:r>
                        <a:rPr dirty="0" sz="1050">
                          <a:latin typeface="SimSun"/>
                          <a:cs typeface="SimSun"/>
                        </a:rPr>
                        <a:t>NaN</a:t>
                      </a:r>
                      <a:endParaRPr sz="1050">
                        <a:latin typeface="SimSun"/>
                        <a:cs typeface="SimSu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291465">
                        <a:lnSpc>
                          <a:spcPts val="950"/>
                        </a:lnSpc>
                      </a:pPr>
                      <a:r>
                        <a:rPr dirty="0" sz="1050">
                          <a:latin typeface="SimSun"/>
                          <a:cs typeface="SimSun"/>
                        </a:rPr>
                        <a:t>2</a:t>
                      </a:r>
                      <a:endParaRPr sz="1050">
                        <a:latin typeface="SimSun"/>
                        <a:cs typeface="SimSun"/>
                      </a:endParaRPr>
                    </a:p>
                  </a:txBody>
                  <a:tcPr marL="0" marR="0" marB="0" marT="0"/>
                </a:tc>
              </a:tr>
              <a:tr h="133350">
                <a:tc>
                  <a:txBody>
                    <a:bodyPr/>
                    <a:lstStyle/>
                    <a:p>
                      <a:pPr marL="31750">
                        <a:lnSpc>
                          <a:spcPts val="950"/>
                        </a:lnSpc>
                      </a:pPr>
                      <a:r>
                        <a:rPr dirty="0" sz="1050">
                          <a:latin typeface="SimSun"/>
                          <a:cs typeface="SimSun"/>
                        </a:rPr>
                        <a:t>top</a:t>
                      </a:r>
                      <a:endParaRPr sz="1050">
                        <a:latin typeface="SimSun"/>
                        <a:cs typeface="SimSu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950"/>
                        </a:lnSpc>
                      </a:pPr>
                      <a:r>
                        <a:rPr dirty="0" sz="1050">
                          <a:latin typeface="SimSun"/>
                          <a:cs typeface="SimSun"/>
                        </a:rPr>
                        <a:t>NaN</a:t>
                      </a:r>
                      <a:endParaRPr sz="1050">
                        <a:latin typeface="SimSun"/>
                        <a:cs typeface="SimSu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950"/>
                        </a:lnSpc>
                      </a:pPr>
                      <a:r>
                        <a:rPr dirty="0" sz="1050">
                          <a:latin typeface="SimSun"/>
                          <a:cs typeface="SimSun"/>
                        </a:rPr>
                        <a:t>NaN</a:t>
                      </a:r>
                      <a:endParaRPr sz="1050">
                        <a:latin typeface="SimSun"/>
                        <a:cs typeface="SimSu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950"/>
                        </a:lnSpc>
                      </a:pPr>
                      <a:r>
                        <a:rPr dirty="0" sz="1050">
                          <a:latin typeface="SimSun"/>
                          <a:cs typeface="SimSun"/>
                        </a:rPr>
                        <a:t>NaN</a:t>
                      </a:r>
                      <a:endParaRPr sz="1050">
                        <a:latin typeface="SimSun"/>
                        <a:cs typeface="SimSu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33375">
                        <a:lnSpc>
                          <a:spcPts val="950"/>
                        </a:lnSpc>
                      </a:pPr>
                      <a:r>
                        <a:rPr dirty="0" sz="1050" spc="-5">
                          <a:latin typeface="SimSun"/>
                          <a:cs typeface="SimSun"/>
                        </a:rPr>
                        <a:t>no</a:t>
                      </a:r>
                      <a:endParaRPr sz="1050">
                        <a:latin typeface="SimSun"/>
                        <a:cs typeface="SimSun"/>
                      </a:endParaRPr>
                    </a:p>
                  </a:txBody>
                  <a:tcPr marL="0" marR="0" marB="0" marT="0"/>
                </a:tc>
              </a:tr>
              <a:tr h="133350">
                <a:tc>
                  <a:txBody>
                    <a:bodyPr/>
                    <a:lstStyle/>
                    <a:p>
                      <a:pPr marL="31750">
                        <a:lnSpc>
                          <a:spcPts val="950"/>
                        </a:lnSpc>
                      </a:pPr>
                      <a:r>
                        <a:rPr dirty="0" sz="1050">
                          <a:latin typeface="SimSun"/>
                          <a:cs typeface="SimSun"/>
                        </a:rPr>
                        <a:t>freq</a:t>
                      </a:r>
                      <a:endParaRPr sz="1050">
                        <a:latin typeface="SimSun"/>
                        <a:cs typeface="SimSu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950"/>
                        </a:lnSpc>
                      </a:pPr>
                      <a:r>
                        <a:rPr dirty="0" sz="1050">
                          <a:latin typeface="SimSun"/>
                          <a:cs typeface="SimSun"/>
                        </a:rPr>
                        <a:t>NaN</a:t>
                      </a:r>
                      <a:endParaRPr sz="1050">
                        <a:latin typeface="SimSun"/>
                        <a:cs typeface="SimSu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950"/>
                        </a:lnSpc>
                      </a:pPr>
                      <a:r>
                        <a:rPr dirty="0" sz="1050">
                          <a:latin typeface="SimSun"/>
                          <a:cs typeface="SimSun"/>
                        </a:rPr>
                        <a:t>NaN</a:t>
                      </a:r>
                      <a:endParaRPr sz="1050">
                        <a:latin typeface="SimSun"/>
                        <a:cs typeface="SimSu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950"/>
                        </a:lnSpc>
                      </a:pPr>
                      <a:r>
                        <a:rPr dirty="0" sz="1050">
                          <a:latin typeface="SimSun"/>
                          <a:cs typeface="SimSun"/>
                        </a:rPr>
                        <a:t>NaN</a:t>
                      </a:r>
                      <a:endParaRPr sz="1050">
                        <a:latin typeface="SimSun"/>
                        <a:cs typeface="SimSu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32080">
                        <a:lnSpc>
                          <a:spcPts val="950"/>
                        </a:lnSpc>
                      </a:pPr>
                      <a:r>
                        <a:rPr dirty="0" sz="1050">
                          <a:latin typeface="SimSun"/>
                          <a:cs typeface="SimSun"/>
                        </a:rPr>
                        <a:t>36548</a:t>
                      </a:r>
                      <a:endParaRPr sz="1050">
                        <a:latin typeface="SimSun"/>
                        <a:cs typeface="SimSun"/>
                      </a:endParaRPr>
                    </a:p>
                  </a:txBody>
                  <a:tcPr marL="0" marR="0" marB="0" marT="0"/>
                </a:tc>
              </a:tr>
              <a:tr h="133350">
                <a:tc>
                  <a:txBody>
                    <a:bodyPr/>
                    <a:lstStyle/>
                    <a:p>
                      <a:pPr marL="31750">
                        <a:lnSpc>
                          <a:spcPts val="950"/>
                        </a:lnSpc>
                      </a:pPr>
                      <a:r>
                        <a:rPr dirty="0" sz="1050">
                          <a:latin typeface="SimSun"/>
                          <a:cs typeface="SimSun"/>
                        </a:rPr>
                        <a:t>mean</a:t>
                      </a:r>
                      <a:endParaRPr sz="1050">
                        <a:latin typeface="SimSun"/>
                        <a:cs typeface="SimSu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950"/>
                        </a:lnSpc>
                      </a:pPr>
                      <a:r>
                        <a:rPr dirty="0" sz="1050">
                          <a:latin typeface="SimSun"/>
                          <a:cs typeface="SimSun"/>
                        </a:rPr>
                        <a:t>-40.502600</a:t>
                      </a:r>
                      <a:endParaRPr sz="1050">
                        <a:latin typeface="SimSun"/>
                        <a:cs typeface="SimSu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175">
                        <a:lnSpc>
                          <a:spcPts val="950"/>
                        </a:lnSpc>
                      </a:pPr>
                      <a:r>
                        <a:rPr dirty="0" sz="1050" spc="-5">
                          <a:latin typeface="SimSun"/>
                          <a:cs typeface="SimSun"/>
                        </a:rPr>
                        <a:t>3.621291</a:t>
                      </a:r>
                      <a:endParaRPr sz="1050">
                        <a:latin typeface="SimSun"/>
                        <a:cs typeface="SimSu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175">
                        <a:lnSpc>
                          <a:spcPts val="950"/>
                        </a:lnSpc>
                      </a:pPr>
                      <a:r>
                        <a:rPr dirty="0" sz="1050" spc="-5">
                          <a:latin typeface="SimSun"/>
                          <a:cs typeface="SimSun"/>
                        </a:rPr>
                        <a:t>5167.035911</a:t>
                      </a:r>
                      <a:endParaRPr sz="1050">
                        <a:latin typeface="SimSun"/>
                        <a:cs typeface="SimSu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66065">
                        <a:lnSpc>
                          <a:spcPts val="950"/>
                        </a:lnSpc>
                      </a:pPr>
                      <a:r>
                        <a:rPr dirty="0" sz="1050" spc="-5">
                          <a:latin typeface="SimSun"/>
                          <a:cs typeface="SimSun"/>
                        </a:rPr>
                        <a:t>NaN</a:t>
                      </a:r>
                      <a:endParaRPr sz="1050">
                        <a:latin typeface="SimSun"/>
                        <a:cs typeface="SimSun"/>
                      </a:endParaRPr>
                    </a:p>
                  </a:txBody>
                  <a:tcPr marL="0" marR="0" marB="0" marT="0"/>
                </a:tc>
              </a:tr>
              <a:tr h="133540">
                <a:tc>
                  <a:txBody>
                    <a:bodyPr/>
                    <a:lstStyle/>
                    <a:p>
                      <a:pPr marL="31750">
                        <a:lnSpc>
                          <a:spcPts val="950"/>
                        </a:lnSpc>
                      </a:pPr>
                      <a:r>
                        <a:rPr dirty="0" sz="1050">
                          <a:latin typeface="SimSun"/>
                          <a:cs typeface="SimSun"/>
                        </a:rPr>
                        <a:t>std</a:t>
                      </a:r>
                      <a:endParaRPr sz="1050">
                        <a:latin typeface="SimSun"/>
                        <a:cs typeface="SimSu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950"/>
                        </a:lnSpc>
                      </a:pPr>
                      <a:r>
                        <a:rPr dirty="0" sz="1050">
                          <a:latin typeface="SimSun"/>
                          <a:cs typeface="SimSun"/>
                        </a:rPr>
                        <a:t>4.628198</a:t>
                      </a:r>
                      <a:endParaRPr sz="1050">
                        <a:latin typeface="SimSun"/>
                        <a:cs typeface="SimSu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950"/>
                        </a:lnSpc>
                      </a:pPr>
                      <a:r>
                        <a:rPr dirty="0" sz="1050" spc="-5">
                          <a:latin typeface="SimSun"/>
                          <a:cs typeface="SimSun"/>
                        </a:rPr>
                        <a:t>1.734447</a:t>
                      </a:r>
                      <a:endParaRPr sz="1050">
                        <a:latin typeface="SimSun"/>
                        <a:cs typeface="SimSu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950"/>
                        </a:lnSpc>
                      </a:pPr>
                      <a:r>
                        <a:rPr dirty="0" sz="1050" spc="-5">
                          <a:latin typeface="SimSun"/>
                          <a:cs typeface="SimSun"/>
                        </a:rPr>
                        <a:t>72.251528</a:t>
                      </a:r>
                      <a:endParaRPr sz="1050">
                        <a:latin typeface="SimSun"/>
                        <a:cs typeface="SimSu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66700">
                        <a:lnSpc>
                          <a:spcPts val="950"/>
                        </a:lnSpc>
                      </a:pPr>
                      <a:r>
                        <a:rPr dirty="0" sz="1050" spc="-5">
                          <a:latin typeface="SimSun"/>
                          <a:cs typeface="SimSun"/>
                        </a:rPr>
                        <a:t>NaN</a:t>
                      </a:r>
                      <a:endParaRPr sz="1050">
                        <a:latin typeface="SimSun"/>
                        <a:cs typeface="SimSun"/>
                      </a:endParaRPr>
                    </a:p>
                  </a:txBody>
                  <a:tcPr marL="0" marR="0" marB="0" marT="0"/>
                </a:tc>
              </a:tr>
              <a:tr h="133540">
                <a:tc>
                  <a:txBody>
                    <a:bodyPr/>
                    <a:lstStyle/>
                    <a:p>
                      <a:pPr marL="31750">
                        <a:lnSpc>
                          <a:spcPts val="950"/>
                        </a:lnSpc>
                      </a:pPr>
                      <a:r>
                        <a:rPr dirty="0" sz="1050">
                          <a:latin typeface="SimSun"/>
                          <a:cs typeface="SimSun"/>
                        </a:rPr>
                        <a:t>min</a:t>
                      </a:r>
                      <a:endParaRPr sz="1050">
                        <a:latin typeface="SimSun"/>
                        <a:cs typeface="SimSu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950"/>
                        </a:lnSpc>
                      </a:pPr>
                      <a:r>
                        <a:rPr dirty="0" sz="1050">
                          <a:latin typeface="SimSun"/>
                          <a:cs typeface="SimSun"/>
                        </a:rPr>
                        <a:t>-50.800000</a:t>
                      </a:r>
                      <a:endParaRPr sz="1050">
                        <a:latin typeface="SimSun"/>
                        <a:cs typeface="SimSu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175">
                        <a:lnSpc>
                          <a:spcPts val="950"/>
                        </a:lnSpc>
                      </a:pPr>
                      <a:r>
                        <a:rPr dirty="0" sz="1050" spc="-5">
                          <a:latin typeface="SimSun"/>
                          <a:cs typeface="SimSun"/>
                        </a:rPr>
                        <a:t>0.634000</a:t>
                      </a:r>
                      <a:endParaRPr sz="1050">
                        <a:latin typeface="SimSun"/>
                        <a:cs typeface="SimSu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175">
                        <a:lnSpc>
                          <a:spcPts val="950"/>
                        </a:lnSpc>
                      </a:pPr>
                      <a:r>
                        <a:rPr dirty="0" sz="1050" spc="-5">
                          <a:latin typeface="SimSun"/>
                          <a:cs typeface="SimSun"/>
                        </a:rPr>
                        <a:t>4963.600000</a:t>
                      </a:r>
                      <a:endParaRPr sz="1050">
                        <a:latin typeface="SimSun"/>
                        <a:cs typeface="SimSu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66065">
                        <a:lnSpc>
                          <a:spcPts val="950"/>
                        </a:lnSpc>
                      </a:pPr>
                      <a:r>
                        <a:rPr dirty="0" sz="1050" spc="-5">
                          <a:latin typeface="SimSun"/>
                          <a:cs typeface="SimSun"/>
                        </a:rPr>
                        <a:t>NaN</a:t>
                      </a:r>
                      <a:endParaRPr sz="1050">
                        <a:latin typeface="SimSun"/>
                        <a:cs typeface="SimSun"/>
                      </a:endParaRPr>
                    </a:p>
                  </a:txBody>
                  <a:tcPr marL="0" marR="0" marB="0" marT="0"/>
                </a:tc>
              </a:tr>
              <a:tr h="133350">
                <a:tc>
                  <a:txBody>
                    <a:bodyPr/>
                    <a:lstStyle/>
                    <a:p>
                      <a:pPr marL="31750">
                        <a:lnSpc>
                          <a:spcPts val="950"/>
                        </a:lnSpc>
                      </a:pPr>
                      <a:r>
                        <a:rPr dirty="0" sz="1050">
                          <a:latin typeface="SimSun"/>
                          <a:cs typeface="SimSun"/>
                        </a:rPr>
                        <a:t>25%</a:t>
                      </a:r>
                      <a:endParaRPr sz="1050">
                        <a:latin typeface="SimSun"/>
                        <a:cs typeface="SimSu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950"/>
                        </a:lnSpc>
                      </a:pPr>
                      <a:r>
                        <a:rPr dirty="0" sz="1050">
                          <a:latin typeface="SimSun"/>
                          <a:cs typeface="SimSun"/>
                        </a:rPr>
                        <a:t>-42.700000</a:t>
                      </a:r>
                      <a:endParaRPr sz="1050">
                        <a:latin typeface="SimSun"/>
                        <a:cs typeface="SimSu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175">
                        <a:lnSpc>
                          <a:spcPts val="950"/>
                        </a:lnSpc>
                      </a:pPr>
                      <a:r>
                        <a:rPr dirty="0" sz="1050" spc="-5">
                          <a:latin typeface="SimSun"/>
                          <a:cs typeface="SimSun"/>
                        </a:rPr>
                        <a:t>1.344000</a:t>
                      </a:r>
                      <a:endParaRPr sz="1050">
                        <a:latin typeface="SimSun"/>
                        <a:cs typeface="SimSu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175">
                        <a:lnSpc>
                          <a:spcPts val="950"/>
                        </a:lnSpc>
                      </a:pPr>
                      <a:r>
                        <a:rPr dirty="0" sz="1050" spc="-5">
                          <a:latin typeface="SimSun"/>
                          <a:cs typeface="SimSun"/>
                        </a:rPr>
                        <a:t>5099.100000</a:t>
                      </a:r>
                      <a:endParaRPr sz="1050">
                        <a:latin typeface="SimSun"/>
                        <a:cs typeface="SimSu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66065">
                        <a:lnSpc>
                          <a:spcPts val="950"/>
                        </a:lnSpc>
                      </a:pPr>
                      <a:r>
                        <a:rPr dirty="0" sz="1050" spc="-5">
                          <a:latin typeface="SimSun"/>
                          <a:cs typeface="SimSun"/>
                        </a:rPr>
                        <a:t>NaN</a:t>
                      </a:r>
                      <a:endParaRPr sz="1050">
                        <a:latin typeface="SimSun"/>
                        <a:cs typeface="SimSun"/>
                      </a:endParaRPr>
                    </a:p>
                  </a:txBody>
                  <a:tcPr marL="0" marR="0" marB="0" marT="0"/>
                </a:tc>
              </a:tr>
              <a:tr h="133350">
                <a:tc>
                  <a:txBody>
                    <a:bodyPr/>
                    <a:lstStyle/>
                    <a:p>
                      <a:pPr marL="31750">
                        <a:lnSpc>
                          <a:spcPts val="950"/>
                        </a:lnSpc>
                      </a:pPr>
                      <a:r>
                        <a:rPr dirty="0" sz="1050">
                          <a:latin typeface="SimSun"/>
                          <a:cs typeface="SimSun"/>
                        </a:rPr>
                        <a:t>50%</a:t>
                      </a:r>
                      <a:endParaRPr sz="1050">
                        <a:latin typeface="SimSun"/>
                        <a:cs typeface="SimSu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950"/>
                        </a:lnSpc>
                      </a:pPr>
                      <a:r>
                        <a:rPr dirty="0" sz="1050">
                          <a:latin typeface="SimSun"/>
                          <a:cs typeface="SimSun"/>
                        </a:rPr>
                        <a:t>-41.800000</a:t>
                      </a:r>
                      <a:endParaRPr sz="1050">
                        <a:latin typeface="SimSun"/>
                        <a:cs typeface="SimSu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175">
                        <a:lnSpc>
                          <a:spcPts val="950"/>
                        </a:lnSpc>
                      </a:pPr>
                      <a:r>
                        <a:rPr dirty="0" sz="1050" spc="-5">
                          <a:latin typeface="SimSun"/>
                          <a:cs typeface="SimSun"/>
                        </a:rPr>
                        <a:t>4.857000</a:t>
                      </a:r>
                      <a:endParaRPr sz="1050">
                        <a:latin typeface="SimSun"/>
                        <a:cs typeface="SimSu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175">
                        <a:lnSpc>
                          <a:spcPts val="950"/>
                        </a:lnSpc>
                      </a:pPr>
                      <a:r>
                        <a:rPr dirty="0" sz="1050" spc="-5">
                          <a:latin typeface="SimSun"/>
                          <a:cs typeface="SimSun"/>
                        </a:rPr>
                        <a:t>5191.000000</a:t>
                      </a:r>
                      <a:endParaRPr sz="1050">
                        <a:latin typeface="SimSun"/>
                        <a:cs typeface="SimSu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66065">
                        <a:lnSpc>
                          <a:spcPts val="950"/>
                        </a:lnSpc>
                      </a:pPr>
                      <a:r>
                        <a:rPr dirty="0" sz="1050" spc="-5">
                          <a:latin typeface="SimSun"/>
                          <a:cs typeface="SimSun"/>
                        </a:rPr>
                        <a:t>NaN</a:t>
                      </a:r>
                      <a:endParaRPr sz="1050">
                        <a:latin typeface="SimSun"/>
                        <a:cs typeface="SimSun"/>
                      </a:endParaRPr>
                    </a:p>
                  </a:txBody>
                  <a:tcPr marL="0" marR="0" marB="0" marT="0"/>
                </a:tc>
              </a:tr>
              <a:tr h="133350">
                <a:tc>
                  <a:txBody>
                    <a:bodyPr/>
                    <a:lstStyle/>
                    <a:p>
                      <a:pPr marL="31750">
                        <a:lnSpc>
                          <a:spcPts val="950"/>
                        </a:lnSpc>
                      </a:pPr>
                      <a:r>
                        <a:rPr dirty="0" sz="1050">
                          <a:latin typeface="SimSun"/>
                          <a:cs typeface="SimSun"/>
                        </a:rPr>
                        <a:t>75%</a:t>
                      </a:r>
                      <a:endParaRPr sz="1050">
                        <a:latin typeface="SimSun"/>
                        <a:cs typeface="SimSu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950"/>
                        </a:lnSpc>
                      </a:pPr>
                      <a:r>
                        <a:rPr dirty="0" sz="1050">
                          <a:latin typeface="SimSun"/>
                          <a:cs typeface="SimSun"/>
                        </a:rPr>
                        <a:t>-36.400000</a:t>
                      </a:r>
                      <a:endParaRPr sz="1050">
                        <a:latin typeface="SimSun"/>
                        <a:cs typeface="SimSu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175">
                        <a:lnSpc>
                          <a:spcPts val="950"/>
                        </a:lnSpc>
                      </a:pPr>
                      <a:r>
                        <a:rPr dirty="0" sz="1050" spc="-5">
                          <a:latin typeface="SimSun"/>
                          <a:cs typeface="SimSun"/>
                        </a:rPr>
                        <a:t>4.961000</a:t>
                      </a:r>
                      <a:endParaRPr sz="1050">
                        <a:latin typeface="SimSun"/>
                        <a:cs typeface="SimSu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175">
                        <a:lnSpc>
                          <a:spcPts val="950"/>
                        </a:lnSpc>
                      </a:pPr>
                      <a:r>
                        <a:rPr dirty="0" sz="1050" spc="-5">
                          <a:latin typeface="SimSun"/>
                          <a:cs typeface="SimSun"/>
                        </a:rPr>
                        <a:t>5228.100000</a:t>
                      </a:r>
                      <a:endParaRPr sz="1050">
                        <a:latin typeface="SimSun"/>
                        <a:cs typeface="SimSu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66065">
                        <a:lnSpc>
                          <a:spcPts val="950"/>
                        </a:lnSpc>
                      </a:pPr>
                      <a:r>
                        <a:rPr dirty="0" sz="1050" spc="-5">
                          <a:latin typeface="SimSun"/>
                          <a:cs typeface="SimSun"/>
                        </a:rPr>
                        <a:t>NaN</a:t>
                      </a:r>
                      <a:endParaRPr sz="1050">
                        <a:latin typeface="SimSun"/>
                        <a:cs typeface="SimSun"/>
                      </a:endParaRPr>
                    </a:p>
                  </a:txBody>
                  <a:tcPr marL="0" marR="0" marB="0" marT="0"/>
                </a:tc>
              </a:tr>
              <a:tr h="133350">
                <a:tc>
                  <a:txBody>
                    <a:bodyPr/>
                    <a:lstStyle/>
                    <a:p>
                      <a:pPr marL="31750">
                        <a:lnSpc>
                          <a:spcPts val="950"/>
                        </a:lnSpc>
                      </a:pPr>
                      <a:r>
                        <a:rPr dirty="0" sz="1050">
                          <a:latin typeface="SimSun"/>
                          <a:cs typeface="SimSun"/>
                        </a:rPr>
                        <a:t>max</a:t>
                      </a:r>
                      <a:endParaRPr sz="1050">
                        <a:latin typeface="SimSun"/>
                        <a:cs typeface="SimSu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950"/>
                        </a:lnSpc>
                      </a:pPr>
                      <a:r>
                        <a:rPr dirty="0" sz="1050">
                          <a:latin typeface="SimSun"/>
                          <a:cs typeface="SimSun"/>
                        </a:rPr>
                        <a:t>-26.900000</a:t>
                      </a:r>
                      <a:endParaRPr sz="1050">
                        <a:latin typeface="SimSun"/>
                        <a:cs typeface="SimSu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175">
                        <a:lnSpc>
                          <a:spcPts val="950"/>
                        </a:lnSpc>
                      </a:pPr>
                      <a:r>
                        <a:rPr dirty="0" sz="1050" spc="-5">
                          <a:latin typeface="SimSun"/>
                          <a:cs typeface="SimSun"/>
                        </a:rPr>
                        <a:t>5.045000</a:t>
                      </a:r>
                      <a:endParaRPr sz="1050">
                        <a:latin typeface="SimSun"/>
                        <a:cs typeface="SimSu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175">
                        <a:lnSpc>
                          <a:spcPts val="950"/>
                        </a:lnSpc>
                      </a:pPr>
                      <a:r>
                        <a:rPr dirty="0" sz="1050" spc="-5">
                          <a:latin typeface="SimSun"/>
                          <a:cs typeface="SimSun"/>
                        </a:rPr>
                        <a:t>5228.100000</a:t>
                      </a:r>
                      <a:endParaRPr sz="1050">
                        <a:latin typeface="SimSun"/>
                        <a:cs typeface="SimSu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66065">
                        <a:lnSpc>
                          <a:spcPts val="950"/>
                        </a:lnSpc>
                      </a:pPr>
                      <a:r>
                        <a:rPr dirty="0" sz="1050" spc="-5">
                          <a:latin typeface="SimSun"/>
                          <a:cs typeface="SimSun"/>
                        </a:rPr>
                        <a:t>NaN</a:t>
                      </a:r>
                      <a:endParaRPr sz="1050">
                        <a:latin typeface="SimSun"/>
                        <a:cs typeface="SimSun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197660" y="8149590"/>
            <a:ext cx="1558925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>
                <a:latin typeface="SimSun"/>
                <a:cs typeface="SimSun"/>
              </a:rPr>
              <a:t>[11</a:t>
            </a:r>
            <a:r>
              <a:rPr dirty="0" sz="1050" spc="-10">
                <a:latin typeface="SimSun"/>
                <a:cs typeface="SimSun"/>
              </a:rPr>
              <a:t> </a:t>
            </a:r>
            <a:r>
              <a:rPr dirty="0" sz="1050" spc="-5">
                <a:latin typeface="SimSun"/>
                <a:cs typeface="SimSun"/>
              </a:rPr>
              <a:t>rows</a:t>
            </a:r>
            <a:r>
              <a:rPr dirty="0" sz="1050" spc="-20">
                <a:latin typeface="SimSun"/>
                <a:cs typeface="SimSun"/>
              </a:rPr>
              <a:t> </a:t>
            </a:r>
            <a:r>
              <a:rPr dirty="0" sz="1050">
                <a:latin typeface="SimSun"/>
                <a:cs typeface="SimSun"/>
              </a:rPr>
              <a:t>x</a:t>
            </a:r>
            <a:r>
              <a:rPr dirty="0" sz="1050" spc="-10">
                <a:latin typeface="SimSun"/>
                <a:cs typeface="SimSun"/>
              </a:rPr>
              <a:t> </a:t>
            </a:r>
            <a:r>
              <a:rPr dirty="0" sz="1050">
                <a:latin typeface="SimSun"/>
                <a:cs typeface="SimSun"/>
              </a:rPr>
              <a:t>21</a:t>
            </a:r>
            <a:r>
              <a:rPr dirty="0" sz="1050" spc="-20">
                <a:latin typeface="SimSun"/>
                <a:cs typeface="SimSun"/>
              </a:rPr>
              <a:t> </a:t>
            </a:r>
            <a:r>
              <a:rPr dirty="0" sz="1050" spc="-5">
                <a:latin typeface="SimSun"/>
                <a:cs typeface="SimSun"/>
              </a:rPr>
              <a:t>columns])</a:t>
            </a:r>
            <a:endParaRPr sz="105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604" y="846656"/>
            <a:ext cx="5513070" cy="4081145"/>
          </a:xfrm>
          <a:prstGeom prst="rect">
            <a:avLst/>
          </a:prstGeom>
        </p:spPr>
        <p:txBody>
          <a:bodyPr wrap="square" lIns="0" tIns="609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1400" b="1">
                <a:solidFill>
                  <a:srgbClr val="365F91"/>
                </a:solidFill>
                <a:latin typeface="Calibri"/>
                <a:cs typeface="Calibri"/>
              </a:rPr>
              <a:t>2.</a:t>
            </a:r>
            <a:r>
              <a:rPr dirty="0" sz="1400" spc="-15" b="1">
                <a:solidFill>
                  <a:srgbClr val="365F91"/>
                </a:solidFill>
                <a:latin typeface="Calibri"/>
                <a:cs typeface="Calibri"/>
              </a:rPr>
              <a:t> </a:t>
            </a:r>
            <a:r>
              <a:rPr dirty="0" sz="1400" spc="-5" b="1">
                <a:solidFill>
                  <a:srgbClr val="365F91"/>
                </a:solidFill>
                <a:latin typeface="Calibri"/>
                <a:cs typeface="Calibri"/>
              </a:rPr>
              <a:t>Distribution</a:t>
            </a:r>
            <a:r>
              <a:rPr dirty="0" sz="1400" b="1">
                <a:solidFill>
                  <a:srgbClr val="365F91"/>
                </a:solidFill>
                <a:latin typeface="Calibri"/>
                <a:cs typeface="Calibri"/>
              </a:rPr>
              <a:t> of</a:t>
            </a:r>
            <a:r>
              <a:rPr dirty="0" sz="1400" spc="-5" b="1">
                <a:solidFill>
                  <a:srgbClr val="365F91"/>
                </a:solidFill>
                <a:latin typeface="Calibri"/>
                <a:cs typeface="Calibri"/>
              </a:rPr>
              <a:t> Key</a:t>
            </a:r>
            <a:r>
              <a:rPr dirty="0" sz="1400" spc="-10" b="1">
                <a:solidFill>
                  <a:srgbClr val="365F91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365F91"/>
                </a:solidFill>
                <a:latin typeface="Calibri"/>
                <a:cs typeface="Calibri"/>
              </a:rPr>
              <a:t>Numerical</a:t>
            </a:r>
            <a:r>
              <a:rPr dirty="0" sz="1400" spc="-5" b="1">
                <a:solidFill>
                  <a:srgbClr val="365F91"/>
                </a:solidFill>
                <a:latin typeface="Calibri"/>
                <a:cs typeface="Calibri"/>
              </a:rPr>
              <a:t> Variables</a:t>
            </a:r>
            <a:endParaRPr sz="1400">
              <a:latin typeface="Calibri"/>
              <a:cs typeface="Calibri"/>
            </a:endParaRPr>
          </a:p>
          <a:p>
            <a:pPr marL="12700" marR="210185">
              <a:lnSpc>
                <a:spcPct val="112400"/>
              </a:lnSpc>
              <a:spcBef>
                <a:spcPts val="135"/>
              </a:spcBef>
            </a:pPr>
            <a:r>
              <a:rPr dirty="0" sz="1100">
                <a:latin typeface="Cambria"/>
                <a:cs typeface="Cambria"/>
              </a:rPr>
              <a:t>The </a:t>
            </a:r>
            <a:r>
              <a:rPr dirty="0" sz="1100" spc="-5">
                <a:latin typeface="Cambria"/>
                <a:cs typeface="Cambria"/>
              </a:rPr>
              <a:t>distribution</a:t>
            </a:r>
            <a:r>
              <a:rPr dirty="0" sz="1100">
                <a:latin typeface="Cambria"/>
                <a:cs typeface="Cambria"/>
              </a:rPr>
              <a:t> of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key numerical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variables such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10">
                <a:latin typeface="Cambria"/>
                <a:cs typeface="Cambria"/>
              </a:rPr>
              <a:t>as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age,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call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duration,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campaign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contacts, 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pdays,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previous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contacts,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and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economic indicators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were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visualized.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The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distributions 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showed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various</a:t>
            </a:r>
            <a:r>
              <a:rPr dirty="0" sz="1100" spc="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characteristics,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with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some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being</a:t>
            </a:r>
            <a:r>
              <a:rPr dirty="0" sz="1100" spc="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right-skewed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like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age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and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10">
                <a:latin typeface="Cambria"/>
                <a:cs typeface="Cambria"/>
              </a:rPr>
              <a:t>call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duration, 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and others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showing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different patterns.</a:t>
            </a:r>
            <a:endParaRPr sz="1100">
              <a:latin typeface="Cambria"/>
              <a:cs typeface="Cambria"/>
            </a:endParaRPr>
          </a:p>
          <a:p>
            <a:pPr marL="12700" marR="191770">
              <a:lnSpc>
                <a:spcPct val="112700"/>
              </a:lnSpc>
              <a:spcBef>
                <a:spcPts val="985"/>
              </a:spcBef>
            </a:pPr>
            <a:r>
              <a:rPr dirty="0" sz="1100">
                <a:latin typeface="Cambria"/>
                <a:cs typeface="Cambria"/>
              </a:rPr>
              <a:t>Age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Distribution: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The</a:t>
            </a:r>
            <a:r>
              <a:rPr dirty="0" sz="1100" spc="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age</a:t>
            </a:r>
            <a:r>
              <a:rPr dirty="0" sz="1100" spc="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distribution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is</a:t>
            </a:r>
            <a:r>
              <a:rPr dirty="0" sz="1100" spc="2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somewhat right-skewed,</a:t>
            </a:r>
            <a:r>
              <a:rPr dirty="0" sz="1100" spc="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with </a:t>
            </a:r>
            <a:r>
              <a:rPr dirty="0" sz="1100">
                <a:latin typeface="Cambria"/>
                <a:cs typeface="Cambria"/>
              </a:rPr>
              <a:t>a</a:t>
            </a:r>
            <a:r>
              <a:rPr dirty="0" sz="1100" spc="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concentration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of </a:t>
            </a:r>
            <a:r>
              <a:rPr dirty="0" sz="1100" spc="-229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clients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in</a:t>
            </a:r>
            <a:r>
              <a:rPr dirty="0" sz="1100" spc="-5">
                <a:latin typeface="Cambria"/>
                <a:cs typeface="Cambria"/>
              </a:rPr>
              <a:t> the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30-40 </a:t>
            </a:r>
            <a:r>
              <a:rPr dirty="0" sz="1100" spc="-5">
                <a:latin typeface="Cambria"/>
                <a:cs typeface="Cambria"/>
              </a:rPr>
              <a:t>age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range.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There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are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fewer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clients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as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age</a:t>
            </a:r>
            <a:r>
              <a:rPr dirty="0" sz="1100" spc="-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increases.</a:t>
            </a:r>
            <a:endParaRPr sz="1100">
              <a:latin typeface="Cambria"/>
              <a:cs typeface="Cambria"/>
            </a:endParaRPr>
          </a:p>
          <a:p>
            <a:pPr marL="12700" marR="5080">
              <a:lnSpc>
                <a:spcPct val="112700"/>
              </a:lnSpc>
              <a:spcBef>
                <a:spcPts val="994"/>
              </a:spcBef>
            </a:pPr>
            <a:r>
              <a:rPr dirty="0" sz="1100">
                <a:latin typeface="Cambria"/>
                <a:cs typeface="Cambria"/>
              </a:rPr>
              <a:t>Call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Duration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Distribution: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The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call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duration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is</a:t>
            </a:r>
            <a:r>
              <a:rPr dirty="0" sz="1100" spc="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highly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right-skewed, indicating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most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calls</a:t>
            </a:r>
            <a:r>
              <a:rPr dirty="0" sz="1100" spc="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are </a:t>
            </a:r>
            <a:r>
              <a:rPr dirty="0" sz="1100" spc="-229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relatively</a:t>
            </a:r>
            <a:r>
              <a:rPr dirty="0" sz="1100" spc="-2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short,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but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there's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a</a:t>
            </a:r>
            <a:r>
              <a:rPr dirty="0" sz="1100" spc="-5">
                <a:latin typeface="Cambria"/>
                <a:cs typeface="Cambria"/>
              </a:rPr>
              <a:t> long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tail </a:t>
            </a:r>
            <a:r>
              <a:rPr dirty="0" sz="1100" spc="-10">
                <a:latin typeface="Cambria"/>
                <a:cs typeface="Cambria"/>
              </a:rPr>
              <a:t>of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longer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calls.</a:t>
            </a:r>
            <a:endParaRPr sz="1100">
              <a:latin typeface="Cambria"/>
              <a:cs typeface="Cambria"/>
            </a:endParaRPr>
          </a:p>
          <a:p>
            <a:pPr marL="12700" marR="55880">
              <a:lnSpc>
                <a:spcPct val="112700"/>
              </a:lnSpc>
              <a:spcBef>
                <a:spcPts val="985"/>
              </a:spcBef>
            </a:pPr>
            <a:r>
              <a:rPr dirty="0" sz="1100" spc="-5">
                <a:latin typeface="Cambria"/>
                <a:cs typeface="Cambria"/>
              </a:rPr>
              <a:t>Campaign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Contacts</a:t>
            </a:r>
            <a:r>
              <a:rPr dirty="0" sz="1100" spc="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Distribution: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The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number</a:t>
            </a:r>
            <a:r>
              <a:rPr dirty="0" sz="1100" spc="1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of</a:t>
            </a:r>
            <a:r>
              <a:rPr dirty="0" sz="1100" spc="-5">
                <a:latin typeface="Cambria"/>
                <a:cs typeface="Cambria"/>
              </a:rPr>
              <a:t> contacts</a:t>
            </a:r>
            <a:r>
              <a:rPr dirty="0" sz="1100" spc="15">
                <a:latin typeface="Cambria"/>
                <a:cs typeface="Cambria"/>
              </a:rPr>
              <a:t> </a:t>
            </a:r>
            <a:r>
              <a:rPr dirty="0" sz="1100" spc="-10">
                <a:latin typeface="Cambria"/>
                <a:cs typeface="Cambria"/>
              </a:rPr>
              <a:t>during</a:t>
            </a:r>
            <a:r>
              <a:rPr dirty="0" sz="1100" spc="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this</a:t>
            </a:r>
            <a:r>
              <a:rPr dirty="0" sz="1100" spc="2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campaign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is </a:t>
            </a:r>
            <a:r>
              <a:rPr dirty="0" sz="1100" spc="-5">
                <a:latin typeface="Cambria"/>
                <a:cs typeface="Cambria"/>
              </a:rPr>
              <a:t>also</a:t>
            </a:r>
            <a:r>
              <a:rPr dirty="0" sz="1100" spc="1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right- </a:t>
            </a:r>
            <a:r>
              <a:rPr dirty="0" sz="1100" spc="-229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skewed,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with</a:t>
            </a:r>
            <a:r>
              <a:rPr dirty="0" sz="1100" spc="-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most clients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being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contacted</a:t>
            </a:r>
            <a:r>
              <a:rPr dirty="0" sz="1100">
                <a:latin typeface="Cambria"/>
                <a:cs typeface="Cambria"/>
              </a:rPr>
              <a:t> fewer</a:t>
            </a:r>
            <a:r>
              <a:rPr dirty="0" sz="1100" spc="-5">
                <a:latin typeface="Cambria"/>
                <a:cs typeface="Cambria"/>
              </a:rPr>
              <a:t> times.</a:t>
            </a:r>
            <a:endParaRPr sz="1100">
              <a:latin typeface="Cambria"/>
              <a:cs typeface="Cambria"/>
            </a:endParaRPr>
          </a:p>
          <a:p>
            <a:pPr marL="12700" marR="359410">
              <a:lnSpc>
                <a:spcPct val="112700"/>
              </a:lnSpc>
              <a:spcBef>
                <a:spcPts val="1000"/>
              </a:spcBef>
            </a:pPr>
            <a:r>
              <a:rPr dirty="0" sz="1100">
                <a:latin typeface="Cambria"/>
                <a:cs typeface="Cambria"/>
              </a:rPr>
              <a:t>Days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Since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Last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Contact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Distribution: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For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clients</a:t>
            </a:r>
            <a:r>
              <a:rPr dirty="0" sz="1100" spc="2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previously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contacted,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the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distribution </a:t>
            </a:r>
            <a:r>
              <a:rPr dirty="0" sz="1100" spc="-22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shows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a </a:t>
            </a:r>
            <a:r>
              <a:rPr dirty="0" sz="1100" spc="-5">
                <a:latin typeface="Cambria"/>
                <a:cs typeface="Cambria"/>
              </a:rPr>
              <a:t>clustering,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suggesting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that</a:t>
            </a:r>
            <a:r>
              <a:rPr dirty="0" sz="1100" spc="-5">
                <a:latin typeface="Cambria"/>
                <a:cs typeface="Cambria"/>
              </a:rPr>
              <a:t> follow-ups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tend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to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occur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after </a:t>
            </a:r>
            <a:r>
              <a:rPr dirty="0" sz="1100">
                <a:latin typeface="Cambria"/>
                <a:cs typeface="Cambria"/>
              </a:rPr>
              <a:t>a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certain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period.</a:t>
            </a:r>
            <a:endParaRPr sz="1100">
              <a:latin typeface="Cambria"/>
              <a:cs typeface="Cambria"/>
            </a:endParaRPr>
          </a:p>
          <a:p>
            <a:pPr marL="12700" marR="276860">
              <a:lnSpc>
                <a:spcPct val="112700"/>
              </a:lnSpc>
              <a:spcBef>
                <a:spcPts val="985"/>
              </a:spcBef>
            </a:pPr>
            <a:r>
              <a:rPr dirty="0" sz="1100" spc="-5">
                <a:latin typeface="Cambria"/>
                <a:cs typeface="Cambria"/>
              </a:rPr>
              <a:t>Previous</a:t>
            </a:r>
            <a:r>
              <a:rPr dirty="0" sz="1100" spc="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Contacts</a:t>
            </a:r>
            <a:r>
              <a:rPr dirty="0" sz="1100" spc="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Distribution: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Most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clients</a:t>
            </a:r>
            <a:r>
              <a:rPr dirty="0" sz="1100" spc="20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have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not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been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contacted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before</a:t>
            </a:r>
            <a:r>
              <a:rPr dirty="0" sz="1100" spc="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the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current </a:t>
            </a:r>
            <a:r>
              <a:rPr dirty="0" sz="1100" spc="-22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campaign, shown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by </a:t>
            </a:r>
            <a:r>
              <a:rPr dirty="0" sz="1100">
                <a:latin typeface="Cambria"/>
                <a:cs typeface="Cambria"/>
              </a:rPr>
              <a:t>the </a:t>
            </a:r>
            <a:r>
              <a:rPr dirty="0" sz="1100" spc="-5">
                <a:latin typeface="Cambria"/>
                <a:cs typeface="Cambria"/>
              </a:rPr>
              <a:t>spike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at </a:t>
            </a:r>
            <a:r>
              <a:rPr dirty="0" sz="1100">
                <a:latin typeface="Cambria"/>
                <a:cs typeface="Cambria"/>
              </a:rPr>
              <a:t>0.</a:t>
            </a:r>
            <a:endParaRPr sz="1100">
              <a:latin typeface="Cambria"/>
              <a:cs typeface="Cambria"/>
            </a:endParaRPr>
          </a:p>
          <a:p>
            <a:pPr marL="12700" marR="78105">
              <a:lnSpc>
                <a:spcPct val="112700"/>
              </a:lnSpc>
              <a:spcBef>
                <a:spcPts val="994"/>
              </a:spcBef>
            </a:pPr>
            <a:r>
              <a:rPr dirty="0" sz="1100" spc="-5">
                <a:latin typeface="Cambria"/>
                <a:cs typeface="Cambria"/>
              </a:rPr>
              <a:t>Euribor</a:t>
            </a:r>
            <a:r>
              <a:rPr dirty="0" sz="1100">
                <a:latin typeface="Cambria"/>
                <a:cs typeface="Cambria"/>
              </a:rPr>
              <a:t> 3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Month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10">
                <a:latin typeface="Cambria"/>
                <a:cs typeface="Cambria"/>
              </a:rPr>
              <a:t>Rate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Distribution: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The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distribution</a:t>
            </a:r>
            <a:r>
              <a:rPr dirty="0" sz="1100">
                <a:latin typeface="Cambria"/>
                <a:cs typeface="Cambria"/>
              </a:rPr>
              <a:t> has</a:t>
            </a:r>
            <a:r>
              <a:rPr dirty="0" sz="1100" spc="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multiple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peaks,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reflecting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different 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euribor rates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prevalent during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the </a:t>
            </a:r>
            <a:r>
              <a:rPr dirty="0" sz="1100" spc="-5">
                <a:latin typeface="Cambria"/>
                <a:cs typeface="Cambria"/>
              </a:rPr>
              <a:t>contact periods.</a:t>
            </a:r>
            <a:endParaRPr sz="1100">
              <a:latin typeface="Cambria"/>
              <a:cs typeface="Cambri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65882" y="4962410"/>
            <a:ext cx="4173683" cy="276298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604" y="843194"/>
            <a:ext cx="5207635" cy="873125"/>
          </a:xfrm>
          <a:prstGeom prst="rect">
            <a:avLst/>
          </a:prstGeom>
        </p:spPr>
        <p:txBody>
          <a:bodyPr wrap="square" lIns="0" tIns="628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dirty="0" sz="1400" b="1">
                <a:solidFill>
                  <a:srgbClr val="365F91"/>
                </a:solidFill>
                <a:latin typeface="Calibri"/>
                <a:cs typeface="Calibri"/>
              </a:rPr>
              <a:t>3.</a:t>
            </a:r>
            <a:r>
              <a:rPr dirty="0" sz="1400" spc="-20" b="1">
                <a:solidFill>
                  <a:srgbClr val="365F91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365F91"/>
                </a:solidFill>
                <a:latin typeface="Calibri"/>
                <a:cs typeface="Calibri"/>
              </a:rPr>
              <a:t>Analysis</a:t>
            </a:r>
            <a:r>
              <a:rPr dirty="0" sz="1400" spc="-5" b="1">
                <a:solidFill>
                  <a:srgbClr val="365F91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365F91"/>
                </a:solidFill>
                <a:latin typeface="Calibri"/>
                <a:cs typeface="Calibri"/>
              </a:rPr>
              <a:t>of</a:t>
            </a:r>
            <a:r>
              <a:rPr dirty="0" sz="1400" spc="-10" b="1">
                <a:solidFill>
                  <a:srgbClr val="365F91"/>
                </a:solidFill>
                <a:latin typeface="Calibri"/>
                <a:cs typeface="Calibri"/>
              </a:rPr>
              <a:t> </a:t>
            </a:r>
            <a:r>
              <a:rPr dirty="0" sz="1400" spc="-5" b="1">
                <a:solidFill>
                  <a:srgbClr val="365F91"/>
                </a:solidFill>
                <a:latin typeface="Calibri"/>
                <a:cs typeface="Calibri"/>
              </a:rPr>
              <a:t>the</a:t>
            </a:r>
            <a:r>
              <a:rPr dirty="0" sz="1400" spc="-10" b="1">
                <a:solidFill>
                  <a:srgbClr val="365F91"/>
                </a:solidFill>
                <a:latin typeface="Calibri"/>
                <a:cs typeface="Calibri"/>
              </a:rPr>
              <a:t> </a:t>
            </a:r>
            <a:r>
              <a:rPr dirty="0" sz="1400" spc="-5" b="1">
                <a:solidFill>
                  <a:srgbClr val="365F91"/>
                </a:solidFill>
                <a:latin typeface="Calibri"/>
                <a:cs typeface="Calibri"/>
              </a:rPr>
              <a:t>Target Variable 'y'</a:t>
            </a:r>
            <a:endParaRPr sz="1400">
              <a:latin typeface="Calibri"/>
              <a:cs typeface="Calibri"/>
            </a:endParaRPr>
          </a:p>
          <a:p>
            <a:pPr marL="12700" marR="5080">
              <a:lnSpc>
                <a:spcPct val="112300"/>
              </a:lnSpc>
              <a:spcBef>
                <a:spcPts val="150"/>
              </a:spcBef>
            </a:pPr>
            <a:r>
              <a:rPr dirty="0" sz="1100">
                <a:latin typeface="Cambria"/>
                <a:cs typeface="Cambria"/>
              </a:rPr>
              <a:t>The </a:t>
            </a:r>
            <a:r>
              <a:rPr dirty="0" sz="1100" spc="-5">
                <a:latin typeface="Cambria"/>
                <a:cs typeface="Cambria"/>
              </a:rPr>
              <a:t>target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variable 'y'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shows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an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imbalanced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class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distribution with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more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clients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not 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subscribing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10">
                <a:latin typeface="Cambria"/>
                <a:cs typeface="Cambria"/>
              </a:rPr>
              <a:t>to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the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term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deposit.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Understanding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the</a:t>
            </a:r>
            <a:r>
              <a:rPr dirty="0" sz="1100" spc="-5">
                <a:latin typeface="Cambria"/>
                <a:cs typeface="Cambria"/>
              </a:rPr>
              <a:t> distribution</a:t>
            </a:r>
            <a:r>
              <a:rPr dirty="0" sz="1100">
                <a:latin typeface="Cambria"/>
                <a:cs typeface="Cambria"/>
              </a:rPr>
              <a:t> of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the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target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variable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is </a:t>
            </a:r>
            <a:r>
              <a:rPr dirty="0" sz="1100" spc="-22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crucial</a:t>
            </a:r>
            <a:r>
              <a:rPr dirty="0" sz="1100" spc="-1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for </a:t>
            </a:r>
            <a:r>
              <a:rPr dirty="0" sz="1100" spc="-5">
                <a:latin typeface="Cambria"/>
                <a:cs typeface="Cambria"/>
              </a:rPr>
              <a:t>choosing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the</a:t>
            </a:r>
            <a:r>
              <a:rPr dirty="0" sz="1100">
                <a:latin typeface="Cambria"/>
                <a:cs typeface="Cambria"/>
              </a:rPr>
              <a:t> right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evaluation metrics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10">
                <a:latin typeface="Cambria"/>
                <a:cs typeface="Cambria"/>
              </a:rPr>
              <a:t>and</a:t>
            </a:r>
            <a:r>
              <a:rPr dirty="0" sz="1100" spc="-5">
                <a:latin typeface="Cambria"/>
                <a:cs typeface="Cambria"/>
              </a:rPr>
              <a:t> modeling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approaches.</a:t>
            </a:r>
            <a:endParaRPr sz="1100">
              <a:latin typeface="Cambria"/>
              <a:cs typeface="Cambri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94342" y="2089660"/>
            <a:ext cx="3992225" cy="248729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python-docx</dc:creator>
  <dcterms:created xsi:type="dcterms:W3CDTF">2024-01-09T18:49:25Z</dcterms:created>
  <dcterms:modified xsi:type="dcterms:W3CDTF">2024-01-09T18:49:25Z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2024-01-09T00:00:00Z</vt:filetime>
  </property>
  <property fmtid="{D5CDD505-2E9C-101B-9397-08002B2CF9AE}" pid="3" name="Creator">
    <vt:lpwstr>Microsoft® Word for Microsoft 365</vt:lpwstr>
  </property>
  <property fmtid="{D5CDD505-2E9C-101B-9397-08002B2CF9AE}" pid="4" name="LastSaved">
    <vt:filetime>2024-01-09T00:00:00Z</vt:filetime>
  </property>
</Properties>
</file>