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3" r:id="rId4"/>
    <p:sldId id="273" r:id="rId5"/>
    <p:sldId id="274" r:id="rId6"/>
    <p:sldId id="275" r:id="rId7"/>
    <p:sldId id="270" r:id="rId8"/>
    <p:sldId id="276" r:id="rId9"/>
    <p:sldId id="264" r:id="rId10"/>
    <p:sldId id="268" r:id="rId11"/>
    <p:sldId id="277" r:id="rId12"/>
    <p:sldId id="278" r:id="rId13"/>
    <p:sldId id="279" r:id="rId14"/>
    <p:sldId id="282" r:id="rId15"/>
    <p:sldId id="283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380" autoAdjust="0"/>
  </p:normalViewPr>
  <p:slideViewPr>
    <p:cSldViewPr snapToGrid="0" showGuides="1">
      <p:cViewPr>
        <p:scale>
          <a:sx n="60" d="100"/>
          <a:sy n="60" d="100"/>
        </p:scale>
        <p:origin x="1032" y="42"/>
      </p:cViewPr>
      <p:guideLst>
        <p:guide orient="horz" pos="888"/>
        <p:guide pos="3840"/>
        <p:guide pos="264"/>
        <p:guide pos="7416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180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144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144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60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73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EF-482A-BFA0-22EA1E9869A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EF-482A-BFA0-22EA1E9869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EF-482A-BFA0-22EA1E986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2+Sheet1!$B$2</c:v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4A-482D-BC56-6267CB2C6399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4A-482D-BC56-6267CB2C639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4A-482D-BC56-6267CB2C6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C746-2885-46C2-A78C-6FA4C90459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95C4-B7C0-4FB8-AFBF-30D3F14EB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cadre de notre coud dl</a:t>
            </a:r>
            <a:r>
              <a:rPr lang="fr-FR" baseline="0" dirty="0" smtClean="0"/>
              <a:t> on n’est amenez a </a:t>
            </a:r>
            <a:r>
              <a:rPr lang="fr-FR" baseline="0" dirty="0" err="1" smtClean="0"/>
              <a:t>realiser</a:t>
            </a:r>
            <a:r>
              <a:rPr lang="fr-FR" baseline="0" dirty="0" smtClean="0"/>
              <a:t> un projet , le notre cette </a:t>
            </a:r>
            <a:r>
              <a:rPr lang="fr-FR" baseline="0" dirty="0" err="1" smtClean="0"/>
              <a:t>etude</a:t>
            </a:r>
            <a:r>
              <a:rPr lang="fr-FR" baseline="0" dirty="0" smtClean="0"/>
              <a:t> de cas pneumonie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l’aide du model VGG16 on peut retenir les résultat suivante: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ca reflète que Notre model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append,ou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model va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depasser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comme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mais pas avec la meilleur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,ca du probablement  a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déquilibrité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Notre data ou le model va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image du cas normal facilement et va trouver une difficulté avec les image pneumonie ou bien une fuite de data ou un cas ou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depasse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nombre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neuronne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traitement,mais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tous ca  avec 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quand peut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parfait Durant l’entrainement et la validation,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Validation: accuracy = 0.875000 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0.131940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loss: 0.1341 - accuracy: 0.9486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0.1341 -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0.9486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7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Alors on a pu avoir ce résultat qui reflète l’apprentissage du model vgg19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va dépasser le 95% comme précision, mais pas avec la meilleur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,ou on peut voir un dropout Durant le validation et ca du probablement a l’aide de problème qu’on a citez Durant le model précèdent mais pire avec une dropout l’hors de la validation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0.937500 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0.138557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loss: 0.0690 - accuracy: 0.9728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abréviation  de réseaux résiduels est un réseau neuronal classique Avant la formation sur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les réseaux neuronaux très profonds étaient difficiles en raison du problème des gradients de disparition.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model apprend mais pas correctement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26A8-2483-476C-8A8A-942D96726AD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57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pneumonie est une infection pulmonaire qui cause de l’inflammation et des dommages aux tissus pulmonaires.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Chez une personne en bonne santé, les alvéoles se remplissent d’air pendant la respiration ; cependant, chez les personnes atteintes de pneumonie, les alvéoles sont déjà remplies de pus et de liquide qui affecte les échanges gazeux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3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L'apprentissage par transfert (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en anglais) est l'un des champs de recherche de l'apprentissage automatique qui vise à transférer des connaissances d'une ou plusieurs tâches sources vers une ou plusieurs tâches cibles.</a:t>
            </a:r>
          </a:p>
          <a:p>
            <a:r>
              <a:rPr lang="fr-FR" dirty="0" smtClean="0"/>
              <a:t>Il consiste à prendre les caractéristiques apprises sur un problème et à les exploiter sur un nouveau problème similaire</a:t>
            </a:r>
            <a:r>
              <a:rPr lang="fr-FR" baseline="0" dirty="0" smtClean="0"/>
              <a:t> , est habituellement effectuée pour des tâches où notre ensemble de données contient un trop peu de données </a:t>
            </a:r>
          </a:p>
          <a:p>
            <a:r>
              <a:rPr lang="fr-FR" baseline="0" dirty="0" smtClean="0"/>
              <a:t>Alors on passe par 5 étape :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Prenez des couches d’un modèle déjà</a:t>
            </a:r>
            <a:r>
              <a:rPr lang="fr-FR" baseline="0" dirty="0" smtClean="0"/>
              <a:t> </a:t>
            </a:r>
            <a:r>
              <a:rPr lang="fr-FR" dirty="0" smtClean="0"/>
              <a:t>formé</a:t>
            </a:r>
            <a:r>
              <a:rPr lang="fr-FR" baseline="0" dirty="0" smtClean="0"/>
              <a:t> , par exemple on a pris le model vgg16 – vgg19 - InceptionV3 –</a:t>
            </a:r>
            <a:r>
              <a:rPr lang="fr-FR" baseline="0" dirty="0" err="1" smtClean="0"/>
              <a:t>ResNet</a:t>
            </a: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Freeze le model </a:t>
            </a:r>
            <a:r>
              <a:rPr lang="fr-FR" sz="1200" dirty="0" smtClean="0"/>
              <a:t>prédéfinie</a:t>
            </a:r>
            <a:r>
              <a:rPr lang="fr-FR" sz="1200" baseline="0" dirty="0" smtClean="0"/>
              <a:t> </a:t>
            </a:r>
            <a:r>
              <a:rPr lang="fr-FR" dirty="0" smtClean="0"/>
              <a:t>afin d’éviter de détruire l’information qu’ils contiennent ,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dirty="0" smtClean="0"/>
              <a:t>Ajoutez de nouvelles couches </a:t>
            </a:r>
            <a:r>
              <a:rPr lang="fr-FR" sz="1200" dirty="0" err="1" smtClean="0"/>
              <a:t>formatables</a:t>
            </a:r>
            <a:r>
              <a:rPr lang="fr-FR" sz="1200" dirty="0" smtClean="0"/>
              <a:t> au-dessus des couches </a:t>
            </a:r>
            <a:r>
              <a:rPr lang="en-US" sz="1200" dirty="0" err="1" smtClean="0"/>
              <a:t>Freezé</a:t>
            </a:r>
            <a:r>
              <a:rPr lang="fr-FR" sz="1200" dirty="0" smtClean="0"/>
              <a:t>.</a:t>
            </a:r>
            <a:r>
              <a:rPr lang="en-US" sz="1200" baseline="0" dirty="0" smtClean="0"/>
              <a:t> </a:t>
            </a:r>
            <a:r>
              <a:rPr lang="fr-FR" sz="1200" baseline="0" dirty="0" smtClean="0"/>
              <a:t>pour</a:t>
            </a:r>
            <a:r>
              <a:rPr lang="fr-FR" dirty="0" smtClean="0"/>
              <a:t> apprendre à transformer les anciennes fonctionnalités en prédictions sur un nouvel ensemble de données.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dirty="0" smtClean="0"/>
              <a:t>Entrainer le tonalité de model</a:t>
            </a:r>
            <a:r>
              <a:rPr lang="en-US" sz="120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Fine-tuning </a:t>
            </a:r>
            <a:r>
              <a:rPr lang="fr-FR" baseline="0" dirty="0" smtClean="0"/>
              <a:t>Une dernière étape, optionnelle,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consiste à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defreezer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l’ensemble du modèle (ou une partie de celui-ci), et de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re-former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les nouvelles données avec un taux d’apprentissage très faible. Cela peut potentiellement permettre d’apporter des améliorations significatives</a:t>
            </a:r>
            <a:endParaRPr lang="fr-FR" baseline="0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5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on a parle notre projet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onva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clacifer</a:t>
            </a:r>
            <a:r>
              <a:rPr lang="fr-FR" baseline="0" dirty="0" smtClean="0"/>
              <a:t> </a:t>
            </a:r>
            <a:r>
              <a:rPr lang="fr-FR" baseline="0" dirty="0" smtClean="0"/>
              <a:t>les image en image de cas normal et autre de cas </a:t>
            </a:r>
            <a:r>
              <a:rPr lang="fr-FR" baseline="0" dirty="0" err="1" smtClean="0"/>
              <a:t>pnemonie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La distribution de data est la suivante ,on </a:t>
            </a:r>
            <a:r>
              <a:rPr lang="fr-FR" baseline="0" dirty="0" smtClean="0"/>
              <a:t>peut déduire un problème  d’équilibre (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 pour les cas normaux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3891 et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27% pour les cas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pneumonie 1357)</a:t>
            </a:r>
            <a:r>
              <a:rPr lang="fr-FR" baseline="0" dirty="0" smtClean="0"/>
              <a:t> </a:t>
            </a:r>
            <a:r>
              <a:rPr lang="fr-FR" baseline="0" dirty="0" smtClean="0"/>
              <a:t>qu’on va essaie de réduire a l’aide d’augmentation de data  dans le but d’avoir un model d’</a:t>
            </a:r>
            <a:r>
              <a:rPr lang="fr-FR" baseline="0" dirty="0" err="1" smtClean="0"/>
              <a:t>appentisage</a:t>
            </a:r>
            <a:r>
              <a:rPr lang="fr-FR" baseline="0" dirty="0" smtClean="0"/>
              <a:t> solide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5248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::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3875 -1341= 5216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Val :: 8  - 8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Test ::  8 -8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06CF-520C-4382-8F07-0C8A0CA55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802E-4D8E-4FA6-A063-72E78C7F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DD0E-9C13-4AA2-9B76-4ED46F5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7348-F09D-4172-8F57-E27EB1A6E1B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FD72-A355-4ECD-80BE-B760D9EA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6990-84CB-4C6A-B6D1-1845D00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BA7D-6E1E-4CCE-84D3-A449EEC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F2FB-0534-4089-8C40-50596E76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76C1-73A7-4346-A8AA-8D731172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7E8A-0408-40EA-A52E-9BF8382983A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3FBC-BA5E-4BA3-9F99-A95D963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2C76-9FA2-4701-B7DF-67B74EC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F6AD6-AE89-4303-9620-A3913B9F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EDD3-2AAD-45EA-843D-6295731DF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2336-8F63-4511-B2FA-FD9A1C55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1576-A886-4110-BF71-F82F540D88B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0E75-0F5E-4C55-A856-26D8299A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8E1C-E56E-438C-9E67-FB4C26D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FC4F-3529-4E51-B8F4-C5A4F74D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4A8-C503-4495-94B7-B90D901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7C62-FE3F-4E51-8AE8-4FB5B89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D22-138A-4C75-8AD3-02D82FBE9A2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E0E-BC90-4162-A1F1-8A8FABF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1848-FF9F-47A5-9639-1243847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336-1312-4B28-80EE-DCB90E0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F866-FB6E-490D-B6A3-A6247BFE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956-564B-436C-AB0A-8C3907E6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E4B-791C-4970-B6CA-6A247340A8F3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B70-75E7-4DEA-AE06-D415818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184A-9D2C-4CE5-9EBD-C4BF91D5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2E30-9FD1-44FD-AF35-C4E5251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3BB3-4EB3-4ACF-BB2A-EB4C0D23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48D7F-8040-4441-9386-E54F2FC1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0D49-71A1-4D4A-9E19-0BB9109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51D-D28F-4F80-893A-E23261F335A2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22FF-D4FD-48D9-9C67-05146C9F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8671-3140-414D-998D-CC34A0DF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32B-072D-4948-A9CC-1631C52C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68DE-3FBD-414A-8678-ECD4170F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F24E-EE3E-4AF9-B8D1-B8C2E947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5A0F9-B7F4-45A6-8637-E086C269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F49C9-E702-48C6-9180-AA8653389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079B9-87F3-4707-B6BD-6D8DF5DE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8E7C-1D82-4EA2-82F2-6D539A5FF6DA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C746E-AD4D-4765-A3E5-2A6159AE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6FD5C-89C9-4245-8CD0-059CF036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A1DC-716E-4E60-8F56-78EE0DAE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7C98C-92C1-4F68-840D-8EF5C62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095F-B83E-4838-A9B8-21CC62E8E59A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9F644-04B3-40B9-A8C3-D7305D3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177D-4C65-4A70-BB8C-933756F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5E0F-D106-4F86-B3EC-06A808AC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958E-AD8C-45F6-9A3D-C6F8A003F76B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F46A8-AC21-4442-8592-049C31E8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CEE6-2F93-422C-8337-43BF9CC6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F3FA-CDB9-4D21-BE7F-DC85DC31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89C9-1432-428A-8273-C4A9D789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2CBDF-9EED-49C8-BFA6-38682A82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C7C7B-07E2-462F-BEF0-7AC9A47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485-C475-462F-A693-C33502ED32B7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FCF3F-2A4B-42ED-A709-02CECE4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85B6-9793-4484-BDD7-933D73C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40B0-182E-4C23-ADC5-081E0A35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418B5-75A4-4CD5-9A58-47BE4618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48DFA-4D05-46CF-8E06-055B0429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D1506-9CD6-4C13-9A2B-8321F38C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D34-2A83-4F1A-890D-2F45FFE2F741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EFD2-5E26-47FB-A6C7-3AD987B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A4BB-E74B-4AF0-8BAF-CE77642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6F54-D3AD-4EE7-BA35-0303F342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5737F-8E41-4CB7-B165-FE498E14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52CB-6B22-408B-93EE-29DE2E384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07E1-9907-41BE-904F-C4EE887DE367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DDF9-0E40-451F-A53B-635C33E9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CA76-CD1C-4753-AED1-2F4F4DB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3090672" y="2340864"/>
            <a:ext cx="6713220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8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80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F0CF75-5E68-4C70-9BB0-5A3DF8E2BBBD}"/>
              </a:ext>
            </a:extLst>
          </p:cNvPr>
          <p:cNvSpPr/>
          <p:nvPr/>
        </p:nvSpPr>
        <p:spPr>
          <a:xfrm>
            <a:off x="108839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0947DE4-4F9B-427E-B00E-6BF2217F9596}"/>
              </a:ext>
            </a:extLst>
          </p:cNvPr>
          <p:cNvSpPr/>
          <p:nvPr/>
        </p:nvSpPr>
        <p:spPr>
          <a:xfrm>
            <a:off x="-13081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97A090-AD0D-4C80-AECC-244468A684AC}"/>
              </a:ext>
            </a:extLst>
          </p:cNvPr>
          <p:cNvSpPr/>
          <p:nvPr/>
        </p:nvSpPr>
        <p:spPr>
          <a:xfrm>
            <a:off x="108839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D21FB71-65B6-49C3-8DFF-3E710B67B06C}"/>
              </a:ext>
            </a:extLst>
          </p:cNvPr>
          <p:cNvSpPr/>
          <p:nvPr/>
        </p:nvSpPr>
        <p:spPr>
          <a:xfrm>
            <a:off x="-13081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33" y="0"/>
            <a:ext cx="1384471" cy="90681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14" y="0"/>
            <a:ext cx="866877" cy="736252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D1DE8E5-6597-4EEB-B328-822F734A2F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8132" y="794231"/>
            <a:ext cx="2029596" cy="1605754"/>
          </a:xfrm>
          <a:prstGeom prst="ellipse">
            <a:avLst/>
          </a:prstGeom>
        </p:spPr>
      </p:pic>
      <p:sp>
        <p:nvSpPr>
          <p:cNvPr id="19" name="Oval 15">
            <a:extLst>
              <a:ext uri="{FF2B5EF4-FFF2-40B4-BE49-F238E27FC236}">
                <a16:creationId xmlns:a16="http://schemas.microsoft.com/office/drawing/2014/main" id="{267E3197-F756-4B8B-9ABB-9701F8D77CD1}"/>
              </a:ext>
            </a:extLst>
          </p:cNvPr>
          <p:cNvSpPr/>
          <p:nvPr/>
        </p:nvSpPr>
        <p:spPr>
          <a:xfrm>
            <a:off x="4828032" y="694944"/>
            <a:ext cx="2231136" cy="17739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1476829" y="5232432"/>
            <a:ext cx="26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BENLAMLIH Othmane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 ABBADI Youness</a:t>
            </a: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7405672" y="4918517"/>
            <a:ext cx="22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Encadré</a:t>
            </a:r>
            <a:r>
              <a:rPr lang="en-US" sz="28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par :</a:t>
            </a:r>
            <a:endParaRPr lang="en-US" sz="2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8287346" y="5488464"/>
            <a:ext cx="288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DR 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Abdelhak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Mahmoudi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6313" y="3628382"/>
            <a:ext cx="7880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Apprentissage par transfert </a:t>
            </a:r>
            <a:r>
              <a:rPr lang="fr-FR" sz="2400" dirty="0" smtClean="0"/>
              <a:t> pour </a:t>
            </a:r>
            <a:r>
              <a:rPr lang="fr-FR" sz="2400" dirty="0"/>
              <a:t>la détection de la pneumonie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974392" y="4668581"/>
            <a:ext cx="22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3A1A4"/>
                </a:solidFill>
                <a:latin typeface="Tw Cen MT" panose="020B0602020104020603" pitchFamily="34" charset="0"/>
              </a:rPr>
              <a:t>Présenté</a:t>
            </a:r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 par :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196" y="6453616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10</a:t>
            </a:fld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533177" y="312448"/>
            <a:ext cx="3289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VGG16 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2030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VGG-16 est un réseau de neurones à convolution formé sur plus d'un million d'images de la base de données </a:t>
            </a:r>
            <a:r>
              <a:rPr lang="fr-FR" dirty="0" err="1" smtClean="0"/>
              <a:t>ImageNet</a:t>
            </a:r>
            <a:r>
              <a:rPr lang="fr-FR" dirty="0" smtClean="0"/>
              <a:t>. Le réseau a une profondeur de 16 couches et permet de classer les images en 1000 catégories d'objets.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95176" y="2946326"/>
            <a:ext cx="5008244" cy="152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" y="3486150"/>
            <a:ext cx="5053293" cy="296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7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722" y="637297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11</a:t>
            </a:fld>
            <a:endParaRPr lang="en-US" sz="24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58176" y="312448"/>
            <a:ext cx="5639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VGG16 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1" y="3032805"/>
            <a:ext cx="4499335" cy="30341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11" y="2936420"/>
            <a:ext cx="4513490" cy="29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364" y="6289699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12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533177" y="312448"/>
            <a:ext cx="3289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VGG19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772" y="2190206"/>
            <a:ext cx="3918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VGG19 est une variante du modèle VGG qui consiste en 19 couches (16 couches de convolution, 3 couches entièrement connectées, 5 couches </a:t>
            </a:r>
            <a:r>
              <a:rPr lang="fr-FR" dirty="0" err="1"/>
              <a:t>MaxPool</a:t>
            </a:r>
            <a:r>
              <a:rPr lang="fr-FR" dirty="0"/>
              <a:t> et 1 couche </a:t>
            </a:r>
            <a:r>
              <a:rPr lang="fr-FR" dirty="0" err="1"/>
              <a:t>SoftMax</a:t>
            </a:r>
            <a:r>
              <a:rPr lang="fr-FR" dirty="0"/>
              <a:t>). Il existe d’autres variantes de VGG comme VGG11, VGG16 et d’autres. VGG19 a 19,6 milliards de </a:t>
            </a:r>
            <a:r>
              <a:rPr lang="fr-FR" dirty="0" err="1"/>
              <a:t>FLOPs</a:t>
            </a:r>
            <a:r>
              <a:rPr lang="fr-FR" dirty="0"/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68" y="2229780"/>
            <a:ext cx="6147412" cy="3604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20" y="6289848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13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58176" y="312448"/>
            <a:ext cx="5639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VGG19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6" y="2806245"/>
            <a:ext cx="4443824" cy="31300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t="2685"/>
          <a:stretch/>
        </p:blipFill>
        <p:spPr>
          <a:xfrm>
            <a:off x="6644142" y="2757714"/>
            <a:ext cx="4677002" cy="31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485" y="633972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14</a:t>
            </a:fld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659109" y="312448"/>
            <a:ext cx="3037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ResNet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314" y="1580606"/>
            <a:ext cx="11553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ResNet</a:t>
            </a:r>
            <a:r>
              <a:rPr lang="fr-FR" dirty="0"/>
              <a:t>, abréviation </a:t>
            </a:r>
            <a:r>
              <a:rPr lang="fr-FR" dirty="0" smtClean="0"/>
              <a:t> </a:t>
            </a:r>
            <a:r>
              <a:rPr lang="fr-FR" dirty="0"/>
              <a:t>de réseaux </a:t>
            </a:r>
            <a:r>
              <a:rPr lang="fr-FR" dirty="0" smtClean="0"/>
              <a:t>résiduels est </a:t>
            </a:r>
            <a:r>
              <a:rPr lang="fr-FR" dirty="0"/>
              <a:t>un réseau neuronal classique utilisé comme épine dorsale pour de nombreuses tâches de vision informatique. Ce modèle a remporté le défi </a:t>
            </a:r>
            <a:r>
              <a:rPr lang="fr-FR" dirty="0" err="1"/>
              <a:t>ImageNet</a:t>
            </a:r>
            <a:r>
              <a:rPr lang="fr-FR" dirty="0"/>
              <a:t> en 2015. La percée fondamentale avec </a:t>
            </a:r>
            <a:r>
              <a:rPr lang="fr-FR" dirty="0" err="1"/>
              <a:t>ResNet</a:t>
            </a:r>
            <a:r>
              <a:rPr lang="fr-FR" dirty="0"/>
              <a:t> a été qu’elle nous a permis de former des réseaux neuronaux extrêmement profonds avec plus de 150 couches avec succès. Avant la formation sur </a:t>
            </a:r>
            <a:r>
              <a:rPr lang="fr-FR" dirty="0" err="1"/>
              <a:t>ResNet</a:t>
            </a:r>
            <a:r>
              <a:rPr lang="fr-FR" dirty="0"/>
              <a:t>, les réseaux neuronaux très profonds étaient difficiles en raison du problème des gradients de disparition.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27195" b="2150"/>
          <a:stretch/>
        </p:blipFill>
        <p:spPr>
          <a:xfrm>
            <a:off x="1286783" y="3207657"/>
            <a:ext cx="9734550" cy="2496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7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20" y="6294891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15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484108" y="312448"/>
            <a:ext cx="538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ResNet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9" y="2423659"/>
            <a:ext cx="4938712" cy="33463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95" y="2394630"/>
            <a:ext cx="4695076" cy="32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025" y="94519"/>
            <a:ext cx="908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11241" y="2485273"/>
            <a:ext cx="8656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	En </a:t>
            </a:r>
            <a:r>
              <a:rPr lang="fr-FR" sz="2400" dirty="0">
                <a:solidFill>
                  <a:srgbClr val="173D6B"/>
                </a:solidFill>
                <a:latin typeface="Tw Cen MT" panose="020B0602020104020603" pitchFamily="34" charset="0"/>
              </a:rPr>
              <a:t>final et à l’aide des résultats de notre étude, on peut déduire que le model vgg16 est le meilleur model qu’on peut affronter à notre type d’imagerie, mais on peut l’améliorer en réglant le problème de data, ou on peut augmenter dans le but d’équilibré les images pneumoniques avec les images de cas normal</a:t>
            </a:r>
            <a:endParaRPr lang="fr-FR" sz="2400" dirty="0" smtClean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9096240" y="6256597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817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899C9C-F08F-4602-9664-CCC8D4CC14FF}"/>
              </a:ext>
            </a:extLst>
          </p:cNvPr>
          <p:cNvGrpSpPr/>
          <p:nvPr/>
        </p:nvGrpSpPr>
        <p:grpSpPr>
          <a:xfrm>
            <a:off x="5636664" y="2308432"/>
            <a:ext cx="918672" cy="918672"/>
            <a:chOff x="4319588" y="4213225"/>
            <a:chExt cx="287338" cy="287338"/>
          </a:xfrm>
        </p:grpSpPr>
        <p:sp>
          <p:nvSpPr>
            <p:cNvPr id="5" name="Freeform 421">
              <a:extLst>
                <a:ext uri="{FF2B5EF4-FFF2-40B4-BE49-F238E27FC236}">
                  <a16:creationId xmlns:a16="http://schemas.microsoft.com/office/drawing/2014/main" id="{0CF6ED77-998B-4EF7-A8F9-D57AC3A61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22">
              <a:extLst>
                <a:ext uri="{FF2B5EF4-FFF2-40B4-BE49-F238E27FC236}">
                  <a16:creationId xmlns:a16="http://schemas.microsoft.com/office/drawing/2014/main" id="{0BB29343-5CA2-4163-B9F2-FF6CB3C86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23">
              <a:extLst>
                <a:ext uri="{FF2B5EF4-FFF2-40B4-BE49-F238E27FC236}">
                  <a16:creationId xmlns:a16="http://schemas.microsoft.com/office/drawing/2014/main" id="{4837A1DC-0BE9-434B-B5CD-978803EC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333829" y="3318463"/>
            <a:ext cx="1185817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MERCI POUR</a:t>
            </a:r>
            <a:r>
              <a:rPr lang="en-US" sz="6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fr-FR" sz="6000" dirty="0" smtClean="0">
                <a:solidFill>
                  <a:schemeClr val="accent2"/>
                </a:solidFill>
                <a:latin typeface="+mj-lt"/>
              </a:rPr>
              <a:t>VOTRE</a:t>
            </a:r>
            <a:r>
              <a:rPr lang="en-US" sz="6000" dirty="0" smtClean="0">
                <a:solidFill>
                  <a:schemeClr val="accent2"/>
                </a:solidFill>
                <a:latin typeface="+mj-lt"/>
              </a:rPr>
              <a:t> ATTENTION</a:t>
            </a:r>
            <a:endParaRPr lang="en-US" sz="6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F0CF75-5E68-4C70-9BB0-5A3DF8E2BBBD}"/>
              </a:ext>
            </a:extLst>
          </p:cNvPr>
          <p:cNvSpPr/>
          <p:nvPr/>
        </p:nvSpPr>
        <p:spPr>
          <a:xfrm>
            <a:off x="108839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0947DE4-4F9B-427E-B00E-6BF2217F9596}"/>
              </a:ext>
            </a:extLst>
          </p:cNvPr>
          <p:cNvSpPr/>
          <p:nvPr/>
        </p:nvSpPr>
        <p:spPr>
          <a:xfrm>
            <a:off x="-13081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97A090-AD0D-4C80-AECC-244468A684AC}"/>
              </a:ext>
            </a:extLst>
          </p:cNvPr>
          <p:cNvSpPr/>
          <p:nvPr/>
        </p:nvSpPr>
        <p:spPr>
          <a:xfrm>
            <a:off x="47879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076112" y="6400800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5" y="888980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1">
            <a:extLst>
              <a:ext uri="{FF2B5EF4-FFF2-40B4-BE49-F238E27FC236}">
                <a16:creationId xmlns:a16="http://schemas.microsoft.com/office/drawing/2014/main" id="{03308BC6-A0C4-45DB-A05C-0586EBEC884C}"/>
              </a:ext>
            </a:extLst>
          </p:cNvPr>
          <p:cNvGrpSpPr/>
          <p:nvPr/>
        </p:nvGrpSpPr>
        <p:grpSpPr>
          <a:xfrm>
            <a:off x="552185" y="2011273"/>
            <a:ext cx="5588947" cy="769441"/>
            <a:chOff x="624115" y="1643294"/>
            <a:chExt cx="5588947" cy="769441"/>
          </a:xfrm>
        </p:grpSpPr>
        <p:sp>
          <p:nvSpPr>
            <p:cNvPr id="88" name="TextBox 10">
              <a:extLst>
                <a:ext uri="{FF2B5EF4-FFF2-40B4-BE49-F238E27FC236}">
                  <a16:creationId xmlns:a16="http://schemas.microsoft.com/office/drawing/2014/main" id="{8D436546-8EF4-46CC-9D33-87137F07C6DE}"/>
                </a:ext>
              </a:extLst>
            </p:cNvPr>
            <p:cNvSpPr txBox="1"/>
            <p:nvPr/>
          </p:nvSpPr>
          <p:spPr>
            <a:xfrm>
              <a:off x="1536799" y="1720238"/>
              <a:ext cx="467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INTRODUCTION</a:t>
              </a:r>
              <a:endParaRPr lang="en-US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TextBox 16">
              <a:extLst>
                <a:ext uri="{FF2B5EF4-FFF2-40B4-BE49-F238E27FC236}">
                  <a16:creationId xmlns:a16="http://schemas.microsoft.com/office/drawing/2014/main" id="{5A3E400F-0E60-42C3-8A88-C4B267DF913E}"/>
                </a:ext>
              </a:extLst>
            </p:cNvPr>
            <p:cNvSpPr txBox="1"/>
            <p:nvPr/>
          </p:nvSpPr>
          <p:spPr>
            <a:xfrm>
              <a:off x="624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90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447586" y="3185746"/>
            <a:ext cx="5553105" cy="769441"/>
            <a:chOff x="624115" y="2812845"/>
            <a:chExt cx="5553105" cy="769441"/>
          </a:xfrm>
        </p:grpSpPr>
        <p:sp>
          <p:nvSpPr>
            <p:cNvPr id="91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1536799" y="2889789"/>
              <a:ext cx="46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PROBLÉMATIQUE</a:t>
              </a:r>
              <a:endParaRPr lang="en-US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19">
              <a:extLst>
                <a:ext uri="{FF2B5EF4-FFF2-40B4-BE49-F238E27FC236}">
                  <a16:creationId xmlns:a16="http://schemas.microsoft.com/office/drawing/2014/main" id="{9F9376EE-E104-4D2E-AD67-36BB9E314678}"/>
                </a:ext>
              </a:extLst>
            </p:cNvPr>
            <p:cNvSpPr txBox="1"/>
            <p:nvPr/>
          </p:nvSpPr>
          <p:spPr>
            <a:xfrm>
              <a:off x="624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93" name="Group 50">
            <a:extLst>
              <a:ext uri="{FF2B5EF4-FFF2-40B4-BE49-F238E27FC236}">
                <a16:creationId xmlns:a16="http://schemas.microsoft.com/office/drawing/2014/main" id="{4AAECA82-14F1-46BA-9E8E-D1BCF1070246}"/>
              </a:ext>
            </a:extLst>
          </p:cNvPr>
          <p:cNvGrpSpPr/>
          <p:nvPr/>
        </p:nvGrpSpPr>
        <p:grpSpPr>
          <a:xfrm>
            <a:off x="552185" y="4350375"/>
            <a:ext cx="5553105" cy="769441"/>
            <a:chOff x="624115" y="3982396"/>
            <a:chExt cx="5553105" cy="769441"/>
          </a:xfrm>
        </p:grpSpPr>
        <p:sp>
          <p:nvSpPr>
            <p:cNvPr id="94" name="TextBox 20">
              <a:extLst>
                <a:ext uri="{FF2B5EF4-FFF2-40B4-BE49-F238E27FC236}">
                  <a16:creationId xmlns:a16="http://schemas.microsoft.com/office/drawing/2014/main" id="{9308F97D-DE9E-47F6-A417-CE465F344E24}"/>
                </a:ext>
              </a:extLst>
            </p:cNvPr>
            <p:cNvSpPr txBox="1"/>
            <p:nvPr/>
          </p:nvSpPr>
          <p:spPr>
            <a:xfrm>
              <a:off x="1536800" y="4059340"/>
              <a:ext cx="4640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385723"/>
                  </a:solidFill>
                  <a:latin typeface="Tw Cen MT" panose="020B0602020104020603" pitchFamily="34" charset="0"/>
                </a:rPr>
                <a:t>O B J E C T I FS</a:t>
              </a:r>
              <a:endParaRPr lang="en-US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22">
              <a:extLst>
                <a:ext uri="{FF2B5EF4-FFF2-40B4-BE49-F238E27FC236}">
                  <a16:creationId xmlns:a16="http://schemas.microsoft.com/office/drawing/2014/main" id="{53CF2ED9-CBE8-451F-B7FE-BAB7A288C766}"/>
                </a:ext>
              </a:extLst>
            </p:cNvPr>
            <p:cNvSpPr txBox="1"/>
            <p:nvPr/>
          </p:nvSpPr>
          <p:spPr>
            <a:xfrm>
              <a:off x="624115" y="3982396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96" name="Group 51">
            <a:extLst>
              <a:ext uri="{FF2B5EF4-FFF2-40B4-BE49-F238E27FC236}">
                <a16:creationId xmlns:a16="http://schemas.microsoft.com/office/drawing/2014/main" id="{ECB5DE4B-BFA9-46B8-ADBE-2CFEDE91BA3D}"/>
              </a:ext>
            </a:extLst>
          </p:cNvPr>
          <p:cNvGrpSpPr/>
          <p:nvPr/>
        </p:nvGrpSpPr>
        <p:grpSpPr>
          <a:xfrm>
            <a:off x="6475825" y="2011273"/>
            <a:ext cx="5196223" cy="769441"/>
            <a:chOff x="624115" y="5151947"/>
            <a:chExt cx="5196223" cy="769441"/>
          </a:xfrm>
        </p:grpSpPr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875433F3-2B13-4717-9752-DB8D5D5828CC}"/>
                </a:ext>
              </a:extLst>
            </p:cNvPr>
            <p:cNvSpPr txBox="1"/>
            <p:nvPr/>
          </p:nvSpPr>
          <p:spPr>
            <a:xfrm>
              <a:off x="1536800" y="5228891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EE9524"/>
                  </a:solidFill>
                  <a:latin typeface="Tw Cen MT" panose="020B0602020104020603" pitchFamily="34" charset="0"/>
                </a:rPr>
                <a:t>Apprentissage par transfert</a:t>
              </a:r>
            </a:p>
          </p:txBody>
        </p:sp>
        <p:sp>
          <p:nvSpPr>
            <p:cNvPr id="98" name="TextBox 25">
              <a:extLst>
                <a:ext uri="{FF2B5EF4-FFF2-40B4-BE49-F238E27FC236}">
                  <a16:creationId xmlns:a16="http://schemas.microsoft.com/office/drawing/2014/main" id="{57F79A0B-FA92-4635-AB44-12370D86BDBB}"/>
                </a:ext>
              </a:extLst>
            </p:cNvPr>
            <p:cNvSpPr txBox="1"/>
            <p:nvPr/>
          </p:nvSpPr>
          <p:spPr>
            <a:xfrm>
              <a:off x="624115" y="5151947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4AA7ECFC-F76B-44F1-8B15-12B5F1AB5521}"/>
              </a:ext>
            </a:extLst>
          </p:cNvPr>
          <p:cNvGrpSpPr/>
          <p:nvPr/>
        </p:nvGrpSpPr>
        <p:grpSpPr>
          <a:xfrm>
            <a:off x="6475825" y="3180824"/>
            <a:ext cx="5196223" cy="769441"/>
            <a:chOff x="4326115" y="1643294"/>
            <a:chExt cx="5196223" cy="769441"/>
          </a:xfrm>
        </p:grpSpPr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DA977E88-BFBE-4511-A0C3-739D600748C5}"/>
                </a:ext>
              </a:extLst>
            </p:cNvPr>
            <p:cNvSpPr txBox="1"/>
            <p:nvPr/>
          </p:nvSpPr>
          <p:spPr>
            <a:xfrm>
              <a:off x="5238800" y="1720238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1C7CBB"/>
                  </a:solidFill>
                  <a:latin typeface="Tw Cen MT" panose="020B0602020104020603" pitchFamily="34" charset="0"/>
                </a:rPr>
                <a:t>Modèles</a:t>
              </a:r>
            </a:p>
          </p:txBody>
        </p:sp>
        <p:sp>
          <p:nvSpPr>
            <p:cNvPr id="101" name="TextBox 28">
              <a:extLst>
                <a:ext uri="{FF2B5EF4-FFF2-40B4-BE49-F238E27FC236}">
                  <a16:creationId xmlns:a16="http://schemas.microsoft.com/office/drawing/2014/main" id="{73D283D0-741F-41C4-8DB7-FF1511035EC8}"/>
                </a:ext>
              </a:extLst>
            </p:cNvPr>
            <p:cNvSpPr txBox="1"/>
            <p:nvPr/>
          </p:nvSpPr>
          <p:spPr>
            <a:xfrm>
              <a:off x="4326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CCA32B97-A774-4B90-9C46-5A1A5838D1C2}"/>
              </a:ext>
            </a:extLst>
          </p:cNvPr>
          <p:cNvGrpSpPr/>
          <p:nvPr/>
        </p:nvGrpSpPr>
        <p:grpSpPr>
          <a:xfrm>
            <a:off x="6475825" y="4350375"/>
            <a:ext cx="5196223" cy="769441"/>
            <a:chOff x="4326115" y="2812845"/>
            <a:chExt cx="5196223" cy="769441"/>
          </a:xfrm>
        </p:grpSpPr>
        <p:sp>
          <p:nvSpPr>
            <p:cNvPr id="103" name="TextBox 29">
              <a:extLst>
                <a:ext uri="{FF2B5EF4-FFF2-40B4-BE49-F238E27FC236}">
                  <a16:creationId xmlns:a16="http://schemas.microsoft.com/office/drawing/2014/main" id="{BA38519C-3245-467F-BED0-0CF4E4EAABB4}"/>
                </a:ext>
              </a:extLst>
            </p:cNvPr>
            <p:cNvSpPr txBox="1"/>
            <p:nvPr/>
          </p:nvSpPr>
          <p:spPr>
            <a:xfrm>
              <a:off x="5238800" y="2958801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conclusion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31">
              <a:extLst>
                <a:ext uri="{FF2B5EF4-FFF2-40B4-BE49-F238E27FC236}">
                  <a16:creationId xmlns:a16="http://schemas.microsoft.com/office/drawing/2014/main" id="{C5A7A5A9-F929-4BE5-B7F9-1AC8F87EACFC}"/>
                </a:ext>
              </a:extLst>
            </p:cNvPr>
            <p:cNvSpPr txBox="1"/>
            <p:nvPr/>
          </p:nvSpPr>
          <p:spPr>
            <a:xfrm>
              <a:off x="4326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28848" y="6323099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56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INTRODUCTION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968" y="630976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CEA81D-0538-4137-9B23-7C7ED6D55C4A}"/>
              </a:ext>
            </a:extLst>
          </p:cNvPr>
          <p:cNvGrpSpPr/>
          <p:nvPr/>
        </p:nvGrpSpPr>
        <p:grpSpPr>
          <a:xfrm>
            <a:off x="1352868" y="5661123"/>
            <a:ext cx="10040556" cy="892970"/>
            <a:chOff x="419100" y="5256669"/>
            <a:chExt cx="3127375" cy="8929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0CAD14-C1DB-4FB2-8870-2524ADF93B39}"/>
                </a:ext>
              </a:extLst>
            </p:cNvPr>
            <p:cNvSpPr/>
            <p:nvPr/>
          </p:nvSpPr>
          <p:spPr>
            <a:xfrm>
              <a:off x="419100" y="5256669"/>
              <a:ext cx="91278" cy="892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790616-2A21-43F7-89FA-D548631A94F2}"/>
                </a:ext>
              </a:extLst>
            </p:cNvPr>
            <p:cNvSpPr/>
            <p:nvPr/>
          </p:nvSpPr>
          <p:spPr>
            <a:xfrm>
              <a:off x="584429" y="5318433"/>
              <a:ext cx="2962046" cy="76944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fr-FR" sz="2500" dirty="0" smtClean="0"/>
                <a:t>-La </a:t>
              </a:r>
              <a:r>
                <a:rPr lang="fr-FR" sz="2500" dirty="0"/>
                <a:t>pneumonie est une infection pulmonaire qui cause de l’inflammation et des dommages aux tissus pulmonaires.</a:t>
              </a:r>
              <a:endParaRPr lang="en-US" sz="2500" dirty="0"/>
            </a:p>
          </p:txBody>
        </p:sp>
      </p:grpSp>
      <p:sp>
        <p:nvSpPr>
          <p:cNvPr id="3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11224"/>
            <a:ext cx="8247888" cy="38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7" r="15081" b="45481"/>
          <a:stretch/>
        </p:blipFill>
        <p:spPr>
          <a:xfrm rot="16200000">
            <a:off x="1830253" y="82436"/>
            <a:ext cx="2986481" cy="664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PROBLÉMATIQUE</a:t>
            </a:r>
            <a:endParaRPr lang="fr-FR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5" y="888980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49137" y="2170072"/>
            <a:ext cx="6544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La </a:t>
            </a:r>
            <a:r>
              <a:rPr lang="fr-FR" sz="24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radiologie est confrontée depuis plusieurs années à une explosion des volumes d’images à analyser et interpréter, ce qui a conduit à l’apparition de nombreux problèmes, dont les </a:t>
            </a:r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suivants : </a:t>
            </a:r>
            <a:endParaRPr lang="fr-FR" sz="2400" dirty="0">
              <a:solidFill>
                <a:srgbClr val="173D6B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4074679" y="4101145"/>
            <a:ext cx="2494800" cy="2494800"/>
            <a:chOff x="5746584" y="3207677"/>
            <a:chExt cx="2848086" cy="2848086"/>
          </a:xfrm>
          <a:solidFill>
            <a:srgbClr val="1C7CBB"/>
          </a:solidFill>
        </p:grpSpPr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25">
              <a:extLst>
                <a:ext uri="{FF2B5EF4-FFF2-40B4-BE49-F238E27FC236}">
                  <a16:creationId xmlns:a16="http://schemas.microsoft.com/office/drawing/2014/main" id="{8927AFD6-98CE-4082-BB2D-8865C4A3E62F}"/>
                </a:ext>
              </a:extLst>
            </p:cNvPr>
            <p:cNvSpPr txBox="1"/>
            <p:nvPr/>
          </p:nvSpPr>
          <p:spPr>
            <a:xfrm>
              <a:off x="5969441" y="3715274"/>
              <a:ext cx="2460308" cy="234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les ressources</a:t>
              </a:r>
            </a:p>
            <a:p>
              <a:pPr algn="ctr"/>
              <a:r>
                <a:rPr lang="fr-FR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de calcul nécessaires sont hors d’atteinte d’un centre médical.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788870" y="4137719"/>
            <a:ext cx="2494800" cy="2494800"/>
            <a:chOff x="5746584" y="3207677"/>
            <a:chExt cx="2848086" cy="2848086"/>
          </a:xfrm>
          <a:solidFill>
            <a:schemeClr val="accent3">
              <a:lumMod val="75000"/>
            </a:schemeClr>
          </a:solidFill>
        </p:grpSpPr>
        <p:sp>
          <p:nvSpPr>
            <p:cNvPr id="46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927AFD6-98CE-4082-BB2D-8865C4A3E62F}"/>
                </a:ext>
              </a:extLst>
            </p:cNvPr>
            <p:cNvSpPr txBox="1"/>
            <p:nvPr/>
          </p:nvSpPr>
          <p:spPr>
            <a:xfrm>
              <a:off x="5918660" y="3879877"/>
              <a:ext cx="2460308" cy="12297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Absence </a:t>
              </a:r>
              <a:r>
                <a:rPr lang="fr-FR" sz="1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de hybridation entre le </a:t>
              </a:r>
              <a:r>
                <a:rPr lang="fr-FR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domaine médical et </a:t>
              </a:r>
              <a:r>
                <a:rPr lang="fr-FR" sz="1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l’informatique </a:t>
              </a:r>
              <a:endParaRPr lang="en-US" sz="1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092739" y="6314512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4</a:t>
            </a:fld>
            <a:endParaRPr lang="en-US" sz="24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8" y="1211943"/>
            <a:ext cx="5527431" cy="484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24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128241"/>
            <a:ext cx="2191451" cy="115008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62064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78195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9778172" y="3669547"/>
            <a:ext cx="2486533" cy="122209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43940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23270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9610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0636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8880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9906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8407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9433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5475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6498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3609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94634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01F7DF-B788-4309-835E-848C5261CE4F}"/>
              </a:ext>
            </a:extLst>
          </p:cNvPr>
          <p:cNvSpPr txBox="1"/>
          <p:nvPr/>
        </p:nvSpPr>
        <p:spPr>
          <a:xfrm>
            <a:off x="6699786" y="2348102"/>
            <a:ext cx="2126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Aider les spécialistes de la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santé a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diagnostiqué la pneumonie plus facilement.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28FC70-EC87-4505-B103-CC8A34AD5B99}"/>
              </a:ext>
            </a:extLst>
          </p:cNvPr>
          <p:cNvSpPr txBox="1"/>
          <p:nvPr/>
        </p:nvSpPr>
        <p:spPr>
          <a:xfrm>
            <a:off x="3120092" y="3154167"/>
            <a:ext cx="212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Réduire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le temps du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diagnostique.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4AF30C-47B9-42F2-BAAB-C5E9143AD766}"/>
              </a:ext>
            </a:extLst>
          </p:cNvPr>
          <p:cNvSpPr txBox="1"/>
          <p:nvPr/>
        </p:nvSpPr>
        <p:spPr>
          <a:xfrm>
            <a:off x="5059088" y="3779768"/>
            <a:ext cx="212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L’étude de l’efficacité des réseaux de neurones pour cette problématique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FAF46B-A1C3-45A8-A052-22BF454E6E76}"/>
              </a:ext>
            </a:extLst>
          </p:cNvPr>
          <p:cNvSpPr txBox="1"/>
          <p:nvPr/>
        </p:nvSpPr>
        <p:spPr>
          <a:xfrm>
            <a:off x="8672204" y="3515377"/>
            <a:ext cx="212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Adopter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le meilleur model utiliser pour la détection de pneumonie 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D0153F-5928-43C9-B3E9-D6A68A61E764}"/>
              </a:ext>
            </a:extLst>
          </p:cNvPr>
          <p:cNvSpPr txBox="1"/>
          <p:nvPr/>
        </p:nvSpPr>
        <p:spPr>
          <a:xfrm>
            <a:off x="1106778" y="4070856"/>
            <a:ext cx="212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utomatiser le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processus de travail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9175865" y="6356350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1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84" grpId="0"/>
      <p:bldP spid="86" grpId="0"/>
      <p:bldP spid="88" grpId="0"/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354220" y="841248"/>
            <a:ext cx="491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 PROPOSÉE</a:t>
            </a:r>
            <a:endParaRPr lang="fr-FR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1999822" y="1678534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4593" y="2566590"/>
            <a:ext cx="54681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Créer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un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algorithme d’apprentissage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automatique capable d’analyser et de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classer des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balayages de rayons X de patients atteints de pneumonie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plus rapidement que les humains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en utilisant les réseaux de neurones spécifiquement Apprentissage par transfert 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6" y="0"/>
            <a:ext cx="651265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275618" y="637297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24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:a16="http://schemas.microsoft.com/office/drawing/2014/main" id="{271F1C45-C822-4EC8-96FE-4A0CB89C443F}"/>
              </a:ext>
            </a:extLst>
          </p:cNvPr>
          <p:cNvSpPr/>
          <p:nvPr/>
        </p:nvSpPr>
        <p:spPr>
          <a:xfrm>
            <a:off x="6149079" y="3946476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100%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C4A1CF23-CA94-4EF6-A66B-9F313A86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474651"/>
              </p:ext>
            </p:extLst>
          </p:nvPr>
        </p:nvGraphicFramePr>
        <p:xfrm>
          <a:off x="6057900" y="3886456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9" name="Oval 128">
            <a:extLst>
              <a:ext uri="{FF2B5EF4-FFF2-40B4-BE49-F238E27FC236}">
                <a16:creationId xmlns:a16="http://schemas.microsoft.com/office/drawing/2014/main" id="{B38BE9B0-E4C1-434B-B996-3595F0340317}"/>
              </a:ext>
            </a:extLst>
          </p:cNvPr>
          <p:cNvSpPr/>
          <p:nvPr/>
        </p:nvSpPr>
        <p:spPr>
          <a:xfrm>
            <a:off x="6091929" y="2293772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80%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0" name="Chart 129">
            <a:extLst>
              <a:ext uri="{FF2B5EF4-FFF2-40B4-BE49-F238E27FC236}">
                <a16:creationId xmlns:a16="http://schemas.microsoft.com/office/drawing/2014/main" id="{60A1154D-9F37-4A40-A5EF-37B455984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209773"/>
              </p:ext>
            </p:extLst>
          </p:nvPr>
        </p:nvGraphicFramePr>
        <p:xfrm>
          <a:off x="6057900" y="2252802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Oval 125">
            <a:extLst>
              <a:ext uri="{FF2B5EF4-FFF2-40B4-BE49-F238E27FC236}">
                <a16:creationId xmlns:a16="http://schemas.microsoft.com/office/drawing/2014/main" id="{BBF12101-45FE-4ADD-8799-9CBE46F987AD}"/>
              </a:ext>
            </a:extLst>
          </p:cNvPr>
          <p:cNvSpPr/>
          <p:nvPr/>
        </p:nvSpPr>
        <p:spPr>
          <a:xfrm>
            <a:off x="707807" y="4722879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67875"/>
              </p:ext>
            </p:extLst>
          </p:nvPr>
        </p:nvGraphicFramePr>
        <p:xfrm>
          <a:off x="635678" y="4662859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3" name="Oval 122">
            <a:extLst>
              <a:ext uri="{FF2B5EF4-FFF2-40B4-BE49-F238E27FC236}">
                <a16:creationId xmlns:a16="http://schemas.microsoft.com/office/drawing/2014/main" id="{391E82C3-4F6E-423F-8FC3-05973952611F}"/>
              </a:ext>
            </a:extLst>
          </p:cNvPr>
          <p:cNvSpPr/>
          <p:nvPr/>
        </p:nvSpPr>
        <p:spPr>
          <a:xfrm>
            <a:off x="707807" y="3165426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40%</a:t>
            </a:r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B778A89B-A057-4B13-9B5C-89BC34CC5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653470"/>
              </p:ext>
            </p:extLst>
          </p:nvPr>
        </p:nvGraphicFramePr>
        <p:xfrm>
          <a:off x="635678" y="3105406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0" name="Oval 99">
            <a:extLst>
              <a:ext uri="{FF2B5EF4-FFF2-40B4-BE49-F238E27FC236}">
                <a16:creationId xmlns:a16="http://schemas.microsoft.com/office/drawing/2014/main" id="{54A879F8-A92B-4339-8D51-9F3152ACD32C}"/>
              </a:ext>
            </a:extLst>
          </p:cNvPr>
          <p:cNvSpPr/>
          <p:nvPr/>
        </p:nvSpPr>
        <p:spPr>
          <a:xfrm>
            <a:off x="707807" y="1607972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20%</a:t>
            </a:r>
          </a:p>
        </p:txBody>
      </p: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F5AFEB1A-9CED-4D12-9F2A-AF2D53C1F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099699"/>
              </p:ext>
            </p:extLst>
          </p:nvPr>
        </p:nvGraphicFramePr>
        <p:xfrm>
          <a:off x="635678" y="1547952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-</a:t>
            </a:r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Apprentissage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par transfert </a:t>
            </a:r>
            <a:endParaRPr lang="fr-FR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&lt;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Transfer </a:t>
            </a:r>
            <a:r>
              <a:rPr lang="fr-FR" sz="2000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learning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9240" y="6278047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7</a:t>
            </a:fld>
            <a:endParaRPr lang="en-US" sz="2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AEF665-709D-485B-8C48-499CBECDEEC3}"/>
              </a:ext>
            </a:extLst>
          </p:cNvPr>
          <p:cNvSpPr/>
          <p:nvPr/>
        </p:nvSpPr>
        <p:spPr>
          <a:xfrm>
            <a:off x="2222500" y="2217849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/>
              <a:t>Prenez des couches d’un modèle déjà formé.</a:t>
            </a:r>
            <a:endParaRPr lang="en-US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4EB012E-450C-4F5E-97C0-B722CB19F25B}"/>
              </a:ext>
            </a:extLst>
          </p:cNvPr>
          <p:cNvSpPr/>
          <p:nvPr/>
        </p:nvSpPr>
        <p:spPr>
          <a:xfrm>
            <a:off x="2222500" y="3775303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Freeze le model </a:t>
            </a:r>
            <a:r>
              <a:rPr lang="fr-FR" sz="1400" dirty="0" smtClean="0"/>
              <a:t>prédéfinie</a:t>
            </a:r>
            <a:endParaRPr lang="fr-FR" sz="1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E4D9A5-0774-4785-863F-E9553E2C9984}"/>
              </a:ext>
            </a:extLst>
          </p:cNvPr>
          <p:cNvSpPr/>
          <p:nvPr/>
        </p:nvSpPr>
        <p:spPr>
          <a:xfrm>
            <a:off x="2222500" y="5225671"/>
            <a:ext cx="357608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/>
              <a:t>Ajoutez de nouvelles couches </a:t>
            </a:r>
            <a:r>
              <a:rPr lang="fr-FR" sz="1400" dirty="0" err="1"/>
              <a:t>formatables</a:t>
            </a:r>
            <a:r>
              <a:rPr lang="fr-FR" sz="1400" dirty="0"/>
              <a:t> au-dessus des couches </a:t>
            </a:r>
            <a:r>
              <a:rPr lang="en-US" sz="1400" dirty="0" err="1" smtClean="0"/>
              <a:t>Freezé</a:t>
            </a:r>
            <a:r>
              <a:rPr lang="fr-FR" sz="1400" dirty="0" smtClean="0"/>
              <a:t>.</a:t>
            </a:r>
            <a:endParaRPr lang="en-US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50C303-E0AC-41B3-B8F6-D95E3FE024D8}"/>
              </a:ext>
            </a:extLst>
          </p:cNvPr>
          <p:cNvSpPr/>
          <p:nvPr/>
        </p:nvSpPr>
        <p:spPr>
          <a:xfrm>
            <a:off x="7949522" y="2884599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 smtClean="0"/>
              <a:t>Entrainer </a:t>
            </a:r>
            <a:r>
              <a:rPr lang="fr-FR" sz="1400" dirty="0"/>
              <a:t>le tonalité de model</a:t>
            </a:r>
            <a:endParaRPr lang="en-US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B23573-283B-4584-82A0-2C231111D86B}"/>
              </a:ext>
            </a:extLst>
          </p:cNvPr>
          <p:cNvSpPr/>
          <p:nvPr/>
        </p:nvSpPr>
        <p:spPr>
          <a:xfrm>
            <a:off x="7809154" y="4670653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 smtClean="0"/>
              <a:t>Fine-tuning</a:t>
            </a:r>
            <a:endParaRPr lang="en-US" sz="1400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860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-</a:t>
            </a:r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Visualisation du Data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734" y="6339724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8</a:t>
            </a:fld>
            <a:endParaRPr lang="en-US" sz="24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428750"/>
            <a:ext cx="11677650" cy="458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213338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-</a:t>
            </a:r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Visualisation du Data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z="2400" smtClean="0"/>
              <a:t>9</a:t>
            </a:fld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2B76E1-A16D-4E90-8E07-B7C2EB69F0EE}"/>
              </a:ext>
            </a:extLst>
          </p:cNvPr>
          <p:cNvSpPr/>
          <p:nvPr/>
        </p:nvSpPr>
        <p:spPr>
          <a:xfrm>
            <a:off x="-585637" y="5147827"/>
            <a:ext cx="469569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 smtClean="0"/>
              <a:t>73%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9C1DF2-4E6E-4FDE-B6B7-BA32277514F4}"/>
              </a:ext>
            </a:extLst>
          </p:cNvPr>
          <p:cNvSpPr/>
          <p:nvPr/>
        </p:nvSpPr>
        <p:spPr>
          <a:xfrm>
            <a:off x="7958807" y="5033144"/>
            <a:ext cx="469569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FBF8DF-A7A1-42B9-88FE-541F85CB101D}"/>
              </a:ext>
            </a:extLst>
          </p:cNvPr>
          <p:cNvSpPr/>
          <p:nvPr/>
        </p:nvSpPr>
        <p:spPr>
          <a:xfrm>
            <a:off x="-566380" y="1599322"/>
            <a:ext cx="469569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fr-FR" b="1" dirty="0"/>
              <a:t>cas</a:t>
            </a:r>
            <a:r>
              <a:rPr lang="en-US" b="1" dirty="0"/>
              <a:t> normal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A41E2D-6C1B-42CD-9633-A192FB4230D4}"/>
              </a:ext>
            </a:extLst>
          </p:cNvPr>
          <p:cNvSpPr/>
          <p:nvPr/>
        </p:nvSpPr>
        <p:spPr>
          <a:xfrm>
            <a:off x="7938991" y="1599322"/>
            <a:ext cx="469569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/>
              <a:t>cas</a:t>
            </a:r>
            <a:r>
              <a:rPr lang="en-US" b="1" dirty="0"/>
              <a:t> </a:t>
            </a:r>
            <a:r>
              <a:rPr lang="fr-FR" b="1" dirty="0"/>
              <a:t>pneumonie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CC06B4-C69A-40A6-B507-357A5268A9DB}"/>
              </a:ext>
            </a:extLst>
          </p:cNvPr>
          <p:cNvGrpSpPr/>
          <p:nvPr/>
        </p:nvGrpSpPr>
        <p:grpSpPr>
          <a:xfrm>
            <a:off x="1601313" y="3555938"/>
            <a:ext cx="418367" cy="369556"/>
            <a:chOff x="7600950" y="779463"/>
            <a:chExt cx="285750" cy="252412"/>
          </a:xfrm>
          <a:solidFill>
            <a:schemeClr val="accent2"/>
          </a:solidFill>
        </p:grpSpPr>
        <p:sp>
          <p:nvSpPr>
            <p:cNvPr id="40" name="Freeform 3135">
              <a:extLst>
                <a:ext uri="{FF2B5EF4-FFF2-40B4-BE49-F238E27FC236}">
                  <a16:creationId xmlns:a16="http://schemas.microsoft.com/office/drawing/2014/main" id="{ECCE33F1-337B-49A6-8C18-962CA3955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779463"/>
              <a:ext cx="209550" cy="242888"/>
            </a:xfrm>
            <a:custGeom>
              <a:avLst/>
              <a:gdLst>
                <a:gd name="T0" fmla="*/ 526 w 527"/>
                <a:gd name="T1" fmla="*/ 282 h 612"/>
                <a:gd name="T2" fmla="*/ 523 w 527"/>
                <a:gd name="T3" fmla="*/ 270 h 612"/>
                <a:gd name="T4" fmla="*/ 516 w 527"/>
                <a:gd name="T5" fmla="*/ 255 h 612"/>
                <a:gd name="T6" fmla="*/ 500 w 527"/>
                <a:gd name="T7" fmla="*/ 240 h 612"/>
                <a:gd name="T8" fmla="*/ 484 w 527"/>
                <a:gd name="T9" fmla="*/ 231 h 612"/>
                <a:gd name="T10" fmla="*/ 472 w 527"/>
                <a:gd name="T11" fmla="*/ 229 h 612"/>
                <a:gd name="T12" fmla="*/ 244 w 527"/>
                <a:gd name="T13" fmla="*/ 229 h 612"/>
                <a:gd name="T14" fmla="*/ 256 w 527"/>
                <a:gd name="T15" fmla="*/ 196 h 612"/>
                <a:gd name="T16" fmla="*/ 267 w 527"/>
                <a:gd name="T17" fmla="*/ 154 h 612"/>
                <a:gd name="T18" fmla="*/ 273 w 527"/>
                <a:gd name="T19" fmla="*/ 110 h 612"/>
                <a:gd name="T20" fmla="*/ 273 w 527"/>
                <a:gd name="T21" fmla="*/ 90 h 612"/>
                <a:gd name="T22" fmla="*/ 269 w 527"/>
                <a:gd name="T23" fmla="*/ 71 h 612"/>
                <a:gd name="T24" fmla="*/ 262 w 527"/>
                <a:gd name="T25" fmla="*/ 49 h 612"/>
                <a:gd name="T26" fmla="*/ 252 w 527"/>
                <a:gd name="T27" fmla="*/ 33 h 612"/>
                <a:gd name="T28" fmla="*/ 243 w 527"/>
                <a:gd name="T29" fmla="*/ 21 h 612"/>
                <a:gd name="T30" fmla="*/ 233 w 527"/>
                <a:gd name="T31" fmla="*/ 11 h 612"/>
                <a:gd name="T32" fmla="*/ 215 w 527"/>
                <a:gd name="T33" fmla="*/ 3 h 612"/>
                <a:gd name="T34" fmla="*/ 202 w 527"/>
                <a:gd name="T35" fmla="*/ 0 h 612"/>
                <a:gd name="T36" fmla="*/ 184 w 527"/>
                <a:gd name="T37" fmla="*/ 5 h 612"/>
                <a:gd name="T38" fmla="*/ 169 w 527"/>
                <a:gd name="T39" fmla="*/ 16 h 612"/>
                <a:gd name="T40" fmla="*/ 159 w 527"/>
                <a:gd name="T41" fmla="*/ 33 h 612"/>
                <a:gd name="T42" fmla="*/ 155 w 527"/>
                <a:gd name="T43" fmla="*/ 53 h 612"/>
                <a:gd name="T44" fmla="*/ 151 w 527"/>
                <a:gd name="T45" fmla="*/ 90 h 612"/>
                <a:gd name="T46" fmla="*/ 140 w 527"/>
                <a:gd name="T47" fmla="*/ 127 h 612"/>
                <a:gd name="T48" fmla="*/ 124 w 527"/>
                <a:gd name="T49" fmla="*/ 162 h 612"/>
                <a:gd name="T50" fmla="*/ 102 w 527"/>
                <a:gd name="T51" fmla="*/ 197 h 612"/>
                <a:gd name="T52" fmla="*/ 79 w 527"/>
                <a:gd name="T53" fmla="*/ 226 h 612"/>
                <a:gd name="T54" fmla="*/ 52 w 527"/>
                <a:gd name="T55" fmla="*/ 254 h 612"/>
                <a:gd name="T56" fmla="*/ 26 w 527"/>
                <a:gd name="T57" fmla="*/ 275 h 612"/>
                <a:gd name="T58" fmla="*/ 0 w 527"/>
                <a:gd name="T59" fmla="*/ 291 h 612"/>
                <a:gd name="T60" fmla="*/ 17 w 527"/>
                <a:gd name="T61" fmla="*/ 586 h 612"/>
                <a:gd name="T62" fmla="*/ 48 w 527"/>
                <a:gd name="T63" fmla="*/ 592 h 612"/>
                <a:gd name="T64" fmla="*/ 88 w 527"/>
                <a:gd name="T65" fmla="*/ 602 h 612"/>
                <a:gd name="T66" fmla="*/ 129 w 527"/>
                <a:gd name="T67" fmla="*/ 610 h 612"/>
                <a:gd name="T68" fmla="*/ 161 w 527"/>
                <a:gd name="T69" fmla="*/ 612 h 612"/>
                <a:gd name="T70" fmla="*/ 383 w 527"/>
                <a:gd name="T71" fmla="*/ 612 h 612"/>
                <a:gd name="T72" fmla="*/ 403 w 527"/>
                <a:gd name="T73" fmla="*/ 608 h 612"/>
                <a:gd name="T74" fmla="*/ 419 w 527"/>
                <a:gd name="T75" fmla="*/ 600 h 612"/>
                <a:gd name="T76" fmla="*/ 428 w 527"/>
                <a:gd name="T77" fmla="*/ 585 h 612"/>
                <a:gd name="T78" fmla="*/ 431 w 527"/>
                <a:gd name="T79" fmla="*/ 564 h 612"/>
                <a:gd name="T80" fmla="*/ 428 w 527"/>
                <a:gd name="T81" fmla="*/ 550 h 612"/>
                <a:gd name="T82" fmla="*/ 424 w 527"/>
                <a:gd name="T83" fmla="*/ 538 h 612"/>
                <a:gd name="T84" fmla="*/ 441 w 527"/>
                <a:gd name="T85" fmla="*/ 532 h 612"/>
                <a:gd name="T86" fmla="*/ 455 w 527"/>
                <a:gd name="T87" fmla="*/ 523 h 612"/>
                <a:gd name="T88" fmla="*/ 464 w 527"/>
                <a:gd name="T89" fmla="*/ 508 h 612"/>
                <a:gd name="T90" fmla="*/ 466 w 527"/>
                <a:gd name="T91" fmla="*/ 492 h 612"/>
                <a:gd name="T92" fmla="*/ 464 w 527"/>
                <a:gd name="T93" fmla="*/ 472 h 612"/>
                <a:gd name="T94" fmla="*/ 456 w 527"/>
                <a:gd name="T95" fmla="*/ 455 h 612"/>
                <a:gd name="T96" fmla="*/ 475 w 527"/>
                <a:gd name="T97" fmla="*/ 447 h 612"/>
                <a:gd name="T98" fmla="*/ 489 w 527"/>
                <a:gd name="T99" fmla="*/ 433 h 612"/>
                <a:gd name="T100" fmla="*/ 499 w 527"/>
                <a:gd name="T101" fmla="*/ 416 h 612"/>
                <a:gd name="T102" fmla="*/ 502 w 527"/>
                <a:gd name="T103" fmla="*/ 397 h 612"/>
                <a:gd name="T104" fmla="*/ 501 w 527"/>
                <a:gd name="T105" fmla="*/ 386 h 612"/>
                <a:gd name="T106" fmla="*/ 497 w 527"/>
                <a:gd name="T107" fmla="*/ 375 h 612"/>
                <a:gd name="T108" fmla="*/ 484 w 527"/>
                <a:gd name="T109" fmla="*/ 357 h 612"/>
                <a:gd name="T110" fmla="*/ 503 w 527"/>
                <a:gd name="T111" fmla="*/ 345 h 612"/>
                <a:gd name="T112" fmla="*/ 516 w 527"/>
                <a:gd name="T113" fmla="*/ 329 h 612"/>
                <a:gd name="T114" fmla="*/ 523 w 527"/>
                <a:gd name="T115" fmla="*/ 309 h 612"/>
                <a:gd name="T116" fmla="*/ 527 w 527"/>
                <a:gd name="T117" fmla="*/ 28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" h="612">
                  <a:moveTo>
                    <a:pt x="527" y="288"/>
                  </a:moveTo>
                  <a:lnTo>
                    <a:pt x="526" y="282"/>
                  </a:lnTo>
                  <a:lnTo>
                    <a:pt x="526" y="276"/>
                  </a:lnTo>
                  <a:lnTo>
                    <a:pt x="523" y="270"/>
                  </a:lnTo>
                  <a:lnTo>
                    <a:pt x="522" y="266"/>
                  </a:lnTo>
                  <a:lnTo>
                    <a:pt x="516" y="255"/>
                  </a:lnTo>
                  <a:lnTo>
                    <a:pt x="509" y="247"/>
                  </a:lnTo>
                  <a:lnTo>
                    <a:pt x="500" y="240"/>
                  </a:lnTo>
                  <a:lnTo>
                    <a:pt x="489" y="234"/>
                  </a:lnTo>
                  <a:lnTo>
                    <a:pt x="484" y="231"/>
                  </a:lnTo>
                  <a:lnTo>
                    <a:pt x="478" y="230"/>
                  </a:lnTo>
                  <a:lnTo>
                    <a:pt x="472" y="229"/>
                  </a:lnTo>
                  <a:lnTo>
                    <a:pt x="466" y="229"/>
                  </a:lnTo>
                  <a:lnTo>
                    <a:pt x="244" y="229"/>
                  </a:lnTo>
                  <a:lnTo>
                    <a:pt x="250" y="213"/>
                  </a:lnTo>
                  <a:lnTo>
                    <a:pt x="256" y="196"/>
                  </a:lnTo>
                  <a:lnTo>
                    <a:pt x="261" y="175"/>
                  </a:lnTo>
                  <a:lnTo>
                    <a:pt x="267" y="154"/>
                  </a:lnTo>
                  <a:lnTo>
                    <a:pt x="270" y="131"/>
                  </a:lnTo>
                  <a:lnTo>
                    <a:pt x="273" y="110"/>
                  </a:lnTo>
                  <a:lnTo>
                    <a:pt x="273" y="99"/>
                  </a:lnTo>
                  <a:lnTo>
                    <a:pt x="273" y="90"/>
                  </a:lnTo>
                  <a:lnTo>
                    <a:pt x="271" y="80"/>
                  </a:lnTo>
                  <a:lnTo>
                    <a:pt x="269" y="71"/>
                  </a:lnTo>
                  <a:lnTo>
                    <a:pt x="265" y="60"/>
                  </a:lnTo>
                  <a:lnTo>
                    <a:pt x="262" y="49"/>
                  </a:lnTo>
                  <a:lnTo>
                    <a:pt x="257" y="41"/>
                  </a:lnTo>
                  <a:lnTo>
                    <a:pt x="252" y="33"/>
                  </a:lnTo>
                  <a:lnTo>
                    <a:pt x="248" y="25"/>
                  </a:lnTo>
                  <a:lnTo>
                    <a:pt x="243" y="21"/>
                  </a:lnTo>
                  <a:lnTo>
                    <a:pt x="238" y="16"/>
                  </a:lnTo>
                  <a:lnTo>
                    <a:pt x="233" y="11"/>
                  </a:lnTo>
                  <a:lnTo>
                    <a:pt x="224" y="6"/>
                  </a:lnTo>
                  <a:lnTo>
                    <a:pt x="215" y="3"/>
                  </a:lnTo>
                  <a:lnTo>
                    <a:pt x="208" y="2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4" y="5"/>
                  </a:lnTo>
                  <a:lnTo>
                    <a:pt x="176" y="10"/>
                  </a:lnTo>
                  <a:lnTo>
                    <a:pt x="169" y="16"/>
                  </a:lnTo>
                  <a:lnTo>
                    <a:pt x="163" y="23"/>
                  </a:lnTo>
                  <a:lnTo>
                    <a:pt x="159" y="33"/>
                  </a:lnTo>
                  <a:lnTo>
                    <a:pt x="156" y="42"/>
                  </a:lnTo>
                  <a:lnTo>
                    <a:pt x="155" y="53"/>
                  </a:lnTo>
                  <a:lnTo>
                    <a:pt x="155" y="71"/>
                  </a:lnTo>
                  <a:lnTo>
                    <a:pt x="151" y="90"/>
                  </a:lnTo>
                  <a:lnTo>
                    <a:pt x="146" y="109"/>
                  </a:lnTo>
                  <a:lnTo>
                    <a:pt x="140" y="127"/>
                  </a:lnTo>
                  <a:lnTo>
                    <a:pt x="133" y="144"/>
                  </a:lnTo>
                  <a:lnTo>
                    <a:pt x="124" y="162"/>
                  </a:lnTo>
                  <a:lnTo>
                    <a:pt x="114" y="180"/>
                  </a:lnTo>
                  <a:lnTo>
                    <a:pt x="102" y="197"/>
                  </a:lnTo>
                  <a:lnTo>
                    <a:pt x="91" y="212"/>
                  </a:lnTo>
                  <a:lnTo>
                    <a:pt x="79" y="226"/>
                  </a:lnTo>
                  <a:lnTo>
                    <a:pt x="66" y="241"/>
                  </a:lnTo>
                  <a:lnTo>
                    <a:pt x="52" y="254"/>
                  </a:lnTo>
                  <a:lnTo>
                    <a:pt x="39" y="266"/>
                  </a:lnTo>
                  <a:lnTo>
                    <a:pt x="26" y="275"/>
                  </a:lnTo>
                  <a:lnTo>
                    <a:pt x="12" y="284"/>
                  </a:lnTo>
                  <a:lnTo>
                    <a:pt x="0" y="291"/>
                  </a:lnTo>
                  <a:lnTo>
                    <a:pt x="0" y="582"/>
                  </a:lnTo>
                  <a:lnTo>
                    <a:pt x="17" y="586"/>
                  </a:lnTo>
                  <a:lnTo>
                    <a:pt x="32" y="588"/>
                  </a:lnTo>
                  <a:lnTo>
                    <a:pt x="48" y="592"/>
                  </a:lnTo>
                  <a:lnTo>
                    <a:pt x="61" y="595"/>
                  </a:lnTo>
                  <a:lnTo>
                    <a:pt x="88" y="602"/>
                  </a:lnTo>
                  <a:lnTo>
                    <a:pt x="114" y="607"/>
                  </a:lnTo>
                  <a:lnTo>
                    <a:pt x="129" y="610"/>
                  </a:lnTo>
                  <a:lnTo>
                    <a:pt x="144" y="611"/>
                  </a:lnTo>
                  <a:lnTo>
                    <a:pt x="161" y="612"/>
                  </a:lnTo>
                  <a:lnTo>
                    <a:pt x="180" y="612"/>
                  </a:lnTo>
                  <a:lnTo>
                    <a:pt x="383" y="612"/>
                  </a:lnTo>
                  <a:lnTo>
                    <a:pt x="394" y="611"/>
                  </a:lnTo>
                  <a:lnTo>
                    <a:pt x="403" y="608"/>
                  </a:lnTo>
                  <a:lnTo>
                    <a:pt x="412" y="605"/>
                  </a:lnTo>
                  <a:lnTo>
                    <a:pt x="419" y="600"/>
                  </a:lnTo>
                  <a:lnTo>
                    <a:pt x="424" y="593"/>
                  </a:lnTo>
                  <a:lnTo>
                    <a:pt x="428" y="585"/>
                  </a:lnTo>
                  <a:lnTo>
                    <a:pt x="430" y="575"/>
                  </a:lnTo>
                  <a:lnTo>
                    <a:pt x="431" y="564"/>
                  </a:lnTo>
                  <a:lnTo>
                    <a:pt x="431" y="557"/>
                  </a:lnTo>
                  <a:lnTo>
                    <a:pt x="428" y="550"/>
                  </a:lnTo>
                  <a:lnTo>
                    <a:pt x="426" y="544"/>
                  </a:lnTo>
                  <a:lnTo>
                    <a:pt x="424" y="538"/>
                  </a:lnTo>
                  <a:lnTo>
                    <a:pt x="433" y="536"/>
                  </a:lnTo>
                  <a:lnTo>
                    <a:pt x="441" y="532"/>
                  </a:lnTo>
                  <a:lnTo>
                    <a:pt x="449" y="527"/>
                  </a:lnTo>
                  <a:lnTo>
                    <a:pt x="455" y="523"/>
                  </a:lnTo>
                  <a:lnTo>
                    <a:pt x="460" y="516"/>
                  </a:lnTo>
                  <a:lnTo>
                    <a:pt x="464" y="508"/>
                  </a:lnTo>
                  <a:lnTo>
                    <a:pt x="466" y="501"/>
                  </a:lnTo>
                  <a:lnTo>
                    <a:pt x="466" y="492"/>
                  </a:lnTo>
                  <a:lnTo>
                    <a:pt x="466" y="481"/>
                  </a:lnTo>
                  <a:lnTo>
                    <a:pt x="464" y="472"/>
                  </a:lnTo>
                  <a:lnTo>
                    <a:pt x="460" y="462"/>
                  </a:lnTo>
                  <a:lnTo>
                    <a:pt x="456" y="455"/>
                  </a:lnTo>
                  <a:lnTo>
                    <a:pt x="465" y="451"/>
                  </a:lnTo>
                  <a:lnTo>
                    <a:pt x="475" y="447"/>
                  </a:lnTo>
                  <a:lnTo>
                    <a:pt x="482" y="441"/>
                  </a:lnTo>
                  <a:lnTo>
                    <a:pt x="489" y="433"/>
                  </a:lnTo>
                  <a:lnTo>
                    <a:pt x="495" y="425"/>
                  </a:lnTo>
                  <a:lnTo>
                    <a:pt x="499" y="416"/>
                  </a:lnTo>
                  <a:lnTo>
                    <a:pt x="502" y="406"/>
                  </a:lnTo>
                  <a:lnTo>
                    <a:pt x="502" y="397"/>
                  </a:lnTo>
                  <a:lnTo>
                    <a:pt x="502" y="391"/>
                  </a:lnTo>
                  <a:lnTo>
                    <a:pt x="501" y="386"/>
                  </a:lnTo>
                  <a:lnTo>
                    <a:pt x="500" y="380"/>
                  </a:lnTo>
                  <a:lnTo>
                    <a:pt x="497" y="375"/>
                  </a:lnTo>
                  <a:lnTo>
                    <a:pt x="491" y="366"/>
                  </a:lnTo>
                  <a:lnTo>
                    <a:pt x="484" y="357"/>
                  </a:lnTo>
                  <a:lnTo>
                    <a:pt x="495" y="353"/>
                  </a:lnTo>
                  <a:lnTo>
                    <a:pt x="503" y="345"/>
                  </a:lnTo>
                  <a:lnTo>
                    <a:pt x="510" y="338"/>
                  </a:lnTo>
                  <a:lnTo>
                    <a:pt x="516" y="329"/>
                  </a:lnTo>
                  <a:lnTo>
                    <a:pt x="521" y="319"/>
                  </a:lnTo>
                  <a:lnTo>
                    <a:pt x="523" y="309"/>
                  </a:lnTo>
                  <a:lnTo>
                    <a:pt x="526" y="298"/>
                  </a:lnTo>
                  <a:lnTo>
                    <a:pt x="527" y="2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36">
              <a:extLst>
                <a:ext uri="{FF2B5EF4-FFF2-40B4-BE49-F238E27FC236}">
                  <a16:creationId xmlns:a16="http://schemas.microsoft.com/office/drawing/2014/main" id="{5DDF2CC9-40C0-434C-9E8D-4EBAA0CDB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0950" y="879475"/>
              <a:ext cx="66675" cy="152400"/>
            </a:xfrm>
            <a:custGeom>
              <a:avLst/>
              <a:gdLst>
                <a:gd name="T0" fmla="*/ 104 w 168"/>
                <a:gd name="T1" fmla="*/ 330 h 385"/>
                <a:gd name="T2" fmla="*/ 98 w 168"/>
                <a:gd name="T3" fmla="*/ 329 h 385"/>
                <a:gd name="T4" fmla="*/ 93 w 168"/>
                <a:gd name="T5" fmla="*/ 326 h 385"/>
                <a:gd name="T6" fmla="*/ 90 w 168"/>
                <a:gd name="T7" fmla="*/ 320 h 385"/>
                <a:gd name="T8" fmla="*/ 88 w 168"/>
                <a:gd name="T9" fmla="*/ 316 h 385"/>
                <a:gd name="T10" fmla="*/ 90 w 168"/>
                <a:gd name="T11" fmla="*/ 310 h 385"/>
                <a:gd name="T12" fmla="*/ 93 w 168"/>
                <a:gd name="T13" fmla="*/ 305 h 385"/>
                <a:gd name="T14" fmla="*/ 98 w 168"/>
                <a:gd name="T15" fmla="*/ 301 h 385"/>
                <a:gd name="T16" fmla="*/ 104 w 168"/>
                <a:gd name="T17" fmla="*/ 300 h 385"/>
                <a:gd name="T18" fmla="*/ 110 w 168"/>
                <a:gd name="T19" fmla="*/ 301 h 385"/>
                <a:gd name="T20" fmla="*/ 115 w 168"/>
                <a:gd name="T21" fmla="*/ 305 h 385"/>
                <a:gd name="T22" fmla="*/ 117 w 168"/>
                <a:gd name="T23" fmla="*/ 310 h 385"/>
                <a:gd name="T24" fmla="*/ 118 w 168"/>
                <a:gd name="T25" fmla="*/ 316 h 385"/>
                <a:gd name="T26" fmla="*/ 117 w 168"/>
                <a:gd name="T27" fmla="*/ 320 h 385"/>
                <a:gd name="T28" fmla="*/ 115 w 168"/>
                <a:gd name="T29" fmla="*/ 326 h 385"/>
                <a:gd name="T30" fmla="*/ 110 w 168"/>
                <a:gd name="T31" fmla="*/ 329 h 385"/>
                <a:gd name="T32" fmla="*/ 104 w 168"/>
                <a:gd name="T33" fmla="*/ 330 h 385"/>
                <a:gd name="T34" fmla="*/ 104 w 168"/>
                <a:gd name="T35" fmla="*/ 330 h 385"/>
                <a:gd name="T36" fmla="*/ 156 w 168"/>
                <a:gd name="T37" fmla="*/ 2 h 385"/>
                <a:gd name="T38" fmla="*/ 13 w 168"/>
                <a:gd name="T39" fmla="*/ 0 h 385"/>
                <a:gd name="T40" fmla="*/ 9 w 168"/>
                <a:gd name="T41" fmla="*/ 2 h 385"/>
                <a:gd name="T42" fmla="*/ 4 w 168"/>
                <a:gd name="T43" fmla="*/ 4 h 385"/>
                <a:gd name="T44" fmla="*/ 2 w 168"/>
                <a:gd name="T45" fmla="*/ 9 h 385"/>
                <a:gd name="T46" fmla="*/ 0 w 168"/>
                <a:gd name="T47" fmla="*/ 14 h 385"/>
                <a:gd name="T48" fmla="*/ 0 w 168"/>
                <a:gd name="T49" fmla="*/ 373 h 385"/>
                <a:gd name="T50" fmla="*/ 2 w 168"/>
                <a:gd name="T51" fmla="*/ 378 h 385"/>
                <a:gd name="T52" fmla="*/ 4 w 168"/>
                <a:gd name="T53" fmla="*/ 381 h 385"/>
                <a:gd name="T54" fmla="*/ 9 w 168"/>
                <a:gd name="T55" fmla="*/ 383 h 385"/>
                <a:gd name="T56" fmla="*/ 13 w 168"/>
                <a:gd name="T57" fmla="*/ 385 h 385"/>
                <a:gd name="T58" fmla="*/ 156 w 168"/>
                <a:gd name="T59" fmla="*/ 385 h 385"/>
                <a:gd name="T60" fmla="*/ 161 w 168"/>
                <a:gd name="T61" fmla="*/ 383 h 385"/>
                <a:gd name="T62" fmla="*/ 165 w 168"/>
                <a:gd name="T63" fmla="*/ 381 h 385"/>
                <a:gd name="T64" fmla="*/ 168 w 168"/>
                <a:gd name="T65" fmla="*/ 378 h 385"/>
                <a:gd name="T66" fmla="*/ 168 w 168"/>
                <a:gd name="T67" fmla="*/ 373 h 385"/>
                <a:gd name="T68" fmla="*/ 168 w 168"/>
                <a:gd name="T69" fmla="*/ 303 h 385"/>
                <a:gd name="T70" fmla="*/ 168 w 168"/>
                <a:gd name="T71" fmla="*/ 72 h 385"/>
                <a:gd name="T72" fmla="*/ 168 w 168"/>
                <a:gd name="T73" fmla="*/ 14 h 385"/>
                <a:gd name="T74" fmla="*/ 168 w 168"/>
                <a:gd name="T75" fmla="*/ 9 h 385"/>
                <a:gd name="T76" fmla="*/ 166 w 168"/>
                <a:gd name="T77" fmla="*/ 5 h 385"/>
                <a:gd name="T78" fmla="*/ 161 w 168"/>
                <a:gd name="T79" fmla="*/ 3 h 385"/>
                <a:gd name="T80" fmla="*/ 156 w 168"/>
                <a:gd name="T81" fmla="*/ 2 h 385"/>
                <a:gd name="T82" fmla="*/ 156 w 168"/>
                <a:gd name="T8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" h="385">
                  <a:moveTo>
                    <a:pt x="104" y="330"/>
                  </a:moveTo>
                  <a:lnTo>
                    <a:pt x="98" y="329"/>
                  </a:lnTo>
                  <a:lnTo>
                    <a:pt x="93" y="326"/>
                  </a:lnTo>
                  <a:lnTo>
                    <a:pt x="90" y="320"/>
                  </a:lnTo>
                  <a:lnTo>
                    <a:pt x="88" y="316"/>
                  </a:lnTo>
                  <a:lnTo>
                    <a:pt x="90" y="310"/>
                  </a:lnTo>
                  <a:lnTo>
                    <a:pt x="93" y="305"/>
                  </a:lnTo>
                  <a:lnTo>
                    <a:pt x="98" y="301"/>
                  </a:lnTo>
                  <a:lnTo>
                    <a:pt x="104" y="300"/>
                  </a:lnTo>
                  <a:lnTo>
                    <a:pt x="110" y="301"/>
                  </a:lnTo>
                  <a:lnTo>
                    <a:pt x="115" y="305"/>
                  </a:lnTo>
                  <a:lnTo>
                    <a:pt x="117" y="310"/>
                  </a:lnTo>
                  <a:lnTo>
                    <a:pt x="118" y="316"/>
                  </a:lnTo>
                  <a:lnTo>
                    <a:pt x="117" y="320"/>
                  </a:lnTo>
                  <a:lnTo>
                    <a:pt x="115" y="326"/>
                  </a:lnTo>
                  <a:lnTo>
                    <a:pt x="110" y="329"/>
                  </a:lnTo>
                  <a:lnTo>
                    <a:pt x="104" y="330"/>
                  </a:lnTo>
                  <a:lnTo>
                    <a:pt x="104" y="330"/>
                  </a:lnTo>
                  <a:close/>
                  <a:moveTo>
                    <a:pt x="156" y="2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4" y="381"/>
                  </a:lnTo>
                  <a:lnTo>
                    <a:pt x="9" y="383"/>
                  </a:lnTo>
                  <a:lnTo>
                    <a:pt x="13" y="385"/>
                  </a:lnTo>
                  <a:lnTo>
                    <a:pt x="156" y="385"/>
                  </a:lnTo>
                  <a:lnTo>
                    <a:pt x="161" y="383"/>
                  </a:lnTo>
                  <a:lnTo>
                    <a:pt x="165" y="381"/>
                  </a:lnTo>
                  <a:lnTo>
                    <a:pt x="168" y="378"/>
                  </a:lnTo>
                  <a:lnTo>
                    <a:pt x="168" y="373"/>
                  </a:lnTo>
                  <a:lnTo>
                    <a:pt x="168" y="303"/>
                  </a:lnTo>
                  <a:lnTo>
                    <a:pt x="168" y="72"/>
                  </a:lnTo>
                  <a:lnTo>
                    <a:pt x="168" y="14"/>
                  </a:lnTo>
                  <a:lnTo>
                    <a:pt x="168" y="9"/>
                  </a:lnTo>
                  <a:lnTo>
                    <a:pt x="166" y="5"/>
                  </a:lnTo>
                  <a:lnTo>
                    <a:pt x="161" y="3"/>
                  </a:lnTo>
                  <a:lnTo>
                    <a:pt x="156" y="2"/>
                  </a:lnTo>
                  <a:lnTo>
                    <a:pt x="156" y="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637C8-AA67-4B39-A276-C3ADAA78A8DA}"/>
              </a:ext>
            </a:extLst>
          </p:cNvPr>
          <p:cNvGrpSpPr/>
          <p:nvPr/>
        </p:nvGrpSpPr>
        <p:grpSpPr>
          <a:xfrm>
            <a:off x="10179255" y="3557098"/>
            <a:ext cx="418367" cy="367234"/>
            <a:chOff x="8170863" y="795338"/>
            <a:chExt cx="285750" cy="250825"/>
          </a:xfrm>
          <a:solidFill>
            <a:schemeClr val="accent3"/>
          </a:solidFill>
        </p:grpSpPr>
        <p:sp>
          <p:nvSpPr>
            <p:cNvPr id="43" name="Freeform 3137">
              <a:extLst>
                <a:ext uri="{FF2B5EF4-FFF2-40B4-BE49-F238E27FC236}">
                  <a16:creationId xmlns:a16="http://schemas.microsoft.com/office/drawing/2014/main" id="{E4BAA45B-188F-462D-A995-0F4844F28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804863"/>
              <a:ext cx="209550" cy="241300"/>
            </a:xfrm>
            <a:custGeom>
              <a:avLst/>
              <a:gdLst>
                <a:gd name="T0" fmla="*/ 143 w 526"/>
                <a:gd name="T1" fmla="*/ 0 h 610"/>
                <a:gd name="T2" fmla="*/ 122 w 526"/>
                <a:gd name="T3" fmla="*/ 3 h 610"/>
                <a:gd name="T4" fmla="*/ 107 w 526"/>
                <a:gd name="T5" fmla="*/ 12 h 610"/>
                <a:gd name="T6" fmla="*/ 98 w 526"/>
                <a:gd name="T7" fmla="*/ 26 h 610"/>
                <a:gd name="T8" fmla="*/ 95 w 526"/>
                <a:gd name="T9" fmla="*/ 48 h 610"/>
                <a:gd name="T10" fmla="*/ 97 w 526"/>
                <a:gd name="T11" fmla="*/ 61 h 610"/>
                <a:gd name="T12" fmla="*/ 103 w 526"/>
                <a:gd name="T13" fmla="*/ 73 h 610"/>
                <a:gd name="T14" fmla="*/ 85 w 526"/>
                <a:gd name="T15" fmla="*/ 79 h 610"/>
                <a:gd name="T16" fmla="*/ 71 w 526"/>
                <a:gd name="T17" fmla="*/ 89 h 610"/>
                <a:gd name="T18" fmla="*/ 63 w 526"/>
                <a:gd name="T19" fmla="*/ 102 h 610"/>
                <a:gd name="T20" fmla="*/ 59 w 526"/>
                <a:gd name="T21" fmla="*/ 119 h 610"/>
                <a:gd name="T22" fmla="*/ 61 w 526"/>
                <a:gd name="T23" fmla="*/ 141 h 610"/>
                <a:gd name="T24" fmla="*/ 70 w 526"/>
                <a:gd name="T25" fmla="*/ 157 h 610"/>
                <a:gd name="T26" fmla="*/ 52 w 526"/>
                <a:gd name="T27" fmla="*/ 165 h 610"/>
                <a:gd name="T28" fmla="*/ 36 w 526"/>
                <a:gd name="T29" fmla="*/ 179 h 610"/>
                <a:gd name="T30" fmla="*/ 27 w 526"/>
                <a:gd name="T31" fmla="*/ 195 h 610"/>
                <a:gd name="T32" fmla="*/ 23 w 526"/>
                <a:gd name="T33" fmla="*/ 215 h 610"/>
                <a:gd name="T34" fmla="*/ 25 w 526"/>
                <a:gd name="T35" fmla="*/ 226 h 610"/>
                <a:gd name="T36" fmla="*/ 28 w 526"/>
                <a:gd name="T37" fmla="*/ 236 h 610"/>
                <a:gd name="T38" fmla="*/ 41 w 526"/>
                <a:gd name="T39" fmla="*/ 255 h 610"/>
                <a:gd name="T40" fmla="*/ 23 w 526"/>
                <a:gd name="T41" fmla="*/ 265 h 610"/>
                <a:gd name="T42" fmla="*/ 9 w 526"/>
                <a:gd name="T43" fmla="*/ 283 h 610"/>
                <a:gd name="T44" fmla="*/ 2 w 526"/>
                <a:gd name="T45" fmla="*/ 303 h 610"/>
                <a:gd name="T46" fmla="*/ 0 w 526"/>
                <a:gd name="T47" fmla="*/ 324 h 610"/>
                <a:gd name="T48" fmla="*/ 1 w 526"/>
                <a:gd name="T49" fmla="*/ 334 h 610"/>
                <a:gd name="T50" fmla="*/ 4 w 526"/>
                <a:gd name="T51" fmla="*/ 346 h 610"/>
                <a:gd name="T52" fmla="*/ 17 w 526"/>
                <a:gd name="T53" fmla="*/ 365 h 610"/>
                <a:gd name="T54" fmla="*/ 36 w 526"/>
                <a:gd name="T55" fmla="*/ 378 h 610"/>
                <a:gd name="T56" fmla="*/ 47 w 526"/>
                <a:gd name="T57" fmla="*/ 382 h 610"/>
                <a:gd name="T58" fmla="*/ 59 w 526"/>
                <a:gd name="T59" fmla="*/ 383 h 610"/>
                <a:gd name="T60" fmla="*/ 277 w 526"/>
                <a:gd name="T61" fmla="*/ 397 h 610"/>
                <a:gd name="T62" fmla="*/ 265 w 526"/>
                <a:gd name="T63" fmla="*/ 435 h 610"/>
                <a:gd name="T64" fmla="*/ 255 w 526"/>
                <a:gd name="T65" fmla="*/ 480 h 610"/>
                <a:gd name="T66" fmla="*/ 253 w 526"/>
                <a:gd name="T67" fmla="*/ 512 h 610"/>
                <a:gd name="T68" fmla="*/ 254 w 526"/>
                <a:gd name="T69" fmla="*/ 532 h 610"/>
                <a:gd name="T70" fmla="*/ 260 w 526"/>
                <a:gd name="T71" fmla="*/ 552 h 610"/>
                <a:gd name="T72" fmla="*/ 268 w 526"/>
                <a:gd name="T73" fmla="*/ 571 h 610"/>
                <a:gd name="T74" fmla="*/ 278 w 526"/>
                <a:gd name="T75" fmla="*/ 585 h 610"/>
                <a:gd name="T76" fmla="*/ 287 w 526"/>
                <a:gd name="T77" fmla="*/ 596 h 610"/>
                <a:gd name="T78" fmla="*/ 302 w 526"/>
                <a:gd name="T79" fmla="*/ 606 h 610"/>
                <a:gd name="T80" fmla="*/ 318 w 526"/>
                <a:gd name="T81" fmla="*/ 610 h 610"/>
                <a:gd name="T82" fmla="*/ 333 w 526"/>
                <a:gd name="T83" fmla="*/ 609 h 610"/>
                <a:gd name="T84" fmla="*/ 350 w 526"/>
                <a:gd name="T85" fmla="*/ 602 h 610"/>
                <a:gd name="T86" fmla="*/ 362 w 526"/>
                <a:gd name="T87" fmla="*/ 588 h 610"/>
                <a:gd name="T88" fmla="*/ 369 w 526"/>
                <a:gd name="T89" fmla="*/ 570 h 610"/>
                <a:gd name="T90" fmla="*/ 372 w 526"/>
                <a:gd name="T91" fmla="*/ 540 h 610"/>
                <a:gd name="T92" fmla="*/ 379 w 526"/>
                <a:gd name="T93" fmla="*/ 503 h 610"/>
                <a:gd name="T94" fmla="*/ 393 w 526"/>
                <a:gd name="T95" fmla="*/ 466 h 610"/>
                <a:gd name="T96" fmla="*/ 412 w 526"/>
                <a:gd name="T97" fmla="*/ 432 h 610"/>
                <a:gd name="T98" fmla="*/ 435 w 526"/>
                <a:gd name="T99" fmla="*/ 400 h 610"/>
                <a:gd name="T100" fmla="*/ 460 w 526"/>
                <a:gd name="T101" fmla="*/ 370 h 610"/>
                <a:gd name="T102" fmla="*/ 487 w 526"/>
                <a:gd name="T103" fmla="*/ 346 h 610"/>
                <a:gd name="T104" fmla="*/ 513 w 526"/>
                <a:gd name="T105" fmla="*/ 327 h 610"/>
                <a:gd name="T106" fmla="*/ 526 w 526"/>
                <a:gd name="T107" fmla="*/ 30 h 610"/>
                <a:gd name="T108" fmla="*/ 493 w 526"/>
                <a:gd name="T109" fmla="*/ 23 h 610"/>
                <a:gd name="T110" fmla="*/ 465 w 526"/>
                <a:gd name="T111" fmla="*/ 16 h 610"/>
                <a:gd name="T112" fmla="*/ 411 w 526"/>
                <a:gd name="T113" fmla="*/ 5 h 610"/>
                <a:gd name="T114" fmla="*/ 381 w 526"/>
                <a:gd name="T115" fmla="*/ 1 h 610"/>
                <a:gd name="T116" fmla="*/ 347 w 526"/>
                <a:gd name="T11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610">
                  <a:moveTo>
                    <a:pt x="347" y="0"/>
                  </a:moveTo>
                  <a:lnTo>
                    <a:pt x="143" y="0"/>
                  </a:lnTo>
                  <a:lnTo>
                    <a:pt x="132" y="0"/>
                  </a:lnTo>
                  <a:lnTo>
                    <a:pt x="122" y="3"/>
                  </a:lnTo>
                  <a:lnTo>
                    <a:pt x="114" y="6"/>
                  </a:lnTo>
                  <a:lnTo>
                    <a:pt x="107" y="12"/>
                  </a:lnTo>
                  <a:lnTo>
                    <a:pt x="102" y="18"/>
                  </a:lnTo>
                  <a:lnTo>
                    <a:pt x="98" y="26"/>
                  </a:lnTo>
                  <a:lnTo>
                    <a:pt x="96" y="37"/>
                  </a:lnTo>
                  <a:lnTo>
                    <a:pt x="95" y="48"/>
                  </a:lnTo>
                  <a:lnTo>
                    <a:pt x="96" y="55"/>
                  </a:lnTo>
                  <a:lnTo>
                    <a:pt x="97" y="61"/>
                  </a:lnTo>
                  <a:lnTo>
                    <a:pt x="99" y="68"/>
                  </a:lnTo>
                  <a:lnTo>
                    <a:pt x="103" y="73"/>
                  </a:lnTo>
                  <a:lnTo>
                    <a:pt x="94" y="75"/>
                  </a:lnTo>
                  <a:lnTo>
                    <a:pt x="85" y="79"/>
                  </a:lnTo>
                  <a:lnTo>
                    <a:pt x="77" y="83"/>
                  </a:lnTo>
                  <a:lnTo>
                    <a:pt x="71" y="89"/>
                  </a:lnTo>
                  <a:lnTo>
                    <a:pt x="66" y="95"/>
                  </a:lnTo>
                  <a:lnTo>
                    <a:pt x="63" y="102"/>
                  </a:lnTo>
                  <a:lnTo>
                    <a:pt x="60" y="111"/>
                  </a:lnTo>
                  <a:lnTo>
                    <a:pt x="59" y="119"/>
                  </a:lnTo>
                  <a:lnTo>
                    <a:pt x="60" y="131"/>
                  </a:lnTo>
                  <a:lnTo>
                    <a:pt x="61" y="141"/>
                  </a:lnTo>
                  <a:lnTo>
                    <a:pt x="65" y="149"/>
                  </a:lnTo>
                  <a:lnTo>
                    <a:pt x="70" y="157"/>
                  </a:lnTo>
                  <a:lnTo>
                    <a:pt x="60" y="161"/>
                  </a:lnTo>
                  <a:lnTo>
                    <a:pt x="52" y="165"/>
                  </a:lnTo>
                  <a:lnTo>
                    <a:pt x="44" y="171"/>
                  </a:lnTo>
                  <a:lnTo>
                    <a:pt x="36" y="179"/>
                  </a:lnTo>
                  <a:lnTo>
                    <a:pt x="32" y="187"/>
                  </a:lnTo>
                  <a:lnTo>
                    <a:pt x="27" y="195"/>
                  </a:lnTo>
                  <a:lnTo>
                    <a:pt x="25" y="206"/>
                  </a:lnTo>
                  <a:lnTo>
                    <a:pt x="23" y="215"/>
                  </a:lnTo>
                  <a:lnTo>
                    <a:pt x="23" y="221"/>
                  </a:lnTo>
                  <a:lnTo>
                    <a:pt x="25" y="226"/>
                  </a:lnTo>
                  <a:lnTo>
                    <a:pt x="26" y="231"/>
                  </a:lnTo>
                  <a:lnTo>
                    <a:pt x="28" y="236"/>
                  </a:lnTo>
                  <a:lnTo>
                    <a:pt x="34" y="245"/>
                  </a:lnTo>
                  <a:lnTo>
                    <a:pt x="41" y="255"/>
                  </a:lnTo>
                  <a:lnTo>
                    <a:pt x="32" y="259"/>
                  </a:lnTo>
                  <a:lnTo>
                    <a:pt x="23" y="265"/>
                  </a:lnTo>
                  <a:lnTo>
                    <a:pt x="15" y="274"/>
                  </a:lnTo>
                  <a:lnTo>
                    <a:pt x="9" y="283"/>
                  </a:lnTo>
                  <a:lnTo>
                    <a:pt x="5" y="293"/>
                  </a:lnTo>
                  <a:lnTo>
                    <a:pt x="2" y="303"/>
                  </a:lnTo>
                  <a:lnTo>
                    <a:pt x="0" y="313"/>
                  </a:lnTo>
                  <a:lnTo>
                    <a:pt x="0" y="324"/>
                  </a:lnTo>
                  <a:lnTo>
                    <a:pt x="0" y="330"/>
                  </a:lnTo>
                  <a:lnTo>
                    <a:pt x="1" y="334"/>
                  </a:lnTo>
                  <a:lnTo>
                    <a:pt x="2" y="340"/>
                  </a:lnTo>
                  <a:lnTo>
                    <a:pt x="4" y="346"/>
                  </a:lnTo>
                  <a:lnTo>
                    <a:pt x="10" y="356"/>
                  </a:lnTo>
                  <a:lnTo>
                    <a:pt x="17" y="365"/>
                  </a:lnTo>
                  <a:lnTo>
                    <a:pt x="26" y="372"/>
                  </a:lnTo>
                  <a:lnTo>
                    <a:pt x="36" y="378"/>
                  </a:lnTo>
                  <a:lnTo>
                    <a:pt x="42" y="381"/>
                  </a:lnTo>
                  <a:lnTo>
                    <a:pt x="47" y="382"/>
                  </a:lnTo>
                  <a:lnTo>
                    <a:pt x="53" y="383"/>
                  </a:lnTo>
                  <a:lnTo>
                    <a:pt x="59" y="383"/>
                  </a:lnTo>
                  <a:lnTo>
                    <a:pt x="281" y="383"/>
                  </a:lnTo>
                  <a:lnTo>
                    <a:pt x="277" y="397"/>
                  </a:lnTo>
                  <a:lnTo>
                    <a:pt x="271" y="415"/>
                  </a:lnTo>
                  <a:lnTo>
                    <a:pt x="265" y="435"/>
                  </a:lnTo>
                  <a:lnTo>
                    <a:pt x="260" y="458"/>
                  </a:lnTo>
                  <a:lnTo>
                    <a:pt x="255" y="480"/>
                  </a:lnTo>
                  <a:lnTo>
                    <a:pt x="253" y="502"/>
                  </a:lnTo>
                  <a:lnTo>
                    <a:pt x="253" y="512"/>
                  </a:lnTo>
                  <a:lnTo>
                    <a:pt x="253" y="522"/>
                  </a:lnTo>
                  <a:lnTo>
                    <a:pt x="254" y="532"/>
                  </a:lnTo>
                  <a:lnTo>
                    <a:pt x="256" y="540"/>
                  </a:lnTo>
                  <a:lnTo>
                    <a:pt x="260" y="552"/>
                  </a:lnTo>
                  <a:lnTo>
                    <a:pt x="264" y="562"/>
                  </a:lnTo>
                  <a:lnTo>
                    <a:pt x="268" y="571"/>
                  </a:lnTo>
                  <a:lnTo>
                    <a:pt x="273" y="579"/>
                  </a:lnTo>
                  <a:lnTo>
                    <a:pt x="278" y="585"/>
                  </a:lnTo>
                  <a:lnTo>
                    <a:pt x="283" y="591"/>
                  </a:lnTo>
                  <a:lnTo>
                    <a:pt x="287" y="596"/>
                  </a:lnTo>
                  <a:lnTo>
                    <a:pt x="292" y="600"/>
                  </a:lnTo>
                  <a:lnTo>
                    <a:pt x="302" y="606"/>
                  </a:lnTo>
                  <a:lnTo>
                    <a:pt x="311" y="609"/>
                  </a:lnTo>
                  <a:lnTo>
                    <a:pt x="318" y="610"/>
                  </a:lnTo>
                  <a:lnTo>
                    <a:pt x="323" y="610"/>
                  </a:lnTo>
                  <a:lnTo>
                    <a:pt x="333" y="609"/>
                  </a:lnTo>
                  <a:lnTo>
                    <a:pt x="342" y="607"/>
                  </a:lnTo>
                  <a:lnTo>
                    <a:pt x="350" y="602"/>
                  </a:lnTo>
                  <a:lnTo>
                    <a:pt x="356" y="596"/>
                  </a:lnTo>
                  <a:lnTo>
                    <a:pt x="362" y="588"/>
                  </a:lnTo>
                  <a:lnTo>
                    <a:pt x="367" y="579"/>
                  </a:lnTo>
                  <a:lnTo>
                    <a:pt x="369" y="570"/>
                  </a:lnTo>
                  <a:lnTo>
                    <a:pt x="371" y="559"/>
                  </a:lnTo>
                  <a:lnTo>
                    <a:pt x="372" y="540"/>
                  </a:lnTo>
                  <a:lnTo>
                    <a:pt x="374" y="522"/>
                  </a:lnTo>
                  <a:lnTo>
                    <a:pt x="379" y="503"/>
                  </a:lnTo>
                  <a:lnTo>
                    <a:pt x="385" y="485"/>
                  </a:lnTo>
                  <a:lnTo>
                    <a:pt x="393" y="466"/>
                  </a:lnTo>
                  <a:lnTo>
                    <a:pt x="402" y="449"/>
                  </a:lnTo>
                  <a:lnTo>
                    <a:pt x="412" y="432"/>
                  </a:lnTo>
                  <a:lnTo>
                    <a:pt x="423" y="415"/>
                  </a:lnTo>
                  <a:lnTo>
                    <a:pt x="435" y="400"/>
                  </a:lnTo>
                  <a:lnTo>
                    <a:pt x="447" y="384"/>
                  </a:lnTo>
                  <a:lnTo>
                    <a:pt x="460" y="370"/>
                  </a:lnTo>
                  <a:lnTo>
                    <a:pt x="473" y="358"/>
                  </a:lnTo>
                  <a:lnTo>
                    <a:pt x="487" y="346"/>
                  </a:lnTo>
                  <a:lnTo>
                    <a:pt x="500" y="337"/>
                  </a:lnTo>
                  <a:lnTo>
                    <a:pt x="513" y="327"/>
                  </a:lnTo>
                  <a:lnTo>
                    <a:pt x="526" y="321"/>
                  </a:lnTo>
                  <a:lnTo>
                    <a:pt x="526" y="30"/>
                  </a:lnTo>
                  <a:lnTo>
                    <a:pt x="509" y="26"/>
                  </a:lnTo>
                  <a:lnTo>
                    <a:pt x="493" y="23"/>
                  </a:lnTo>
                  <a:lnTo>
                    <a:pt x="479" y="19"/>
                  </a:lnTo>
                  <a:lnTo>
                    <a:pt x="465" y="16"/>
                  </a:lnTo>
                  <a:lnTo>
                    <a:pt x="438" y="10"/>
                  </a:lnTo>
                  <a:lnTo>
                    <a:pt x="411" y="5"/>
                  </a:lnTo>
                  <a:lnTo>
                    <a:pt x="397" y="3"/>
                  </a:lnTo>
                  <a:lnTo>
                    <a:pt x="381" y="1"/>
                  </a:lnTo>
                  <a:lnTo>
                    <a:pt x="365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38">
              <a:extLst>
                <a:ext uri="{FF2B5EF4-FFF2-40B4-BE49-F238E27FC236}">
                  <a16:creationId xmlns:a16="http://schemas.microsoft.com/office/drawing/2014/main" id="{D447C798-15D1-423C-B03E-200773BDB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9938" y="795338"/>
              <a:ext cx="66675" cy="150813"/>
            </a:xfrm>
            <a:custGeom>
              <a:avLst/>
              <a:gdLst>
                <a:gd name="T0" fmla="*/ 66 w 168"/>
                <a:gd name="T1" fmla="*/ 85 h 383"/>
                <a:gd name="T2" fmla="*/ 60 w 168"/>
                <a:gd name="T3" fmla="*/ 84 h 383"/>
                <a:gd name="T4" fmla="*/ 55 w 168"/>
                <a:gd name="T5" fmla="*/ 80 h 383"/>
                <a:gd name="T6" fmla="*/ 51 w 168"/>
                <a:gd name="T7" fmla="*/ 75 h 383"/>
                <a:gd name="T8" fmla="*/ 50 w 168"/>
                <a:gd name="T9" fmla="*/ 69 h 383"/>
                <a:gd name="T10" fmla="*/ 51 w 168"/>
                <a:gd name="T11" fmla="*/ 63 h 383"/>
                <a:gd name="T12" fmla="*/ 55 w 168"/>
                <a:gd name="T13" fmla="*/ 59 h 383"/>
                <a:gd name="T14" fmla="*/ 60 w 168"/>
                <a:gd name="T15" fmla="*/ 55 h 383"/>
                <a:gd name="T16" fmla="*/ 66 w 168"/>
                <a:gd name="T17" fmla="*/ 54 h 383"/>
                <a:gd name="T18" fmla="*/ 72 w 168"/>
                <a:gd name="T19" fmla="*/ 55 h 383"/>
                <a:gd name="T20" fmla="*/ 76 w 168"/>
                <a:gd name="T21" fmla="*/ 59 h 383"/>
                <a:gd name="T22" fmla="*/ 79 w 168"/>
                <a:gd name="T23" fmla="*/ 63 h 383"/>
                <a:gd name="T24" fmla="*/ 80 w 168"/>
                <a:gd name="T25" fmla="*/ 69 h 383"/>
                <a:gd name="T26" fmla="*/ 79 w 168"/>
                <a:gd name="T27" fmla="*/ 75 h 383"/>
                <a:gd name="T28" fmla="*/ 76 w 168"/>
                <a:gd name="T29" fmla="*/ 80 h 383"/>
                <a:gd name="T30" fmla="*/ 72 w 168"/>
                <a:gd name="T31" fmla="*/ 84 h 383"/>
                <a:gd name="T32" fmla="*/ 66 w 168"/>
                <a:gd name="T33" fmla="*/ 85 h 383"/>
                <a:gd name="T34" fmla="*/ 66 w 168"/>
                <a:gd name="T35" fmla="*/ 85 h 383"/>
                <a:gd name="T36" fmla="*/ 156 w 168"/>
                <a:gd name="T37" fmla="*/ 0 h 383"/>
                <a:gd name="T38" fmla="*/ 12 w 168"/>
                <a:gd name="T39" fmla="*/ 0 h 383"/>
                <a:gd name="T40" fmla="*/ 7 w 168"/>
                <a:gd name="T41" fmla="*/ 0 h 383"/>
                <a:gd name="T42" fmla="*/ 4 w 168"/>
                <a:gd name="T43" fmla="*/ 4 h 383"/>
                <a:gd name="T44" fmla="*/ 1 w 168"/>
                <a:gd name="T45" fmla="*/ 7 h 383"/>
                <a:gd name="T46" fmla="*/ 0 w 168"/>
                <a:gd name="T47" fmla="*/ 12 h 383"/>
                <a:gd name="T48" fmla="*/ 0 w 168"/>
                <a:gd name="T49" fmla="*/ 82 h 383"/>
                <a:gd name="T50" fmla="*/ 0 w 168"/>
                <a:gd name="T51" fmla="*/ 312 h 383"/>
                <a:gd name="T52" fmla="*/ 0 w 168"/>
                <a:gd name="T53" fmla="*/ 371 h 383"/>
                <a:gd name="T54" fmla="*/ 1 w 168"/>
                <a:gd name="T55" fmla="*/ 376 h 383"/>
                <a:gd name="T56" fmla="*/ 4 w 168"/>
                <a:gd name="T57" fmla="*/ 380 h 383"/>
                <a:gd name="T58" fmla="*/ 7 w 168"/>
                <a:gd name="T59" fmla="*/ 382 h 383"/>
                <a:gd name="T60" fmla="*/ 12 w 168"/>
                <a:gd name="T61" fmla="*/ 383 h 383"/>
                <a:gd name="T62" fmla="*/ 156 w 168"/>
                <a:gd name="T63" fmla="*/ 383 h 383"/>
                <a:gd name="T64" fmla="*/ 156 w 168"/>
                <a:gd name="T65" fmla="*/ 383 h 383"/>
                <a:gd name="T66" fmla="*/ 156 w 168"/>
                <a:gd name="T67" fmla="*/ 383 h 383"/>
                <a:gd name="T68" fmla="*/ 161 w 168"/>
                <a:gd name="T69" fmla="*/ 382 h 383"/>
                <a:gd name="T70" fmla="*/ 164 w 168"/>
                <a:gd name="T71" fmla="*/ 380 h 383"/>
                <a:gd name="T72" fmla="*/ 167 w 168"/>
                <a:gd name="T73" fmla="*/ 376 h 383"/>
                <a:gd name="T74" fmla="*/ 168 w 168"/>
                <a:gd name="T75" fmla="*/ 371 h 383"/>
                <a:gd name="T76" fmla="*/ 168 w 168"/>
                <a:gd name="T77" fmla="*/ 12 h 383"/>
                <a:gd name="T78" fmla="*/ 167 w 168"/>
                <a:gd name="T79" fmla="*/ 7 h 383"/>
                <a:gd name="T80" fmla="*/ 164 w 168"/>
                <a:gd name="T81" fmla="*/ 4 h 383"/>
                <a:gd name="T82" fmla="*/ 161 w 168"/>
                <a:gd name="T83" fmla="*/ 0 h 383"/>
                <a:gd name="T84" fmla="*/ 156 w 168"/>
                <a:gd name="T85" fmla="*/ 0 h 383"/>
                <a:gd name="T86" fmla="*/ 156 w 168"/>
                <a:gd name="T8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383">
                  <a:moveTo>
                    <a:pt x="66" y="85"/>
                  </a:moveTo>
                  <a:lnTo>
                    <a:pt x="60" y="84"/>
                  </a:lnTo>
                  <a:lnTo>
                    <a:pt x="55" y="80"/>
                  </a:lnTo>
                  <a:lnTo>
                    <a:pt x="51" y="75"/>
                  </a:lnTo>
                  <a:lnTo>
                    <a:pt x="50" y="69"/>
                  </a:lnTo>
                  <a:lnTo>
                    <a:pt x="51" y="63"/>
                  </a:lnTo>
                  <a:lnTo>
                    <a:pt x="55" y="59"/>
                  </a:lnTo>
                  <a:lnTo>
                    <a:pt x="60" y="55"/>
                  </a:lnTo>
                  <a:lnTo>
                    <a:pt x="66" y="54"/>
                  </a:lnTo>
                  <a:lnTo>
                    <a:pt x="72" y="55"/>
                  </a:lnTo>
                  <a:lnTo>
                    <a:pt x="76" y="59"/>
                  </a:lnTo>
                  <a:lnTo>
                    <a:pt x="79" y="63"/>
                  </a:lnTo>
                  <a:lnTo>
                    <a:pt x="80" y="69"/>
                  </a:lnTo>
                  <a:lnTo>
                    <a:pt x="79" y="75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56" y="0"/>
                  </a:moveTo>
                  <a:lnTo>
                    <a:pt x="12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82"/>
                  </a:lnTo>
                  <a:lnTo>
                    <a:pt x="0" y="312"/>
                  </a:lnTo>
                  <a:lnTo>
                    <a:pt x="0" y="371"/>
                  </a:lnTo>
                  <a:lnTo>
                    <a:pt x="1" y="376"/>
                  </a:lnTo>
                  <a:lnTo>
                    <a:pt x="4" y="380"/>
                  </a:lnTo>
                  <a:lnTo>
                    <a:pt x="7" y="382"/>
                  </a:lnTo>
                  <a:lnTo>
                    <a:pt x="12" y="383"/>
                  </a:lnTo>
                  <a:lnTo>
                    <a:pt x="156" y="383"/>
                  </a:lnTo>
                  <a:lnTo>
                    <a:pt x="156" y="383"/>
                  </a:lnTo>
                  <a:lnTo>
                    <a:pt x="156" y="383"/>
                  </a:lnTo>
                  <a:lnTo>
                    <a:pt x="161" y="382"/>
                  </a:lnTo>
                  <a:lnTo>
                    <a:pt x="164" y="380"/>
                  </a:lnTo>
                  <a:lnTo>
                    <a:pt x="167" y="376"/>
                  </a:lnTo>
                  <a:lnTo>
                    <a:pt x="168" y="371"/>
                  </a:lnTo>
                  <a:lnTo>
                    <a:pt x="168" y="12"/>
                  </a:lnTo>
                  <a:lnTo>
                    <a:pt x="167" y="7"/>
                  </a:lnTo>
                  <a:lnTo>
                    <a:pt x="164" y="4"/>
                  </a:lnTo>
                  <a:lnTo>
                    <a:pt x="161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graphicFrame>
        <p:nvGraphicFramePr>
          <p:cNvPr id="22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584981"/>
              </p:ext>
            </p:extLst>
          </p:nvPr>
        </p:nvGraphicFramePr>
        <p:xfrm>
          <a:off x="519563" y="2529259"/>
          <a:ext cx="2484893" cy="25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744918"/>
              </p:ext>
            </p:extLst>
          </p:nvPr>
        </p:nvGraphicFramePr>
        <p:xfrm>
          <a:off x="9075733" y="2449430"/>
          <a:ext cx="2484893" cy="25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/>
          <a:srcRect t="2325"/>
          <a:stretch/>
        </p:blipFill>
        <p:spPr>
          <a:xfrm>
            <a:off x="3024187" y="1494692"/>
            <a:ext cx="6143625" cy="5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8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2980B8"/>
      </a:accent1>
      <a:accent2>
        <a:srgbClr val="13A183"/>
      </a:accent2>
      <a:accent3>
        <a:srgbClr val="9EBC60"/>
      </a:accent3>
      <a:accent4>
        <a:srgbClr val="F49A0E"/>
      </a:accent4>
      <a:accent5>
        <a:srgbClr val="C64A3C"/>
      </a:accent5>
      <a:accent6>
        <a:srgbClr val="FFC000"/>
      </a:accent6>
      <a:hlink>
        <a:srgbClr val="954F72"/>
      </a:hlink>
      <a:folHlink>
        <a:srgbClr val="44546A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1119</Words>
  <Application>Microsoft Office PowerPoint</Application>
  <PresentationFormat>Grand écran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Times New Roman</vt:lpstr>
      <vt:lpstr>Tw Cen MT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benlamlihothmane11@gmail.com</cp:lastModifiedBy>
  <cp:revision>120</cp:revision>
  <dcterms:created xsi:type="dcterms:W3CDTF">2018-07-04T04:33:07Z</dcterms:created>
  <dcterms:modified xsi:type="dcterms:W3CDTF">2020-12-29T21:09:31Z</dcterms:modified>
</cp:coreProperties>
</file>