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2" r:id="rId3"/>
    <p:sldId id="263" r:id="rId4"/>
    <p:sldId id="273" r:id="rId5"/>
    <p:sldId id="274" r:id="rId6"/>
    <p:sldId id="275" r:id="rId7"/>
    <p:sldId id="270" r:id="rId8"/>
    <p:sldId id="276" r:id="rId9"/>
    <p:sldId id="264" r:id="rId10"/>
    <p:sldId id="268" r:id="rId11"/>
    <p:sldId id="277" r:id="rId12"/>
    <p:sldId id="278" r:id="rId13"/>
    <p:sldId id="279" r:id="rId14"/>
    <p:sldId id="282" r:id="rId15"/>
    <p:sldId id="283" r:id="rId16"/>
    <p:sldId id="284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88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64" userDrawn="1">
          <p15:clr>
            <a:srgbClr val="A4A3A4"/>
          </p15:clr>
        </p15:guide>
        <p15:guide id="4" pos="7416" userDrawn="1">
          <p15:clr>
            <a:srgbClr val="A4A3A4"/>
          </p15:clr>
        </p15:guide>
        <p15:guide id="5" orient="horz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380" autoAdjust="0"/>
  </p:normalViewPr>
  <p:slideViewPr>
    <p:cSldViewPr snapToGrid="0" showGuides="1">
      <p:cViewPr varScale="1">
        <p:scale>
          <a:sx n="58" d="100"/>
          <a:sy n="58" d="100"/>
        </p:scale>
        <p:origin x="1182" y="66"/>
      </p:cViewPr>
      <p:guideLst>
        <p:guide orient="horz" pos="888"/>
        <p:guide pos="3840"/>
        <p:guide pos="264"/>
        <p:guide pos="7416"/>
        <p:guide orient="horz"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Sheet1!$B$2</c:f>
              <c:strCache>
                <c:ptCount val="1"/>
                <c:pt idx="0">
                  <c:v>180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463-4735-9095-E16E2FFB0AD0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463-4735-9095-E16E2FFB0AD0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180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463-4735-9095-E16E2FFB0A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Sheet1!$B$2</c:f>
              <c:strCache>
                <c:ptCount val="1"/>
                <c:pt idx="0">
                  <c:v>144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463-4735-9095-E16E2FFB0AD0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463-4735-9095-E16E2FFB0AD0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144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463-4735-9095-E16E2FFB0A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Sheet1!$B$2</c:f>
              <c:strCache>
                <c:ptCount val="1"/>
                <c:pt idx="0">
                  <c:v>60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463-4735-9095-E16E2FFB0AD0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463-4735-9095-E16E2FFB0AD0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463-4735-9095-E16E2FFB0A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463-4735-9095-E16E2FFB0AD0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463-4735-9095-E16E2FFB0AD0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463-4735-9095-E16E2FFB0A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463-4735-9095-E16E2FFB0AD0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463-4735-9095-E16E2FFB0AD0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36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463-4735-9095-E16E2FFB0A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Sheet1!$B$2</c:f>
              <c:strCache>
                <c:ptCount val="1"/>
                <c:pt idx="0">
                  <c:v>73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DEF-482A-BFA0-22EA1E9869A5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DEF-482A-BFA0-22EA1E9869A5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73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DEF-482A-BFA0-22EA1E9869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v>2+Sheet1!$B$2</c:v>
          </c:tx>
          <c:dPt>
            <c:idx val="0"/>
            <c:bubble3D val="0"/>
            <c:spPr>
              <a:solidFill>
                <a:schemeClr val="accent3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34A-482D-BC56-6267CB2C6399}"/>
              </c:ext>
            </c:extLst>
          </c:dPt>
          <c:dPt>
            <c:idx val="1"/>
            <c:bubble3D val="0"/>
            <c:spPr>
              <a:solidFill>
                <a:schemeClr val="accent3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34A-482D-BC56-6267CB2C6399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73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34A-482D-BC56-6267CB2C63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AC746-2885-46C2-A78C-6FA4C904595B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C95C4-B7C0-4FB8-AFBF-30D3F14EBFD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34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C95C4-B7C0-4FB8-AFBF-30D3F14EBF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24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Alors on a pu </a:t>
            </a:r>
            <a:r>
              <a:rPr lang="fr-FR" dirty="0" err="1" smtClean="0"/>
              <a:t>aoir</a:t>
            </a:r>
            <a:r>
              <a:rPr lang="fr-FR" dirty="0" smtClean="0"/>
              <a:t> ce </a:t>
            </a:r>
            <a:r>
              <a:rPr lang="fr-FR" dirty="0" err="1" smtClean="0"/>
              <a:t>resultat</a:t>
            </a:r>
            <a:r>
              <a:rPr lang="fr-FR" dirty="0" smtClean="0"/>
              <a:t> qui </a:t>
            </a:r>
            <a:r>
              <a:rPr lang="fr-FR" dirty="0" err="1" smtClean="0"/>
              <a:t>reflete</a:t>
            </a:r>
            <a:r>
              <a:rPr lang="fr-FR" dirty="0" smtClean="0"/>
              <a:t> l’</a:t>
            </a:r>
            <a:r>
              <a:rPr lang="fr-FR" dirty="0" err="1" smtClean="0"/>
              <a:t>apprentiqge</a:t>
            </a:r>
            <a:r>
              <a:rPr lang="fr-FR" dirty="0" smtClean="0"/>
              <a:t> du model mais pas correction</a:t>
            </a:r>
            <a:r>
              <a:rPr lang="fr-FR" baseline="0" dirty="0" smtClean="0"/>
              <a:t> avec un grand </a:t>
            </a:r>
            <a:r>
              <a:rPr lang="fr-FR" baseline="0" dirty="0" err="1" smtClean="0"/>
              <a:t>loss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C95C4-B7C0-4FB8-AFBF-30D3F14EBFD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08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alors on peut </a:t>
            </a:r>
            <a:r>
              <a:rPr lang="fr-FR" baseline="0" dirty="0" err="1" smtClean="0"/>
              <a:t>deduire</a:t>
            </a:r>
            <a:r>
              <a:rPr lang="fr-FR" baseline="0" dirty="0" smtClean="0"/>
              <a:t> que le model vgg16 est le meilleur model, ou on peut l’</a:t>
            </a:r>
            <a:r>
              <a:rPr lang="fr-FR" baseline="0" dirty="0" err="1" smtClean="0"/>
              <a:t>ameliorer</a:t>
            </a:r>
            <a:r>
              <a:rPr lang="fr-FR" baseline="0" dirty="0" smtClean="0"/>
              <a:t> a l’aide d’augmentation de data surtout le cas pneumonie </a:t>
            </a:r>
            <a:endParaRPr lang="en-US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26A8-2483-476C-8A8A-942D96726AD0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9457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C95C4-B7C0-4FB8-AFBF-30D3F14EBF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86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pneumonie est une infection pulmonaire qui cause de l’inflammation et des dommages aux tissus pulmonaires.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Chez une personne en bonne santé, les alvéoles se remplissent d’air pendant la respiration; cependant, chez les personnes atteintes de pneumonie, les alvéoles sont déjà remplies de pus et de liquide qui affecte les échanges gazeux.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C95C4-B7C0-4FB8-AFBF-30D3F14EBF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09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C95C4-B7C0-4FB8-AFBF-30D3F14EBF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38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L'apprentissage par transfert (</a:t>
            </a:r>
            <a:r>
              <a:rPr lang="fr-FR" dirty="0" err="1" smtClean="0"/>
              <a:t>transfer</a:t>
            </a:r>
            <a:r>
              <a:rPr lang="fr-FR" dirty="0" smtClean="0"/>
              <a:t> </a:t>
            </a:r>
            <a:r>
              <a:rPr lang="fr-FR" dirty="0" err="1" smtClean="0"/>
              <a:t>learning</a:t>
            </a:r>
            <a:r>
              <a:rPr lang="fr-FR" dirty="0" smtClean="0"/>
              <a:t> en anglais) est l'un des champs de recherche de l'apprentissage automatique qui vise à transférer des connaissances d'une ou plusieurs tâches sources vers une ou plusieurs tâches cibles.</a:t>
            </a:r>
          </a:p>
          <a:p>
            <a:r>
              <a:rPr lang="fr-FR" dirty="0" smtClean="0"/>
              <a:t>Il consiste à prendre les caractéristiques apprises sur un problème et à les exploiter sur un nouveau problème similaire</a:t>
            </a:r>
            <a:r>
              <a:rPr lang="fr-FR" baseline="0" dirty="0" smtClean="0"/>
              <a:t> , est habituellement effectuée pour des tâches où notre ensemble de données contient un trop peu de données </a:t>
            </a:r>
          </a:p>
          <a:p>
            <a:r>
              <a:rPr lang="fr-FR" baseline="0" dirty="0" smtClean="0"/>
              <a:t>Alors on passe par 5 étape :</a:t>
            </a:r>
          </a:p>
          <a:p>
            <a:pPr marL="228600" indent="-228600">
              <a:buFont typeface="+mj-lt"/>
              <a:buAutoNum type="arabicPeriod"/>
            </a:pPr>
            <a:r>
              <a:rPr lang="fr-FR" dirty="0" smtClean="0"/>
              <a:t>Prenez des couches d’un modèle déjà</a:t>
            </a:r>
            <a:r>
              <a:rPr lang="fr-FR" baseline="0" dirty="0" smtClean="0"/>
              <a:t> </a:t>
            </a:r>
            <a:r>
              <a:rPr lang="fr-FR" dirty="0" smtClean="0"/>
              <a:t>formé</a:t>
            </a:r>
            <a:r>
              <a:rPr lang="fr-FR" baseline="0" dirty="0" smtClean="0"/>
              <a:t> , par exemple on a pris le model vgg16 – vgg19 - InceptionV3 –</a:t>
            </a:r>
            <a:r>
              <a:rPr lang="fr-FR" baseline="0" dirty="0" err="1" smtClean="0"/>
              <a:t>ResNet</a:t>
            </a:r>
            <a:endParaRPr lang="fr-FR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Freeze le model </a:t>
            </a:r>
            <a:r>
              <a:rPr lang="fr-FR" sz="1200" dirty="0" smtClean="0"/>
              <a:t>prédéfinie</a:t>
            </a:r>
            <a:r>
              <a:rPr lang="fr-FR" sz="1200" baseline="0" dirty="0" smtClean="0"/>
              <a:t> </a:t>
            </a:r>
            <a:r>
              <a:rPr lang="fr-FR" dirty="0" smtClean="0"/>
              <a:t>afin d’éviter de détruire l’information qu’ils contiennent ,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sz="1200" dirty="0" smtClean="0"/>
              <a:t>Ajoutez de nouvelles couches </a:t>
            </a:r>
            <a:r>
              <a:rPr lang="fr-FR" sz="1200" dirty="0" err="1" smtClean="0"/>
              <a:t>formatables</a:t>
            </a:r>
            <a:r>
              <a:rPr lang="fr-FR" sz="1200" dirty="0" smtClean="0"/>
              <a:t> au-dessus des couches </a:t>
            </a:r>
            <a:r>
              <a:rPr lang="en-US" sz="1200" dirty="0" err="1" smtClean="0"/>
              <a:t>Freezé</a:t>
            </a:r>
            <a:r>
              <a:rPr lang="fr-FR" sz="1200" dirty="0" smtClean="0"/>
              <a:t>.</a:t>
            </a:r>
            <a:r>
              <a:rPr lang="en-US" sz="1200" baseline="0" dirty="0" smtClean="0"/>
              <a:t> </a:t>
            </a:r>
            <a:r>
              <a:rPr lang="fr-FR" sz="1200" baseline="0" dirty="0" smtClean="0"/>
              <a:t>pour</a:t>
            </a:r>
            <a:r>
              <a:rPr lang="fr-FR" dirty="0" smtClean="0"/>
              <a:t> apprendre à transformer les anciennes fonctionnalités en prédictions sur un nouvel ensemble de données.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sz="1200" dirty="0" smtClean="0"/>
              <a:t>Entrainer le tonalité de model</a:t>
            </a:r>
            <a:r>
              <a:rPr lang="en-US" sz="1200" baseline="0" dirty="0" smtClean="0"/>
              <a:t>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 smtClean="0"/>
              <a:t>Fine-tuning </a:t>
            </a:r>
            <a:r>
              <a:rPr lang="fr-FR" baseline="0" dirty="0" smtClean="0"/>
              <a:t>Une dernière étape, optionnelle,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 consiste à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defreezer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l’ensemble du modèle (ou une partie de celui-ci), et de le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re-former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sur les nouvelles données avec un taux d’apprentissage très faible. Cela peut potentiellement permettre d’apporter des améliorations significatives</a:t>
            </a:r>
            <a:endParaRPr lang="fr-FR" baseline="0" dirty="0" smtClean="0"/>
          </a:p>
          <a:p>
            <a:pPr marL="228600" indent="-228600">
              <a:buFont typeface="+mj-lt"/>
              <a:buAutoNum type="arabicPeriod"/>
            </a:pPr>
            <a:endParaRPr lang="fr-FR" dirty="0" smtClean="0"/>
          </a:p>
          <a:p>
            <a:pPr marL="228600" indent="-228600">
              <a:buFont typeface="+mj-lt"/>
              <a:buAutoNum type="arabicPeriod"/>
            </a:pPr>
            <a:endParaRPr lang="fr-FR" dirty="0" smtClean="0"/>
          </a:p>
          <a:p>
            <a:pPr marL="228600" indent="-228600">
              <a:buFont typeface="+mj-lt"/>
              <a:buAutoNum type="arabicPeriod"/>
            </a:pPr>
            <a:endParaRPr lang="fr-FR" dirty="0" smtClean="0"/>
          </a:p>
          <a:p>
            <a:pPr marL="228600" indent="-228600">
              <a:buFont typeface="+mj-lt"/>
              <a:buAutoNum type="arabicPeriod"/>
            </a:pPr>
            <a:endParaRPr lang="fr-FR" dirty="0" smtClean="0"/>
          </a:p>
          <a:p>
            <a:pPr marL="228600" indent="-228600">
              <a:buFont typeface="+mj-lt"/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C95C4-B7C0-4FB8-AFBF-30D3F14EBF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52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Comme on a parle notre projet</a:t>
            </a:r>
            <a:r>
              <a:rPr lang="fr-FR" baseline="0" dirty="0" smtClean="0"/>
              <a:t> va classier les image en image de cas normal et autre de cas </a:t>
            </a:r>
            <a:r>
              <a:rPr lang="fr-FR" baseline="0" dirty="0" err="1" smtClean="0"/>
              <a:t>pnemonie</a:t>
            </a:r>
            <a:r>
              <a:rPr lang="fr-FR" baseline="0" dirty="0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C95C4-B7C0-4FB8-AFBF-30D3F14EBF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75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on peut déduire un problème  d’équilibre (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73%27%)</a:t>
            </a:r>
            <a:r>
              <a:rPr lang="fr-FR" baseline="0" dirty="0" smtClean="0"/>
              <a:t> qu’on va essaie de réduire a l’aide d’augmentation de data  dans le but d’avoir un model d’</a:t>
            </a:r>
            <a:r>
              <a:rPr lang="fr-FR" baseline="0" dirty="0" err="1" smtClean="0"/>
              <a:t>appentisage</a:t>
            </a:r>
            <a:r>
              <a:rPr lang="fr-FR" baseline="0" dirty="0" smtClean="0"/>
              <a:t> solide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C95C4-B7C0-4FB8-AFBF-30D3F14EBF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30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</a:t>
            </a:r>
            <a:r>
              <a:rPr lang="fr-FR" baseline="0" dirty="0" smtClean="0"/>
              <a:t> l’aide du model VGG16 on peut retenir les résultat suivante:</a:t>
            </a:r>
            <a:endParaRPr lang="en-US" dirty="0" smtClean="0"/>
          </a:p>
          <a:p>
            <a:r>
              <a:rPr lang="fr-FR" noProof="1" smtClean="0"/>
              <a:t>Tous</a:t>
            </a:r>
            <a:r>
              <a:rPr lang="en-US" dirty="0" smtClean="0"/>
              <a:t> ca </a:t>
            </a:r>
            <a:r>
              <a:rPr lang="fr-FR" noProof="0" dirty="0" smtClean="0"/>
              <a:t>reflète</a:t>
            </a:r>
            <a:r>
              <a:rPr lang="en-US" dirty="0" smtClean="0"/>
              <a:t> que Notre model append </a:t>
            </a:r>
            <a:r>
              <a:rPr lang="en-US" dirty="0" err="1" smtClean="0"/>
              <a:t>mais</a:t>
            </a:r>
            <a:r>
              <a:rPr lang="en-US" baseline="0" dirty="0" smtClean="0"/>
              <a:t> pas avec la </a:t>
            </a:r>
            <a:r>
              <a:rPr lang="fr-FR" baseline="0" noProof="0" dirty="0" smtClean="0"/>
              <a:t>meilleur</a:t>
            </a:r>
            <a:r>
              <a:rPr lang="en-US" baseline="0" dirty="0" smtClean="0"/>
              <a:t> , et ca du a </a:t>
            </a:r>
            <a:r>
              <a:rPr lang="en-US" baseline="0" dirty="0" err="1" smtClean="0"/>
              <a:t>l’inquilibrité</a:t>
            </a:r>
            <a:r>
              <a:rPr lang="en-US" baseline="0" dirty="0" smtClean="0"/>
              <a:t> de Notre data </a:t>
            </a:r>
            <a:r>
              <a:rPr lang="en-US" baseline="0" dirty="0" err="1" smtClean="0"/>
              <a:t>ou</a:t>
            </a:r>
            <a:r>
              <a:rPr lang="en-US" baseline="0" dirty="0" smtClean="0"/>
              <a:t> le model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detecte</a:t>
            </a:r>
            <a:r>
              <a:rPr lang="en-US" baseline="0" dirty="0" smtClean="0"/>
              <a:t> les image du </a:t>
            </a:r>
            <a:r>
              <a:rPr lang="en-US" baseline="0" dirty="0" err="1" smtClean="0"/>
              <a:t>cas</a:t>
            </a:r>
            <a:r>
              <a:rPr lang="en-US" baseline="0" dirty="0" smtClean="0"/>
              <a:t> normal </a:t>
            </a:r>
            <a:r>
              <a:rPr lang="en-US" baseline="0" dirty="0" err="1" smtClean="0"/>
              <a:t>facilement</a:t>
            </a:r>
            <a:r>
              <a:rPr lang="en-US" baseline="0" dirty="0" smtClean="0"/>
              <a:t> et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trouver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difficulté</a:t>
            </a:r>
            <a:r>
              <a:rPr lang="en-US" baseline="0" dirty="0" smtClean="0"/>
              <a:t> avec les image </a:t>
            </a:r>
            <a:r>
              <a:rPr lang="en-US" baseline="0" dirty="0" err="1" smtClean="0"/>
              <a:t>pneumonie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avec un loss </a:t>
            </a:r>
            <a:r>
              <a:rPr lang="en-US" baseline="0" dirty="0" err="1" smtClean="0"/>
              <a:t>quand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dir</a:t>
            </a:r>
            <a:r>
              <a:rPr lang="en-US" baseline="0" dirty="0" smtClean="0"/>
              <a:t> parfait ,</a:t>
            </a:r>
          </a:p>
          <a:p>
            <a:endParaRPr lang="en-US" baseline="0" dirty="0" smtClean="0"/>
          </a:p>
          <a:p>
            <a:r>
              <a:rPr lang="en-US" dirty="0" smtClean="0"/>
              <a:t>Validation: accuracy = 0.875000 ; </a:t>
            </a:r>
            <a:r>
              <a:rPr lang="en-US" dirty="0" err="1" smtClean="0"/>
              <a:t>loss_v</a:t>
            </a:r>
            <a:r>
              <a:rPr lang="en-US" dirty="0" smtClean="0"/>
              <a:t> = 0.131940</a:t>
            </a:r>
          </a:p>
          <a:p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loss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0.1341 -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accuracy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0.9486</a:t>
            </a:r>
            <a:endParaRPr lang="en-US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C95C4-B7C0-4FB8-AFBF-30D3F14EBF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65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 </a:t>
            </a:r>
            <a:r>
              <a:rPr lang="fr-FR" dirty="0" err="1" smtClean="0"/>
              <a:t>meme</a:t>
            </a:r>
            <a:r>
              <a:rPr lang="fr-FR" dirty="0" smtClean="0"/>
              <a:t> </a:t>
            </a:r>
            <a:r>
              <a:rPr lang="fr-FR" dirty="0" err="1" smtClean="0"/>
              <a:t>proble</a:t>
            </a:r>
            <a:r>
              <a:rPr lang="fr-FR" dirty="0" smtClean="0"/>
              <a:t> que le model </a:t>
            </a:r>
            <a:r>
              <a:rPr lang="fr-FR" dirty="0" err="1" smtClean="0"/>
              <a:t>precedent</a:t>
            </a:r>
            <a:r>
              <a:rPr lang="fr-FR" dirty="0" smtClean="0"/>
              <a:t>  mais pire</a:t>
            </a:r>
            <a:r>
              <a:rPr lang="fr-FR" baseline="0" dirty="0" smtClean="0"/>
              <a:t> avec une dropout l’hors de la validation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0.937500 ;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loss_v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0.138557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Traine :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loss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0.0690 -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accuracy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0.9728</a:t>
            </a:r>
            <a:endParaRPr lang="en-US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C95C4-B7C0-4FB8-AFBF-30D3F14EBF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2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06CF-520C-4382-8F07-0C8A0CA55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BD802E-4D8E-4FA6-A063-72E78C7F3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BDD0E-9C13-4AA2-9B76-4ED46F599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7348-F09D-4172-8F57-E27EB1A6E1BF}" type="datetime1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2FD72-A355-4ECD-80BE-B760D9EAD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26990-84CB-4C6A-B6D1-1845D00CD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5F3C-F0A9-42FF-BB7C-DD95C97F84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68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8BA7D-6E1E-4CCE-84D3-A449EECD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65F2FB-0534-4089-8C40-50596E76D2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376C1-73A7-4346-A8AA-8D731172A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7E8A-0408-40EA-A52E-9BF8382983A5}" type="datetime1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53FBC-BA5E-4BA3-9F99-A95D9635D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02C76-9FA2-4701-B7DF-67B74EC24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5F3C-F0A9-42FF-BB7C-DD95C97F84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06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EF6AD6-AE89-4303-9620-A3913B9F72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3EEDD3-2AAD-45EA-843D-6295731DF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82336-8F63-4511-B2FA-FD9A1C55A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81576-A886-4110-BF71-F82F540D88BA}" type="datetime1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10E75-0F5E-4C55-A856-26D8299A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C8E1C-E56E-438C-9E67-FB4C26DBD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5F3C-F0A9-42FF-BB7C-DD95C97F84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85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9FC4F-3529-4E51-B8F4-C5A4F74DB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7D4A8-C503-4495-94B7-B90D90122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07C62-FE3F-4E51-8AE8-4FB5B89E6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3D22-138A-4C75-8AD3-02D82FBE9A21}" type="datetime1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5BE0E-BC90-4162-A1F1-8A8FABFBC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51848-FF9F-47A5-9639-1243847B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5F3C-F0A9-42FF-BB7C-DD95C97F84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53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76336-1312-4B28-80EE-DCB90E0D7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CF866-FB6E-490D-B6A3-A6247BFE4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57956-564B-436C-AB0A-8C3907E64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DE4B-791C-4970-B6CA-6A247340A8F3}" type="datetime1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DFB70-75E7-4DEA-AE06-D41581894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3184A-9D2C-4CE5-9EBD-C4BF91D52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5F3C-F0A9-42FF-BB7C-DD95C97F84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99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D2E30-9FD1-44FD-AF35-C4E52511F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93BB3-4EB3-4ACF-BB2A-EB4C0D2318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248D7F-8040-4441-9386-E54F2FC1D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60D49-71A1-4D4A-9E19-0BB9109BA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351D-D28F-4F80-893A-E23261F335A2}" type="datetime1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F22FF-D4FD-48D9-9C67-05146C9F5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18671-3140-414D-998D-CC34A0DFC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5F3C-F0A9-42FF-BB7C-DD95C97F84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41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C932B-072D-4948-A9CC-1631C52C0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068DE-3FBD-414A-8678-ECD4170F9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4CF24E-EE3E-4AF9-B8D1-B8C2E9474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B5A0F9-B7F4-45A6-8637-E086C2697B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2F49C9-E702-48C6-9180-AA8653389B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1079B9-87F3-4707-B6BD-6D8DF5DE1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48E7C-1D82-4EA2-82F2-6D539A5FF6DA}" type="datetime1">
              <a:rPr lang="en-US" smtClean="0"/>
              <a:t>12/29/2020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DC746E-AD4D-4765-A3E5-2A6159AEE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D6FD5C-89C9-4245-8CD0-059CF0363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5F3C-F0A9-42FF-BB7C-DD95C97F84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1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6A1DC-716E-4E60-8F56-78EE0DAE9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B7C98C-92C1-4F68-840D-8EF5C621A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095F-B83E-4838-A9B8-21CC62E8E59A}" type="datetime1">
              <a:rPr lang="en-US" smtClean="0"/>
              <a:t>12/29/2020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89F644-04B3-40B9-A8C3-D7305D3BD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F177D-4C65-4A70-BB8C-933756F72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5F3C-F0A9-42FF-BB7C-DD95C97F84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3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F25E0F-D106-4F86-B3EC-06A808AC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3958E-AD8C-45F6-9A3D-C6F8A003F76B}" type="datetime1">
              <a:rPr lang="en-US" smtClean="0"/>
              <a:t>12/29/2020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2F46A8-AC21-4442-8592-049C31E8F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ACEE6-2F93-422C-8337-43BF9CC65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5F3C-F0A9-42FF-BB7C-DD95C97F84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70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8F3FA-CDB9-4D21-BE7F-DC85DC31F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189C9-1432-428A-8273-C4A9D7891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E2CBDF-9EED-49C8-BFA6-38682A82E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C7C7B-07E2-462F-BEF0-7AC9A479F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1485-C475-462F-A693-C33502ED32B7}" type="datetime1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CFCF3F-2A4B-42ED-A709-02CECE41A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E85B6-9793-4484-BDD7-933D73C9A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5F3C-F0A9-42FF-BB7C-DD95C97F84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13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F40B0-182E-4C23-ADC5-081E0A353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7418B5-75A4-4CD5-9A58-47BE4618E0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848DFA-4D05-46CF-8E06-055B04293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D1506-9CD6-4C13-9A2B-8321F38C8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AD34-2A83-4F1A-890D-2F45FFE2F741}" type="datetime1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5EFD2-5E26-47FB-A6C7-3AD987B5B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7A4BB-E74B-4AF0-8BAF-CE7764291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5F3C-F0A9-42FF-BB7C-DD95C97F84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93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656F54-D3AD-4EE7-BA35-0303F342F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5737F-8E41-4CB7-B165-FE498E144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552CB-6B22-408B-93EE-29DE2E3849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B07E1-9907-41BE-904F-C4EE887DE367}" type="datetime1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4DDF9-0E40-451F-A53B-635C33E9D4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BCA76-CD1C-4753-AED1-2F4F4DB93F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A5F3C-F0A9-42FF-BB7C-DD95C97F84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36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chemeClr val="bg2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85FB431-7B14-4614-BB3B-FA17C1F6C41E}"/>
              </a:ext>
            </a:extLst>
          </p:cNvPr>
          <p:cNvSpPr txBox="1"/>
          <p:nvPr/>
        </p:nvSpPr>
        <p:spPr>
          <a:xfrm>
            <a:off x="3090672" y="2340864"/>
            <a:ext cx="6713220" cy="123110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deep</a:t>
            </a:r>
            <a:r>
              <a:rPr lang="en-US" sz="80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8000" dirty="0">
                <a:solidFill>
                  <a:schemeClr val="accent2"/>
                </a:solidFill>
                <a:latin typeface="+mj-lt"/>
              </a:rPr>
              <a:t>learning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1DF0CF75-5E68-4C70-9BB0-5A3DF8E2BBBD}"/>
              </a:ext>
            </a:extLst>
          </p:cNvPr>
          <p:cNvSpPr/>
          <p:nvPr/>
        </p:nvSpPr>
        <p:spPr>
          <a:xfrm>
            <a:off x="10883900" y="5092700"/>
            <a:ext cx="2616200" cy="2616200"/>
          </a:xfrm>
          <a:prstGeom prst="diamond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80947DE4-4F9B-427E-B00E-6BF2217F9596}"/>
              </a:ext>
            </a:extLst>
          </p:cNvPr>
          <p:cNvSpPr/>
          <p:nvPr/>
        </p:nvSpPr>
        <p:spPr>
          <a:xfrm>
            <a:off x="-1308100" y="5092700"/>
            <a:ext cx="2616200" cy="2616200"/>
          </a:xfrm>
          <a:prstGeom prst="diamond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2197A090-AD0D-4C80-AECC-244468A684AC}"/>
              </a:ext>
            </a:extLst>
          </p:cNvPr>
          <p:cNvSpPr/>
          <p:nvPr/>
        </p:nvSpPr>
        <p:spPr>
          <a:xfrm>
            <a:off x="10883900" y="-897680"/>
            <a:ext cx="2616200" cy="2616200"/>
          </a:xfrm>
          <a:prstGeom prst="diamond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CD21FB71-65B6-49C3-8DFF-3E710B67B06C}"/>
              </a:ext>
            </a:extLst>
          </p:cNvPr>
          <p:cNvSpPr/>
          <p:nvPr/>
        </p:nvSpPr>
        <p:spPr>
          <a:xfrm>
            <a:off x="-1308100" y="-897680"/>
            <a:ext cx="2616200" cy="2616200"/>
          </a:xfrm>
          <a:prstGeom prst="diamond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033" y="0"/>
            <a:ext cx="1384471" cy="906814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814" y="0"/>
            <a:ext cx="866877" cy="736252"/>
          </a:xfrm>
          <a:prstGeom prst="rect">
            <a:avLst/>
          </a:prstGeom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AD1DE8E5-6597-4EEB-B328-822F734A2F6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938132" y="794231"/>
            <a:ext cx="2029596" cy="1605754"/>
          </a:xfrm>
          <a:prstGeom prst="ellipse">
            <a:avLst/>
          </a:prstGeom>
        </p:spPr>
      </p:pic>
      <p:sp>
        <p:nvSpPr>
          <p:cNvPr id="19" name="Oval 15">
            <a:extLst>
              <a:ext uri="{FF2B5EF4-FFF2-40B4-BE49-F238E27FC236}">
                <a16:creationId xmlns:a16="http://schemas.microsoft.com/office/drawing/2014/main" id="{267E3197-F756-4B8B-9ABB-9701F8D77CD1}"/>
              </a:ext>
            </a:extLst>
          </p:cNvPr>
          <p:cNvSpPr/>
          <p:nvPr/>
        </p:nvSpPr>
        <p:spPr>
          <a:xfrm>
            <a:off x="4828032" y="694944"/>
            <a:ext cx="2231136" cy="17739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CF3F83E4-1978-462D-82E9-2028E8170B29}"/>
              </a:ext>
            </a:extLst>
          </p:cNvPr>
          <p:cNvSpPr txBox="1"/>
          <p:nvPr/>
        </p:nvSpPr>
        <p:spPr>
          <a:xfrm>
            <a:off x="1476829" y="5232432"/>
            <a:ext cx="267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BENLAMLIH Othmane</a:t>
            </a:r>
          </a:p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EL ABBADI Youness</a:t>
            </a:r>
          </a:p>
        </p:txBody>
      </p:sp>
      <p:sp>
        <p:nvSpPr>
          <p:cNvPr id="21" name="TextBox 27">
            <a:extLst>
              <a:ext uri="{FF2B5EF4-FFF2-40B4-BE49-F238E27FC236}">
                <a16:creationId xmlns:a16="http://schemas.microsoft.com/office/drawing/2014/main" id="{B8583709-595F-4CE2-B8B0-C47733F186E5}"/>
              </a:ext>
            </a:extLst>
          </p:cNvPr>
          <p:cNvSpPr txBox="1"/>
          <p:nvPr/>
        </p:nvSpPr>
        <p:spPr>
          <a:xfrm>
            <a:off x="7405672" y="4918517"/>
            <a:ext cx="2247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solidFill>
                  <a:srgbClr val="03A1A4"/>
                </a:solidFill>
                <a:latin typeface="Tw Cen MT" panose="020B0602020104020603" pitchFamily="34" charset="0"/>
              </a:rPr>
              <a:t>Encadré</a:t>
            </a:r>
            <a:r>
              <a:rPr lang="en-US" sz="2800" dirty="0" smtClean="0">
                <a:solidFill>
                  <a:srgbClr val="03A1A4"/>
                </a:solidFill>
                <a:latin typeface="Tw Cen MT" panose="020B0602020104020603" pitchFamily="34" charset="0"/>
              </a:rPr>
              <a:t> par :</a:t>
            </a:r>
            <a:endParaRPr lang="en-US" sz="2800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CF3F83E4-1978-462D-82E9-2028E8170B29}"/>
              </a:ext>
            </a:extLst>
          </p:cNvPr>
          <p:cNvSpPr txBox="1"/>
          <p:nvPr/>
        </p:nvSpPr>
        <p:spPr>
          <a:xfrm>
            <a:off x="8287346" y="5488464"/>
            <a:ext cx="2886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DR .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Abdelhak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Mahmoudi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46313" y="3628382"/>
            <a:ext cx="78802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/>
              <a:t>Apprentissage par transfert </a:t>
            </a:r>
            <a:r>
              <a:rPr lang="fr-FR" sz="2400" dirty="0" smtClean="0"/>
              <a:t> pour </a:t>
            </a:r>
            <a:r>
              <a:rPr lang="fr-FR" sz="2400" dirty="0"/>
              <a:t>la détection de la pneumonie</a:t>
            </a:r>
          </a:p>
        </p:txBody>
      </p:sp>
      <p:sp>
        <p:nvSpPr>
          <p:cNvPr id="24" name="TextBox 27">
            <a:extLst>
              <a:ext uri="{FF2B5EF4-FFF2-40B4-BE49-F238E27FC236}">
                <a16:creationId xmlns:a16="http://schemas.microsoft.com/office/drawing/2014/main" id="{B8583709-595F-4CE2-B8B0-C47733F186E5}"/>
              </a:ext>
            </a:extLst>
          </p:cNvPr>
          <p:cNvSpPr txBox="1"/>
          <p:nvPr/>
        </p:nvSpPr>
        <p:spPr>
          <a:xfrm>
            <a:off x="974392" y="4668581"/>
            <a:ext cx="2247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03A1A4"/>
                </a:solidFill>
                <a:latin typeface="Tw Cen MT" panose="020B0602020104020603" pitchFamily="34" charset="0"/>
              </a:rPr>
              <a:t>Présenté</a:t>
            </a:r>
            <a:r>
              <a:rPr lang="en-US" sz="2800" dirty="0">
                <a:solidFill>
                  <a:srgbClr val="03A1A4"/>
                </a:solidFill>
                <a:latin typeface="Tw Cen MT" panose="020B0602020104020603" pitchFamily="34" charset="0"/>
              </a:rPr>
              <a:t> par :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5F3C-F0A9-42FF-BB7C-DD95C97F84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170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8C15872-DC75-4611-BC78-4D9DCB0C6305}"/>
              </a:ext>
            </a:extLst>
          </p:cNvPr>
          <p:cNvSpPr/>
          <p:nvPr/>
        </p:nvSpPr>
        <p:spPr>
          <a:xfrm>
            <a:off x="0" y="0"/>
            <a:ext cx="12192000" cy="1409700"/>
          </a:xfrm>
          <a:prstGeom prst="rect">
            <a:avLst/>
          </a:prstGeom>
          <a:pattFill prst="dash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35B2E0-DF79-42DF-BC66-6C38E2AA2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8196" y="6453616"/>
            <a:ext cx="2743200" cy="365125"/>
          </a:xfrm>
        </p:spPr>
        <p:txBody>
          <a:bodyPr/>
          <a:lstStyle/>
          <a:p>
            <a:fld id="{7FAA5F3C-F0A9-42FF-BB7C-DD95C97F8441}" type="slidenum">
              <a:rPr lang="en-US" sz="2400" smtClean="0"/>
              <a:t>10</a:t>
            </a:fld>
            <a:endParaRPr lang="en-US" sz="24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05B7305-78CD-4294-BA22-0AF054613366}"/>
              </a:ext>
            </a:extLst>
          </p:cNvPr>
          <p:cNvGrpSpPr/>
          <p:nvPr/>
        </p:nvGrpSpPr>
        <p:grpSpPr>
          <a:xfrm>
            <a:off x="7702120" y="3581167"/>
            <a:ext cx="467130" cy="556846"/>
            <a:chOff x="5494338" y="1370013"/>
            <a:chExt cx="239712" cy="285750"/>
          </a:xfrm>
          <a:solidFill>
            <a:schemeClr val="bg1"/>
          </a:solidFill>
        </p:grpSpPr>
        <p:sp>
          <p:nvSpPr>
            <p:cNvPr id="34" name="Freeform 961">
              <a:extLst>
                <a:ext uri="{FF2B5EF4-FFF2-40B4-BE49-F238E27FC236}">
                  <a16:creationId xmlns:a16="http://schemas.microsoft.com/office/drawing/2014/main" id="{30F0DD5D-D177-49E6-B441-7378273D2D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370013"/>
              <a:ext cx="104775" cy="133350"/>
            </a:xfrm>
            <a:custGeom>
              <a:avLst/>
              <a:gdLst>
                <a:gd name="T0" fmla="*/ 156 w 265"/>
                <a:gd name="T1" fmla="*/ 108 h 337"/>
                <a:gd name="T2" fmla="*/ 156 w 265"/>
                <a:gd name="T3" fmla="*/ 12 h 337"/>
                <a:gd name="T4" fmla="*/ 252 w 265"/>
                <a:gd name="T5" fmla="*/ 108 h 337"/>
                <a:gd name="T6" fmla="*/ 156 w 265"/>
                <a:gd name="T7" fmla="*/ 108 h 337"/>
                <a:gd name="T8" fmla="*/ 261 w 265"/>
                <a:gd name="T9" fmla="*/ 100 h 337"/>
                <a:gd name="T10" fmla="*/ 165 w 265"/>
                <a:gd name="T11" fmla="*/ 3 h 337"/>
                <a:gd name="T12" fmla="*/ 161 w 265"/>
                <a:gd name="T13" fmla="*/ 1 h 337"/>
                <a:gd name="T14" fmla="*/ 156 w 265"/>
                <a:gd name="T15" fmla="*/ 0 h 337"/>
                <a:gd name="T16" fmla="*/ 12 w 265"/>
                <a:gd name="T17" fmla="*/ 0 h 337"/>
                <a:gd name="T18" fmla="*/ 7 w 265"/>
                <a:gd name="T19" fmla="*/ 1 h 337"/>
                <a:gd name="T20" fmla="*/ 3 w 265"/>
                <a:gd name="T21" fmla="*/ 3 h 337"/>
                <a:gd name="T22" fmla="*/ 1 w 265"/>
                <a:gd name="T23" fmla="*/ 7 h 337"/>
                <a:gd name="T24" fmla="*/ 0 w 265"/>
                <a:gd name="T25" fmla="*/ 12 h 337"/>
                <a:gd name="T26" fmla="*/ 0 w 265"/>
                <a:gd name="T27" fmla="*/ 325 h 337"/>
                <a:gd name="T28" fmla="*/ 1 w 265"/>
                <a:gd name="T29" fmla="*/ 329 h 337"/>
                <a:gd name="T30" fmla="*/ 3 w 265"/>
                <a:gd name="T31" fmla="*/ 334 h 337"/>
                <a:gd name="T32" fmla="*/ 7 w 265"/>
                <a:gd name="T33" fmla="*/ 337 h 337"/>
                <a:gd name="T34" fmla="*/ 12 w 265"/>
                <a:gd name="T35" fmla="*/ 337 h 337"/>
                <a:gd name="T36" fmla="*/ 253 w 265"/>
                <a:gd name="T37" fmla="*/ 337 h 337"/>
                <a:gd name="T38" fmla="*/ 258 w 265"/>
                <a:gd name="T39" fmla="*/ 337 h 337"/>
                <a:gd name="T40" fmla="*/ 261 w 265"/>
                <a:gd name="T41" fmla="*/ 334 h 337"/>
                <a:gd name="T42" fmla="*/ 264 w 265"/>
                <a:gd name="T43" fmla="*/ 329 h 337"/>
                <a:gd name="T44" fmla="*/ 265 w 265"/>
                <a:gd name="T45" fmla="*/ 325 h 337"/>
                <a:gd name="T46" fmla="*/ 265 w 265"/>
                <a:gd name="T47" fmla="*/ 108 h 337"/>
                <a:gd name="T48" fmla="*/ 264 w 265"/>
                <a:gd name="T49" fmla="*/ 104 h 337"/>
                <a:gd name="T50" fmla="*/ 261 w 265"/>
                <a:gd name="T51" fmla="*/ 10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7">
                  <a:moveTo>
                    <a:pt x="156" y="108"/>
                  </a:moveTo>
                  <a:lnTo>
                    <a:pt x="156" y="12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261" y="100"/>
                  </a:moveTo>
                  <a:lnTo>
                    <a:pt x="165" y="3"/>
                  </a:ln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4"/>
                  </a:lnTo>
                  <a:lnTo>
                    <a:pt x="7" y="337"/>
                  </a:lnTo>
                  <a:lnTo>
                    <a:pt x="12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1" y="334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62">
              <a:extLst>
                <a:ext uri="{FF2B5EF4-FFF2-40B4-BE49-F238E27FC236}">
                  <a16:creationId xmlns:a16="http://schemas.microsoft.com/office/drawing/2014/main" id="{D5FEDAC3-6A71-4715-89F3-30A6AD0E0A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370013"/>
              <a:ext cx="106363" cy="133350"/>
            </a:xfrm>
            <a:custGeom>
              <a:avLst/>
              <a:gdLst>
                <a:gd name="T0" fmla="*/ 157 w 266"/>
                <a:gd name="T1" fmla="*/ 108 h 337"/>
                <a:gd name="T2" fmla="*/ 157 w 266"/>
                <a:gd name="T3" fmla="*/ 12 h 337"/>
                <a:gd name="T4" fmla="*/ 252 w 266"/>
                <a:gd name="T5" fmla="*/ 108 h 337"/>
                <a:gd name="T6" fmla="*/ 157 w 266"/>
                <a:gd name="T7" fmla="*/ 108 h 337"/>
                <a:gd name="T8" fmla="*/ 166 w 266"/>
                <a:gd name="T9" fmla="*/ 3 h 337"/>
                <a:gd name="T10" fmla="*/ 162 w 266"/>
                <a:gd name="T11" fmla="*/ 1 h 337"/>
                <a:gd name="T12" fmla="*/ 157 w 266"/>
                <a:gd name="T13" fmla="*/ 0 h 337"/>
                <a:gd name="T14" fmla="*/ 13 w 266"/>
                <a:gd name="T15" fmla="*/ 0 h 337"/>
                <a:gd name="T16" fmla="*/ 8 w 266"/>
                <a:gd name="T17" fmla="*/ 1 h 337"/>
                <a:gd name="T18" fmla="*/ 5 w 266"/>
                <a:gd name="T19" fmla="*/ 3 h 337"/>
                <a:gd name="T20" fmla="*/ 1 w 266"/>
                <a:gd name="T21" fmla="*/ 7 h 337"/>
                <a:gd name="T22" fmla="*/ 0 w 266"/>
                <a:gd name="T23" fmla="*/ 12 h 337"/>
                <a:gd name="T24" fmla="*/ 0 w 266"/>
                <a:gd name="T25" fmla="*/ 325 h 337"/>
                <a:gd name="T26" fmla="*/ 1 w 266"/>
                <a:gd name="T27" fmla="*/ 329 h 337"/>
                <a:gd name="T28" fmla="*/ 5 w 266"/>
                <a:gd name="T29" fmla="*/ 334 h 337"/>
                <a:gd name="T30" fmla="*/ 8 w 266"/>
                <a:gd name="T31" fmla="*/ 337 h 337"/>
                <a:gd name="T32" fmla="*/ 13 w 266"/>
                <a:gd name="T33" fmla="*/ 337 h 337"/>
                <a:gd name="T34" fmla="*/ 253 w 266"/>
                <a:gd name="T35" fmla="*/ 337 h 337"/>
                <a:gd name="T36" fmla="*/ 258 w 266"/>
                <a:gd name="T37" fmla="*/ 337 h 337"/>
                <a:gd name="T38" fmla="*/ 263 w 266"/>
                <a:gd name="T39" fmla="*/ 334 h 337"/>
                <a:gd name="T40" fmla="*/ 265 w 266"/>
                <a:gd name="T41" fmla="*/ 329 h 337"/>
                <a:gd name="T42" fmla="*/ 266 w 266"/>
                <a:gd name="T43" fmla="*/ 325 h 337"/>
                <a:gd name="T44" fmla="*/ 266 w 266"/>
                <a:gd name="T45" fmla="*/ 108 h 337"/>
                <a:gd name="T46" fmla="*/ 265 w 266"/>
                <a:gd name="T47" fmla="*/ 104 h 337"/>
                <a:gd name="T48" fmla="*/ 263 w 266"/>
                <a:gd name="T49" fmla="*/ 100 h 337"/>
                <a:gd name="T50" fmla="*/ 166 w 266"/>
                <a:gd name="T51" fmla="*/ 3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7">
                  <a:moveTo>
                    <a:pt x="157" y="108"/>
                  </a:moveTo>
                  <a:lnTo>
                    <a:pt x="157" y="12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4"/>
                  </a:lnTo>
                  <a:lnTo>
                    <a:pt x="8" y="337"/>
                  </a:lnTo>
                  <a:lnTo>
                    <a:pt x="13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3" y="334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963">
              <a:extLst>
                <a:ext uri="{FF2B5EF4-FFF2-40B4-BE49-F238E27FC236}">
                  <a16:creationId xmlns:a16="http://schemas.microsoft.com/office/drawing/2014/main" id="{A7CCF594-9B6E-4624-9675-7E42958D0B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522413"/>
              <a:ext cx="104775" cy="133350"/>
            </a:xfrm>
            <a:custGeom>
              <a:avLst/>
              <a:gdLst>
                <a:gd name="T0" fmla="*/ 156 w 265"/>
                <a:gd name="T1" fmla="*/ 108 h 336"/>
                <a:gd name="T2" fmla="*/ 156 w 265"/>
                <a:gd name="T3" fmla="*/ 11 h 336"/>
                <a:gd name="T4" fmla="*/ 252 w 265"/>
                <a:gd name="T5" fmla="*/ 108 h 336"/>
                <a:gd name="T6" fmla="*/ 156 w 265"/>
                <a:gd name="T7" fmla="*/ 108 h 336"/>
                <a:gd name="T8" fmla="*/ 165 w 265"/>
                <a:gd name="T9" fmla="*/ 3 h 336"/>
                <a:gd name="T10" fmla="*/ 161 w 265"/>
                <a:gd name="T11" fmla="*/ 1 h 336"/>
                <a:gd name="T12" fmla="*/ 156 w 265"/>
                <a:gd name="T13" fmla="*/ 0 h 336"/>
                <a:gd name="T14" fmla="*/ 12 w 265"/>
                <a:gd name="T15" fmla="*/ 0 h 336"/>
                <a:gd name="T16" fmla="*/ 7 w 265"/>
                <a:gd name="T17" fmla="*/ 1 h 336"/>
                <a:gd name="T18" fmla="*/ 3 w 265"/>
                <a:gd name="T19" fmla="*/ 3 h 336"/>
                <a:gd name="T20" fmla="*/ 1 w 265"/>
                <a:gd name="T21" fmla="*/ 7 h 336"/>
                <a:gd name="T22" fmla="*/ 0 w 265"/>
                <a:gd name="T23" fmla="*/ 11 h 336"/>
                <a:gd name="T24" fmla="*/ 0 w 265"/>
                <a:gd name="T25" fmla="*/ 325 h 336"/>
                <a:gd name="T26" fmla="*/ 1 w 265"/>
                <a:gd name="T27" fmla="*/ 329 h 336"/>
                <a:gd name="T28" fmla="*/ 3 w 265"/>
                <a:gd name="T29" fmla="*/ 333 h 336"/>
                <a:gd name="T30" fmla="*/ 7 w 265"/>
                <a:gd name="T31" fmla="*/ 335 h 336"/>
                <a:gd name="T32" fmla="*/ 12 w 265"/>
                <a:gd name="T33" fmla="*/ 336 h 336"/>
                <a:gd name="T34" fmla="*/ 253 w 265"/>
                <a:gd name="T35" fmla="*/ 336 h 336"/>
                <a:gd name="T36" fmla="*/ 258 w 265"/>
                <a:gd name="T37" fmla="*/ 335 h 336"/>
                <a:gd name="T38" fmla="*/ 261 w 265"/>
                <a:gd name="T39" fmla="*/ 333 h 336"/>
                <a:gd name="T40" fmla="*/ 264 w 265"/>
                <a:gd name="T41" fmla="*/ 329 h 336"/>
                <a:gd name="T42" fmla="*/ 265 w 265"/>
                <a:gd name="T43" fmla="*/ 325 h 336"/>
                <a:gd name="T44" fmla="*/ 265 w 265"/>
                <a:gd name="T45" fmla="*/ 108 h 336"/>
                <a:gd name="T46" fmla="*/ 264 w 265"/>
                <a:gd name="T47" fmla="*/ 104 h 336"/>
                <a:gd name="T48" fmla="*/ 261 w 265"/>
                <a:gd name="T49" fmla="*/ 100 h 336"/>
                <a:gd name="T50" fmla="*/ 165 w 265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6">
                  <a:moveTo>
                    <a:pt x="156" y="108"/>
                  </a:moveTo>
                  <a:lnTo>
                    <a:pt x="156" y="11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165" y="3"/>
                  </a:move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3"/>
                  </a:lnTo>
                  <a:lnTo>
                    <a:pt x="7" y="335"/>
                  </a:lnTo>
                  <a:lnTo>
                    <a:pt x="12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1" y="333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lnTo>
                    <a:pt x="1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64">
              <a:extLst>
                <a:ext uri="{FF2B5EF4-FFF2-40B4-BE49-F238E27FC236}">
                  <a16:creationId xmlns:a16="http://schemas.microsoft.com/office/drawing/2014/main" id="{39D1860B-FE42-42C0-84A5-6A850990B6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522413"/>
              <a:ext cx="106363" cy="133350"/>
            </a:xfrm>
            <a:custGeom>
              <a:avLst/>
              <a:gdLst>
                <a:gd name="T0" fmla="*/ 157 w 266"/>
                <a:gd name="T1" fmla="*/ 108 h 336"/>
                <a:gd name="T2" fmla="*/ 157 w 266"/>
                <a:gd name="T3" fmla="*/ 11 h 336"/>
                <a:gd name="T4" fmla="*/ 252 w 266"/>
                <a:gd name="T5" fmla="*/ 108 h 336"/>
                <a:gd name="T6" fmla="*/ 157 w 266"/>
                <a:gd name="T7" fmla="*/ 108 h 336"/>
                <a:gd name="T8" fmla="*/ 166 w 266"/>
                <a:gd name="T9" fmla="*/ 3 h 336"/>
                <a:gd name="T10" fmla="*/ 162 w 266"/>
                <a:gd name="T11" fmla="*/ 1 h 336"/>
                <a:gd name="T12" fmla="*/ 157 w 266"/>
                <a:gd name="T13" fmla="*/ 0 h 336"/>
                <a:gd name="T14" fmla="*/ 13 w 266"/>
                <a:gd name="T15" fmla="*/ 0 h 336"/>
                <a:gd name="T16" fmla="*/ 8 w 266"/>
                <a:gd name="T17" fmla="*/ 1 h 336"/>
                <a:gd name="T18" fmla="*/ 5 w 266"/>
                <a:gd name="T19" fmla="*/ 3 h 336"/>
                <a:gd name="T20" fmla="*/ 1 w 266"/>
                <a:gd name="T21" fmla="*/ 7 h 336"/>
                <a:gd name="T22" fmla="*/ 0 w 266"/>
                <a:gd name="T23" fmla="*/ 11 h 336"/>
                <a:gd name="T24" fmla="*/ 0 w 266"/>
                <a:gd name="T25" fmla="*/ 325 h 336"/>
                <a:gd name="T26" fmla="*/ 1 w 266"/>
                <a:gd name="T27" fmla="*/ 329 h 336"/>
                <a:gd name="T28" fmla="*/ 5 w 266"/>
                <a:gd name="T29" fmla="*/ 333 h 336"/>
                <a:gd name="T30" fmla="*/ 8 w 266"/>
                <a:gd name="T31" fmla="*/ 335 h 336"/>
                <a:gd name="T32" fmla="*/ 13 w 266"/>
                <a:gd name="T33" fmla="*/ 336 h 336"/>
                <a:gd name="T34" fmla="*/ 253 w 266"/>
                <a:gd name="T35" fmla="*/ 336 h 336"/>
                <a:gd name="T36" fmla="*/ 258 w 266"/>
                <a:gd name="T37" fmla="*/ 335 h 336"/>
                <a:gd name="T38" fmla="*/ 263 w 266"/>
                <a:gd name="T39" fmla="*/ 333 h 336"/>
                <a:gd name="T40" fmla="*/ 265 w 266"/>
                <a:gd name="T41" fmla="*/ 329 h 336"/>
                <a:gd name="T42" fmla="*/ 266 w 266"/>
                <a:gd name="T43" fmla="*/ 325 h 336"/>
                <a:gd name="T44" fmla="*/ 266 w 266"/>
                <a:gd name="T45" fmla="*/ 108 h 336"/>
                <a:gd name="T46" fmla="*/ 265 w 266"/>
                <a:gd name="T47" fmla="*/ 104 h 336"/>
                <a:gd name="T48" fmla="*/ 263 w 266"/>
                <a:gd name="T49" fmla="*/ 100 h 336"/>
                <a:gd name="T50" fmla="*/ 166 w 266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6">
                  <a:moveTo>
                    <a:pt x="157" y="108"/>
                  </a:moveTo>
                  <a:lnTo>
                    <a:pt x="157" y="11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3"/>
                  </a:lnTo>
                  <a:lnTo>
                    <a:pt x="8" y="335"/>
                  </a:lnTo>
                  <a:lnTo>
                    <a:pt x="13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3" y="333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C738596-DB01-4ACF-8FA1-1958E8726318}"/>
              </a:ext>
            </a:extLst>
          </p:cNvPr>
          <p:cNvGrpSpPr/>
          <p:nvPr/>
        </p:nvGrpSpPr>
        <p:grpSpPr>
          <a:xfrm>
            <a:off x="6766710" y="2567645"/>
            <a:ext cx="547569" cy="550660"/>
            <a:chOff x="2025650" y="5957888"/>
            <a:chExt cx="280988" cy="282575"/>
          </a:xfrm>
          <a:solidFill>
            <a:schemeClr val="bg1"/>
          </a:solidFill>
        </p:grpSpPr>
        <p:sp>
          <p:nvSpPr>
            <p:cNvPr id="40" name="Freeform 1151">
              <a:extLst>
                <a:ext uri="{FF2B5EF4-FFF2-40B4-BE49-F238E27FC236}">
                  <a16:creationId xmlns:a16="http://schemas.microsoft.com/office/drawing/2014/main" id="{6D8D59E9-B6C9-4CE1-ACC9-EC5D3034F6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5957888"/>
              <a:ext cx="247650" cy="219075"/>
            </a:xfrm>
            <a:custGeom>
              <a:avLst/>
              <a:gdLst>
                <a:gd name="T0" fmla="*/ 97 w 627"/>
                <a:gd name="T1" fmla="*/ 494 h 554"/>
                <a:gd name="T2" fmla="*/ 93 w 627"/>
                <a:gd name="T3" fmla="*/ 507 h 554"/>
                <a:gd name="T4" fmla="*/ 85 w 627"/>
                <a:gd name="T5" fmla="*/ 518 h 554"/>
                <a:gd name="T6" fmla="*/ 74 w 627"/>
                <a:gd name="T7" fmla="*/ 527 h 554"/>
                <a:gd name="T8" fmla="*/ 61 w 627"/>
                <a:gd name="T9" fmla="*/ 530 h 554"/>
                <a:gd name="T10" fmla="*/ 47 w 627"/>
                <a:gd name="T11" fmla="*/ 527 h 554"/>
                <a:gd name="T12" fmla="*/ 35 w 627"/>
                <a:gd name="T13" fmla="*/ 519 h 554"/>
                <a:gd name="T14" fmla="*/ 27 w 627"/>
                <a:gd name="T15" fmla="*/ 508 h 554"/>
                <a:gd name="T16" fmla="*/ 24 w 627"/>
                <a:gd name="T17" fmla="*/ 494 h 554"/>
                <a:gd name="T18" fmla="*/ 144 w 627"/>
                <a:gd name="T19" fmla="*/ 24 h 554"/>
                <a:gd name="T20" fmla="*/ 145 w 627"/>
                <a:gd name="T21" fmla="*/ 90 h 554"/>
                <a:gd name="T22" fmla="*/ 152 w 627"/>
                <a:gd name="T23" fmla="*/ 96 h 554"/>
                <a:gd name="T24" fmla="*/ 554 w 627"/>
                <a:gd name="T25" fmla="*/ 97 h 554"/>
                <a:gd name="T26" fmla="*/ 109 w 627"/>
                <a:gd name="T27" fmla="*/ 145 h 554"/>
                <a:gd name="T28" fmla="*/ 100 w 627"/>
                <a:gd name="T29" fmla="*/ 149 h 554"/>
                <a:gd name="T30" fmla="*/ 97 w 627"/>
                <a:gd name="T31" fmla="*/ 157 h 554"/>
                <a:gd name="T32" fmla="*/ 383 w 627"/>
                <a:gd name="T33" fmla="*/ 531 h 554"/>
                <a:gd name="T34" fmla="*/ 356 w 627"/>
                <a:gd name="T35" fmla="*/ 504 h 554"/>
                <a:gd name="T36" fmla="*/ 351 w 627"/>
                <a:gd name="T37" fmla="*/ 501 h 554"/>
                <a:gd name="T38" fmla="*/ 349 w 627"/>
                <a:gd name="T39" fmla="*/ 497 h 554"/>
                <a:gd name="T40" fmla="*/ 351 w 627"/>
                <a:gd name="T41" fmla="*/ 488 h 554"/>
                <a:gd name="T42" fmla="*/ 403 w 627"/>
                <a:gd name="T43" fmla="*/ 398 h 554"/>
                <a:gd name="T44" fmla="*/ 413 w 627"/>
                <a:gd name="T45" fmla="*/ 396 h 554"/>
                <a:gd name="T46" fmla="*/ 446 w 627"/>
                <a:gd name="T47" fmla="*/ 414 h 554"/>
                <a:gd name="T48" fmla="*/ 467 w 627"/>
                <a:gd name="T49" fmla="*/ 401 h 554"/>
                <a:gd name="T50" fmla="*/ 488 w 627"/>
                <a:gd name="T51" fmla="*/ 391 h 554"/>
                <a:gd name="T52" fmla="*/ 489 w 627"/>
                <a:gd name="T53" fmla="*/ 357 h 554"/>
                <a:gd name="T54" fmla="*/ 495 w 627"/>
                <a:gd name="T55" fmla="*/ 351 h 554"/>
                <a:gd name="T56" fmla="*/ 596 w 627"/>
                <a:gd name="T57" fmla="*/ 350 h 554"/>
                <a:gd name="T58" fmla="*/ 605 w 627"/>
                <a:gd name="T59" fmla="*/ 353 h 554"/>
                <a:gd name="T60" fmla="*/ 608 w 627"/>
                <a:gd name="T61" fmla="*/ 362 h 554"/>
                <a:gd name="T62" fmla="*/ 618 w 627"/>
                <a:gd name="T63" fmla="*/ 396 h 554"/>
                <a:gd name="T64" fmla="*/ 627 w 627"/>
                <a:gd name="T65" fmla="*/ 157 h 554"/>
                <a:gd name="T66" fmla="*/ 623 w 627"/>
                <a:gd name="T67" fmla="*/ 149 h 554"/>
                <a:gd name="T68" fmla="*/ 615 w 627"/>
                <a:gd name="T69" fmla="*/ 145 h 554"/>
                <a:gd name="T70" fmla="*/ 578 w 627"/>
                <a:gd name="T71" fmla="*/ 85 h 554"/>
                <a:gd name="T72" fmla="*/ 575 w 627"/>
                <a:gd name="T73" fmla="*/ 76 h 554"/>
                <a:gd name="T74" fmla="*/ 567 w 627"/>
                <a:gd name="T75" fmla="*/ 72 h 554"/>
                <a:gd name="T76" fmla="*/ 169 w 627"/>
                <a:gd name="T77" fmla="*/ 12 h 554"/>
                <a:gd name="T78" fmla="*/ 165 w 627"/>
                <a:gd name="T79" fmla="*/ 4 h 554"/>
                <a:gd name="T80" fmla="*/ 157 w 627"/>
                <a:gd name="T81" fmla="*/ 0 h 554"/>
                <a:gd name="T82" fmla="*/ 8 w 627"/>
                <a:gd name="T83" fmla="*/ 1 h 554"/>
                <a:gd name="T84" fmla="*/ 1 w 627"/>
                <a:gd name="T85" fmla="*/ 8 h 554"/>
                <a:gd name="T86" fmla="*/ 0 w 627"/>
                <a:gd name="T87" fmla="*/ 494 h 554"/>
                <a:gd name="T88" fmla="*/ 2 w 627"/>
                <a:gd name="T89" fmla="*/ 506 h 554"/>
                <a:gd name="T90" fmla="*/ 5 w 627"/>
                <a:gd name="T91" fmla="*/ 517 h 554"/>
                <a:gd name="T92" fmla="*/ 11 w 627"/>
                <a:gd name="T93" fmla="*/ 527 h 554"/>
                <a:gd name="T94" fmla="*/ 18 w 627"/>
                <a:gd name="T95" fmla="*/ 536 h 554"/>
                <a:gd name="T96" fmla="*/ 27 w 627"/>
                <a:gd name="T97" fmla="*/ 544 h 554"/>
                <a:gd name="T98" fmla="*/ 37 w 627"/>
                <a:gd name="T99" fmla="*/ 550 h 554"/>
                <a:gd name="T100" fmla="*/ 49 w 627"/>
                <a:gd name="T101" fmla="*/ 553 h 554"/>
                <a:gd name="T102" fmla="*/ 61 w 627"/>
                <a:gd name="T103" fmla="*/ 554 h 554"/>
                <a:gd name="T104" fmla="*/ 383 w 627"/>
                <a:gd name="T105" fmla="*/ 548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7" h="554">
                  <a:moveTo>
                    <a:pt x="97" y="157"/>
                  </a:moveTo>
                  <a:lnTo>
                    <a:pt x="97" y="494"/>
                  </a:lnTo>
                  <a:lnTo>
                    <a:pt x="96" y="501"/>
                  </a:lnTo>
                  <a:lnTo>
                    <a:pt x="93" y="507"/>
                  </a:lnTo>
                  <a:lnTo>
                    <a:pt x="90" y="513"/>
                  </a:lnTo>
                  <a:lnTo>
                    <a:pt x="85" y="518"/>
                  </a:lnTo>
                  <a:lnTo>
                    <a:pt x="80" y="523"/>
                  </a:lnTo>
                  <a:lnTo>
                    <a:pt x="74" y="527"/>
                  </a:lnTo>
                  <a:lnTo>
                    <a:pt x="67" y="529"/>
                  </a:lnTo>
                  <a:lnTo>
                    <a:pt x="61" y="530"/>
                  </a:lnTo>
                  <a:lnTo>
                    <a:pt x="54" y="529"/>
                  </a:lnTo>
                  <a:lnTo>
                    <a:pt x="47" y="527"/>
                  </a:lnTo>
                  <a:lnTo>
                    <a:pt x="40" y="524"/>
                  </a:lnTo>
                  <a:lnTo>
                    <a:pt x="35" y="519"/>
                  </a:lnTo>
                  <a:lnTo>
                    <a:pt x="30" y="514"/>
                  </a:lnTo>
                  <a:lnTo>
                    <a:pt x="27" y="508"/>
                  </a:lnTo>
                  <a:lnTo>
                    <a:pt x="25" y="501"/>
                  </a:lnTo>
                  <a:lnTo>
                    <a:pt x="24" y="494"/>
                  </a:lnTo>
                  <a:lnTo>
                    <a:pt x="24" y="24"/>
                  </a:lnTo>
                  <a:lnTo>
                    <a:pt x="144" y="24"/>
                  </a:lnTo>
                  <a:lnTo>
                    <a:pt x="144" y="85"/>
                  </a:lnTo>
                  <a:lnTo>
                    <a:pt x="145" y="90"/>
                  </a:lnTo>
                  <a:lnTo>
                    <a:pt x="149" y="93"/>
                  </a:lnTo>
                  <a:lnTo>
                    <a:pt x="152" y="96"/>
                  </a:lnTo>
                  <a:lnTo>
                    <a:pt x="157" y="97"/>
                  </a:lnTo>
                  <a:lnTo>
                    <a:pt x="554" y="97"/>
                  </a:lnTo>
                  <a:lnTo>
                    <a:pt x="554" y="145"/>
                  </a:lnTo>
                  <a:lnTo>
                    <a:pt x="109" y="145"/>
                  </a:lnTo>
                  <a:lnTo>
                    <a:pt x="104" y="146"/>
                  </a:lnTo>
                  <a:lnTo>
                    <a:pt x="100" y="149"/>
                  </a:lnTo>
                  <a:lnTo>
                    <a:pt x="98" y="152"/>
                  </a:lnTo>
                  <a:lnTo>
                    <a:pt x="97" y="157"/>
                  </a:lnTo>
                  <a:close/>
                  <a:moveTo>
                    <a:pt x="383" y="540"/>
                  </a:moveTo>
                  <a:lnTo>
                    <a:pt x="383" y="531"/>
                  </a:lnTo>
                  <a:lnTo>
                    <a:pt x="384" y="520"/>
                  </a:lnTo>
                  <a:lnTo>
                    <a:pt x="356" y="504"/>
                  </a:lnTo>
                  <a:lnTo>
                    <a:pt x="354" y="503"/>
                  </a:lnTo>
                  <a:lnTo>
                    <a:pt x="351" y="501"/>
                  </a:lnTo>
                  <a:lnTo>
                    <a:pt x="350" y="499"/>
                  </a:lnTo>
                  <a:lnTo>
                    <a:pt x="349" y="497"/>
                  </a:lnTo>
                  <a:lnTo>
                    <a:pt x="349" y="493"/>
                  </a:lnTo>
                  <a:lnTo>
                    <a:pt x="351" y="488"/>
                  </a:lnTo>
                  <a:lnTo>
                    <a:pt x="400" y="401"/>
                  </a:lnTo>
                  <a:lnTo>
                    <a:pt x="403" y="398"/>
                  </a:lnTo>
                  <a:lnTo>
                    <a:pt x="408" y="397"/>
                  </a:lnTo>
                  <a:lnTo>
                    <a:pt x="413" y="396"/>
                  </a:lnTo>
                  <a:lnTo>
                    <a:pt x="417" y="398"/>
                  </a:lnTo>
                  <a:lnTo>
                    <a:pt x="446" y="414"/>
                  </a:lnTo>
                  <a:lnTo>
                    <a:pt x="456" y="407"/>
                  </a:lnTo>
                  <a:lnTo>
                    <a:pt x="467" y="401"/>
                  </a:lnTo>
                  <a:lnTo>
                    <a:pt x="478" y="395"/>
                  </a:lnTo>
                  <a:lnTo>
                    <a:pt x="488" y="391"/>
                  </a:lnTo>
                  <a:lnTo>
                    <a:pt x="488" y="361"/>
                  </a:lnTo>
                  <a:lnTo>
                    <a:pt x="489" y="357"/>
                  </a:lnTo>
                  <a:lnTo>
                    <a:pt x="492" y="353"/>
                  </a:lnTo>
                  <a:lnTo>
                    <a:pt x="495" y="351"/>
                  </a:lnTo>
                  <a:lnTo>
                    <a:pt x="500" y="350"/>
                  </a:lnTo>
                  <a:lnTo>
                    <a:pt x="596" y="350"/>
                  </a:lnTo>
                  <a:lnTo>
                    <a:pt x="601" y="351"/>
                  </a:lnTo>
                  <a:lnTo>
                    <a:pt x="605" y="353"/>
                  </a:lnTo>
                  <a:lnTo>
                    <a:pt x="607" y="357"/>
                  </a:lnTo>
                  <a:lnTo>
                    <a:pt x="608" y="362"/>
                  </a:lnTo>
                  <a:lnTo>
                    <a:pt x="608" y="391"/>
                  </a:lnTo>
                  <a:lnTo>
                    <a:pt x="618" y="396"/>
                  </a:lnTo>
                  <a:lnTo>
                    <a:pt x="627" y="401"/>
                  </a:lnTo>
                  <a:lnTo>
                    <a:pt x="627" y="157"/>
                  </a:lnTo>
                  <a:lnTo>
                    <a:pt x="626" y="152"/>
                  </a:lnTo>
                  <a:lnTo>
                    <a:pt x="623" y="149"/>
                  </a:lnTo>
                  <a:lnTo>
                    <a:pt x="619" y="146"/>
                  </a:lnTo>
                  <a:lnTo>
                    <a:pt x="615" y="145"/>
                  </a:lnTo>
                  <a:lnTo>
                    <a:pt x="578" y="145"/>
                  </a:lnTo>
                  <a:lnTo>
                    <a:pt x="578" y="85"/>
                  </a:lnTo>
                  <a:lnTo>
                    <a:pt x="577" y="81"/>
                  </a:lnTo>
                  <a:lnTo>
                    <a:pt x="575" y="76"/>
                  </a:lnTo>
                  <a:lnTo>
                    <a:pt x="571" y="73"/>
                  </a:lnTo>
                  <a:lnTo>
                    <a:pt x="567" y="72"/>
                  </a:lnTo>
                  <a:lnTo>
                    <a:pt x="169" y="72"/>
                  </a:lnTo>
                  <a:lnTo>
                    <a:pt x="169" y="12"/>
                  </a:lnTo>
                  <a:lnTo>
                    <a:pt x="168" y="8"/>
                  </a:lnTo>
                  <a:lnTo>
                    <a:pt x="165" y="4"/>
                  </a:lnTo>
                  <a:lnTo>
                    <a:pt x="162" y="1"/>
                  </a:lnTo>
                  <a:lnTo>
                    <a:pt x="157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494"/>
                  </a:lnTo>
                  <a:lnTo>
                    <a:pt x="1" y="500"/>
                  </a:lnTo>
                  <a:lnTo>
                    <a:pt x="2" y="506"/>
                  </a:lnTo>
                  <a:lnTo>
                    <a:pt x="3" y="512"/>
                  </a:lnTo>
                  <a:lnTo>
                    <a:pt x="5" y="517"/>
                  </a:lnTo>
                  <a:lnTo>
                    <a:pt x="8" y="522"/>
                  </a:lnTo>
                  <a:lnTo>
                    <a:pt x="11" y="527"/>
                  </a:lnTo>
                  <a:lnTo>
                    <a:pt x="14" y="532"/>
                  </a:lnTo>
                  <a:lnTo>
                    <a:pt x="18" y="536"/>
                  </a:lnTo>
                  <a:lnTo>
                    <a:pt x="22" y="540"/>
                  </a:lnTo>
                  <a:lnTo>
                    <a:pt x="27" y="544"/>
                  </a:lnTo>
                  <a:lnTo>
                    <a:pt x="32" y="547"/>
                  </a:lnTo>
                  <a:lnTo>
                    <a:pt x="37" y="550"/>
                  </a:lnTo>
                  <a:lnTo>
                    <a:pt x="43" y="552"/>
                  </a:lnTo>
                  <a:lnTo>
                    <a:pt x="49" y="553"/>
                  </a:lnTo>
                  <a:lnTo>
                    <a:pt x="55" y="554"/>
                  </a:lnTo>
                  <a:lnTo>
                    <a:pt x="61" y="554"/>
                  </a:lnTo>
                  <a:lnTo>
                    <a:pt x="383" y="554"/>
                  </a:lnTo>
                  <a:lnTo>
                    <a:pt x="383" y="548"/>
                  </a:lnTo>
                  <a:lnTo>
                    <a:pt x="383" y="5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152">
              <a:extLst>
                <a:ext uri="{FF2B5EF4-FFF2-40B4-BE49-F238E27FC236}">
                  <a16:creationId xmlns:a16="http://schemas.microsoft.com/office/drawing/2014/main" id="{685F5147-6482-44E2-B8B3-B464C215F3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4875" y="6105525"/>
              <a:ext cx="131763" cy="134938"/>
            </a:xfrm>
            <a:custGeom>
              <a:avLst/>
              <a:gdLst>
                <a:gd name="T0" fmla="*/ 150 w 331"/>
                <a:gd name="T1" fmla="*/ 245 h 338"/>
                <a:gd name="T2" fmla="*/ 128 w 331"/>
                <a:gd name="T3" fmla="*/ 237 h 338"/>
                <a:gd name="T4" fmla="*/ 110 w 331"/>
                <a:gd name="T5" fmla="*/ 224 h 338"/>
                <a:gd name="T6" fmla="*/ 97 w 331"/>
                <a:gd name="T7" fmla="*/ 205 h 338"/>
                <a:gd name="T8" fmla="*/ 89 w 331"/>
                <a:gd name="T9" fmla="*/ 184 h 338"/>
                <a:gd name="T10" fmla="*/ 88 w 331"/>
                <a:gd name="T11" fmla="*/ 160 h 338"/>
                <a:gd name="T12" fmla="*/ 94 w 331"/>
                <a:gd name="T13" fmla="*/ 138 h 338"/>
                <a:gd name="T14" fmla="*/ 105 w 331"/>
                <a:gd name="T15" fmla="*/ 120 h 338"/>
                <a:gd name="T16" fmla="*/ 122 w 331"/>
                <a:gd name="T17" fmla="*/ 104 h 338"/>
                <a:gd name="T18" fmla="*/ 143 w 331"/>
                <a:gd name="T19" fmla="*/ 94 h 338"/>
                <a:gd name="T20" fmla="*/ 165 w 331"/>
                <a:gd name="T21" fmla="*/ 91 h 338"/>
                <a:gd name="T22" fmla="*/ 189 w 331"/>
                <a:gd name="T23" fmla="*/ 94 h 338"/>
                <a:gd name="T24" fmla="*/ 209 w 331"/>
                <a:gd name="T25" fmla="*/ 104 h 338"/>
                <a:gd name="T26" fmla="*/ 226 w 331"/>
                <a:gd name="T27" fmla="*/ 120 h 338"/>
                <a:gd name="T28" fmla="*/ 238 w 331"/>
                <a:gd name="T29" fmla="*/ 138 h 338"/>
                <a:gd name="T30" fmla="*/ 244 w 331"/>
                <a:gd name="T31" fmla="*/ 160 h 338"/>
                <a:gd name="T32" fmla="*/ 242 w 331"/>
                <a:gd name="T33" fmla="*/ 184 h 338"/>
                <a:gd name="T34" fmla="*/ 235 w 331"/>
                <a:gd name="T35" fmla="*/ 205 h 338"/>
                <a:gd name="T36" fmla="*/ 221 w 331"/>
                <a:gd name="T37" fmla="*/ 224 h 338"/>
                <a:gd name="T38" fmla="*/ 203 w 331"/>
                <a:gd name="T39" fmla="*/ 237 h 338"/>
                <a:gd name="T40" fmla="*/ 181 w 331"/>
                <a:gd name="T41" fmla="*/ 245 h 338"/>
                <a:gd name="T42" fmla="*/ 306 w 331"/>
                <a:gd name="T43" fmla="*/ 206 h 338"/>
                <a:gd name="T44" fmla="*/ 300 w 331"/>
                <a:gd name="T45" fmla="*/ 197 h 338"/>
                <a:gd name="T46" fmla="*/ 302 w 331"/>
                <a:gd name="T47" fmla="*/ 167 h 338"/>
                <a:gd name="T48" fmla="*/ 300 w 331"/>
                <a:gd name="T49" fmla="*/ 140 h 338"/>
                <a:gd name="T50" fmla="*/ 306 w 331"/>
                <a:gd name="T51" fmla="*/ 131 h 338"/>
                <a:gd name="T52" fmla="*/ 268 w 331"/>
                <a:gd name="T53" fmla="*/ 66 h 338"/>
                <a:gd name="T54" fmla="*/ 258 w 331"/>
                <a:gd name="T55" fmla="*/ 67 h 338"/>
                <a:gd name="T56" fmla="*/ 242 w 331"/>
                <a:gd name="T57" fmla="*/ 53 h 338"/>
                <a:gd name="T58" fmla="*/ 214 w 331"/>
                <a:gd name="T59" fmla="*/ 37 h 338"/>
                <a:gd name="T60" fmla="*/ 207 w 331"/>
                <a:gd name="T61" fmla="*/ 29 h 338"/>
                <a:gd name="T62" fmla="*/ 135 w 331"/>
                <a:gd name="T63" fmla="*/ 0 h 338"/>
                <a:gd name="T64" fmla="*/ 133 w 331"/>
                <a:gd name="T65" fmla="*/ 32 h 338"/>
                <a:gd name="T66" fmla="*/ 113 w 331"/>
                <a:gd name="T67" fmla="*/ 42 h 338"/>
                <a:gd name="T68" fmla="*/ 77 w 331"/>
                <a:gd name="T69" fmla="*/ 64 h 338"/>
                <a:gd name="T70" fmla="*/ 66 w 331"/>
                <a:gd name="T71" fmla="*/ 67 h 338"/>
                <a:gd name="T72" fmla="*/ 0 w 331"/>
                <a:gd name="T73" fmla="*/ 116 h 338"/>
                <a:gd name="T74" fmla="*/ 31 w 331"/>
                <a:gd name="T75" fmla="*/ 136 h 338"/>
                <a:gd name="T76" fmla="*/ 30 w 331"/>
                <a:gd name="T77" fmla="*/ 156 h 338"/>
                <a:gd name="T78" fmla="*/ 32 w 331"/>
                <a:gd name="T79" fmla="*/ 193 h 338"/>
                <a:gd name="T80" fmla="*/ 29 w 331"/>
                <a:gd name="T81" fmla="*/ 204 h 338"/>
                <a:gd name="T82" fmla="*/ 38 w 331"/>
                <a:gd name="T83" fmla="*/ 286 h 338"/>
                <a:gd name="T84" fmla="*/ 70 w 331"/>
                <a:gd name="T85" fmla="*/ 269 h 338"/>
                <a:gd name="T86" fmla="*/ 89 w 331"/>
                <a:gd name="T87" fmla="*/ 281 h 338"/>
                <a:gd name="T88" fmla="*/ 139 w 331"/>
                <a:gd name="T89" fmla="*/ 303 h 338"/>
                <a:gd name="T90" fmla="*/ 146 w 331"/>
                <a:gd name="T91" fmla="*/ 310 h 338"/>
                <a:gd name="T92" fmla="*/ 207 w 331"/>
                <a:gd name="T93" fmla="*/ 338 h 338"/>
                <a:gd name="T94" fmla="*/ 209 w 331"/>
                <a:gd name="T95" fmla="*/ 307 h 338"/>
                <a:gd name="T96" fmla="*/ 222 w 331"/>
                <a:gd name="T97" fmla="*/ 299 h 338"/>
                <a:gd name="T98" fmla="*/ 245 w 331"/>
                <a:gd name="T99" fmla="*/ 281 h 338"/>
                <a:gd name="T100" fmla="*/ 258 w 331"/>
                <a:gd name="T101" fmla="*/ 270 h 338"/>
                <a:gd name="T102" fmla="*/ 268 w 331"/>
                <a:gd name="T103" fmla="*/ 271 h 338"/>
                <a:gd name="T104" fmla="*/ 306 w 331"/>
                <a:gd name="T105" fmla="*/ 206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1" h="338">
                  <a:moveTo>
                    <a:pt x="165" y="246"/>
                  </a:moveTo>
                  <a:lnTo>
                    <a:pt x="158" y="246"/>
                  </a:lnTo>
                  <a:lnTo>
                    <a:pt x="150" y="245"/>
                  </a:lnTo>
                  <a:lnTo>
                    <a:pt x="143" y="243"/>
                  </a:lnTo>
                  <a:lnTo>
                    <a:pt x="136" y="240"/>
                  </a:lnTo>
                  <a:lnTo>
                    <a:pt x="128" y="237"/>
                  </a:lnTo>
                  <a:lnTo>
                    <a:pt x="122" y="233"/>
                  </a:lnTo>
                  <a:lnTo>
                    <a:pt x="116" y="229"/>
                  </a:lnTo>
                  <a:lnTo>
                    <a:pt x="110" y="224"/>
                  </a:lnTo>
                  <a:lnTo>
                    <a:pt x="105" y="217"/>
                  </a:lnTo>
                  <a:lnTo>
                    <a:pt x="101" y="211"/>
                  </a:lnTo>
                  <a:lnTo>
                    <a:pt x="97" y="205"/>
                  </a:lnTo>
                  <a:lnTo>
                    <a:pt x="94" y="198"/>
                  </a:lnTo>
                  <a:lnTo>
                    <a:pt x="91" y="191"/>
                  </a:lnTo>
                  <a:lnTo>
                    <a:pt x="89" y="184"/>
                  </a:lnTo>
                  <a:lnTo>
                    <a:pt x="88" y="176"/>
                  </a:lnTo>
                  <a:lnTo>
                    <a:pt x="88" y="167"/>
                  </a:lnTo>
                  <a:lnTo>
                    <a:pt x="88" y="160"/>
                  </a:lnTo>
                  <a:lnTo>
                    <a:pt x="89" y="152"/>
                  </a:lnTo>
                  <a:lnTo>
                    <a:pt x="91" y="145"/>
                  </a:lnTo>
                  <a:lnTo>
                    <a:pt x="94" y="138"/>
                  </a:lnTo>
                  <a:lnTo>
                    <a:pt x="97" y="132"/>
                  </a:lnTo>
                  <a:lnTo>
                    <a:pt x="101" y="125"/>
                  </a:lnTo>
                  <a:lnTo>
                    <a:pt x="105" y="120"/>
                  </a:lnTo>
                  <a:lnTo>
                    <a:pt x="110" y="113"/>
                  </a:lnTo>
                  <a:lnTo>
                    <a:pt x="116" y="108"/>
                  </a:lnTo>
                  <a:lnTo>
                    <a:pt x="122" y="104"/>
                  </a:lnTo>
                  <a:lnTo>
                    <a:pt x="128" y="100"/>
                  </a:lnTo>
                  <a:lnTo>
                    <a:pt x="136" y="97"/>
                  </a:lnTo>
                  <a:lnTo>
                    <a:pt x="143" y="94"/>
                  </a:lnTo>
                  <a:lnTo>
                    <a:pt x="150" y="92"/>
                  </a:lnTo>
                  <a:lnTo>
                    <a:pt x="158" y="91"/>
                  </a:lnTo>
                  <a:lnTo>
                    <a:pt x="165" y="91"/>
                  </a:lnTo>
                  <a:lnTo>
                    <a:pt x="173" y="91"/>
                  </a:lnTo>
                  <a:lnTo>
                    <a:pt x="181" y="92"/>
                  </a:lnTo>
                  <a:lnTo>
                    <a:pt x="189" y="94"/>
                  </a:lnTo>
                  <a:lnTo>
                    <a:pt x="196" y="97"/>
                  </a:lnTo>
                  <a:lnTo>
                    <a:pt x="203" y="100"/>
                  </a:lnTo>
                  <a:lnTo>
                    <a:pt x="209" y="104"/>
                  </a:lnTo>
                  <a:lnTo>
                    <a:pt x="215" y="108"/>
                  </a:lnTo>
                  <a:lnTo>
                    <a:pt x="221" y="113"/>
                  </a:lnTo>
                  <a:lnTo>
                    <a:pt x="226" y="120"/>
                  </a:lnTo>
                  <a:lnTo>
                    <a:pt x="230" y="125"/>
                  </a:lnTo>
                  <a:lnTo>
                    <a:pt x="235" y="132"/>
                  </a:lnTo>
                  <a:lnTo>
                    <a:pt x="238" y="138"/>
                  </a:lnTo>
                  <a:lnTo>
                    <a:pt x="241" y="145"/>
                  </a:lnTo>
                  <a:lnTo>
                    <a:pt x="242" y="152"/>
                  </a:lnTo>
                  <a:lnTo>
                    <a:pt x="244" y="160"/>
                  </a:lnTo>
                  <a:lnTo>
                    <a:pt x="244" y="167"/>
                  </a:lnTo>
                  <a:lnTo>
                    <a:pt x="244" y="176"/>
                  </a:lnTo>
                  <a:lnTo>
                    <a:pt x="242" y="184"/>
                  </a:lnTo>
                  <a:lnTo>
                    <a:pt x="241" y="191"/>
                  </a:lnTo>
                  <a:lnTo>
                    <a:pt x="238" y="198"/>
                  </a:lnTo>
                  <a:lnTo>
                    <a:pt x="235" y="205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4"/>
                  </a:lnTo>
                  <a:lnTo>
                    <a:pt x="215" y="229"/>
                  </a:lnTo>
                  <a:lnTo>
                    <a:pt x="209" y="233"/>
                  </a:lnTo>
                  <a:lnTo>
                    <a:pt x="203" y="237"/>
                  </a:lnTo>
                  <a:lnTo>
                    <a:pt x="196" y="240"/>
                  </a:lnTo>
                  <a:lnTo>
                    <a:pt x="189" y="243"/>
                  </a:lnTo>
                  <a:lnTo>
                    <a:pt x="181" y="245"/>
                  </a:lnTo>
                  <a:lnTo>
                    <a:pt x="173" y="246"/>
                  </a:lnTo>
                  <a:lnTo>
                    <a:pt x="165" y="246"/>
                  </a:lnTo>
                  <a:close/>
                  <a:moveTo>
                    <a:pt x="306" y="206"/>
                  </a:moveTo>
                  <a:lnTo>
                    <a:pt x="303" y="204"/>
                  </a:lnTo>
                  <a:lnTo>
                    <a:pt x="301" y="201"/>
                  </a:lnTo>
                  <a:lnTo>
                    <a:pt x="300" y="197"/>
                  </a:lnTo>
                  <a:lnTo>
                    <a:pt x="300" y="193"/>
                  </a:lnTo>
                  <a:lnTo>
                    <a:pt x="302" y="181"/>
                  </a:lnTo>
                  <a:lnTo>
                    <a:pt x="302" y="167"/>
                  </a:lnTo>
                  <a:lnTo>
                    <a:pt x="302" y="156"/>
                  </a:lnTo>
                  <a:lnTo>
                    <a:pt x="300" y="144"/>
                  </a:lnTo>
                  <a:lnTo>
                    <a:pt x="300" y="140"/>
                  </a:lnTo>
                  <a:lnTo>
                    <a:pt x="301" y="136"/>
                  </a:lnTo>
                  <a:lnTo>
                    <a:pt x="303" y="133"/>
                  </a:lnTo>
                  <a:lnTo>
                    <a:pt x="306" y="131"/>
                  </a:lnTo>
                  <a:lnTo>
                    <a:pt x="331" y="116"/>
                  </a:lnTo>
                  <a:lnTo>
                    <a:pt x="294" y="51"/>
                  </a:lnTo>
                  <a:lnTo>
                    <a:pt x="268" y="66"/>
                  </a:lnTo>
                  <a:lnTo>
                    <a:pt x="265" y="67"/>
                  </a:lnTo>
                  <a:lnTo>
                    <a:pt x="261" y="68"/>
                  </a:lnTo>
                  <a:lnTo>
                    <a:pt x="258" y="67"/>
                  </a:lnTo>
                  <a:lnTo>
                    <a:pt x="255" y="64"/>
                  </a:lnTo>
                  <a:lnTo>
                    <a:pt x="251" y="60"/>
                  </a:lnTo>
                  <a:lnTo>
                    <a:pt x="242" y="53"/>
                  </a:lnTo>
                  <a:lnTo>
                    <a:pt x="232" y="47"/>
                  </a:lnTo>
                  <a:lnTo>
                    <a:pt x="223" y="41"/>
                  </a:lnTo>
                  <a:lnTo>
                    <a:pt x="214" y="37"/>
                  </a:lnTo>
                  <a:lnTo>
                    <a:pt x="211" y="35"/>
                  </a:lnTo>
                  <a:lnTo>
                    <a:pt x="209" y="32"/>
                  </a:lnTo>
                  <a:lnTo>
                    <a:pt x="207" y="29"/>
                  </a:lnTo>
                  <a:lnTo>
                    <a:pt x="207" y="25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5"/>
                  </a:lnTo>
                  <a:lnTo>
                    <a:pt x="134" y="29"/>
                  </a:lnTo>
                  <a:lnTo>
                    <a:pt x="133" y="32"/>
                  </a:lnTo>
                  <a:lnTo>
                    <a:pt x="129" y="35"/>
                  </a:lnTo>
                  <a:lnTo>
                    <a:pt x="126" y="37"/>
                  </a:lnTo>
                  <a:lnTo>
                    <a:pt x="113" y="42"/>
                  </a:lnTo>
                  <a:lnTo>
                    <a:pt x="100" y="49"/>
                  </a:lnTo>
                  <a:lnTo>
                    <a:pt x="88" y="57"/>
                  </a:lnTo>
                  <a:lnTo>
                    <a:pt x="77" y="64"/>
                  </a:lnTo>
                  <a:lnTo>
                    <a:pt x="74" y="67"/>
                  </a:lnTo>
                  <a:lnTo>
                    <a:pt x="70" y="68"/>
                  </a:lnTo>
                  <a:lnTo>
                    <a:pt x="66" y="67"/>
                  </a:lnTo>
                  <a:lnTo>
                    <a:pt x="63" y="66"/>
                  </a:lnTo>
                  <a:lnTo>
                    <a:pt x="38" y="51"/>
                  </a:lnTo>
                  <a:lnTo>
                    <a:pt x="0" y="116"/>
                  </a:lnTo>
                  <a:lnTo>
                    <a:pt x="25" y="131"/>
                  </a:lnTo>
                  <a:lnTo>
                    <a:pt x="29" y="133"/>
                  </a:lnTo>
                  <a:lnTo>
                    <a:pt x="31" y="136"/>
                  </a:lnTo>
                  <a:lnTo>
                    <a:pt x="32" y="140"/>
                  </a:lnTo>
                  <a:lnTo>
                    <a:pt x="32" y="144"/>
                  </a:lnTo>
                  <a:lnTo>
                    <a:pt x="30" y="156"/>
                  </a:lnTo>
                  <a:lnTo>
                    <a:pt x="29" y="167"/>
                  </a:lnTo>
                  <a:lnTo>
                    <a:pt x="30" y="181"/>
                  </a:lnTo>
                  <a:lnTo>
                    <a:pt x="32" y="193"/>
                  </a:lnTo>
                  <a:lnTo>
                    <a:pt x="32" y="197"/>
                  </a:lnTo>
                  <a:lnTo>
                    <a:pt x="31" y="201"/>
                  </a:lnTo>
                  <a:lnTo>
                    <a:pt x="29" y="204"/>
                  </a:lnTo>
                  <a:lnTo>
                    <a:pt x="25" y="206"/>
                  </a:lnTo>
                  <a:lnTo>
                    <a:pt x="0" y="221"/>
                  </a:lnTo>
                  <a:lnTo>
                    <a:pt x="38" y="286"/>
                  </a:lnTo>
                  <a:lnTo>
                    <a:pt x="63" y="271"/>
                  </a:lnTo>
                  <a:lnTo>
                    <a:pt x="66" y="269"/>
                  </a:lnTo>
                  <a:lnTo>
                    <a:pt x="70" y="269"/>
                  </a:lnTo>
                  <a:lnTo>
                    <a:pt x="74" y="270"/>
                  </a:lnTo>
                  <a:lnTo>
                    <a:pt x="77" y="273"/>
                  </a:lnTo>
                  <a:lnTo>
                    <a:pt x="89" y="281"/>
                  </a:lnTo>
                  <a:lnTo>
                    <a:pt x="105" y="289"/>
                  </a:lnTo>
                  <a:lnTo>
                    <a:pt x="122" y="296"/>
                  </a:lnTo>
                  <a:lnTo>
                    <a:pt x="139" y="303"/>
                  </a:lnTo>
                  <a:lnTo>
                    <a:pt x="142" y="304"/>
                  </a:lnTo>
                  <a:lnTo>
                    <a:pt x="144" y="307"/>
                  </a:lnTo>
                  <a:lnTo>
                    <a:pt x="146" y="310"/>
                  </a:lnTo>
                  <a:lnTo>
                    <a:pt x="147" y="313"/>
                  </a:lnTo>
                  <a:lnTo>
                    <a:pt x="147" y="338"/>
                  </a:lnTo>
                  <a:lnTo>
                    <a:pt x="207" y="338"/>
                  </a:lnTo>
                  <a:lnTo>
                    <a:pt x="207" y="313"/>
                  </a:lnTo>
                  <a:lnTo>
                    <a:pt x="207" y="310"/>
                  </a:lnTo>
                  <a:lnTo>
                    <a:pt x="209" y="307"/>
                  </a:lnTo>
                  <a:lnTo>
                    <a:pt x="211" y="304"/>
                  </a:lnTo>
                  <a:lnTo>
                    <a:pt x="214" y="303"/>
                  </a:lnTo>
                  <a:lnTo>
                    <a:pt x="222" y="299"/>
                  </a:lnTo>
                  <a:lnTo>
                    <a:pt x="230" y="294"/>
                  </a:lnTo>
                  <a:lnTo>
                    <a:pt x="238" y="288"/>
                  </a:lnTo>
                  <a:lnTo>
                    <a:pt x="245" y="281"/>
                  </a:lnTo>
                  <a:lnTo>
                    <a:pt x="250" y="277"/>
                  </a:lnTo>
                  <a:lnTo>
                    <a:pt x="255" y="273"/>
                  </a:lnTo>
                  <a:lnTo>
                    <a:pt x="258" y="270"/>
                  </a:lnTo>
                  <a:lnTo>
                    <a:pt x="261" y="269"/>
                  </a:lnTo>
                  <a:lnTo>
                    <a:pt x="265" y="269"/>
                  </a:lnTo>
                  <a:lnTo>
                    <a:pt x="268" y="271"/>
                  </a:lnTo>
                  <a:lnTo>
                    <a:pt x="294" y="286"/>
                  </a:lnTo>
                  <a:lnTo>
                    <a:pt x="331" y="221"/>
                  </a:lnTo>
                  <a:lnTo>
                    <a:pt x="306" y="2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0EEDBDF-A338-44FB-A32C-B925DA4A3687}"/>
              </a:ext>
            </a:extLst>
          </p:cNvPr>
          <p:cNvGrpSpPr/>
          <p:nvPr/>
        </p:nvGrpSpPr>
        <p:grpSpPr>
          <a:xfrm>
            <a:off x="5536059" y="4159933"/>
            <a:ext cx="559941" cy="507350"/>
            <a:chOff x="6448425" y="796925"/>
            <a:chExt cx="287338" cy="260350"/>
          </a:xfrm>
          <a:solidFill>
            <a:schemeClr val="bg1"/>
          </a:solidFill>
        </p:grpSpPr>
        <p:sp>
          <p:nvSpPr>
            <p:cNvPr id="52" name="Freeform 3562">
              <a:extLst>
                <a:ext uri="{FF2B5EF4-FFF2-40B4-BE49-F238E27FC236}">
                  <a16:creationId xmlns:a16="http://schemas.microsoft.com/office/drawing/2014/main" id="{717F4A31-117A-4C9D-9E60-4EE83D3AF5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8425" y="796925"/>
              <a:ext cx="277812" cy="161925"/>
            </a:xfrm>
            <a:custGeom>
              <a:avLst/>
              <a:gdLst>
                <a:gd name="T0" fmla="*/ 8 w 701"/>
                <a:gd name="T1" fmla="*/ 285 h 408"/>
                <a:gd name="T2" fmla="*/ 5 w 701"/>
                <a:gd name="T3" fmla="*/ 288 h 408"/>
                <a:gd name="T4" fmla="*/ 2 w 701"/>
                <a:gd name="T5" fmla="*/ 290 h 408"/>
                <a:gd name="T6" fmla="*/ 1 w 701"/>
                <a:gd name="T7" fmla="*/ 293 h 408"/>
                <a:gd name="T8" fmla="*/ 0 w 701"/>
                <a:gd name="T9" fmla="*/ 297 h 408"/>
                <a:gd name="T10" fmla="*/ 1 w 701"/>
                <a:gd name="T11" fmla="*/ 300 h 408"/>
                <a:gd name="T12" fmla="*/ 2 w 701"/>
                <a:gd name="T13" fmla="*/ 303 h 408"/>
                <a:gd name="T14" fmla="*/ 5 w 701"/>
                <a:gd name="T15" fmla="*/ 306 h 408"/>
                <a:gd name="T16" fmla="*/ 8 w 701"/>
                <a:gd name="T17" fmla="*/ 308 h 408"/>
                <a:gd name="T18" fmla="*/ 259 w 701"/>
                <a:gd name="T19" fmla="*/ 408 h 408"/>
                <a:gd name="T20" fmla="*/ 701 w 701"/>
                <a:gd name="T21" fmla="*/ 0 h 408"/>
                <a:gd name="T22" fmla="*/ 8 w 701"/>
                <a:gd name="T23" fmla="*/ 285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1" h="408">
                  <a:moveTo>
                    <a:pt x="8" y="285"/>
                  </a:moveTo>
                  <a:lnTo>
                    <a:pt x="5" y="288"/>
                  </a:lnTo>
                  <a:lnTo>
                    <a:pt x="2" y="290"/>
                  </a:lnTo>
                  <a:lnTo>
                    <a:pt x="1" y="293"/>
                  </a:lnTo>
                  <a:lnTo>
                    <a:pt x="0" y="297"/>
                  </a:lnTo>
                  <a:lnTo>
                    <a:pt x="1" y="300"/>
                  </a:lnTo>
                  <a:lnTo>
                    <a:pt x="2" y="303"/>
                  </a:lnTo>
                  <a:lnTo>
                    <a:pt x="5" y="306"/>
                  </a:lnTo>
                  <a:lnTo>
                    <a:pt x="8" y="308"/>
                  </a:lnTo>
                  <a:lnTo>
                    <a:pt x="259" y="408"/>
                  </a:lnTo>
                  <a:lnTo>
                    <a:pt x="701" y="0"/>
                  </a:lnTo>
                  <a:lnTo>
                    <a:pt x="8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563">
              <a:extLst>
                <a:ext uri="{FF2B5EF4-FFF2-40B4-BE49-F238E27FC236}">
                  <a16:creationId xmlns:a16="http://schemas.microsoft.com/office/drawing/2014/main" id="{DC3DE453-1EAD-4FA4-9861-79825F696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4788" y="800100"/>
              <a:ext cx="180975" cy="257175"/>
            </a:xfrm>
            <a:custGeom>
              <a:avLst/>
              <a:gdLst>
                <a:gd name="T0" fmla="*/ 0 w 456"/>
                <a:gd name="T1" fmla="*/ 424 h 646"/>
                <a:gd name="T2" fmla="*/ 0 w 456"/>
                <a:gd name="T3" fmla="*/ 635 h 646"/>
                <a:gd name="T4" fmla="*/ 0 w 456"/>
                <a:gd name="T5" fmla="*/ 639 h 646"/>
                <a:gd name="T6" fmla="*/ 3 w 456"/>
                <a:gd name="T7" fmla="*/ 642 h 646"/>
                <a:gd name="T8" fmla="*/ 5 w 456"/>
                <a:gd name="T9" fmla="*/ 645 h 646"/>
                <a:gd name="T10" fmla="*/ 9 w 456"/>
                <a:gd name="T11" fmla="*/ 646 h 646"/>
                <a:gd name="T12" fmla="*/ 11 w 456"/>
                <a:gd name="T13" fmla="*/ 646 h 646"/>
                <a:gd name="T14" fmla="*/ 12 w 456"/>
                <a:gd name="T15" fmla="*/ 646 h 646"/>
                <a:gd name="T16" fmla="*/ 16 w 456"/>
                <a:gd name="T17" fmla="*/ 646 h 646"/>
                <a:gd name="T18" fmla="*/ 18 w 456"/>
                <a:gd name="T19" fmla="*/ 645 h 646"/>
                <a:gd name="T20" fmla="*/ 21 w 456"/>
                <a:gd name="T21" fmla="*/ 644 h 646"/>
                <a:gd name="T22" fmla="*/ 22 w 456"/>
                <a:gd name="T23" fmla="*/ 641 h 646"/>
                <a:gd name="T24" fmla="*/ 126 w 456"/>
                <a:gd name="T25" fmla="*/ 469 h 646"/>
                <a:gd name="T26" fmla="*/ 315 w 456"/>
                <a:gd name="T27" fmla="*/ 569 h 646"/>
                <a:gd name="T28" fmla="*/ 317 w 456"/>
                <a:gd name="T29" fmla="*/ 570 h 646"/>
                <a:gd name="T30" fmla="*/ 320 w 456"/>
                <a:gd name="T31" fmla="*/ 572 h 646"/>
                <a:gd name="T32" fmla="*/ 323 w 456"/>
                <a:gd name="T33" fmla="*/ 570 h 646"/>
                <a:gd name="T34" fmla="*/ 325 w 456"/>
                <a:gd name="T35" fmla="*/ 570 h 646"/>
                <a:gd name="T36" fmla="*/ 329 w 456"/>
                <a:gd name="T37" fmla="*/ 567 h 646"/>
                <a:gd name="T38" fmla="*/ 332 w 456"/>
                <a:gd name="T39" fmla="*/ 561 h 646"/>
                <a:gd name="T40" fmla="*/ 456 w 456"/>
                <a:gd name="T41" fmla="*/ 0 h 646"/>
                <a:gd name="T42" fmla="*/ 0 w 456"/>
                <a:gd name="T43" fmla="*/ 424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56" h="646">
                  <a:moveTo>
                    <a:pt x="0" y="424"/>
                  </a:moveTo>
                  <a:lnTo>
                    <a:pt x="0" y="635"/>
                  </a:lnTo>
                  <a:lnTo>
                    <a:pt x="0" y="639"/>
                  </a:lnTo>
                  <a:lnTo>
                    <a:pt x="3" y="642"/>
                  </a:lnTo>
                  <a:lnTo>
                    <a:pt x="5" y="645"/>
                  </a:lnTo>
                  <a:lnTo>
                    <a:pt x="9" y="646"/>
                  </a:lnTo>
                  <a:lnTo>
                    <a:pt x="11" y="646"/>
                  </a:lnTo>
                  <a:lnTo>
                    <a:pt x="12" y="646"/>
                  </a:lnTo>
                  <a:lnTo>
                    <a:pt x="16" y="646"/>
                  </a:lnTo>
                  <a:lnTo>
                    <a:pt x="18" y="645"/>
                  </a:lnTo>
                  <a:lnTo>
                    <a:pt x="21" y="644"/>
                  </a:lnTo>
                  <a:lnTo>
                    <a:pt x="22" y="641"/>
                  </a:lnTo>
                  <a:lnTo>
                    <a:pt x="126" y="469"/>
                  </a:lnTo>
                  <a:lnTo>
                    <a:pt x="315" y="569"/>
                  </a:lnTo>
                  <a:lnTo>
                    <a:pt x="317" y="570"/>
                  </a:lnTo>
                  <a:lnTo>
                    <a:pt x="320" y="572"/>
                  </a:lnTo>
                  <a:lnTo>
                    <a:pt x="323" y="570"/>
                  </a:lnTo>
                  <a:lnTo>
                    <a:pt x="325" y="570"/>
                  </a:lnTo>
                  <a:lnTo>
                    <a:pt x="329" y="567"/>
                  </a:lnTo>
                  <a:lnTo>
                    <a:pt x="332" y="561"/>
                  </a:lnTo>
                  <a:lnTo>
                    <a:pt x="456" y="0"/>
                  </a:lnTo>
                  <a:lnTo>
                    <a:pt x="0" y="4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Rectangle 4"/>
          <p:cNvSpPr/>
          <p:nvPr/>
        </p:nvSpPr>
        <p:spPr>
          <a:xfrm>
            <a:off x="4533177" y="312448"/>
            <a:ext cx="32890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VGG16 Model</a:t>
            </a:r>
            <a:endParaRPr lang="en-US" sz="4000" dirty="0"/>
          </a:p>
        </p:txBody>
      </p:sp>
      <p:sp>
        <p:nvSpPr>
          <p:cNvPr id="26" name="TextBox 7">
            <a:extLst>
              <a:ext uri="{FF2B5EF4-FFF2-40B4-BE49-F238E27FC236}">
                <a16:creationId xmlns:a16="http://schemas.microsoft.com/office/drawing/2014/main" id="{385FB431-7B14-4614-BB3B-FA17C1F6C41E}"/>
              </a:ext>
            </a:extLst>
          </p:cNvPr>
          <p:cNvSpPr txBox="1"/>
          <p:nvPr/>
        </p:nvSpPr>
        <p:spPr>
          <a:xfrm>
            <a:off x="-329184" y="128016"/>
            <a:ext cx="2724912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deep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+mj-lt"/>
              </a:rPr>
              <a:t>learning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812800" y="203055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VGG-16 est un réseau de neurones à convolution formé sur plus d'un million d'images de la base de données </a:t>
            </a:r>
            <a:r>
              <a:rPr lang="fr-FR" dirty="0" err="1"/>
              <a:t>ImageNet</a:t>
            </a:r>
            <a:r>
              <a:rPr lang="fr-FR" dirty="0"/>
              <a:t>. Le réseau a une profondeur de 16 couches et permet de classer les images en 1000 catégories d'objets.</a:t>
            </a:r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195176" y="2946326"/>
            <a:ext cx="5008244" cy="15295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98" y="3486150"/>
            <a:ext cx="5053293" cy="29674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870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8C15872-DC75-4611-BC78-4D9DCB0C6305}"/>
              </a:ext>
            </a:extLst>
          </p:cNvPr>
          <p:cNvSpPr/>
          <p:nvPr/>
        </p:nvSpPr>
        <p:spPr>
          <a:xfrm>
            <a:off x="0" y="0"/>
            <a:ext cx="12192000" cy="1409700"/>
          </a:xfrm>
          <a:prstGeom prst="rect">
            <a:avLst/>
          </a:prstGeom>
          <a:pattFill prst="dash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35B2E0-DF79-42DF-BC66-6C38E2AA2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9722" y="6372975"/>
            <a:ext cx="2743200" cy="365125"/>
          </a:xfrm>
        </p:spPr>
        <p:txBody>
          <a:bodyPr/>
          <a:lstStyle/>
          <a:p>
            <a:fld id="{7FAA5F3C-F0A9-42FF-BB7C-DD95C97F8441}" type="slidenum">
              <a:rPr lang="en-US" sz="2400" smtClean="0"/>
              <a:t>11</a:t>
            </a:fld>
            <a:endParaRPr lang="en-US" sz="24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05B7305-78CD-4294-BA22-0AF054613366}"/>
              </a:ext>
            </a:extLst>
          </p:cNvPr>
          <p:cNvGrpSpPr/>
          <p:nvPr/>
        </p:nvGrpSpPr>
        <p:grpSpPr>
          <a:xfrm>
            <a:off x="7702120" y="3581167"/>
            <a:ext cx="467130" cy="556846"/>
            <a:chOff x="5494338" y="1370013"/>
            <a:chExt cx="239712" cy="285750"/>
          </a:xfrm>
          <a:solidFill>
            <a:schemeClr val="bg1"/>
          </a:solidFill>
        </p:grpSpPr>
        <p:sp>
          <p:nvSpPr>
            <p:cNvPr id="34" name="Freeform 961">
              <a:extLst>
                <a:ext uri="{FF2B5EF4-FFF2-40B4-BE49-F238E27FC236}">
                  <a16:creationId xmlns:a16="http://schemas.microsoft.com/office/drawing/2014/main" id="{30F0DD5D-D177-49E6-B441-7378273D2D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370013"/>
              <a:ext cx="104775" cy="133350"/>
            </a:xfrm>
            <a:custGeom>
              <a:avLst/>
              <a:gdLst>
                <a:gd name="T0" fmla="*/ 156 w 265"/>
                <a:gd name="T1" fmla="*/ 108 h 337"/>
                <a:gd name="T2" fmla="*/ 156 w 265"/>
                <a:gd name="T3" fmla="*/ 12 h 337"/>
                <a:gd name="T4" fmla="*/ 252 w 265"/>
                <a:gd name="T5" fmla="*/ 108 h 337"/>
                <a:gd name="T6" fmla="*/ 156 w 265"/>
                <a:gd name="T7" fmla="*/ 108 h 337"/>
                <a:gd name="T8" fmla="*/ 261 w 265"/>
                <a:gd name="T9" fmla="*/ 100 h 337"/>
                <a:gd name="T10" fmla="*/ 165 w 265"/>
                <a:gd name="T11" fmla="*/ 3 h 337"/>
                <a:gd name="T12" fmla="*/ 161 w 265"/>
                <a:gd name="T13" fmla="*/ 1 h 337"/>
                <a:gd name="T14" fmla="*/ 156 w 265"/>
                <a:gd name="T15" fmla="*/ 0 h 337"/>
                <a:gd name="T16" fmla="*/ 12 w 265"/>
                <a:gd name="T17" fmla="*/ 0 h 337"/>
                <a:gd name="T18" fmla="*/ 7 w 265"/>
                <a:gd name="T19" fmla="*/ 1 h 337"/>
                <a:gd name="T20" fmla="*/ 3 w 265"/>
                <a:gd name="T21" fmla="*/ 3 h 337"/>
                <a:gd name="T22" fmla="*/ 1 w 265"/>
                <a:gd name="T23" fmla="*/ 7 h 337"/>
                <a:gd name="T24" fmla="*/ 0 w 265"/>
                <a:gd name="T25" fmla="*/ 12 h 337"/>
                <a:gd name="T26" fmla="*/ 0 w 265"/>
                <a:gd name="T27" fmla="*/ 325 h 337"/>
                <a:gd name="T28" fmla="*/ 1 w 265"/>
                <a:gd name="T29" fmla="*/ 329 h 337"/>
                <a:gd name="T30" fmla="*/ 3 w 265"/>
                <a:gd name="T31" fmla="*/ 334 h 337"/>
                <a:gd name="T32" fmla="*/ 7 w 265"/>
                <a:gd name="T33" fmla="*/ 337 h 337"/>
                <a:gd name="T34" fmla="*/ 12 w 265"/>
                <a:gd name="T35" fmla="*/ 337 h 337"/>
                <a:gd name="T36" fmla="*/ 253 w 265"/>
                <a:gd name="T37" fmla="*/ 337 h 337"/>
                <a:gd name="T38" fmla="*/ 258 w 265"/>
                <a:gd name="T39" fmla="*/ 337 h 337"/>
                <a:gd name="T40" fmla="*/ 261 w 265"/>
                <a:gd name="T41" fmla="*/ 334 h 337"/>
                <a:gd name="T42" fmla="*/ 264 w 265"/>
                <a:gd name="T43" fmla="*/ 329 h 337"/>
                <a:gd name="T44" fmla="*/ 265 w 265"/>
                <a:gd name="T45" fmla="*/ 325 h 337"/>
                <a:gd name="T46" fmla="*/ 265 w 265"/>
                <a:gd name="T47" fmla="*/ 108 h 337"/>
                <a:gd name="T48" fmla="*/ 264 w 265"/>
                <a:gd name="T49" fmla="*/ 104 h 337"/>
                <a:gd name="T50" fmla="*/ 261 w 265"/>
                <a:gd name="T51" fmla="*/ 10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7">
                  <a:moveTo>
                    <a:pt x="156" y="108"/>
                  </a:moveTo>
                  <a:lnTo>
                    <a:pt x="156" y="12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261" y="100"/>
                  </a:moveTo>
                  <a:lnTo>
                    <a:pt x="165" y="3"/>
                  </a:ln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4"/>
                  </a:lnTo>
                  <a:lnTo>
                    <a:pt x="7" y="337"/>
                  </a:lnTo>
                  <a:lnTo>
                    <a:pt x="12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1" y="334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62">
              <a:extLst>
                <a:ext uri="{FF2B5EF4-FFF2-40B4-BE49-F238E27FC236}">
                  <a16:creationId xmlns:a16="http://schemas.microsoft.com/office/drawing/2014/main" id="{D5FEDAC3-6A71-4715-89F3-30A6AD0E0A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370013"/>
              <a:ext cx="106363" cy="133350"/>
            </a:xfrm>
            <a:custGeom>
              <a:avLst/>
              <a:gdLst>
                <a:gd name="T0" fmla="*/ 157 w 266"/>
                <a:gd name="T1" fmla="*/ 108 h 337"/>
                <a:gd name="T2" fmla="*/ 157 w 266"/>
                <a:gd name="T3" fmla="*/ 12 h 337"/>
                <a:gd name="T4" fmla="*/ 252 w 266"/>
                <a:gd name="T5" fmla="*/ 108 h 337"/>
                <a:gd name="T6" fmla="*/ 157 w 266"/>
                <a:gd name="T7" fmla="*/ 108 h 337"/>
                <a:gd name="T8" fmla="*/ 166 w 266"/>
                <a:gd name="T9" fmla="*/ 3 h 337"/>
                <a:gd name="T10" fmla="*/ 162 w 266"/>
                <a:gd name="T11" fmla="*/ 1 h 337"/>
                <a:gd name="T12" fmla="*/ 157 w 266"/>
                <a:gd name="T13" fmla="*/ 0 h 337"/>
                <a:gd name="T14" fmla="*/ 13 w 266"/>
                <a:gd name="T15" fmla="*/ 0 h 337"/>
                <a:gd name="T16" fmla="*/ 8 w 266"/>
                <a:gd name="T17" fmla="*/ 1 h 337"/>
                <a:gd name="T18" fmla="*/ 5 w 266"/>
                <a:gd name="T19" fmla="*/ 3 h 337"/>
                <a:gd name="T20" fmla="*/ 1 w 266"/>
                <a:gd name="T21" fmla="*/ 7 h 337"/>
                <a:gd name="T22" fmla="*/ 0 w 266"/>
                <a:gd name="T23" fmla="*/ 12 h 337"/>
                <a:gd name="T24" fmla="*/ 0 w 266"/>
                <a:gd name="T25" fmla="*/ 325 h 337"/>
                <a:gd name="T26" fmla="*/ 1 w 266"/>
                <a:gd name="T27" fmla="*/ 329 h 337"/>
                <a:gd name="T28" fmla="*/ 5 w 266"/>
                <a:gd name="T29" fmla="*/ 334 h 337"/>
                <a:gd name="T30" fmla="*/ 8 w 266"/>
                <a:gd name="T31" fmla="*/ 337 h 337"/>
                <a:gd name="T32" fmla="*/ 13 w 266"/>
                <a:gd name="T33" fmla="*/ 337 h 337"/>
                <a:gd name="T34" fmla="*/ 253 w 266"/>
                <a:gd name="T35" fmla="*/ 337 h 337"/>
                <a:gd name="T36" fmla="*/ 258 w 266"/>
                <a:gd name="T37" fmla="*/ 337 h 337"/>
                <a:gd name="T38" fmla="*/ 263 w 266"/>
                <a:gd name="T39" fmla="*/ 334 h 337"/>
                <a:gd name="T40" fmla="*/ 265 w 266"/>
                <a:gd name="T41" fmla="*/ 329 h 337"/>
                <a:gd name="T42" fmla="*/ 266 w 266"/>
                <a:gd name="T43" fmla="*/ 325 h 337"/>
                <a:gd name="T44" fmla="*/ 266 w 266"/>
                <a:gd name="T45" fmla="*/ 108 h 337"/>
                <a:gd name="T46" fmla="*/ 265 w 266"/>
                <a:gd name="T47" fmla="*/ 104 h 337"/>
                <a:gd name="T48" fmla="*/ 263 w 266"/>
                <a:gd name="T49" fmla="*/ 100 h 337"/>
                <a:gd name="T50" fmla="*/ 166 w 266"/>
                <a:gd name="T51" fmla="*/ 3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7">
                  <a:moveTo>
                    <a:pt x="157" y="108"/>
                  </a:moveTo>
                  <a:lnTo>
                    <a:pt x="157" y="12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4"/>
                  </a:lnTo>
                  <a:lnTo>
                    <a:pt x="8" y="337"/>
                  </a:lnTo>
                  <a:lnTo>
                    <a:pt x="13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3" y="334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963">
              <a:extLst>
                <a:ext uri="{FF2B5EF4-FFF2-40B4-BE49-F238E27FC236}">
                  <a16:creationId xmlns:a16="http://schemas.microsoft.com/office/drawing/2014/main" id="{A7CCF594-9B6E-4624-9675-7E42958D0B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522413"/>
              <a:ext cx="104775" cy="133350"/>
            </a:xfrm>
            <a:custGeom>
              <a:avLst/>
              <a:gdLst>
                <a:gd name="T0" fmla="*/ 156 w 265"/>
                <a:gd name="T1" fmla="*/ 108 h 336"/>
                <a:gd name="T2" fmla="*/ 156 w 265"/>
                <a:gd name="T3" fmla="*/ 11 h 336"/>
                <a:gd name="T4" fmla="*/ 252 w 265"/>
                <a:gd name="T5" fmla="*/ 108 h 336"/>
                <a:gd name="T6" fmla="*/ 156 w 265"/>
                <a:gd name="T7" fmla="*/ 108 h 336"/>
                <a:gd name="T8" fmla="*/ 165 w 265"/>
                <a:gd name="T9" fmla="*/ 3 h 336"/>
                <a:gd name="T10" fmla="*/ 161 w 265"/>
                <a:gd name="T11" fmla="*/ 1 h 336"/>
                <a:gd name="T12" fmla="*/ 156 w 265"/>
                <a:gd name="T13" fmla="*/ 0 h 336"/>
                <a:gd name="T14" fmla="*/ 12 w 265"/>
                <a:gd name="T15" fmla="*/ 0 h 336"/>
                <a:gd name="T16" fmla="*/ 7 w 265"/>
                <a:gd name="T17" fmla="*/ 1 h 336"/>
                <a:gd name="T18" fmla="*/ 3 w 265"/>
                <a:gd name="T19" fmla="*/ 3 h 336"/>
                <a:gd name="T20" fmla="*/ 1 w 265"/>
                <a:gd name="T21" fmla="*/ 7 h 336"/>
                <a:gd name="T22" fmla="*/ 0 w 265"/>
                <a:gd name="T23" fmla="*/ 11 h 336"/>
                <a:gd name="T24" fmla="*/ 0 w 265"/>
                <a:gd name="T25" fmla="*/ 325 h 336"/>
                <a:gd name="T26" fmla="*/ 1 w 265"/>
                <a:gd name="T27" fmla="*/ 329 h 336"/>
                <a:gd name="T28" fmla="*/ 3 w 265"/>
                <a:gd name="T29" fmla="*/ 333 h 336"/>
                <a:gd name="T30" fmla="*/ 7 w 265"/>
                <a:gd name="T31" fmla="*/ 335 h 336"/>
                <a:gd name="T32" fmla="*/ 12 w 265"/>
                <a:gd name="T33" fmla="*/ 336 h 336"/>
                <a:gd name="T34" fmla="*/ 253 w 265"/>
                <a:gd name="T35" fmla="*/ 336 h 336"/>
                <a:gd name="T36" fmla="*/ 258 w 265"/>
                <a:gd name="T37" fmla="*/ 335 h 336"/>
                <a:gd name="T38" fmla="*/ 261 w 265"/>
                <a:gd name="T39" fmla="*/ 333 h 336"/>
                <a:gd name="T40" fmla="*/ 264 w 265"/>
                <a:gd name="T41" fmla="*/ 329 h 336"/>
                <a:gd name="T42" fmla="*/ 265 w 265"/>
                <a:gd name="T43" fmla="*/ 325 h 336"/>
                <a:gd name="T44" fmla="*/ 265 w 265"/>
                <a:gd name="T45" fmla="*/ 108 h 336"/>
                <a:gd name="T46" fmla="*/ 264 w 265"/>
                <a:gd name="T47" fmla="*/ 104 h 336"/>
                <a:gd name="T48" fmla="*/ 261 w 265"/>
                <a:gd name="T49" fmla="*/ 100 h 336"/>
                <a:gd name="T50" fmla="*/ 165 w 265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6">
                  <a:moveTo>
                    <a:pt x="156" y="108"/>
                  </a:moveTo>
                  <a:lnTo>
                    <a:pt x="156" y="11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165" y="3"/>
                  </a:move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3"/>
                  </a:lnTo>
                  <a:lnTo>
                    <a:pt x="7" y="335"/>
                  </a:lnTo>
                  <a:lnTo>
                    <a:pt x="12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1" y="333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lnTo>
                    <a:pt x="1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64">
              <a:extLst>
                <a:ext uri="{FF2B5EF4-FFF2-40B4-BE49-F238E27FC236}">
                  <a16:creationId xmlns:a16="http://schemas.microsoft.com/office/drawing/2014/main" id="{39D1860B-FE42-42C0-84A5-6A850990B6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522413"/>
              <a:ext cx="106363" cy="133350"/>
            </a:xfrm>
            <a:custGeom>
              <a:avLst/>
              <a:gdLst>
                <a:gd name="T0" fmla="*/ 157 w 266"/>
                <a:gd name="T1" fmla="*/ 108 h 336"/>
                <a:gd name="T2" fmla="*/ 157 w 266"/>
                <a:gd name="T3" fmla="*/ 11 h 336"/>
                <a:gd name="T4" fmla="*/ 252 w 266"/>
                <a:gd name="T5" fmla="*/ 108 h 336"/>
                <a:gd name="T6" fmla="*/ 157 w 266"/>
                <a:gd name="T7" fmla="*/ 108 h 336"/>
                <a:gd name="T8" fmla="*/ 166 w 266"/>
                <a:gd name="T9" fmla="*/ 3 h 336"/>
                <a:gd name="T10" fmla="*/ 162 w 266"/>
                <a:gd name="T11" fmla="*/ 1 h 336"/>
                <a:gd name="T12" fmla="*/ 157 w 266"/>
                <a:gd name="T13" fmla="*/ 0 h 336"/>
                <a:gd name="T14" fmla="*/ 13 w 266"/>
                <a:gd name="T15" fmla="*/ 0 h 336"/>
                <a:gd name="T16" fmla="*/ 8 w 266"/>
                <a:gd name="T17" fmla="*/ 1 h 336"/>
                <a:gd name="T18" fmla="*/ 5 w 266"/>
                <a:gd name="T19" fmla="*/ 3 h 336"/>
                <a:gd name="T20" fmla="*/ 1 w 266"/>
                <a:gd name="T21" fmla="*/ 7 h 336"/>
                <a:gd name="T22" fmla="*/ 0 w 266"/>
                <a:gd name="T23" fmla="*/ 11 h 336"/>
                <a:gd name="T24" fmla="*/ 0 w 266"/>
                <a:gd name="T25" fmla="*/ 325 h 336"/>
                <a:gd name="T26" fmla="*/ 1 w 266"/>
                <a:gd name="T27" fmla="*/ 329 h 336"/>
                <a:gd name="T28" fmla="*/ 5 w 266"/>
                <a:gd name="T29" fmla="*/ 333 h 336"/>
                <a:gd name="T30" fmla="*/ 8 w 266"/>
                <a:gd name="T31" fmla="*/ 335 h 336"/>
                <a:gd name="T32" fmla="*/ 13 w 266"/>
                <a:gd name="T33" fmla="*/ 336 h 336"/>
                <a:gd name="T34" fmla="*/ 253 w 266"/>
                <a:gd name="T35" fmla="*/ 336 h 336"/>
                <a:gd name="T36" fmla="*/ 258 w 266"/>
                <a:gd name="T37" fmla="*/ 335 h 336"/>
                <a:gd name="T38" fmla="*/ 263 w 266"/>
                <a:gd name="T39" fmla="*/ 333 h 336"/>
                <a:gd name="T40" fmla="*/ 265 w 266"/>
                <a:gd name="T41" fmla="*/ 329 h 336"/>
                <a:gd name="T42" fmla="*/ 266 w 266"/>
                <a:gd name="T43" fmla="*/ 325 h 336"/>
                <a:gd name="T44" fmla="*/ 266 w 266"/>
                <a:gd name="T45" fmla="*/ 108 h 336"/>
                <a:gd name="T46" fmla="*/ 265 w 266"/>
                <a:gd name="T47" fmla="*/ 104 h 336"/>
                <a:gd name="T48" fmla="*/ 263 w 266"/>
                <a:gd name="T49" fmla="*/ 100 h 336"/>
                <a:gd name="T50" fmla="*/ 166 w 266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6">
                  <a:moveTo>
                    <a:pt x="157" y="108"/>
                  </a:moveTo>
                  <a:lnTo>
                    <a:pt x="157" y="11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3"/>
                  </a:lnTo>
                  <a:lnTo>
                    <a:pt x="8" y="335"/>
                  </a:lnTo>
                  <a:lnTo>
                    <a:pt x="13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3" y="333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C738596-DB01-4ACF-8FA1-1958E8726318}"/>
              </a:ext>
            </a:extLst>
          </p:cNvPr>
          <p:cNvGrpSpPr/>
          <p:nvPr/>
        </p:nvGrpSpPr>
        <p:grpSpPr>
          <a:xfrm>
            <a:off x="6766710" y="2567645"/>
            <a:ext cx="547569" cy="550660"/>
            <a:chOff x="2025650" y="5957888"/>
            <a:chExt cx="280988" cy="282575"/>
          </a:xfrm>
          <a:solidFill>
            <a:schemeClr val="bg1"/>
          </a:solidFill>
        </p:grpSpPr>
        <p:sp>
          <p:nvSpPr>
            <p:cNvPr id="40" name="Freeform 1151">
              <a:extLst>
                <a:ext uri="{FF2B5EF4-FFF2-40B4-BE49-F238E27FC236}">
                  <a16:creationId xmlns:a16="http://schemas.microsoft.com/office/drawing/2014/main" id="{6D8D59E9-B6C9-4CE1-ACC9-EC5D3034F6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5957888"/>
              <a:ext cx="247650" cy="219075"/>
            </a:xfrm>
            <a:custGeom>
              <a:avLst/>
              <a:gdLst>
                <a:gd name="T0" fmla="*/ 97 w 627"/>
                <a:gd name="T1" fmla="*/ 494 h 554"/>
                <a:gd name="T2" fmla="*/ 93 w 627"/>
                <a:gd name="T3" fmla="*/ 507 h 554"/>
                <a:gd name="T4" fmla="*/ 85 w 627"/>
                <a:gd name="T5" fmla="*/ 518 h 554"/>
                <a:gd name="T6" fmla="*/ 74 w 627"/>
                <a:gd name="T7" fmla="*/ 527 h 554"/>
                <a:gd name="T8" fmla="*/ 61 w 627"/>
                <a:gd name="T9" fmla="*/ 530 h 554"/>
                <a:gd name="T10" fmla="*/ 47 w 627"/>
                <a:gd name="T11" fmla="*/ 527 h 554"/>
                <a:gd name="T12" fmla="*/ 35 w 627"/>
                <a:gd name="T13" fmla="*/ 519 h 554"/>
                <a:gd name="T14" fmla="*/ 27 w 627"/>
                <a:gd name="T15" fmla="*/ 508 h 554"/>
                <a:gd name="T16" fmla="*/ 24 w 627"/>
                <a:gd name="T17" fmla="*/ 494 h 554"/>
                <a:gd name="T18" fmla="*/ 144 w 627"/>
                <a:gd name="T19" fmla="*/ 24 h 554"/>
                <a:gd name="T20" fmla="*/ 145 w 627"/>
                <a:gd name="T21" fmla="*/ 90 h 554"/>
                <a:gd name="T22" fmla="*/ 152 w 627"/>
                <a:gd name="T23" fmla="*/ 96 h 554"/>
                <a:gd name="T24" fmla="*/ 554 w 627"/>
                <a:gd name="T25" fmla="*/ 97 h 554"/>
                <a:gd name="T26" fmla="*/ 109 w 627"/>
                <a:gd name="T27" fmla="*/ 145 h 554"/>
                <a:gd name="T28" fmla="*/ 100 w 627"/>
                <a:gd name="T29" fmla="*/ 149 h 554"/>
                <a:gd name="T30" fmla="*/ 97 w 627"/>
                <a:gd name="T31" fmla="*/ 157 h 554"/>
                <a:gd name="T32" fmla="*/ 383 w 627"/>
                <a:gd name="T33" fmla="*/ 531 h 554"/>
                <a:gd name="T34" fmla="*/ 356 w 627"/>
                <a:gd name="T35" fmla="*/ 504 h 554"/>
                <a:gd name="T36" fmla="*/ 351 w 627"/>
                <a:gd name="T37" fmla="*/ 501 h 554"/>
                <a:gd name="T38" fmla="*/ 349 w 627"/>
                <a:gd name="T39" fmla="*/ 497 h 554"/>
                <a:gd name="T40" fmla="*/ 351 w 627"/>
                <a:gd name="T41" fmla="*/ 488 h 554"/>
                <a:gd name="T42" fmla="*/ 403 w 627"/>
                <a:gd name="T43" fmla="*/ 398 h 554"/>
                <a:gd name="T44" fmla="*/ 413 w 627"/>
                <a:gd name="T45" fmla="*/ 396 h 554"/>
                <a:gd name="T46" fmla="*/ 446 w 627"/>
                <a:gd name="T47" fmla="*/ 414 h 554"/>
                <a:gd name="T48" fmla="*/ 467 w 627"/>
                <a:gd name="T49" fmla="*/ 401 h 554"/>
                <a:gd name="T50" fmla="*/ 488 w 627"/>
                <a:gd name="T51" fmla="*/ 391 h 554"/>
                <a:gd name="T52" fmla="*/ 489 w 627"/>
                <a:gd name="T53" fmla="*/ 357 h 554"/>
                <a:gd name="T54" fmla="*/ 495 w 627"/>
                <a:gd name="T55" fmla="*/ 351 h 554"/>
                <a:gd name="T56" fmla="*/ 596 w 627"/>
                <a:gd name="T57" fmla="*/ 350 h 554"/>
                <a:gd name="T58" fmla="*/ 605 w 627"/>
                <a:gd name="T59" fmla="*/ 353 h 554"/>
                <a:gd name="T60" fmla="*/ 608 w 627"/>
                <a:gd name="T61" fmla="*/ 362 h 554"/>
                <a:gd name="T62" fmla="*/ 618 w 627"/>
                <a:gd name="T63" fmla="*/ 396 h 554"/>
                <a:gd name="T64" fmla="*/ 627 w 627"/>
                <a:gd name="T65" fmla="*/ 157 h 554"/>
                <a:gd name="T66" fmla="*/ 623 w 627"/>
                <a:gd name="T67" fmla="*/ 149 h 554"/>
                <a:gd name="T68" fmla="*/ 615 w 627"/>
                <a:gd name="T69" fmla="*/ 145 h 554"/>
                <a:gd name="T70" fmla="*/ 578 w 627"/>
                <a:gd name="T71" fmla="*/ 85 h 554"/>
                <a:gd name="T72" fmla="*/ 575 w 627"/>
                <a:gd name="T73" fmla="*/ 76 h 554"/>
                <a:gd name="T74" fmla="*/ 567 w 627"/>
                <a:gd name="T75" fmla="*/ 72 h 554"/>
                <a:gd name="T76" fmla="*/ 169 w 627"/>
                <a:gd name="T77" fmla="*/ 12 h 554"/>
                <a:gd name="T78" fmla="*/ 165 w 627"/>
                <a:gd name="T79" fmla="*/ 4 h 554"/>
                <a:gd name="T80" fmla="*/ 157 w 627"/>
                <a:gd name="T81" fmla="*/ 0 h 554"/>
                <a:gd name="T82" fmla="*/ 8 w 627"/>
                <a:gd name="T83" fmla="*/ 1 h 554"/>
                <a:gd name="T84" fmla="*/ 1 w 627"/>
                <a:gd name="T85" fmla="*/ 8 h 554"/>
                <a:gd name="T86" fmla="*/ 0 w 627"/>
                <a:gd name="T87" fmla="*/ 494 h 554"/>
                <a:gd name="T88" fmla="*/ 2 w 627"/>
                <a:gd name="T89" fmla="*/ 506 h 554"/>
                <a:gd name="T90" fmla="*/ 5 w 627"/>
                <a:gd name="T91" fmla="*/ 517 h 554"/>
                <a:gd name="T92" fmla="*/ 11 w 627"/>
                <a:gd name="T93" fmla="*/ 527 h 554"/>
                <a:gd name="T94" fmla="*/ 18 w 627"/>
                <a:gd name="T95" fmla="*/ 536 h 554"/>
                <a:gd name="T96" fmla="*/ 27 w 627"/>
                <a:gd name="T97" fmla="*/ 544 h 554"/>
                <a:gd name="T98" fmla="*/ 37 w 627"/>
                <a:gd name="T99" fmla="*/ 550 h 554"/>
                <a:gd name="T100" fmla="*/ 49 w 627"/>
                <a:gd name="T101" fmla="*/ 553 h 554"/>
                <a:gd name="T102" fmla="*/ 61 w 627"/>
                <a:gd name="T103" fmla="*/ 554 h 554"/>
                <a:gd name="T104" fmla="*/ 383 w 627"/>
                <a:gd name="T105" fmla="*/ 548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7" h="554">
                  <a:moveTo>
                    <a:pt x="97" y="157"/>
                  </a:moveTo>
                  <a:lnTo>
                    <a:pt x="97" y="494"/>
                  </a:lnTo>
                  <a:lnTo>
                    <a:pt x="96" y="501"/>
                  </a:lnTo>
                  <a:lnTo>
                    <a:pt x="93" y="507"/>
                  </a:lnTo>
                  <a:lnTo>
                    <a:pt x="90" y="513"/>
                  </a:lnTo>
                  <a:lnTo>
                    <a:pt x="85" y="518"/>
                  </a:lnTo>
                  <a:lnTo>
                    <a:pt x="80" y="523"/>
                  </a:lnTo>
                  <a:lnTo>
                    <a:pt x="74" y="527"/>
                  </a:lnTo>
                  <a:lnTo>
                    <a:pt x="67" y="529"/>
                  </a:lnTo>
                  <a:lnTo>
                    <a:pt x="61" y="530"/>
                  </a:lnTo>
                  <a:lnTo>
                    <a:pt x="54" y="529"/>
                  </a:lnTo>
                  <a:lnTo>
                    <a:pt x="47" y="527"/>
                  </a:lnTo>
                  <a:lnTo>
                    <a:pt x="40" y="524"/>
                  </a:lnTo>
                  <a:lnTo>
                    <a:pt x="35" y="519"/>
                  </a:lnTo>
                  <a:lnTo>
                    <a:pt x="30" y="514"/>
                  </a:lnTo>
                  <a:lnTo>
                    <a:pt x="27" y="508"/>
                  </a:lnTo>
                  <a:lnTo>
                    <a:pt x="25" y="501"/>
                  </a:lnTo>
                  <a:lnTo>
                    <a:pt x="24" y="494"/>
                  </a:lnTo>
                  <a:lnTo>
                    <a:pt x="24" y="24"/>
                  </a:lnTo>
                  <a:lnTo>
                    <a:pt x="144" y="24"/>
                  </a:lnTo>
                  <a:lnTo>
                    <a:pt x="144" y="85"/>
                  </a:lnTo>
                  <a:lnTo>
                    <a:pt x="145" y="90"/>
                  </a:lnTo>
                  <a:lnTo>
                    <a:pt x="149" y="93"/>
                  </a:lnTo>
                  <a:lnTo>
                    <a:pt x="152" y="96"/>
                  </a:lnTo>
                  <a:lnTo>
                    <a:pt x="157" y="97"/>
                  </a:lnTo>
                  <a:lnTo>
                    <a:pt x="554" y="97"/>
                  </a:lnTo>
                  <a:lnTo>
                    <a:pt x="554" y="145"/>
                  </a:lnTo>
                  <a:lnTo>
                    <a:pt x="109" y="145"/>
                  </a:lnTo>
                  <a:lnTo>
                    <a:pt x="104" y="146"/>
                  </a:lnTo>
                  <a:lnTo>
                    <a:pt x="100" y="149"/>
                  </a:lnTo>
                  <a:lnTo>
                    <a:pt x="98" y="152"/>
                  </a:lnTo>
                  <a:lnTo>
                    <a:pt x="97" y="157"/>
                  </a:lnTo>
                  <a:close/>
                  <a:moveTo>
                    <a:pt x="383" y="540"/>
                  </a:moveTo>
                  <a:lnTo>
                    <a:pt x="383" y="531"/>
                  </a:lnTo>
                  <a:lnTo>
                    <a:pt x="384" y="520"/>
                  </a:lnTo>
                  <a:lnTo>
                    <a:pt x="356" y="504"/>
                  </a:lnTo>
                  <a:lnTo>
                    <a:pt x="354" y="503"/>
                  </a:lnTo>
                  <a:lnTo>
                    <a:pt x="351" y="501"/>
                  </a:lnTo>
                  <a:lnTo>
                    <a:pt x="350" y="499"/>
                  </a:lnTo>
                  <a:lnTo>
                    <a:pt x="349" y="497"/>
                  </a:lnTo>
                  <a:lnTo>
                    <a:pt x="349" y="493"/>
                  </a:lnTo>
                  <a:lnTo>
                    <a:pt x="351" y="488"/>
                  </a:lnTo>
                  <a:lnTo>
                    <a:pt x="400" y="401"/>
                  </a:lnTo>
                  <a:lnTo>
                    <a:pt x="403" y="398"/>
                  </a:lnTo>
                  <a:lnTo>
                    <a:pt x="408" y="397"/>
                  </a:lnTo>
                  <a:lnTo>
                    <a:pt x="413" y="396"/>
                  </a:lnTo>
                  <a:lnTo>
                    <a:pt x="417" y="398"/>
                  </a:lnTo>
                  <a:lnTo>
                    <a:pt x="446" y="414"/>
                  </a:lnTo>
                  <a:lnTo>
                    <a:pt x="456" y="407"/>
                  </a:lnTo>
                  <a:lnTo>
                    <a:pt x="467" y="401"/>
                  </a:lnTo>
                  <a:lnTo>
                    <a:pt x="478" y="395"/>
                  </a:lnTo>
                  <a:lnTo>
                    <a:pt x="488" y="391"/>
                  </a:lnTo>
                  <a:lnTo>
                    <a:pt x="488" y="361"/>
                  </a:lnTo>
                  <a:lnTo>
                    <a:pt x="489" y="357"/>
                  </a:lnTo>
                  <a:lnTo>
                    <a:pt x="492" y="353"/>
                  </a:lnTo>
                  <a:lnTo>
                    <a:pt x="495" y="351"/>
                  </a:lnTo>
                  <a:lnTo>
                    <a:pt x="500" y="350"/>
                  </a:lnTo>
                  <a:lnTo>
                    <a:pt x="596" y="350"/>
                  </a:lnTo>
                  <a:lnTo>
                    <a:pt x="601" y="351"/>
                  </a:lnTo>
                  <a:lnTo>
                    <a:pt x="605" y="353"/>
                  </a:lnTo>
                  <a:lnTo>
                    <a:pt x="607" y="357"/>
                  </a:lnTo>
                  <a:lnTo>
                    <a:pt x="608" y="362"/>
                  </a:lnTo>
                  <a:lnTo>
                    <a:pt x="608" y="391"/>
                  </a:lnTo>
                  <a:lnTo>
                    <a:pt x="618" y="396"/>
                  </a:lnTo>
                  <a:lnTo>
                    <a:pt x="627" y="401"/>
                  </a:lnTo>
                  <a:lnTo>
                    <a:pt x="627" y="157"/>
                  </a:lnTo>
                  <a:lnTo>
                    <a:pt x="626" y="152"/>
                  </a:lnTo>
                  <a:lnTo>
                    <a:pt x="623" y="149"/>
                  </a:lnTo>
                  <a:lnTo>
                    <a:pt x="619" y="146"/>
                  </a:lnTo>
                  <a:lnTo>
                    <a:pt x="615" y="145"/>
                  </a:lnTo>
                  <a:lnTo>
                    <a:pt x="578" y="145"/>
                  </a:lnTo>
                  <a:lnTo>
                    <a:pt x="578" y="85"/>
                  </a:lnTo>
                  <a:lnTo>
                    <a:pt x="577" y="81"/>
                  </a:lnTo>
                  <a:lnTo>
                    <a:pt x="575" y="76"/>
                  </a:lnTo>
                  <a:lnTo>
                    <a:pt x="571" y="73"/>
                  </a:lnTo>
                  <a:lnTo>
                    <a:pt x="567" y="72"/>
                  </a:lnTo>
                  <a:lnTo>
                    <a:pt x="169" y="72"/>
                  </a:lnTo>
                  <a:lnTo>
                    <a:pt x="169" y="12"/>
                  </a:lnTo>
                  <a:lnTo>
                    <a:pt x="168" y="8"/>
                  </a:lnTo>
                  <a:lnTo>
                    <a:pt x="165" y="4"/>
                  </a:lnTo>
                  <a:lnTo>
                    <a:pt x="162" y="1"/>
                  </a:lnTo>
                  <a:lnTo>
                    <a:pt x="157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494"/>
                  </a:lnTo>
                  <a:lnTo>
                    <a:pt x="1" y="500"/>
                  </a:lnTo>
                  <a:lnTo>
                    <a:pt x="2" y="506"/>
                  </a:lnTo>
                  <a:lnTo>
                    <a:pt x="3" y="512"/>
                  </a:lnTo>
                  <a:lnTo>
                    <a:pt x="5" y="517"/>
                  </a:lnTo>
                  <a:lnTo>
                    <a:pt x="8" y="522"/>
                  </a:lnTo>
                  <a:lnTo>
                    <a:pt x="11" y="527"/>
                  </a:lnTo>
                  <a:lnTo>
                    <a:pt x="14" y="532"/>
                  </a:lnTo>
                  <a:lnTo>
                    <a:pt x="18" y="536"/>
                  </a:lnTo>
                  <a:lnTo>
                    <a:pt x="22" y="540"/>
                  </a:lnTo>
                  <a:lnTo>
                    <a:pt x="27" y="544"/>
                  </a:lnTo>
                  <a:lnTo>
                    <a:pt x="32" y="547"/>
                  </a:lnTo>
                  <a:lnTo>
                    <a:pt x="37" y="550"/>
                  </a:lnTo>
                  <a:lnTo>
                    <a:pt x="43" y="552"/>
                  </a:lnTo>
                  <a:lnTo>
                    <a:pt x="49" y="553"/>
                  </a:lnTo>
                  <a:lnTo>
                    <a:pt x="55" y="554"/>
                  </a:lnTo>
                  <a:lnTo>
                    <a:pt x="61" y="554"/>
                  </a:lnTo>
                  <a:lnTo>
                    <a:pt x="383" y="554"/>
                  </a:lnTo>
                  <a:lnTo>
                    <a:pt x="383" y="548"/>
                  </a:lnTo>
                  <a:lnTo>
                    <a:pt x="383" y="5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152">
              <a:extLst>
                <a:ext uri="{FF2B5EF4-FFF2-40B4-BE49-F238E27FC236}">
                  <a16:creationId xmlns:a16="http://schemas.microsoft.com/office/drawing/2014/main" id="{685F5147-6482-44E2-B8B3-B464C215F3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4875" y="6105525"/>
              <a:ext cx="131763" cy="134938"/>
            </a:xfrm>
            <a:custGeom>
              <a:avLst/>
              <a:gdLst>
                <a:gd name="T0" fmla="*/ 150 w 331"/>
                <a:gd name="T1" fmla="*/ 245 h 338"/>
                <a:gd name="T2" fmla="*/ 128 w 331"/>
                <a:gd name="T3" fmla="*/ 237 h 338"/>
                <a:gd name="T4" fmla="*/ 110 w 331"/>
                <a:gd name="T5" fmla="*/ 224 h 338"/>
                <a:gd name="T6" fmla="*/ 97 w 331"/>
                <a:gd name="T7" fmla="*/ 205 h 338"/>
                <a:gd name="T8" fmla="*/ 89 w 331"/>
                <a:gd name="T9" fmla="*/ 184 h 338"/>
                <a:gd name="T10" fmla="*/ 88 w 331"/>
                <a:gd name="T11" fmla="*/ 160 h 338"/>
                <a:gd name="T12" fmla="*/ 94 w 331"/>
                <a:gd name="T13" fmla="*/ 138 h 338"/>
                <a:gd name="T14" fmla="*/ 105 w 331"/>
                <a:gd name="T15" fmla="*/ 120 h 338"/>
                <a:gd name="T16" fmla="*/ 122 w 331"/>
                <a:gd name="T17" fmla="*/ 104 h 338"/>
                <a:gd name="T18" fmla="*/ 143 w 331"/>
                <a:gd name="T19" fmla="*/ 94 h 338"/>
                <a:gd name="T20" fmla="*/ 165 w 331"/>
                <a:gd name="T21" fmla="*/ 91 h 338"/>
                <a:gd name="T22" fmla="*/ 189 w 331"/>
                <a:gd name="T23" fmla="*/ 94 h 338"/>
                <a:gd name="T24" fmla="*/ 209 w 331"/>
                <a:gd name="T25" fmla="*/ 104 h 338"/>
                <a:gd name="T26" fmla="*/ 226 w 331"/>
                <a:gd name="T27" fmla="*/ 120 h 338"/>
                <a:gd name="T28" fmla="*/ 238 w 331"/>
                <a:gd name="T29" fmla="*/ 138 h 338"/>
                <a:gd name="T30" fmla="*/ 244 w 331"/>
                <a:gd name="T31" fmla="*/ 160 h 338"/>
                <a:gd name="T32" fmla="*/ 242 w 331"/>
                <a:gd name="T33" fmla="*/ 184 h 338"/>
                <a:gd name="T34" fmla="*/ 235 w 331"/>
                <a:gd name="T35" fmla="*/ 205 h 338"/>
                <a:gd name="T36" fmla="*/ 221 w 331"/>
                <a:gd name="T37" fmla="*/ 224 h 338"/>
                <a:gd name="T38" fmla="*/ 203 w 331"/>
                <a:gd name="T39" fmla="*/ 237 h 338"/>
                <a:gd name="T40" fmla="*/ 181 w 331"/>
                <a:gd name="T41" fmla="*/ 245 h 338"/>
                <a:gd name="T42" fmla="*/ 306 w 331"/>
                <a:gd name="T43" fmla="*/ 206 h 338"/>
                <a:gd name="T44" fmla="*/ 300 w 331"/>
                <a:gd name="T45" fmla="*/ 197 h 338"/>
                <a:gd name="T46" fmla="*/ 302 w 331"/>
                <a:gd name="T47" fmla="*/ 167 h 338"/>
                <a:gd name="T48" fmla="*/ 300 w 331"/>
                <a:gd name="T49" fmla="*/ 140 h 338"/>
                <a:gd name="T50" fmla="*/ 306 w 331"/>
                <a:gd name="T51" fmla="*/ 131 h 338"/>
                <a:gd name="T52" fmla="*/ 268 w 331"/>
                <a:gd name="T53" fmla="*/ 66 h 338"/>
                <a:gd name="T54" fmla="*/ 258 w 331"/>
                <a:gd name="T55" fmla="*/ 67 h 338"/>
                <a:gd name="T56" fmla="*/ 242 w 331"/>
                <a:gd name="T57" fmla="*/ 53 h 338"/>
                <a:gd name="T58" fmla="*/ 214 w 331"/>
                <a:gd name="T59" fmla="*/ 37 h 338"/>
                <a:gd name="T60" fmla="*/ 207 w 331"/>
                <a:gd name="T61" fmla="*/ 29 h 338"/>
                <a:gd name="T62" fmla="*/ 135 w 331"/>
                <a:gd name="T63" fmla="*/ 0 h 338"/>
                <a:gd name="T64" fmla="*/ 133 w 331"/>
                <a:gd name="T65" fmla="*/ 32 h 338"/>
                <a:gd name="T66" fmla="*/ 113 w 331"/>
                <a:gd name="T67" fmla="*/ 42 h 338"/>
                <a:gd name="T68" fmla="*/ 77 w 331"/>
                <a:gd name="T69" fmla="*/ 64 h 338"/>
                <a:gd name="T70" fmla="*/ 66 w 331"/>
                <a:gd name="T71" fmla="*/ 67 h 338"/>
                <a:gd name="T72" fmla="*/ 0 w 331"/>
                <a:gd name="T73" fmla="*/ 116 h 338"/>
                <a:gd name="T74" fmla="*/ 31 w 331"/>
                <a:gd name="T75" fmla="*/ 136 h 338"/>
                <a:gd name="T76" fmla="*/ 30 w 331"/>
                <a:gd name="T77" fmla="*/ 156 h 338"/>
                <a:gd name="T78" fmla="*/ 32 w 331"/>
                <a:gd name="T79" fmla="*/ 193 h 338"/>
                <a:gd name="T80" fmla="*/ 29 w 331"/>
                <a:gd name="T81" fmla="*/ 204 h 338"/>
                <a:gd name="T82" fmla="*/ 38 w 331"/>
                <a:gd name="T83" fmla="*/ 286 h 338"/>
                <a:gd name="T84" fmla="*/ 70 w 331"/>
                <a:gd name="T85" fmla="*/ 269 h 338"/>
                <a:gd name="T86" fmla="*/ 89 w 331"/>
                <a:gd name="T87" fmla="*/ 281 h 338"/>
                <a:gd name="T88" fmla="*/ 139 w 331"/>
                <a:gd name="T89" fmla="*/ 303 h 338"/>
                <a:gd name="T90" fmla="*/ 146 w 331"/>
                <a:gd name="T91" fmla="*/ 310 h 338"/>
                <a:gd name="T92" fmla="*/ 207 w 331"/>
                <a:gd name="T93" fmla="*/ 338 h 338"/>
                <a:gd name="T94" fmla="*/ 209 w 331"/>
                <a:gd name="T95" fmla="*/ 307 h 338"/>
                <a:gd name="T96" fmla="*/ 222 w 331"/>
                <a:gd name="T97" fmla="*/ 299 h 338"/>
                <a:gd name="T98" fmla="*/ 245 w 331"/>
                <a:gd name="T99" fmla="*/ 281 h 338"/>
                <a:gd name="T100" fmla="*/ 258 w 331"/>
                <a:gd name="T101" fmla="*/ 270 h 338"/>
                <a:gd name="T102" fmla="*/ 268 w 331"/>
                <a:gd name="T103" fmla="*/ 271 h 338"/>
                <a:gd name="T104" fmla="*/ 306 w 331"/>
                <a:gd name="T105" fmla="*/ 206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1" h="338">
                  <a:moveTo>
                    <a:pt x="165" y="246"/>
                  </a:moveTo>
                  <a:lnTo>
                    <a:pt x="158" y="246"/>
                  </a:lnTo>
                  <a:lnTo>
                    <a:pt x="150" y="245"/>
                  </a:lnTo>
                  <a:lnTo>
                    <a:pt x="143" y="243"/>
                  </a:lnTo>
                  <a:lnTo>
                    <a:pt x="136" y="240"/>
                  </a:lnTo>
                  <a:lnTo>
                    <a:pt x="128" y="237"/>
                  </a:lnTo>
                  <a:lnTo>
                    <a:pt x="122" y="233"/>
                  </a:lnTo>
                  <a:lnTo>
                    <a:pt x="116" y="229"/>
                  </a:lnTo>
                  <a:lnTo>
                    <a:pt x="110" y="224"/>
                  </a:lnTo>
                  <a:lnTo>
                    <a:pt x="105" y="217"/>
                  </a:lnTo>
                  <a:lnTo>
                    <a:pt x="101" y="211"/>
                  </a:lnTo>
                  <a:lnTo>
                    <a:pt x="97" y="205"/>
                  </a:lnTo>
                  <a:lnTo>
                    <a:pt x="94" y="198"/>
                  </a:lnTo>
                  <a:lnTo>
                    <a:pt x="91" y="191"/>
                  </a:lnTo>
                  <a:lnTo>
                    <a:pt x="89" y="184"/>
                  </a:lnTo>
                  <a:lnTo>
                    <a:pt x="88" y="176"/>
                  </a:lnTo>
                  <a:lnTo>
                    <a:pt x="88" y="167"/>
                  </a:lnTo>
                  <a:lnTo>
                    <a:pt x="88" y="160"/>
                  </a:lnTo>
                  <a:lnTo>
                    <a:pt x="89" y="152"/>
                  </a:lnTo>
                  <a:lnTo>
                    <a:pt x="91" y="145"/>
                  </a:lnTo>
                  <a:lnTo>
                    <a:pt x="94" y="138"/>
                  </a:lnTo>
                  <a:lnTo>
                    <a:pt x="97" y="132"/>
                  </a:lnTo>
                  <a:lnTo>
                    <a:pt x="101" y="125"/>
                  </a:lnTo>
                  <a:lnTo>
                    <a:pt x="105" y="120"/>
                  </a:lnTo>
                  <a:lnTo>
                    <a:pt x="110" y="113"/>
                  </a:lnTo>
                  <a:lnTo>
                    <a:pt x="116" y="108"/>
                  </a:lnTo>
                  <a:lnTo>
                    <a:pt x="122" y="104"/>
                  </a:lnTo>
                  <a:lnTo>
                    <a:pt x="128" y="100"/>
                  </a:lnTo>
                  <a:lnTo>
                    <a:pt x="136" y="97"/>
                  </a:lnTo>
                  <a:lnTo>
                    <a:pt x="143" y="94"/>
                  </a:lnTo>
                  <a:lnTo>
                    <a:pt x="150" y="92"/>
                  </a:lnTo>
                  <a:lnTo>
                    <a:pt x="158" y="91"/>
                  </a:lnTo>
                  <a:lnTo>
                    <a:pt x="165" y="91"/>
                  </a:lnTo>
                  <a:lnTo>
                    <a:pt x="173" y="91"/>
                  </a:lnTo>
                  <a:lnTo>
                    <a:pt x="181" y="92"/>
                  </a:lnTo>
                  <a:lnTo>
                    <a:pt x="189" y="94"/>
                  </a:lnTo>
                  <a:lnTo>
                    <a:pt x="196" y="97"/>
                  </a:lnTo>
                  <a:lnTo>
                    <a:pt x="203" y="100"/>
                  </a:lnTo>
                  <a:lnTo>
                    <a:pt x="209" y="104"/>
                  </a:lnTo>
                  <a:lnTo>
                    <a:pt x="215" y="108"/>
                  </a:lnTo>
                  <a:lnTo>
                    <a:pt x="221" y="113"/>
                  </a:lnTo>
                  <a:lnTo>
                    <a:pt x="226" y="120"/>
                  </a:lnTo>
                  <a:lnTo>
                    <a:pt x="230" y="125"/>
                  </a:lnTo>
                  <a:lnTo>
                    <a:pt x="235" y="132"/>
                  </a:lnTo>
                  <a:lnTo>
                    <a:pt x="238" y="138"/>
                  </a:lnTo>
                  <a:lnTo>
                    <a:pt x="241" y="145"/>
                  </a:lnTo>
                  <a:lnTo>
                    <a:pt x="242" y="152"/>
                  </a:lnTo>
                  <a:lnTo>
                    <a:pt x="244" y="160"/>
                  </a:lnTo>
                  <a:lnTo>
                    <a:pt x="244" y="167"/>
                  </a:lnTo>
                  <a:lnTo>
                    <a:pt x="244" y="176"/>
                  </a:lnTo>
                  <a:lnTo>
                    <a:pt x="242" y="184"/>
                  </a:lnTo>
                  <a:lnTo>
                    <a:pt x="241" y="191"/>
                  </a:lnTo>
                  <a:lnTo>
                    <a:pt x="238" y="198"/>
                  </a:lnTo>
                  <a:lnTo>
                    <a:pt x="235" y="205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4"/>
                  </a:lnTo>
                  <a:lnTo>
                    <a:pt x="215" y="229"/>
                  </a:lnTo>
                  <a:lnTo>
                    <a:pt x="209" y="233"/>
                  </a:lnTo>
                  <a:lnTo>
                    <a:pt x="203" y="237"/>
                  </a:lnTo>
                  <a:lnTo>
                    <a:pt x="196" y="240"/>
                  </a:lnTo>
                  <a:lnTo>
                    <a:pt x="189" y="243"/>
                  </a:lnTo>
                  <a:lnTo>
                    <a:pt x="181" y="245"/>
                  </a:lnTo>
                  <a:lnTo>
                    <a:pt x="173" y="246"/>
                  </a:lnTo>
                  <a:lnTo>
                    <a:pt x="165" y="246"/>
                  </a:lnTo>
                  <a:close/>
                  <a:moveTo>
                    <a:pt x="306" y="206"/>
                  </a:moveTo>
                  <a:lnTo>
                    <a:pt x="303" y="204"/>
                  </a:lnTo>
                  <a:lnTo>
                    <a:pt x="301" y="201"/>
                  </a:lnTo>
                  <a:lnTo>
                    <a:pt x="300" y="197"/>
                  </a:lnTo>
                  <a:lnTo>
                    <a:pt x="300" y="193"/>
                  </a:lnTo>
                  <a:lnTo>
                    <a:pt x="302" y="181"/>
                  </a:lnTo>
                  <a:lnTo>
                    <a:pt x="302" y="167"/>
                  </a:lnTo>
                  <a:lnTo>
                    <a:pt x="302" y="156"/>
                  </a:lnTo>
                  <a:lnTo>
                    <a:pt x="300" y="144"/>
                  </a:lnTo>
                  <a:lnTo>
                    <a:pt x="300" y="140"/>
                  </a:lnTo>
                  <a:lnTo>
                    <a:pt x="301" y="136"/>
                  </a:lnTo>
                  <a:lnTo>
                    <a:pt x="303" y="133"/>
                  </a:lnTo>
                  <a:lnTo>
                    <a:pt x="306" y="131"/>
                  </a:lnTo>
                  <a:lnTo>
                    <a:pt x="331" y="116"/>
                  </a:lnTo>
                  <a:lnTo>
                    <a:pt x="294" y="51"/>
                  </a:lnTo>
                  <a:lnTo>
                    <a:pt x="268" y="66"/>
                  </a:lnTo>
                  <a:lnTo>
                    <a:pt x="265" y="67"/>
                  </a:lnTo>
                  <a:lnTo>
                    <a:pt x="261" y="68"/>
                  </a:lnTo>
                  <a:lnTo>
                    <a:pt x="258" y="67"/>
                  </a:lnTo>
                  <a:lnTo>
                    <a:pt x="255" y="64"/>
                  </a:lnTo>
                  <a:lnTo>
                    <a:pt x="251" y="60"/>
                  </a:lnTo>
                  <a:lnTo>
                    <a:pt x="242" y="53"/>
                  </a:lnTo>
                  <a:lnTo>
                    <a:pt x="232" y="47"/>
                  </a:lnTo>
                  <a:lnTo>
                    <a:pt x="223" y="41"/>
                  </a:lnTo>
                  <a:lnTo>
                    <a:pt x="214" y="37"/>
                  </a:lnTo>
                  <a:lnTo>
                    <a:pt x="211" y="35"/>
                  </a:lnTo>
                  <a:lnTo>
                    <a:pt x="209" y="32"/>
                  </a:lnTo>
                  <a:lnTo>
                    <a:pt x="207" y="29"/>
                  </a:lnTo>
                  <a:lnTo>
                    <a:pt x="207" y="25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5"/>
                  </a:lnTo>
                  <a:lnTo>
                    <a:pt x="134" y="29"/>
                  </a:lnTo>
                  <a:lnTo>
                    <a:pt x="133" y="32"/>
                  </a:lnTo>
                  <a:lnTo>
                    <a:pt x="129" y="35"/>
                  </a:lnTo>
                  <a:lnTo>
                    <a:pt x="126" y="37"/>
                  </a:lnTo>
                  <a:lnTo>
                    <a:pt x="113" y="42"/>
                  </a:lnTo>
                  <a:lnTo>
                    <a:pt x="100" y="49"/>
                  </a:lnTo>
                  <a:lnTo>
                    <a:pt x="88" y="57"/>
                  </a:lnTo>
                  <a:lnTo>
                    <a:pt x="77" y="64"/>
                  </a:lnTo>
                  <a:lnTo>
                    <a:pt x="74" y="67"/>
                  </a:lnTo>
                  <a:lnTo>
                    <a:pt x="70" y="68"/>
                  </a:lnTo>
                  <a:lnTo>
                    <a:pt x="66" y="67"/>
                  </a:lnTo>
                  <a:lnTo>
                    <a:pt x="63" y="66"/>
                  </a:lnTo>
                  <a:lnTo>
                    <a:pt x="38" y="51"/>
                  </a:lnTo>
                  <a:lnTo>
                    <a:pt x="0" y="116"/>
                  </a:lnTo>
                  <a:lnTo>
                    <a:pt x="25" y="131"/>
                  </a:lnTo>
                  <a:lnTo>
                    <a:pt x="29" y="133"/>
                  </a:lnTo>
                  <a:lnTo>
                    <a:pt x="31" y="136"/>
                  </a:lnTo>
                  <a:lnTo>
                    <a:pt x="32" y="140"/>
                  </a:lnTo>
                  <a:lnTo>
                    <a:pt x="32" y="144"/>
                  </a:lnTo>
                  <a:lnTo>
                    <a:pt x="30" y="156"/>
                  </a:lnTo>
                  <a:lnTo>
                    <a:pt x="29" y="167"/>
                  </a:lnTo>
                  <a:lnTo>
                    <a:pt x="30" y="181"/>
                  </a:lnTo>
                  <a:lnTo>
                    <a:pt x="32" y="193"/>
                  </a:lnTo>
                  <a:lnTo>
                    <a:pt x="32" y="197"/>
                  </a:lnTo>
                  <a:lnTo>
                    <a:pt x="31" y="201"/>
                  </a:lnTo>
                  <a:lnTo>
                    <a:pt x="29" y="204"/>
                  </a:lnTo>
                  <a:lnTo>
                    <a:pt x="25" y="206"/>
                  </a:lnTo>
                  <a:lnTo>
                    <a:pt x="0" y="221"/>
                  </a:lnTo>
                  <a:lnTo>
                    <a:pt x="38" y="286"/>
                  </a:lnTo>
                  <a:lnTo>
                    <a:pt x="63" y="271"/>
                  </a:lnTo>
                  <a:lnTo>
                    <a:pt x="66" y="269"/>
                  </a:lnTo>
                  <a:lnTo>
                    <a:pt x="70" y="269"/>
                  </a:lnTo>
                  <a:lnTo>
                    <a:pt x="74" y="270"/>
                  </a:lnTo>
                  <a:lnTo>
                    <a:pt x="77" y="273"/>
                  </a:lnTo>
                  <a:lnTo>
                    <a:pt x="89" y="281"/>
                  </a:lnTo>
                  <a:lnTo>
                    <a:pt x="105" y="289"/>
                  </a:lnTo>
                  <a:lnTo>
                    <a:pt x="122" y="296"/>
                  </a:lnTo>
                  <a:lnTo>
                    <a:pt x="139" y="303"/>
                  </a:lnTo>
                  <a:lnTo>
                    <a:pt x="142" y="304"/>
                  </a:lnTo>
                  <a:lnTo>
                    <a:pt x="144" y="307"/>
                  </a:lnTo>
                  <a:lnTo>
                    <a:pt x="146" y="310"/>
                  </a:lnTo>
                  <a:lnTo>
                    <a:pt x="147" y="313"/>
                  </a:lnTo>
                  <a:lnTo>
                    <a:pt x="147" y="338"/>
                  </a:lnTo>
                  <a:lnTo>
                    <a:pt x="207" y="338"/>
                  </a:lnTo>
                  <a:lnTo>
                    <a:pt x="207" y="313"/>
                  </a:lnTo>
                  <a:lnTo>
                    <a:pt x="207" y="310"/>
                  </a:lnTo>
                  <a:lnTo>
                    <a:pt x="209" y="307"/>
                  </a:lnTo>
                  <a:lnTo>
                    <a:pt x="211" y="304"/>
                  </a:lnTo>
                  <a:lnTo>
                    <a:pt x="214" y="303"/>
                  </a:lnTo>
                  <a:lnTo>
                    <a:pt x="222" y="299"/>
                  </a:lnTo>
                  <a:lnTo>
                    <a:pt x="230" y="294"/>
                  </a:lnTo>
                  <a:lnTo>
                    <a:pt x="238" y="288"/>
                  </a:lnTo>
                  <a:lnTo>
                    <a:pt x="245" y="281"/>
                  </a:lnTo>
                  <a:lnTo>
                    <a:pt x="250" y="277"/>
                  </a:lnTo>
                  <a:lnTo>
                    <a:pt x="255" y="273"/>
                  </a:lnTo>
                  <a:lnTo>
                    <a:pt x="258" y="270"/>
                  </a:lnTo>
                  <a:lnTo>
                    <a:pt x="261" y="269"/>
                  </a:lnTo>
                  <a:lnTo>
                    <a:pt x="265" y="269"/>
                  </a:lnTo>
                  <a:lnTo>
                    <a:pt x="268" y="271"/>
                  </a:lnTo>
                  <a:lnTo>
                    <a:pt x="294" y="286"/>
                  </a:lnTo>
                  <a:lnTo>
                    <a:pt x="331" y="221"/>
                  </a:lnTo>
                  <a:lnTo>
                    <a:pt x="306" y="2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0EEDBDF-A338-44FB-A32C-B925DA4A3687}"/>
              </a:ext>
            </a:extLst>
          </p:cNvPr>
          <p:cNvGrpSpPr/>
          <p:nvPr/>
        </p:nvGrpSpPr>
        <p:grpSpPr>
          <a:xfrm>
            <a:off x="5536059" y="4159933"/>
            <a:ext cx="559941" cy="507350"/>
            <a:chOff x="6448425" y="796925"/>
            <a:chExt cx="287338" cy="260350"/>
          </a:xfrm>
          <a:solidFill>
            <a:schemeClr val="bg1"/>
          </a:solidFill>
        </p:grpSpPr>
        <p:sp>
          <p:nvSpPr>
            <p:cNvPr id="52" name="Freeform 3562">
              <a:extLst>
                <a:ext uri="{FF2B5EF4-FFF2-40B4-BE49-F238E27FC236}">
                  <a16:creationId xmlns:a16="http://schemas.microsoft.com/office/drawing/2014/main" id="{717F4A31-117A-4C9D-9E60-4EE83D3AF5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8425" y="796925"/>
              <a:ext cx="277812" cy="161925"/>
            </a:xfrm>
            <a:custGeom>
              <a:avLst/>
              <a:gdLst>
                <a:gd name="T0" fmla="*/ 8 w 701"/>
                <a:gd name="T1" fmla="*/ 285 h 408"/>
                <a:gd name="T2" fmla="*/ 5 w 701"/>
                <a:gd name="T3" fmla="*/ 288 h 408"/>
                <a:gd name="T4" fmla="*/ 2 w 701"/>
                <a:gd name="T5" fmla="*/ 290 h 408"/>
                <a:gd name="T6" fmla="*/ 1 w 701"/>
                <a:gd name="T7" fmla="*/ 293 h 408"/>
                <a:gd name="T8" fmla="*/ 0 w 701"/>
                <a:gd name="T9" fmla="*/ 297 h 408"/>
                <a:gd name="T10" fmla="*/ 1 w 701"/>
                <a:gd name="T11" fmla="*/ 300 h 408"/>
                <a:gd name="T12" fmla="*/ 2 w 701"/>
                <a:gd name="T13" fmla="*/ 303 h 408"/>
                <a:gd name="T14" fmla="*/ 5 w 701"/>
                <a:gd name="T15" fmla="*/ 306 h 408"/>
                <a:gd name="T16" fmla="*/ 8 w 701"/>
                <a:gd name="T17" fmla="*/ 308 h 408"/>
                <a:gd name="T18" fmla="*/ 259 w 701"/>
                <a:gd name="T19" fmla="*/ 408 h 408"/>
                <a:gd name="T20" fmla="*/ 701 w 701"/>
                <a:gd name="T21" fmla="*/ 0 h 408"/>
                <a:gd name="T22" fmla="*/ 8 w 701"/>
                <a:gd name="T23" fmla="*/ 285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1" h="408">
                  <a:moveTo>
                    <a:pt x="8" y="285"/>
                  </a:moveTo>
                  <a:lnTo>
                    <a:pt x="5" y="288"/>
                  </a:lnTo>
                  <a:lnTo>
                    <a:pt x="2" y="290"/>
                  </a:lnTo>
                  <a:lnTo>
                    <a:pt x="1" y="293"/>
                  </a:lnTo>
                  <a:lnTo>
                    <a:pt x="0" y="297"/>
                  </a:lnTo>
                  <a:lnTo>
                    <a:pt x="1" y="300"/>
                  </a:lnTo>
                  <a:lnTo>
                    <a:pt x="2" y="303"/>
                  </a:lnTo>
                  <a:lnTo>
                    <a:pt x="5" y="306"/>
                  </a:lnTo>
                  <a:lnTo>
                    <a:pt x="8" y="308"/>
                  </a:lnTo>
                  <a:lnTo>
                    <a:pt x="259" y="408"/>
                  </a:lnTo>
                  <a:lnTo>
                    <a:pt x="701" y="0"/>
                  </a:lnTo>
                  <a:lnTo>
                    <a:pt x="8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563">
              <a:extLst>
                <a:ext uri="{FF2B5EF4-FFF2-40B4-BE49-F238E27FC236}">
                  <a16:creationId xmlns:a16="http://schemas.microsoft.com/office/drawing/2014/main" id="{DC3DE453-1EAD-4FA4-9861-79825F696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4788" y="800100"/>
              <a:ext cx="180975" cy="257175"/>
            </a:xfrm>
            <a:custGeom>
              <a:avLst/>
              <a:gdLst>
                <a:gd name="T0" fmla="*/ 0 w 456"/>
                <a:gd name="T1" fmla="*/ 424 h 646"/>
                <a:gd name="T2" fmla="*/ 0 w 456"/>
                <a:gd name="T3" fmla="*/ 635 h 646"/>
                <a:gd name="T4" fmla="*/ 0 w 456"/>
                <a:gd name="T5" fmla="*/ 639 h 646"/>
                <a:gd name="T6" fmla="*/ 3 w 456"/>
                <a:gd name="T7" fmla="*/ 642 h 646"/>
                <a:gd name="T8" fmla="*/ 5 w 456"/>
                <a:gd name="T9" fmla="*/ 645 h 646"/>
                <a:gd name="T10" fmla="*/ 9 w 456"/>
                <a:gd name="T11" fmla="*/ 646 h 646"/>
                <a:gd name="T12" fmla="*/ 11 w 456"/>
                <a:gd name="T13" fmla="*/ 646 h 646"/>
                <a:gd name="T14" fmla="*/ 12 w 456"/>
                <a:gd name="T15" fmla="*/ 646 h 646"/>
                <a:gd name="T16" fmla="*/ 16 w 456"/>
                <a:gd name="T17" fmla="*/ 646 h 646"/>
                <a:gd name="T18" fmla="*/ 18 w 456"/>
                <a:gd name="T19" fmla="*/ 645 h 646"/>
                <a:gd name="T20" fmla="*/ 21 w 456"/>
                <a:gd name="T21" fmla="*/ 644 h 646"/>
                <a:gd name="T22" fmla="*/ 22 w 456"/>
                <a:gd name="T23" fmla="*/ 641 h 646"/>
                <a:gd name="T24" fmla="*/ 126 w 456"/>
                <a:gd name="T25" fmla="*/ 469 h 646"/>
                <a:gd name="T26" fmla="*/ 315 w 456"/>
                <a:gd name="T27" fmla="*/ 569 h 646"/>
                <a:gd name="T28" fmla="*/ 317 w 456"/>
                <a:gd name="T29" fmla="*/ 570 h 646"/>
                <a:gd name="T30" fmla="*/ 320 w 456"/>
                <a:gd name="T31" fmla="*/ 572 h 646"/>
                <a:gd name="T32" fmla="*/ 323 w 456"/>
                <a:gd name="T33" fmla="*/ 570 h 646"/>
                <a:gd name="T34" fmla="*/ 325 w 456"/>
                <a:gd name="T35" fmla="*/ 570 h 646"/>
                <a:gd name="T36" fmla="*/ 329 w 456"/>
                <a:gd name="T37" fmla="*/ 567 h 646"/>
                <a:gd name="T38" fmla="*/ 332 w 456"/>
                <a:gd name="T39" fmla="*/ 561 h 646"/>
                <a:gd name="T40" fmla="*/ 456 w 456"/>
                <a:gd name="T41" fmla="*/ 0 h 646"/>
                <a:gd name="T42" fmla="*/ 0 w 456"/>
                <a:gd name="T43" fmla="*/ 424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56" h="646">
                  <a:moveTo>
                    <a:pt x="0" y="424"/>
                  </a:moveTo>
                  <a:lnTo>
                    <a:pt x="0" y="635"/>
                  </a:lnTo>
                  <a:lnTo>
                    <a:pt x="0" y="639"/>
                  </a:lnTo>
                  <a:lnTo>
                    <a:pt x="3" y="642"/>
                  </a:lnTo>
                  <a:lnTo>
                    <a:pt x="5" y="645"/>
                  </a:lnTo>
                  <a:lnTo>
                    <a:pt x="9" y="646"/>
                  </a:lnTo>
                  <a:lnTo>
                    <a:pt x="11" y="646"/>
                  </a:lnTo>
                  <a:lnTo>
                    <a:pt x="12" y="646"/>
                  </a:lnTo>
                  <a:lnTo>
                    <a:pt x="16" y="646"/>
                  </a:lnTo>
                  <a:lnTo>
                    <a:pt x="18" y="645"/>
                  </a:lnTo>
                  <a:lnTo>
                    <a:pt x="21" y="644"/>
                  </a:lnTo>
                  <a:lnTo>
                    <a:pt x="22" y="641"/>
                  </a:lnTo>
                  <a:lnTo>
                    <a:pt x="126" y="469"/>
                  </a:lnTo>
                  <a:lnTo>
                    <a:pt x="315" y="569"/>
                  </a:lnTo>
                  <a:lnTo>
                    <a:pt x="317" y="570"/>
                  </a:lnTo>
                  <a:lnTo>
                    <a:pt x="320" y="572"/>
                  </a:lnTo>
                  <a:lnTo>
                    <a:pt x="323" y="570"/>
                  </a:lnTo>
                  <a:lnTo>
                    <a:pt x="325" y="570"/>
                  </a:lnTo>
                  <a:lnTo>
                    <a:pt x="329" y="567"/>
                  </a:lnTo>
                  <a:lnTo>
                    <a:pt x="332" y="561"/>
                  </a:lnTo>
                  <a:lnTo>
                    <a:pt x="456" y="0"/>
                  </a:lnTo>
                  <a:lnTo>
                    <a:pt x="0" y="4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Rectangle 4"/>
          <p:cNvSpPr/>
          <p:nvPr/>
        </p:nvSpPr>
        <p:spPr>
          <a:xfrm>
            <a:off x="3358176" y="312448"/>
            <a:ext cx="56390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VGG16 Model Réalisation</a:t>
            </a:r>
            <a:endParaRPr lang="en-US" sz="4000" dirty="0"/>
          </a:p>
        </p:txBody>
      </p:sp>
      <p:sp>
        <p:nvSpPr>
          <p:cNvPr id="26" name="TextBox 7">
            <a:extLst>
              <a:ext uri="{FF2B5EF4-FFF2-40B4-BE49-F238E27FC236}">
                <a16:creationId xmlns:a16="http://schemas.microsoft.com/office/drawing/2014/main" id="{385FB431-7B14-4614-BB3B-FA17C1F6C41E}"/>
              </a:ext>
            </a:extLst>
          </p:cNvPr>
          <p:cNvSpPr txBox="1"/>
          <p:nvPr/>
        </p:nvSpPr>
        <p:spPr>
          <a:xfrm>
            <a:off x="-329184" y="128016"/>
            <a:ext cx="2724912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deep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+mj-lt"/>
              </a:rPr>
              <a:t>learning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81" y="3032805"/>
            <a:ext cx="4499335" cy="3034167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5711" y="2936420"/>
            <a:ext cx="4513490" cy="294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12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8C15872-DC75-4611-BC78-4D9DCB0C6305}"/>
              </a:ext>
            </a:extLst>
          </p:cNvPr>
          <p:cNvSpPr/>
          <p:nvPr/>
        </p:nvSpPr>
        <p:spPr>
          <a:xfrm>
            <a:off x="0" y="0"/>
            <a:ext cx="12192000" cy="1409700"/>
          </a:xfrm>
          <a:prstGeom prst="rect">
            <a:avLst/>
          </a:prstGeom>
          <a:pattFill prst="dash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35B2E0-DF79-42DF-BC66-6C38E2AA2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9364" y="6289699"/>
            <a:ext cx="2743200" cy="365125"/>
          </a:xfrm>
        </p:spPr>
        <p:txBody>
          <a:bodyPr/>
          <a:lstStyle/>
          <a:p>
            <a:fld id="{7FAA5F3C-F0A9-42FF-BB7C-DD95C97F8441}" type="slidenum">
              <a:rPr lang="en-US" sz="2400" smtClean="0"/>
              <a:t>12</a:t>
            </a:fld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05B7305-78CD-4294-BA22-0AF054613366}"/>
              </a:ext>
            </a:extLst>
          </p:cNvPr>
          <p:cNvGrpSpPr/>
          <p:nvPr/>
        </p:nvGrpSpPr>
        <p:grpSpPr>
          <a:xfrm>
            <a:off x="7702120" y="3581167"/>
            <a:ext cx="467130" cy="556846"/>
            <a:chOff x="5494338" y="1370013"/>
            <a:chExt cx="239712" cy="285750"/>
          </a:xfrm>
          <a:solidFill>
            <a:schemeClr val="bg1"/>
          </a:solidFill>
        </p:grpSpPr>
        <p:sp>
          <p:nvSpPr>
            <p:cNvPr id="34" name="Freeform 961">
              <a:extLst>
                <a:ext uri="{FF2B5EF4-FFF2-40B4-BE49-F238E27FC236}">
                  <a16:creationId xmlns:a16="http://schemas.microsoft.com/office/drawing/2014/main" id="{30F0DD5D-D177-49E6-B441-7378273D2D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370013"/>
              <a:ext cx="104775" cy="133350"/>
            </a:xfrm>
            <a:custGeom>
              <a:avLst/>
              <a:gdLst>
                <a:gd name="T0" fmla="*/ 156 w 265"/>
                <a:gd name="T1" fmla="*/ 108 h 337"/>
                <a:gd name="T2" fmla="*/ 156 w 265"/>
                <a:gd name="T3" fmla="*/ 12 h 337"/>
                <a:gd name="T4" fmla="*/ 252 w 265"/>
                <a:gd name="T5" fmla="*/ 108 h 337"/>
                <a:gd name="T6" fmla="*/ 156 w 265"/>
                <a:gd name="T7" fmla="*/ 108 h 337"/>
                <a:gd name="T8" fmla="*/ 261 w 265"/>
                <a:gd name="T9" fmla="*/ 100 h 337"/>
                <a:gd name="T10" fmla="*/ 165 w 265"/>
                <a:gd name="T11" fmla="*/ 3 h 337"/>
                <a:gd name="T12" fmla="*/ 161 w 265"/>
                <a:gd name="T13" fmla="*/ 1 h 337"/>
                <a:gd name="T14" fmla="*/ 156 w 265"/>
                <a:gd name="T15" fmla="*/ 0 h 337"/>
                <a:gd name="T16" fmla="*/ 12 w 265"/>
                <a:gd name="T17" fmla="*/ 0 h 337"/>
                <a:gd name="T18" fmla="*/ 7 w 265"/>
                <a:gd name="T19" fmla="*/ 1 h 337"/>
                <a:gd name="T20" fmla="*/ 3 w 265"/>
                <a:gd name="T21" fmla="*/ 3 h 337"/>
                <a:gd name="T22" fmla="*/ 1 w 265"/>
                <a:gd name="T23" fmla="*/ 7 h 337"/>
                <a:gd name="T24" fmla="*/ 0 w 265"/>
                <a:gd name="T25" fmla="*/ 12 h 337"/>
                <a:gd name="T26" fmla="*/ 0 w 265"/>
                <a:gd name="T27" fmla="*/ 325 h 337"/>
                <a:gd name="T28" fmla="*/ 1 w 265"/>
                <a:gd name="T29" fmla="*/ 329 h 337"/>
                <a:gd name="T30" fmla="*/ 3 w 265"/>
                <a:gd name="T31" fmla="*/ 334 h 337"/>
                <a:gd name="T32" fmla="*/ 7 w 265"/>
                <a:gd name="T33" fmla="*/ 337 h 337"/>
                <a:gd name="T34" fmla="*/ 12 w 265"/>
                <a:gd name="T35" fmla="*/ 337 h 337"/>
                <a:gd name="T36" fmla="*/ 253 w 265"/>
                <a:gd name="T37" fmla="*/ 337 h 337"/>
                <a:gd name="T38" fmla="*/ 258 w 265"/>
                <a:gd name="T39" fmla="*/ 337 h 337"/>
                <a:gd name="T40" fmla="*/ 261 w 265"/>
                <a:gd name="T41" fmla="*/ 334 h 337"/>
                <a:gd name="T42" fmla="*/ 264 w 265"/>
                <a:gd name="T43" fmla="*/ 329 h 337"/>
                <a:gd name="T44" fmla="*/ 265 w 265"/>
                <a:gd name="T45" fmla="*/ 325 h 337"/>
                <a:gd name="T46" fmla="*/ 265 w 265"/>
                <a:gd name="T47" fmla="*/ 108 h 337"/>
                <a:gd name="T48" fmla="*/ 264 w 265"/>
                <a:gd name="T49" fmla="*/ 104 h 337"/>
                <a:gd name="T50" fmla="*/ 261 w 265"/>
                <a:gd name="T51" fmla="*/ 10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7">
                  <a:moveTo>
                    <a:pt x="156" y="108"/>
                  </a:moveTo>
                  <a:lnTo>
                    <a:pt x="156" y="12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261" y="100"/>
                  </a:moveTo>
                  <a:lnTo>
                    <a:pt x="165" y="3"/>
                  </a:ln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4"/>
                  </a:lnTo>
                  <a:lnTo>
                    <a:pt x="7" y="337"/>
                  </a:lnTo>
                  <a:lnTo>
                    <a:pt x="12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1" y="334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62">
              <a:extLst>
                <a:ext uri="{FF2B5EF4-FFF2-40B4-BE49-F238E27FC236}">
                  <a16:creationId xmlns:a16="http://schemas.microsoft.com/office/drawing/2014/main" id="{D5FEDAC3-6A71-4715-89F3-30A6AD0E0A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370013"/>
              <a:ext cx="106363" cy="133350"/>
            </a:xfrm>
            <a:custGeom>
              <a:avLst/>
              <a:gdLst>
                <a:gd name="T0" fmla="*/ 157 w 266"/>
                <a:gd name="T1" fmla="*/ 108 h 337"/>
                <a:gd name="T2" fmla="*/ 157 w 266"/>
                <a:gd name="T3" fmla="*/ 12 h 337"/>
                <a:gd name="T4" fmla="*/ 252 w 266"/>
                <a:gd name="T5" fmla="*/ 108 h 337"/>
                <a:gd name="T6" fmla="*/ 157 w 266"/>
                <a:gd name="T7" fmla="*/ 108 h 337"/>
                <a:gd name="T8" fmla="*/ 166 w 266"/>
                <a:gd name="T9" fmla="*/ 3 h 337"/>
                <a:gd name="T10" fmla="*/ 162 w 266"/>
                <a:gd name="T11" fmla="*/ 1 h 337"/>
                <a:gd name="T12" fmla="*/ 157 w 266"/>
                <a:gd name="T13" fmla="*/ 0 h 337"/>
                <a:gd name="T14" fmla="*/ 13 w 266"/>
                <a:gd name="T15" fmla="*/ 0 h 337"/>
                <a:gd name="T16" fmla="*/ 8 w 266"/>
                <a:gd name="T17" fmla="*/ 1 h 337"/>
                <a:gd name="T18" fmla="*/ 5 w 266"/>
                <a:gd name="T19" fmla="*/ 3 h 337"/>
                <a:gd name="T20" fmla="*/ 1 w 266"/>
                <a:gd name="T21" fmla="*/ 7 h 337"/>
                <a:gd name="T22" fmla="*/ 0 w 266"/>
                <a:gd name="T23" fmla="*/ 12 h 337"/>
                <a:gd name="T24" fmla="*/ 0 w 266"/>
                <a:gd name="T25" fmla="*/ 325 h 337"/>
                <a:gd name="T26" fmla="*/ 1 w 266"/>
                <a:gd name="T27" fmla="*/ 329 h 337"/>
                <a:gd name="T28" fmla="*/ 5 w 266"/>
                <a:gd name="T29" fmla="*/ 334 h 337"/>
                <a:gd name="T30" fmla="*/ 8 w 266"/>
                <a:gd name="T31" fmla="*/ 337 h 337"/>
                <a:gd name="T32" fmla="*/ 13 w 266"/>
                <a:gd name="T33" fmla="*/ 337 h 337"/>
                <a:gd name="T34" fmla="*/ 253 w 266"/>
                <a:gd name="T35" fmla="*/ 337 h 337"/>
                <a:gd name="T36" fmla="*/ 258 w 266"/>
                <a:gd name="T37" fmla="*/ 337 h 337"/>
                <a:gd name="T38" fmla="*/ 263 w 266"/>
                <a:gd name="T39" fmla="*/ 334 h 337"/>
                <a:gd name="T40" fmla="*/ 265 w 266"/>
                <a:gd name="T41" fmla="*/ 329 h 337"/>
                <a:gd name="T42" fmla="*/ 266 w 266"/>
                <a:gd name="T43" fmla="*/ 325 h 337"/>
                <a:gd name="T44" fmla="*/ 266 w 266"/>
                <a:gd name="T45" fmla="*/ 108 h 337"/>
                <a:gd name="T46" fmla="*/ 265 w 266"/>
                <a:gd name="T47" fmla="*/ 104 h 337"/>
                <a:gd name="T48" fmla="*/ 263 w 266"/>
                <a:gd name="T49" fmla="*/ 100 h 337"/>
                <a:gd name="T50" fmla="*/ 166 w 266"/>
                <a:gd name="T51" fmla="*/ 3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7">
                  <a:moveTo>
                    <a:pt x="157" y="108"/>
                  </a:moveTo>
                  <a:lnTo>
                    <a:pt x="157" y="12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4"/>
                  </a:lnTo>
                  <a:lnTo>
                    <a:pt x="8" y="337"/>
                  </a:lnTo>
                  <a:lnTo>
                    <a:pt x="13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3" y="334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963">
              <a:extLst>
                <a:ext uri="{FF2B5EF4-FFF2-40B4-BE49-F238E27FC236}">
                  <a16:creationId xmlns:a16="http://schemas.microsoft.com/office/drawing/2014/main" id="{A7CCF594-9B6E-4624-9675-7E42958D0B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522413"/>
              <a:ext cx="104775" cy="133350"/>
            </a:xfrm>
            <a:custGeom>
              <a:avLst/>
              <a:gdLst>
                <a:gd name="T0" fmla="*/ 156 w 265"/>
                <a:gd name="T1" fmla="*/ 108 h 336"/>
                <a:gd name="T2" fmla="*/ 156 w 265"/>
                <a:gd name="T3" fmla="*/ 11 h 336"/>
                <a:gd name="T4" fmla="*/ 252 w 265"/>
                <a:gd name="T5" fmla="*/ 108 h 336"/>
                <a:gd name="T6" fmla="*/ 156 w 265"/>
                <a:gd name="T7" fmla="*/ 108 h 336"/>
                <a:gd name="T8" fmla="*/ 165 w 265"/>
                <a:gd name="T9" fmla="*/ 3 h 336"/>
                <a:gd name="T10" fmla="*/ 161 w 265"/>
                <a:gd name="T11" fmla="*/ 1 h 336"/>
                <a:gd name="T12" fmla="*/ 156 w 265"/>
                <a:gd name="T13" fmla="*/ 0 h 336"/>
                <a:gd name="T14" fmla="*/ 12 w 265"/>
                <a:gd name="T15" fmla="*/ 0 h 336"/>
                <a:gd name="T16" fmla="*/ 7 w 265"/>
                <a:gd name="T17" fmla="*/ 1 h 336"/>
                <a:gd name="T18" fmla="*/ 3 w 265"/>
                <a:gd name="T19" fmla="*/ 3 h 336"/>
                <a:gd name="T20" fmla="*/ 1 w 265"/>
                <a:gd name="T21" fmla="*/ 7 h 336"/>
                <a:gd name="T22" fmla="*/ 0 w 265"/>
                <a:gd name="T23" fmla="*/ 11 h 336"/>
                <a:gd name="T24" fmla="*/ 0 w 265"/>
                <a:gd name="T25" fmla="*/ 325 h 336"/>
                <a:gd name="T26" fmla="*/ 1 w 265"/>
                <a:gd name="T27" fmla="*/ 329 h 336"/>
                <a:gd name="T28" fmla="*/ 3 w 265"/>
                <a:gd name="T29" fmla="*/ 333 h 336"/>
                <a:gd name="T30" fmla="*/ 7 w 265"/>
                <a:gd name="T31" fmla="*/ 335 h 336"/>
                <a:gd name="T32" fmla="*/ 12 w 265"/>
                <a:gd name="T33" fmla="*/ 336 h 336"/>
                <a:gd name="T34" fmla="*/ 253 w 265"/>
                <a:gd name="T35" fmla="*/ 336 h 336"/>
                <a:gd name="T36" fmla="*/ 258 w 265"/>
                <a:gd name="T37" fmla="*/ 335 h 336"/>
                <a:gd name="T38" fmla="*/ 261 w 265"/>
                <a:gd name="T39" fmla="*/ 333 h 336"/>
                <a:gd name="T40" fmla="*/ 264 w 265"/>
                <a:gd name="T41" fmla="*/ 329 h 336"/>
                <a:gd name="T42" fmla="*/ 265 w 265"/>
                <a:gd name="T43" fmla="*/ 325 h 336"/>
                <a:gd name="T44" fmla="*/ 265 w 265"/>
                <a:gd name="T45" fmla="*/ 108 h 336"/>
                <a:gd name="T46" fmla="*/ 264 w 265"/>
                <a:gd name="T47" fmla="*/ 104 h 336"/>
                <a:gd name="T48" fmla="*/ 261 w 265"/>
                <a:gd name="T49" fmla="*/ 100 h 336"/>
                <a:gd name="T50" fmla="*/ 165 w 265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6">
                  <a:moveTo>
                    <a:pt x="156" y="108"/>
                  </a:moveTo>
                  <a:lnTo>
                    <a:pt x="156" y="11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165" y="3"/>
                  </a:move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3"/>
                  </a:lnTo>
                  <a:lnTo>
                    <a:pt x="7" y="335"/>
                  </a:lnTo>
                  <a:lnTo>
                    <a:pt x="12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1" y="333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lnTo>
                    <a:pt x="1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64">
              <a:extLst>
                <a:ext uri="{FF2B5EF4-FFF2-40B4-BE49-F238E27FC236}">
                  <a16:creationId xmlns:a16="http://schemas.microsoft.com/office/drawing/2014/main" id="{39D1860B-FE42-42C0-84A5-6A850990B6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522413"/>
              <a:ext cx="106363" cy="133350"/>
            </a:xfrm>
            <a:custGeom>
              <a:avLst/>
              <a:gdLst>
                <a:gd name="T0" fmla="*/ 157 w 266"/>
                <a:gd name="T1" fmla="*/ 108 h 336"/>
                <a:gd name="T2" fmla="*/ 157 w 266"/>
                <a:gd name="T3" fmla="*/ 11 h 336"/>
                <a:gd name="T4" fmla="*/ 252 w 266"/>
                <a:gd name="T5" fmla="*/ 108 h 336"/>
                <a:gd name="T6" fmla="*/ 157 w 266"/>
                <a:gd name="T7" fmla="*/ 108 h 336"/>
                <a:gd name="T8" fmla="*/ 166 w 266"/>
                <a:gd name="T9" fmla="*/ 3 h 336"/>
                <a:gd name="T10" fmla="*/ 162 w 266"/>
                <a:gd name="T11" fmla="*/ 1 h 336"/>
                <a:gd name="T12" fmla="*/ 157 w 266"/>
                <a:gd name="T13" fmla="*/ 0 h 336"/>
                <a:gd name="T14" fmla="*/ 13 w 266"/>
                <a:gd name="T15" fmla="*/ 0 h 336"/>
                <a:gd name="T16" fmla="*/ 8 w 266"/>
                <a:gd name="T17" fmla="*/ 1 h 336"/>
                <a:gd name="T18" fmla="*/ 5 w 266"/>
                <a:gd name="T19" fmla="*/ 3 h 336"/>
                <a:gd name="T20" fmla="*/ 1 w 266"/>
                <a:gd name="T21" fmla="*/ 7 h 336"/>
                <a:gd name="T22" fmla="*/ 0 w 266"/>
                <a:gd name="T23" fmla="*/ 11 h 336"/>
                <a:gd name="T24" fmla="*/ 0 w 266"/>
                <a:gd name="T25" fmla="*/ 325 h 336"/>
                <a:gd name="T26" fmla="*/ 1 w 266"/>
                <a:gd name="T27" fmla="*/ 329 h 336"/>
                <a:gd name="T28" fmla="*/ 5 w 266"/>
                <a:gd name="T29" fmla="*/ 333 h 336"/>
                <a:gd name="T30" fmla="*/ 8 w 266"/>
                <a:gd name="T31" fmla="*/ 335 h 336"/>
                <a:gd name="T32" fmla="*/ 13 w 266"/>
                <a:gd name="T33" fmla="*/ 336 h 336"/>
                <a:gd name="T34" fmla="*/ 253 w 266"/>
                <a:gd name="T35" fmla="*/ 336 h 336"/>
                <a:gd name="T36" fmla="*/ 258 w 266"/>
                <a:gd name="T37" fmla="*/ 335 h 336"/>
                <a:gd name="T38" fmla="*/ 263 w 266"/>
                <a:gd name="T39" fmla="*/ 333 h 336"/>
                <a:gd name="T40" fmla="*/ 265 w 266"/>
                <a:gd name="T41" fmla="*/ 329 h 336"/>
                <a:gd name="T42" fmla="*/ 266 w 266"/>
                <a:gd name="T43" fmla="*/ 325 h 336"/>
                <a:gd name="T44" fmla="*/ 266 w 266"/>
                <a:gd name="T45" fmla="*/ 108 h 336"/>
                <a:gd name="T46" fmla="*/ 265 w 266"/>
                <a:gd name="T47" fmla="*/ 104 h 336"/>
                <a:gd name="T48" fmla="*/ 263 w 266"/>
                <a:gd name="T49" fmla="*/ 100 h 336"/>
                <a:gd name="T50" fmla="*/ 166 w 266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6">
                  <a:moveTo>
                    <a:pt x="157" y="108"/>
                  </a:moveTo>
                  <a:lnTo>
                    <a:pt x="157" y="11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3"/>
                  </a:lnTo>
                  <a:lnTo>
                    <a:pt x="8" y="335"/>
                  </a:lnTo>
                  <a:lnTo>
                    <a:pt x="13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3" y="333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C738596-DB01-4ACF-8FA1-1958E8726318}"/>
              </a:ext>
            </a:extLst>
          </p:cNvPr>
          <p:cNvGrpSpPr/>
          <p:nvPr/>
        </p:nvGrpSpPr>
        <p:grpSpPr>
          <a:xfrm>
            <a:off x="6766710" y="2567645"/>
            <a:ext cx="547569" cy="550660"/>
            <a:chOff x="2025650" y="5957888"/>
            <a:chExt cx="280988" cy="282575"/>
          </a:xfrm>
          <a:solidFill>
            <a:schemeClr val="bg1"/>
          </a:solidFill>
        </p:grpSpPr>
        <p:sp>
          <p:nvSpPr>
            <p:cNvPr id="40" name="Freeform 1151">
              <a:extLst>
                <a:ext uri="{FF2B5EF4-FFF2-40B4-BE49-F238E27FC236}">
                  <a16:creationId xmlns:a16="http://schemas.microsoft.com/office/drawing/2014/main" id="{6D8D59E9-B6C9-4CE1-ACC9-EC5D3034F6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5957888"/>
              <a:ext cx="247650" cy="219075"/>
            </a:xfrm>
            <a:custGeom>
              <a:avLst/>
              <a:gdLst>
                <a:gd name="T0" fmla="*/ 97 w 627"/>
                <a:gd name="T1" fmla="*/ 494 h 554"/>
                <a:gd name="T2" fmla="*/ 93 w 627"/>
                <a:gd name="T3" fmla="*/ 507 h 554"/>
                <a:gd name="T4" fmla="*/ 85 w 627"/>
                <a:gd name="T5" fmla="*/ 518 h 554"/>
                <a:gd name="T6" fmla="*/ 74 w 627"/>
                <a:gd name="T7" fmla="*/ 527 h 554"/>
                <a:gd name="T8" fmla="*/ 61 w 627"/>
                <a:gd name="T9" fmla="*/ 530 h 554"/>
                <a:gd name="T10" fmla="*/ 47 w 627"/>
                <a:gd name="T11" fmla="*/ 527 h 554"/>
                <a:gd name="T12" fmla="*/ 35 w 627"/>
                <a:gd name="T13" fmla="*/ 519 h 554"/>
                <a:gd name="T14" fmla="*/ 27 w 627"/>
                <a:gd name="T15" fmla="*/ 508 h 554"/>
                <a:gd name="T16" fmla="*/ 24 w 627"/>
                <a:gd name="T17" fmla="*/ 494 h 554"/>
                <a:gd name="T18" fmla="*/ 144 w 627"/>
                <a:gd name="T19" fmla="*/ 24 h 554"/>
                <a:gd name="T20" fmla="*/ 145 w 627"/>
                <a:gd name="T21" fmla="*/ 90 h 554"/>
                <a:gd name="T22" fmla="*/ 152 w 627"/>
                <a:gd name="T23" fmla="*/ 96 h 554"/>
                <a:gd name="T24" fmla="*/ 554 w 627"/>
                <a:gd name="T25" fmla="*/ 97 h 554"/>
                <a:gd name="T26" fmla="*/ 109 w 627"/>
                <a:gd name="T27" fmla="*/ 145 h 554"/>
                <a:gd name="T28" fmla="*/ 100 w 627"/>
                <a:gd name="T29" fmla="*/ 149 h 554"/>
                <a:gd name="T30" fmla="*/ 97 w 627"/>
                <a:gd name="T31" fmla="*/ 157 h 554"/>
                <a:gd name="T32" fmla="*/ 383 w 627"/>
                <a:gd name="T33" fmla="*/ 531 h 554"/>
                <a:gd name="T34" fmla="*/ 356 w 627"/>
                <a:gd name="T35" fmla="*/ 504 h 554"/>
                <a:gd name="T36" fmla="*/ 351 w 627"/>
                <a:gd name="T37" fmla="*/ 501 h 554"/>
                <a:gd name="T38" fmla="*/ 349 w 627"/>
                <a:gd name="T39" fmla="*/ 497 h 554"/>
                <a:gd name="T40" fmla="*/ 351 w 627"/>
                <a:gd name="T41" fmla="*/ 488 h 554"/>
                <a:gd name="T42" fmla="*/ 403 w 627"/>
                <a:gd name="T43" fmla="*/ 398 h 554"/>
                <a:gd name="T44" fmla="*/ 413 w 627"/>
                <a:gd name="T45" fmla="*/ 396 h 554"/>
                <a:gd name="T46" fmla="*/ 446 w 627"/>
                <a:gd name="T47" fmla="*/ 414 h 554"/>
                <a:gd name="T48" fmla="*/ 467 w 627"/>
                <a:gd name="T49" fmla="*/ 401 h 554"/>
                <a:gd name="T50" fmla="*/ 488 w 627"/>
                <a:gd name="T51" fmla="*/ 391 h 554"/>
                <a:gd name="T52" fmla="*/ 489 w 627"/>
                <a:gd name="T53" fmla="*/ 357 h 554"/>
                <a:gd name="T54" fmla="*/ 495 w 627"/>
                <a:gd name="T55" fmla="*/ 351 h 554"/>
                <a:gd name="T56" fmla="*/ 596 w 627"/>
                <a:gd name="T57" fmla="*/ 350 h 554"/>
                <a:gd name="T58" fmla="*/ 605 w 627"/>
                <a:gd name="T59" fmla="*/ 353 h 554"/>
                <a:gd name="T60" fmla="*/ 608 w 627"/>
                <a:gd name="T61" fmla="*/ 362 h 554"/>
                <a:gd name="T62" fmla="*/ 618 w 627"/>
                <a:gd name="T63" fmla="*/ 396 h 554"/>
                <a:gd name="T64" fmla="*/ 627 w 627"/>
                <a:gd name="T65" fmla="*/ 157 h 554"/>
                <a:gd name="T66" fmla="*/ 623 w 627"/>
                <a:gd name="T67" fmla="*/ 149 h 554"/>
                <a:gd name="T68" fmla="*/ 615 w 627"/>
                <a:gd name="T69" fmla="*/ 145 h 554"/>
                <a:gd name="T70" fmla="*/ 578 w 627"/>
                <a:gd name="T71" fmla="*/ 85 h 554"/>
                <a:gd name="T72" fmla="*/ 575 w 627"/>
                <a:gd name="T73" fmla="*/ 76 h 554"/>
                <a:gd name="T74" fmla="*/ 567 w 627"/>
                <a:gd name="T75" fmla="*/ 72 h 554"/>
                <a:gd name="T76" fmla="*/ 169 w 627"/>
                <a:gd name="T77" fmla="*/ 12 h 554"/>
                <a:gd name="T78" fmla="*/ 165 w 627"/>
                <a:gd name="T79" fmla="*/ 4 h 554"/>
                <a:gd name="T80" fmla="*/ 157 w 627"/>
                <a:gd name="T81" fmla="*/ 0 h 554"/>
                <a:gd name="T82" fmla="*/ 8 w 627"/>
                <a:gd name="T83" fmla="*/ 1 h 554"/>
                <a:gd name="T84" fmla="*/ 1 w 627"/>
                <a:gd name="T85" fmla="*/ 8 h 554"/>
                <a:gd name="T86" fmla="*/ 0 w 627"/>
                <a:gd name="T87" fmla="*/ 494 h 554"/>
                <a:gd name="T88" fmla="*/ 2 w 627"/>
                <a:gd name="T89" fmla="*/ 506 h 554"/>
                <a:gd name="T90" fmla="*/ 5 w 627"/>
                <a:gd name="T91" fmla="*/ 517 h 554"/>
                <a:gd name="T92" fmla="*/ 11 w 627"/>
                <a:gd name="T93" fmla="*/ 527 h 554"/>
                <a:gd name="T94" fmla="*/ 18 w 627"/>
                <a:gd name="T95" fmla="*/ 536 h 554"/>
                <a:gd name="T96" fmla="*/ 27 w 627"/>
                <a:gd name="T97" fmla="*/ 544 h 554"/>
                <a:gd name="T98" fmla="*/ 37 w 627"/>
                <a:gd name="T99" fmla="*/ 550 h 554"/>
                <a:gd name="T100" fmla="*/ 49 w 627"/>
                <a:gd name="T101" fmla="*/ 553 h 554"/>
                <a:gd name="T102" fmla="*/ 61 w 627"/>
                <a:gd name="T103" fmla="*/ 554 h 554"/>
                <a:gd name="T104" fmla="*/ 383 w 627"/>
                <a:gd name="T105" fmla="*/ 548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7" h="554">
                  <a:moveTo>
                    <a:pt x="97" y="157"/>
                  </a:moveTo>
                  <a:lnTo>
                    <a:pt x="97" y="494"/>
                  </a:lnTo>
                  <a:lnTo>
                    <a:pt x="96" y="501"/>
                  </a:lnTo>
                  <a:lnTo>
                    <a:pt x="93" y="507"/>
                  </a:lnTo>
                  <a:lnTo>
                    <a:pt x="90" y="513"/>
                  </a:lnTo>
                  <a:lnTo>
                    <a:pt x="85" y="518"/>
                  </a:lnTo>
                  <a:lnTo>
                    <a:pt x="80" y="523"/>
                  </a:lnTo>
                  <a:lnTo>
                    <a:pt x="74" y="527"/>
                  </a:lnTo>
                  <a:lnTo>
                    <a:pt x="67" y="529"/>
                  </a:lnTo>
                  <a:lnTo>
                    <a:pt x="61" y="530"/>
                  </a:lnTo>
                  <a:lnTo>
                    <a:pt x="54" y="529"/>
                  </a:lnTo>
                  <a:lnTo>
                    <a:pt x="47" y="527"/>
                  </a:lnTo>
                  <a:lnTo>
                    <a:pt x="40" y="524"/>
                  </a:lnTo>
                  <a:lnTo>
                    <a:pt x="35" y="519"/>
                  </a:lnTo>
                  <a:lnTo>
                    <a:pt x="30" y="514"/>
                  </a:lnTo>
                  <a:lnTo>
                    <a:pt x="27" y="508"/>
                  </a:lnTo>
                  <a:lnTo>
                    <a:pt x="25" y="501"/>
                  </a:lnTo>
                  <a:lnTo>
                    <a:pt x="24" y="494"/>
                  </a:lnTo>
                  <a:lnTo>
                    <a:pt x="24" y="24"/>
                  </a:lnTo>
                  <a:lnTo>
                    <a:pt x="144" y="24"/>
                  </a:lnTo>
                  <a:lnTo>
                    <a:pt x="144" y="85"/>
                  </a:lnTo>
                  <a:lnTo>
                    <a:pt x="145" y="90"/>
                  </a:lnTo>
                  <a:lnTo>
                    <a:pt x="149" y="93"/>
                  </a:lnTo>
                  <a:lnTo>
                    <a:pt x="152" y="96"/>
                  </a:lnTo>
                  <a:lnTo>
                    <a:pt x="157" y="97"/>
                  </a:lnTo>
                  <a:lnTo>
                    <a:pt x="554" y="97"/>
                  </a:lnTo>
                  <a:lnTo>
                    <a:pt x="554" y="145"/>
                  </a:lnTo>
                  <a:lnTo>
                    <a:pt x="109" y="145"/>
                  </a:lnTo>
                  <a:lnTo>
                    <a:pt x="104" y="146"/>
                  </a:lnTo>
                  <a:lnTo>
                    <a:pt x="100" y="149"/>
                  </a:lnTo>
                  <a:lnTo>
                    <a:pt x="98" y="152"/>
                  </a:lnTo>
                  <a:lnTo>
                    <a:pt x="97" y="157"/>
                  </a:lnTo>
                  <a:close/>
                  <a:moveTo>
                    <a:pt x="383" y="540"/>
                  </a:moveTo>
                  <a:lnTo>
                    <a:pt x="383" y="531"/>
                  </a:lnTo>
                  <a:lnTo>
                    <a:pt x="384" y="520"/>
                  </a:lnTo>
                  <a:lnTo>
                    <a:pt x="356" y="504"/>
                  </a:lnTo>
                  <a:lnTo>
                    <a:pt x="354" y="503"/>
                  </a:lnTo>
                  <a:lnTo>
                    <a:pt x="351" y="501"/>
                  </a:lnTo>
                  <a:lnTo>
                    <a:pt x="350" y="499"/>
                  </a:lnTo>
                  <a:lnTo>
                    <a:pt x="349" y="497"/>
                  </a:lnTo>
                  <a:lnTo>
                    <a:pt x="349" y="493"/>
                  </a:lnTo>
                  <a:lnTo>
                    <a:pt x="351" y="488"/>
                  </a:lnTo>
                  <a:lnTo>
                    <a:pt x="400" y="401"/>
                  </a:lnTo>
                  <a:lnTo>
                    <a:pt x="403" y="398"/>
                  </a:lnTo>
                  <a:lnTo>
                    <a:pt x="408" y="397"/>
                  </a:lnTo>
                  <a:lnTo>
                    <a:pt x="413" y="396"/>
                  </a:lnTo>
                  <a:lnTo>
                    <a:pt x="417" y="398"/>
                  </a:lnTo>
                  <a:lnTo>
                    <a:pt x="446" y="414"/>
                  </a:lnTo>
                  <a:lnTo>
                    <a:pt x="456" y="407"/>
                  </a:lnTo>
                  <a:lnTo>
                    <a:pt x="467" y="401"/>
                  </a:lnTo>
                  <a:lnTo>
                    <a:pt x="478" y="395"/>
                  </a:lnTo>
                  <a:lnTo>
                    <a:pt x="488" y="391"/>
                  </a:lnTo>
                  <a:lnTo>
                    <a:pt x="488" y="361"/>
                  </a:lnTo>
                  <a:lnTo>
                    <a:pt x="489" y="357"/>
                  </a:lnTo>
                  <a:lnTo>
                    <a:pt x="492" y="353"/>
                  </a:lnTo>
                  <a:lnTo>
                    <a:pt x="495" y="351"/>
                  </a:lnTo>
                  <a:lnTo>
                    <a:pt x="500" y="350"/>
                  </a:lnTo>
                  <a:lnTo>
                    <a:pt x="596" y="350"/>
                  </a:lnTo>
                  <a:lnTo>
                    <a:pt x="601" y="351"/>
                  </a:lnTo>
                  <a:lnTo>
                    <a:pt x="605" y="353"/>
                  </a:lnTo>
                  <a:lnTo>
                    <a:pt x="607" y="357"/>
                  </a:lnTo>
                  <a:lnTo>
                    <a:pt x="608" y="362"/>
                  </a:lnTo>
                  <a:lnTo>
                    <a:pt x="608" y="391"/>
                  </a:lnTo>
                  <a:lnTo>
                    <a:pt x="618" y="396"/>
                  </a:lnTo>
                  <a:lnTo>
                    <a:pt x="627" y="401"/>
                  </a:lnTo>
                  <a:lnTo>
                    <a:pt x="627" y="157"/>
                  </a:lnTo>
                  <a:lnTo>
                    <a:pt x="626" y="152"/>
                  </a:lnTo>
                  <a:lnTo>
                    <a:pt x="623" y="149"/>
                  </a:lnTo>
                  <a:lnTo>
                    <a:pt x="619" y="146"/>
                  </a:lnTo>
                  <a:lnTo>
                    <a:pt x="615" y="145"/>
                  </a:lnTo>
                  <a:lnTo>
                    <a:pt x="578" y="145"/>
                  </a:lnTo>
                  <a:lnTo>
                    <a:pt x="578" y="85"/>
                  </a:lnTo>
                  <a:lnTo>
                    <a:pt x="577" y="81"/>
                  </a:lnTo>
                  <a:lnTo>
                    <a:pt x="575" y="76"/>
                  </a:lnTo>
                  <a:lnTo>
                    <a:pt x="571" y="73"/>
                  </a:lnTo>
                  <a:lnTo>
                    <a:pt x="567" y="72"/>
                  </a:lnTo>
                  <a:lnTo>
                    <a:pt x="169" y="72"/>
                  </a:lnTo>
                  <a:lnTo>
                    <a:pt x="169" y="12"/>
                  </a:lnTo>
                  <a:lnTo>
                    <a:pt x="168" y="8"/>
                  </a:lnTo>
                  <a:lnTo>
                    <a:pt x="165" y="4"/>
                  </a:lnTo>
                  <a:lnTo>
                    <a:pt x="162" y="1"/>
                  </a:lnTo>
                  <a:lnTo>
                    <a:pt x="157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494"/>
                  </a:lnTo>
                  <a:lnTo>
                    <a:pt x="1" y="500"/>
                  </a:lnTo>
                  <a:lnTo>
                    <a:pt x="2" y="506"/>
                  </a:lnTo>
                  <a:lnTo>
                    <a:pt x="3" y="512"/>
                  </a:lnTo>
                  <a:lnTo>
                    <a:pt x="5" y="517"/>
                  </a:lnTo>
                  <a:lnTo>
                    <a:pt x="8" y="522"/>
                  </a:lnTo>
                  <a:lnTo>
                    <a:pt x="11" y="527"/>
                  </a:lnTo>
                  <a:lnTo>
                    <a:pt x="14" y="532"/>
                  </a:lnTo>
                  <a:lnTo>
                    <a:pt x="18" y="536"/>
                  </a:lnTo>
                  <a:lnTo>
                    <a:pt x="22" y="540"/>
                  </a:lnTo>
                  <a:lnTo>
                    <a:pt x="27" y="544"/>
                  </a:lnTo>
                  <a:lnTo>
                    <a:pt x="32" y="547"/>
                  </a:lnTo>
                  <a:lnTo>
                    <a:pt x="37" y="550"/>
                  </a:lnTo>
                  <a:lnTo>
                    <a:pt x="43" y="552"/>
                  </a:lnTo>
                  <a:lnTo>
                    <a:pt x="49" y="553"/>
                  </a:lnTo>
                  <a:lnTo>
                    <a:pt x="55" y="554"/>
                  </a:lnTo>
                  <a:lnTo>
                    <a:pt x="61" y="554"/>
                  </a:lnTo>
                  <a:lnTo>
                    <a:pt x="383" y="554"/>
                  </a:lnTo>
                  <a:lnTo>
                    <a:pt x="383" y="548"/>
                  </a:lnTo>
                  <a:lnTo>
                    <a:pt x="383" y="5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152">
              <a:extLst>
                <a:ext uri="{FF2B5EF4-FFF2-40B4-BE49-F238E27FC236}">
                  <a16:creationId xmlns:a16="http://schemas.microsoft.com/office/drawing/2014/main" id="{685F5147-6482-44E2-B8B3-B464C215F3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4875" y="6105525"/>
              <a:ext cx="131763" cy="134938"/>
            </a:xfrm>
            <a:custGeom>
              <a:avLst/>
              <a:gdLst>
                <a:gd name="T0" fmla="*/ 150 w 331"/>
                <a:gd name="T1" fmla="*/ 245 h 338"/>
                <a:gd name="T2" fmla="*/ 128 w 331"/>
                <a:gd name="T3" fmla="*/ 237 h 338"/>
                <a:gd name="T4" fmla="*/ 110 w 331"/>
                <a:gd name="T5" fmla="*/ 224 h 338"/>
                <a:gd name="T6" fmla="*/ 97 w 331"/>
                <a:gd name="T7" fmla="*/ 205 h 338"/>
                <a:gd name="T8" fmla="*/ 89 w 331"/>
                <a:gd name="T9" fmla="*/ 184 h 338"/>
                <a:gd name="T10" fmla="*/ 88 w 331"/>
                <a:gd name="T11" fmla="*/ 160 h 338"/>
                <a:gd name="T12" fmla="*/ 94 w 331"/>
                <a:gd name="T13" fmla="*/ 138 h 338"/>
                <a:gd name="T14" fmla="*/ 105 w 331"/>
                <a:gd name="T15" fmla="*/ 120 h 338"/>
                <a:gd name="T16" fmla="*/ 122 w 331"/>
                <a:gd name="T17" fmla="*/ 104 h 338"/>
                <a:gd name="T18" fmla="*/ 143 w 331"/>
                <a:gd name="T19" fmla="*/ 94 h 338"/>
                <a:gd name="T20" fmla="*/ 165 w 331"/>
                <a:gd name="T21" fmla="*/ 91 h 338"/>
                <a:gd name="T22" fmla="*/ 189 w 331"/>
                <a:gd name="T23" fmla="*/ 94 h 338"/>
                <a:gd name="T24" fmla="*/ 209 w 331"/>
                <a:gd name="T25" fmla="*/ 104 h 338"/>
                <a:gd name="T26" fmla="*/ 226 w 331"/>
                <a:gd name="T27" fmla="*/ 120 h 338"/>
                <a:gd name="T28" fmla="*/ 238 w 331"/>
                <a:gd name="T29" fmla="*/ 138 h 338"/>
                <a:gd name="T30" fmla="*/ 244 w 331"/>
                <a:gd name="T31" fmla="*/ 160 h 338"/>
                <a:gd name="T32" fmla="*/ 242 w 331"/>
                <a:gd name="T33" fmla="*/ 184 h 338"/>
                <a:gd name="T34" fmla="*/ 235 w 331"/>
                <a:gd name="T35" fmla="*/ 205 h 338"/>
                <a:gd name="T36" fmla="*/ 221 w 331"/>
                <a:gd name="T37" fmla="*/ 224 h 338"/>
                <a:gd name="T38" fmla="*/ 203 w 331"/>
                <a:gd name="T39" fmla="*/ 237 h 338"/>
                <a:gd name="T40" fmla="*/ 181 w 331"/>
                <a:gd name="T41" fmla="*/ 245 h 338"/>
                <a:gd name="T42" fmla="*/ 306 w 331"/>
                <a:gd name="T43" fmla="*/ 206 h 338"/>
                <a:gd name="T44" fmla="*/ 300 w 331"/>
                <a:gd name="T45" fmla="*/ 197 h 338"/>
                <a:gd name="T46" fmla="*/ 302 w 331"/>
                <a:gd name="T47" fmla="*/ 167 h 338"/>
                <a:gd name="T48" fmla="*/ 300 w 331"/>
                <a:gd name="T49" fmla="*/ 140 h 338"/>
                <a:gd name="T50" fmla="*/ 306 w 331"/>
                <a:gd name="T51" fmla="*/ 131 h 338"/>
                <a:gd name="T52" fmla="*/ 268 w 331"/>
                <a:gd name="T53" fmla="*/ 66 h 338"/>
                <a:gd name="T54" fmla="*/ 258 w 331"/>
                <a:gd name="T55" fmla="*/ 67 h 338"/>
                <a:gd name="T56" fmla="*/ 242 w 331"/>
                <a:gd name="T57" fmla="*/ 53 h 338"/>
                <a:gd name="T58" fmla="*/ 214 w 331"/>
                <a:gd name="T59" fmla="*/ 37 h 338"/>
                <a:gd name="T60" fmla="*/ 207 w 331"/>
                <a:gd name="T61" fmla="*/ 29 h 338"/>
                <a:gd name="T62" fmla="*/ 135 w 331"/>
                <a:gd name="T63" fmla="*/ 0 h 338"/>
                <a:gd name="T64" fmla="*/ 133 w 331"/>
                <a:gd name="T65" fmla="*/ 32 h 338"/>
                <a:gd name="T66" fmla="*/ 113 w 331"/>
                <a:gd name="T67" fmla="*/ 42 h 338"/>
                <a:gd name="T68" fmla="*/ 77 w 331"/>
                <a:gd name="T69" fmla="*/ 64 h 338"/>
                <a:gd name="T70" fmla="*/ 66 w 331"/>
                <a:gd name="T71" fmla="*/ 67 h 338"/>
                <a:gd name="T72" fmla="*/ 0 w 331"/>
                <a:gd name="T73" fmla="*/ 116 h 338"/>
                <a:gd name="T74" fmla="*/ 31 w 331"/>
                <a:gd name="T75" fmla="*/ 136 h 338"/>
                <a:gd name="T76" fmla="*/ 30 w 331"/>
                <a:gd name="T77" fmla="*/ 156 h 338"/>
                <a:gd name="T78" fmla="*/ 32 w 331"/>
                <a:gd name="T79" fmla="*/ 193 h 338"/>
                <a:gd name="T80" fmla="*/ 29 w 331"/>
                <a:gd name="T81" fmla="*/ 204 h 338"/>
                <a:gd name="T82" fmla="*/ 38 w 331"/>
                <a:gd name="T83" fmla="*/ 286 h 338"/>
                <a:gd name="T84" fmla="*/ 70 w 331"/>
                <a:gd name="T85" fmla="*/ 269 h 338"/>
                <a:gd name="T86" fmla="*/ 89 w 331"/>
                <a:gd name="T87" fmla="*/ 281 h 338"/>
                <a:gd name="T88" fmla="*/ 139 w 331"/>
                <a:gd name="T89" fmla="*/ 303 h 338"/>
                <a:gd name="T90" fmla="*/ 146 w 331"/>
                <a:gd name="T91" fmla="*/ 310 h 338"/>
                <a:gd name="T92" fmla="*/ 207 w 331"/>
                <a:gd name="T93" fmla="*/ 338 h 338"/>
                <a:gd name="T94" fmla="*/ 209 w 331"/>
                <a:gd name="T95" fmla="*/ 307 h 338"/>
                <a:gd name="T96" fmla="*/ 222 w 331"/>
                <a:gd name="T97" fmla="*/ 299 h 338"/>
                <a:gd name="T98" fmla="*/ 245 w 331"/>
                <a:gd name="T99" fmla="*/ 281 h 338"/>
                <a:gd name="T100" fmla="*/ 258 w 331"/>
                <a:gd name="T101" fmla="*/ 270 h 338"/>
                <a:gd name="T102" fmla="*/ 268 w 331"/>
                <a:gd name="T103" fmla="*/ 271 h 338"/>
                <a:gd name="T104" fmla="*/ 306 w 331"/>
                <a:gd name="T105" fmla="*/ 206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1" h="338">
                  <a:moveTo>
                    <a:pt x="165" y="246"/>
                  </a:moveTo>
                  <a:lnTo>
                    <a:pt x="158" y="246"/>
                  </a:lnTo>
                  <a:lnTo>
                    <a:pt x="150" y="245"/>
                  </a:lnTo>
                  <a:lnTo>
                    <a:pt x="143" y="243"/>
                  </a:lnTo>
                  <a:lnTo>
                    <a:pt x="136" y="240"/>
                  </a:lnTo>
                  <a:lnTo>
                    <a:pt x="128" y="237"/>
                  </a:lnTo>
                  <a:lnTo>
                    <a:pt x="122" y="233"/>
                  </a:lnTo>
                  <a:lnTo>
                    <a:pt x="116" y="229"/>
                  </a:lnTo>
                  <a:lnTo>
                    <a:pt x="110" y="224"/>
                  </a:lnTo>
                  <a:lnTo>
                    <a:pt x="105" y="217"/>
                  </a:lnTo>
                  <a:lnTo>
                    <a:pt x="101" y="211"/>
                  </a:lnTo>
                  <a:lnTo>
                    <a:pt x="97" y="205"/>
                  </a:lnTo>
                  <a:lnTo>
                    <a:pt x="94" y="198"/>
                  </a:lnTo>
                  <a:lnTo>
                    <a:pt x="91" y="191"/>
                  </a:lnTo>
                  <a:lnTo>
                    <a:pt x="89" y="184"/>
                  </a:lnTo>
                  <a:lnTo>
                    <a:pt x="88" y="176"/>
                  </a:lnTo>
                  <a:lnTo>
                    <a:pt x="88" y="167"/>
                  </a:lnTo>
                  <a:lnTo>
                    <a:pt x="88" y="160"/>
                  </a:lnTo>
                  <a:lnTo>
                    <a:pt x="89" y="152"/>
                  </a:lnTo>
                  <a:lnTo>
                    <a:pt x="91" y="145"/>
                  </a:lnTo>
                  <a:lnTo>
                    <a:pt x="94" y="138"/>
                  </a:lnTo>
                  <a:lnTo>
                    <a:pt x="97" y="132"/>
                  </a:lnTo>
                  <a:lnTo>
                    <a:pt x="101" y="125"/>
                  </a:lnTo>
                  <a:lnTo>
                    <a:pt x="105" y="120"/>
                  </a:lnTo>
                  <a:lnTo>
                    <a:pt x="110" y="113"/>
                  </a:lnTo>
                  <a:lnTo>
                    <a:pt x="116" y="108"/>
                  </a:lnTo>
                  <a:lnTo>
                    <a:pt x="122" y="104"/>
                  </a:lnTo>
                  <a:lnTo>
                    <a:pt x="128" y="100"/>
                  </a:lnTo>
                  <a:lnTo>
                    <a:pt x="136" y="97"/>
                  </a:lnTo>
                  <a:lnTo>
                    <a:pt x="143" y="94"/>
                  </a:lnTo>
                  <a:lnTo>
                    <a:pt x="150" y="92"/>
                  </a:lnTo>
                  <a:lnTo>
                    <a:pt x="158" y="91"/>
                  </a:lnTo>
                  <a:lnTo>
                    <a:pt x="165" y="91"/>
                  </a:lnTo>
                  <a:lnTo>
                    <a:pt x="173" y="91"/>
                  </a:lnTo>
                  <a:lnTo>
                    <a:pt x="181" y="92"/>
                  </a:lnTo>
                  <a:lnTo>
                    <a:pt x="189" y="94"/>
                  </a:lnTo>
                  <a:lnTo>
                    <a:pt x="196" y="97"/>
                  </a:lnTo>
                  <a:lnTo>
                    <a:pt x="203" y="100"/>
                  </a:lnTo>
                  <a:lnTo>
                    <a:pt x="209" y="104"/>
                  </a:lnTo>
                  <a:lnTo>
                    <a:pt x="215" y="108"/>
                  </a:lnTo>
                  <a:lnTo>
                    <a:pt x="221" y="113"/>
                  </a:lnTo>
                  <a:lnTo>
                    <a:pt x="226" y="120"/>
                  </a:lnTo>
                  <a:lnTo>
                    <a:pt x="230" y="125"/>
                  </a:lnTo>
                  <a:lnTo>
                    <a:pt x="235" y="132"/>
                  </a:lnTo>
                  <a:lnTo>
                    <a:pt x="238" y="138"/>
                  </a:lnTo>
                  <a:lnTo>
                    <a:pt x="241" y="145"/>
                  </a:lnTo>
                  <a:lnTo>
                    <a:pt x="242" y="152"/>
                  </a:lnTo>
                  <a:lnTo>
                    <a:pt x="244" y="160"/>
                  </a:lnTo>
                  <a:lnTo>
                    <a:pt x="244" y="167"/>
                  </a:lnTo>
                  <a:lnTo>
                    <a:pt x="244" y="176"/>
                  </a:lnTo>
                  <a:lnTo>
                    <a:pt x="242" y="184"/>
                  </a:lnTo>
                  <a:lnTo>
                    <a:pt x="241" y="191"/>
                  </a:lnTo>
                  <a:lnTo>
                    <a:pt x="238" y="198"/>
                  </a:lnTo>
                  <a:lnTo>
                    <a:pt x="235" y="205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4"/>
                  </a:lnTo>
                  <a:lnTo>
                    <a:pt x="215" y="229"/>
                  </a:lnTo>
                  <a:lnTo>
                    <a:pt x="209" y="233"/>
                  </a:lnTo>
                  <a:lnTo>
                    <a:pt x="203" y="237"/>
                  </a:lnTo>
                  <a:lnTo>
                    <a:pt x="196" y="240"/>
                  </a:lnTo>
                  <a:lnTo>
                    <a:pt x="189" y="243"/>
                  </a:lnTo>
                  <a:lnTo>
                    <a:pt x="181" y="245"/>
                  </a:lnTo>
                  <a:lnTo>
                    <a:pt x="173" y="246"/>
                  </a:lnTo>
                  <a:lnTo>
                    <a:pt x="165" y="246"/>
                  </a:lnTo>
                  <a:close/>
                  <a:moveTo>
                    <a:pt x="306" y="206"/>
                  </a:moveTo>
                  <a:lnTo>
                    <a:pt x="303" y="204"/>
                  </a:lnTo>
                  <a:lnTo>
                    <a:pt x="301" y="201"/>
                  </a:lnTo>
                  <a:lnTo>
                    <a:pt x="300" y="197"/>
                  </a:lnTo>
                  <a:lnTo>
                    <a:pt x="300" y="193"/>
                  </a:lnTo>
                  <a:lnTo>
                    <a:pt x="302" y="181"/>
                  </a:lnTo>
                  <a:lnTo>
                    <a:pt x="302" y="167"/>
                  </a:lnTo>
                  <a:lnTo>
                    <a:pt x="302" y="156"/>
                  </a:lnTo>
                  <a:lnTo>
                    <a:pt x="300" y="144"/>
                  </a:lnTo>
                  <a:lnTo>
                    <a:pt x="300" y="140"/>
                  </a:lnTo>
                  <a:lnTo>
                    <a:pt x="301" y="136"/>
                  </a:lnTo>
                  <a:lnTo>
                    <a:pt x="303" y="133"/>
                  </a:lnTo>
                  <a:lnTo>
                    <a:pt x="306" y="131"/>
                  </a:lnTo>
                  <a:lnTo>
                    <a:pt x="331" y="116"/>
                  </a:lnTo>
                  <a:lnTo>
                    <a:pt x="294" y="51"/>
                  </a:lnTo>
                  <a:lnTo>
                    <a:pt x="268" y="66"/>
                  </a:lnTo>
                  <a:lnTo>
                    <a:pt x="265" y="67"/>
                  </a:lnTo>
                  <a:lnTo>
                    <a:pt x="261" y="68"/>
                  </a:lnTo>
                  <a:lnTo>
                    <a:pt x="258" y="67"/>
                  </a:lnTo>
                  <a:lnTo>
                    <a:pt x="255" y="64"/>
                  </a:lnTo>
                  <a:lnTo>
                    <a:pt x="251" y="60"/>
                  </a:lnTo>
                  <a:lnTo>
                    <a:pt x="242" y="53"/>
                  </a:lnTo>
                  <a:lnTo>
                    <a:pt x="232" y="47"/>
                  </a:lnTo>
                  <a:lnTo>
                    <a:pt x="223" y="41"/>
                  </a:lnTo>
                  <a:lnTo>
                    <a:pt x="214" y="37"/>
                  </a:lnTo>
                  <a:lnTo>
                    <a:pt x="211" y="35"/>
                  </a:lnTo>
                  <a:lnTo>
                    <a:pt x="209" y="32"/>
                  </a:lnTo>
                  <a:lnTo>
                    <a:pt x="207" y="29"/>
                  </a:lnTo>
                  <a:lnTo>
                    <a:pt x="207" y="25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5"/>
                  </a:lnTo>
                  <a:lnTo>
                    <a:pt x="134" y="29"/>
                  </a:lnTo>
                  <a:lnTo>
                    <a:pt x="133" y="32"/>
                  </a:lnTo>
                  <a:lnTo>
                    <a:pt x="129" y="35"/>
                  </a:lnTo>
                  <a:lnTo>
                    <a:pt x="126" y="37"/>
                  </a:lnTo>
                  <a:lnTo>
                    <a:pt x="113" y="42"/>
                  </a:lnTo>
                  <a:lnTo>
                    <a:pt x="100" y="49"/>
                  </a:lnTo>
                  <a:lnTo>
                    <a:pt x="88" y="57"/>
                  </a:lnTo>
                  <a:lnTo>
                    <a:pt x="77" y="64"/>
                  </a:lnTo>
                  <a:lnTo>
                    <a:pt x="74" y="67"/>
                  </a:lnTo>
                  <a:lnTo>
                    <a:pt x="70" y="68"/>
                  </a:lnTo>
                  <a:lnTo>
                    <a:pt x="66" y="67"/>
                  </a:lnTo>
                  <a:lnTo>
                    <a:pt x="63" y="66"/>
                  </a:lnTo>
                  <a:lnTo>
                    <a:pt x="38" y="51"/>
                  </a:lnTo>
                  <a:lnTo>
                    <a:pt x="0" y="116"/>
                  </a:lnTo>
                  <a:lnTo>
                    <a:pt x="25" y="131"/>
                  </a:lnTo>
                  <a:lnTo>
                    <a:pt x="29" y="133"/>
                  </a:lnTo>
                  <a:lnTo>
                    <a:pt x="31" y="136"/>
                  </a:lnTo>
                  <a:lnTo>
                    <a:pt x="32" y="140"/>
                  </a:lnTo>
                  <a:lnTo>
                    <a:pt x="32" y="144"/>
                  </a:lnTo>
                  <a:lnTo>
                    <a:pt x="30" y="156"/>
                  </a:lnTo>
                  <a:lnTo>
                    <a:pt x="29" y="167"/>
                  </a:lnTo>
                  <a:lnTo>
                    <a:pt x="30" y="181"/>
                  </a:lnTo>
                  <a:lnTo>
                    <a:pt x="32" y="193"/>
                  </a:lnTo>
                  <a:lnTo>
                    <a:pt x="32" y="197"/>
                  </a:lnTo>
                  <a:lnTo>
                    <a:pt x="31" y="201"/>
                  </a:lnTo>
                  <a:lnTo>
                    <a:pt x="29" y="204"/>
                  </a:lnTo>
                  <a:lnTo>
                    <a:pt x="25" y="206"/>
                  </a:lnTo>
                  <a:lnTo>
                    <a:pt x="0" y="221"/>
                  </a:lnTo>
                  <a:lnTo>
                    <a:pt x="38" y="286"/>
                  </a:lnTo>
                  <a:lnTo>
                    <a:pt x="63" y="271"/>
                  </a:lnTo>
                  <a:lnTo>
                    <a:pt x="66" y="269"/>
                  </a:lnTo>
                  <a:lnTo>
                    <a:pt x="70" y="269"/>
                  </a:lnTo>
                  <a:lnTo>
                    <a:pt x="74" y="270"/>
                  </a:lnTo>
                  <a:lnTo>
                    <a:pt x="77" y="273"/>
                  </a:lnTo>
                  <a:lnTo>
                    <a:pt x="89" y="281"/>
                  </a:lnTo>
                  <a:lnTo>
                    <a:pt x="105" y="289"/>
                  </a:lnTo>
                  <a:lnTo>
                    <a:pt x="122" y="296"/>
                  </a:lnTo>
                  <a:lnTo>
                    <a:pt x="139" y="303"/>
                  </a:lnTo>
                  <a:lnTo>
                    <a:pt x="142" y="304"/>
                  </a:lnTo>
                  <a:lnTo>
                    <a:pt x="144" y="307"/>
                  </a:lnTo>
                  <a:lnTo>
                    <a:pt x="146" y="310"/>
                  </a:lnTo>
                  <a:lnTo>
                    <a:pt x="147" y="313"/>
                  </a:lnTo>
                  <a:lnTo>
                    <a:pt x="147" y="338"/>
                  </a:lnTo>
                  <a:lnTo>
                    <a:pt x="207" y="338"/>
                  </a:lnTo>
                  <a:lnTo>
                    <a:pt x="207" y="313"/>
                  </a:lnTo>
                  <a:lnTo>
                    <a:pt x="207" y="310"/>
                  </a:lnTo>
                  <a:lnTo>
                    <a:pt x="209" y="307"/>
                  </a:lnTo>
                  <a:lnTo>
                    <a:pt x="211" y="304"/>
                  </a:lnTo>
                  <a:lnTo>
                    <a:pt x="214" y="303"/>
                  </a:lnTo>
                  <a:lnTo>
                    <a:pt x="222" y="299"/>
                  </a:lnTo>
                  <a:lnTo>
                    <a:pt x="230" y="294"/>
                  </a:lnTo>
                  <a:lnTo>
                    <a:pt x="238" y="288"/>
                  </a:lnTo>
                  <a:lnTo>
                    <a:pt x="245" y="281"/>
                  </a:lnTo>
                  <a:lnTo>
                    <a:pt x="250" y="277"/>
                  </a:lnTo>
                  <a:lnTo>
                    <a:pt x="255" y="273"/>
                  </a:lnTo>
                  <a:lnTo>
                    <a:pt x="258" y="270"/>
                  </a:lnTo>
                  <a:lnTo>
                    <a:pt x="261" y="269"/>
                  </a:lnTo>
                  <a:lnTo>
                    <a:pt x="265" y="269"/>
                  </a:lnTo>
                  <a:lnTo>
                    <a:pt x="268" y="271"/>
                  </a:lnTo>
                  <a:lnTo>
                    <a:pt x="294" y="286"/>
                  </a:lnTo>
                  <a:lnTo>
                    <a:pt x="331" y="221"/>
                  </a:lnTo>
                  <a:lnTo>
                    <a:pt x="306" y="2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0EEDBDF-A338-44FB-A32C-B925DA4A3687}"/>
              </a:ext>
            </a:extLst>
          </p:cNvPr>
          <p:cNvGrpSpPr/>
          <p:nvPr/>
        </p:nvGrpSpPr>
        <p:grpSpPr>
          <a:xfrm>
            <a:off x="5536059" y="4159933"/>
            <a:ext cx="559941" cy="507350"/>
            <a:chOff x="6448425" y="796925"/>
            <a:chExt cx="287338" cy="260350"/>
          </a:xfrm>
          <a:solidFill>
            <a:schemeClr val="bg1"/>
          </a:solidFill>
        </p:grpSpPr>
        <p:sp>
          <p:nvSpPr>
            <p:cNvPr id="52" name="Freeform 3562">
              <a:extLst>
                <a:ext uri="{FF2B5EF4-FFF2-40B4-BE49-F238E27FC236}">
                  <a16:creationId xmlns:a16="http://schemas.microsoft.com/office/drawing/2014/main" id="{717F4A31-117A-4C9D-9E60-4EE83D3AF5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8425" y="796925"/>
              <a:ext cx="277812" cy="161925"/>
            </a:xfrm>
            <a:custGeom>
              <a:avLst/>
              <a:gdLst>
                <a:gd name="T0" fmla="*/ 8 w 701"/>
                <a:gd name="T1" fmla="*/ 285 h 408"/>
                <a:gd name="T2" fmla="*/ 5 w 701"/>
                <a:gd name="T3" fmla="*/ 288 h 408"/>
                <a:gd name="T4" fmla="*/ 2 w 701"/>
                <a:gd name="T5" fmla="*/ 290 h 408"/>
                <a:gd name="T6" fmla="*/ 1 w 701"/>
                <a:gd name="T7" fmla="*/ 293 h 408"/>
                <a:gd name="T8" fmla="*/ 0 w 701"/>
                <a:gd name="T9" fmla="*/ 297 h 408"/>
                <a:gd name="T10" fmla="*/ 1 w 701"/>
                <a:gd name="T11" fmla="*/ 300 h 408"/>
                <a:gd name="T12" fmla="*/ 2 w 701"/>
                <a:gd name="T13" fmla="*/ 303 h 408"/>
                <a:gd name="T14" fmla="*/ 5 w 701"/>
                <a:gd name="T15" fmla="*/ 306 h 408"/>
                <a:gd name="T16" fmla="*/ 8 w 701"/>
                <a:gd name="T17" fmla="*/ 308 h 408"/>
                <a:gd name="T18" fmla="*/ 259 w 701"/>
                <a:gd name="T19" fmla="*/ 408 h 408"/>
                <a:gd name="T20" fmla="*/ 701 w 701"/>
                <a:gd name="T21" fmla="*/ 0 h 408"/>
                <a:gd name="T22" fmla="*/ 8 w 701"/>
                <a:gd name="T23" fmla="*/ 285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1" h="408">
                  <a:moveTo>
                    <a:pt x="8" y="285"/>
                  </a:moveTo>
                  <a:lnTo>
                    <a:pt x="5" y="288"/>
                  </a:lnTo>
                  <a:lnTo>
                    <a:pt x="2" y="290"/>
                  </a:lnTo>
                  <a:lnTo>
                    <a:pt x="1" y="293"/>
                  </a:lnTo>
                  <a:lnTo>
                    <a:pt x="0" y="297"/>
                  </a:lnTo>
                  <a:lnTo>
                    <a:pt x="1" y="300"/>
                  </a:lnTo>
                  <a:lnTo>
                    <a:pt x="2" y="303"/>
                  </a:lnTo>
                  <a:lnTo>
                    <a:pt x="5" y="306"/>
                  </a:lnTo>
                  <a:lnTo>
                    <a:pt x="8" y="308"/>
                  </a:lnTo>
                  <a:lnTo>
                    <a:pt x="259" y="408"/>
                  </a:lnTo>
                  <a:lnTo>
                    <a:pt x="701" y="0"/>
                  </a:lnTo>
                  <a:lnTo>
                    <a:pt x="8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563">
              <a:extLst>
                <a:ext uri="{FF2B5EF4-FFF2-40B4-BE49-F238E27FC236}">
                  <a16:creationId xmlns:a16="http://schemas.microsoft.com/office/drawing/2014/main" id="{DC3DE453-1EAD-4FA4-9861-79825F696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4788" y="800100"/>
              <a:ext cx="180975" cy="257175"/>
            </a:xfrm>
            <a:custGeom>
              <a:avLst/>
              <a:gdLst>
                <a:gd name="T0" fmla="*/ 0 w 456"/>
                <a:gd name="T1" fmla="*/ 424 h 646"/>
                <a:gd name="T2" fmla="*/ 0 w 456"/>
                <a:gd name="T3" fmla="*/ 635 h 646"/>
                <a:gd name="T4" fmla="*/ 0 w 456"/>
                <a:gd name="T5" fmla="*/ 639 h 646"/>
                <a:gd name="T6" fmla="*/ 3 w 456"/>
                <a:gd name="T7" fmla="*/ 642 h 646"/>
                <a:gd name="T8" fmla="*/ 5 w 456"/>
                <a:gd name="T9" fmla="*/ 645 h 646"/>
                <a:gd name="T10" fmla="*/ 9 w 456"/>
                <a:gd name="T11" fmla="*/ 646 h 646"/>
                <a:gd name="T12" fmla="*/ 11 w 456"/>
                <a:gd name="T13" fmla="*/ 646 h 646"/>
                <a:gd name="T14" fmla="*/ 12 w 456"/>
                <a:gd name="T15" fmla="*/ 646 h 646"/>
                <a:gd name="T16" fmla="*/ 16 w 456"/>
                <a:gd name="T17" fmla="*/ 646 h 646"/>
                <a:gd name="T18" fmla="*/ 18 w 456"/>
                <a:gd name="T19" fmla="*/ 645 h 646"/>
                <a:gd name="T20" fmla="*/ 21 w 456"/>
                <a:gd name="T21" fmla="*/ 644 h 646"/>
                <a:gd name="T22" fmla="*/ 22 w 456"/>
                <a:gd name="T23" fmla="*/ 641 h 646"/>
                <a:gd name="T24" fmla="*/ 126 w 456"/>
                <a:gd name="T25" fmla="*/ 469 h 646"/>
                <a:gd name="T26" fmla="*/ 315 w 456"/>
                <a:gd name="T27" fmla="*/ 569 h 646"/>
                <a:gd name="T28" fmla="*/ 317 w 456"/>
                <a:gd name="T29" fmla="*/ 570 h 646"/>
                <a:gd name="T30" fmla="*/ 320 w 456"/>
                <a:gd name="T31" fmla="*/ 572 h 646"/>
                <a:gd name="T32" fmla="*/ 323 w 456"/>
                <a:gd name="T33" fmla="*/ 570 h 646"/>
                <a:gd name="T34" fmla="*/ 325 w 456"/>
                <a:gd name="T35" fmla="*/ 570 h 646"/>
                <a:gd name="T36" fmla="*/ 329 w 456"/>
                <a:gd name="T37" fmla="*/ 567 h 646"/>
                <a:gd name="T38" fmla="*/ 332 w 456"/>
                <a:gd name="T39" fmla="*/ 561 h 646"/>
                <a:gd name="T40" fmla="*/ 456 w 456"/>
                <a:gd name="T41" fmla="*/ 0 h 646"/>
                <a:gd name="T42" fmla="*/ 0 w 456"/>
                <a:gd name="T43" fmla="*/ 424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56" h="646">
                  <a:moveTo>
                    <a:pt x="0" y="424"/>
                  </a:moveTo>
                  <a:lnTo>
                    <a:pt x="0" y="635"/>
                  </a:lnTo>
                  <a:lnTo>
                    <a:pt x="0" y="639"/>
                  </a:lnTo>
                  <a:lnTo>
                    <a:pt x="3" y="642"/>
                  </a:lnTo>
                  <a:lnTo>
                    <a:pt x="5" y="645"/>
                  </a:lnTo>
                  <a:lnTo>
                    <a:pt x="9" y="646"/>
                  </a:lnTo>
                  <a:lnTo>
                    <a:pt x="11" y="646"/>
                  </a:lnTo>
                  <a:lnTo>
                    <a:pt x="12" y="646"/>
                  </a:lnTo>
                  <a:lnTo>
                    <a:pt x="16" y="646"/>
                  </a:lnTo>
                  <a:lnTo>
                    <a:pt x="18" y="645"/>
                  </a:lnTo>
                  <a:lnTo>
                    <a:pt x="21" y="644"/>
                  </a:lnTo>
                  <a:lnTo>
                    <a:pt x="22" y="641"/>
                  </a:lnTo>
                  <a:lnTo>
                    <a:pt x="126" y="469"/>
                  </a:lnTo>
                  <a:lnTo>
                    <a:pt x="315" y="569"/>
                  </a:lnTo>
                  <a:lnTo>
                    <a:pt x="317" y="570"/>
                  </a:lnTo>
                  <a:lnTo>
                    <a:pt x="320" y="572"/>
                  </a:lnTo>
                  <a:lnTo>
                    <a:pt x="323" y="570"/>
                  </a:lnTo>
                  <a:lnTo>
                    <a:pt x="325" y="570"/>
                  </a:lnTo>
                  <a:lnTo>
                    <a:pt x="329" y="567"/>
                  </a:lnTo>
                  <a:lnTo>
                    <a:pt x="332" y="561"/>
                  </a:lnTo>
                  <a:lnTo>
                    <a:pt x="456" y="0"/>
                  </a:lnTo>
                  <a:lnTo>
                    <a:pt x="0" y="4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Rectangle 4"/>
          <p:cNvSpPr/>
          <p:nvPr/>
        </p:nvSpPr>
        <p:spPr>
          <a:xfrm>
            <a:off x="4533177" y="312448"/>
            <a:ext cx="32890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VGG19 </a:t>
            </a:r>
            <a:r>
              <a:rPr lang="fr-FR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Model</a:t>
            </a:r>
            <a:endParaRPr lang="en-US" sz="4000" dirty="0"/>
          </a:p>
        </p:txBody>
      </p:sp>
      <p:sp>
        <p:nvSpPr>
          <p:cNvPr id="26" name="TextBox 7">
            <a:extLst>
              <a:ext uri="{FF2B5EF4-FFF2-40B4-BE49-F238E27FC236}">
                <a16:creationId xmlns:a16="http://schemas.microsoft.com/office/drawing/2014/main" id="{385FB431-7B14-4614-BB3B-FA17C1F6C41E}"/>
              </a:ext>
            </a:extLst>
          </p:cNvPr>
          <p:cNvSpPr txBox="1"/>
          <p:nvPr/>
        </p:nvSpPr>
        <p:spPr>
          <a:xfrm>
            <a:off x="-329184" y="128016"/>
            <a:ext cx="2724912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deep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+mj-lt"/>
              </a:rPr>
              <a:t>learning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275772" y="2190206"/>
            <a:ext cx="39188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VGG19 est une variante du modèle VGG qui consiste en 19 couches (16 couches de convolution, 3 couches entièrement connectées, 5 couches </a:t>
            </a:r>
            <a:r>
              <a:rPr lang="fr-FR" dirty="0" err="1"/>
              <a:t>MaxPool</a:t>
            </a:r>
            <a:r>
              <a:rPr lang="fr-FR" dirty="0"/>
              <a:t> et 1 couche </a:t>
            </a:r>
            <a:r>
              <a:rPr lang="fr-FR" dirty="0" err="1"/>
              <a:t>SoftMax</a:t>
            </a:r>
            <a:r>
              <a:rPr lang="fr-FR" dirty="0"/>
              <a:t>). Il existe d’autres variantes de VGG comme VGG11, VGG16 et d’autres. VGG19 a 19,6 milliards de </a:t>
            </a:r>
            <a:r>
              <a:rPr lang="fr-FR" dirty="0" err="1"/>
              <a:t>FLOPs</a:t>
            </a:r>
            <a:r>
              <a:rPr lang="fr-FR" dirty="0"/>
              <a:t>.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468" y="2229780"/>
            <a:ext cx="6147412" cy="36049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919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8C15872-DC75-4611-BC78-4D9DCB0C6305}"/>
              </a:ext>
            </a:extLst>
          </p:cNvPr>
          <p:cNvSpPr/>
          <p:nvPr/>
        </p:nvSpPr>
        <p:spPr>
          <a:xfrm>
            <a:off x="0" y="0"/>
            <a:ext cx="12192000" cy="1409700"/>
          </a:xfrm>
          <a:prstGeom prst="rect">
            <a:avLst/>
          </a:prstGeom>
          <a:pattFill prst="dash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35B2E0-DF79-42DF-BC66-6C38E2AA2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7220" y="6289848"/>
            <a:ext cx="2743200" cy="365125"/>
          </a:xfrm>
        </p:spPr>
        <p:txBody>
          <a:bodyPr/>
          <a:lstStyle/>
          <a:p>
            <a:fld id="{7FAA5F3C-F0A9-42FF-BB7C-DD95C97F8441}" type="slidenum">
              <a:rPr lang="en-US" sz="2400" smtClean="0"/>
              <a:t>13</a:t>
            </a:fld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05B7305-78CD-4294-BA22-0AF054613366}"/>
              </a:ext>
            </a:extLst>
          </p:cNvPr>
          <p:cNvGrpSpPr/>
          <p:nvPr/>
        </p:nvGrpSpPr>
        <p:grpSpPr>
          <a:xfrm>
            <a:off x="7702120" y="3581167"/>
            <a:ext cx="467130" cy="556846"/>
            <a:chOff x="5494338" y="1370013"/>
            <a:chExt cx="239712" cy="285750"/>
          </a:xfrm>
          <a:solidFill>
            <a:schemeClr val="bg1"/>
          </a:solidFill>
        </p:grpSpPr>
        <p:sp>
          <p:nvSpPr>
            <p:cNvPr id="34" name="Freeform 961">
              <a:extLst>
                <a:ext uri="{FF2B5EF4-FFF2-40B4-BE49-F238E27FC236}">
                  <a16:creationId xmlns:a16="http://schemas.microsoft.com/office/drawing/2014/main" id="{30F0DD5D-D177-49E6-B441-7378273D2D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370013"/>
              <a:ext cx="104775" cy="133350"/>
            </a:xfrm>
            <a:custGeom>
              <a:avLst/>
              <a:gdLst>
                <a:gd name="T0" fmla="*/ 156 w 265"/>
                <a:gd name="T1" fmla="*/ 108 h 337"/>
                <a:gd name="T2" fmla="*/ 156 w 265"/>
                <a:gd name="T3" fmla="*/ 12 h 337"/>
                <a:gd name="T4" fmla="*/ 252 w 265"/>
                <a:gd name="T5" fmla="*/ 108 h 337"/>
                <a:gd name="T6" fmla="*/ 156 w 265"/>
                <a:gd name="T7" fmla="*/ 108 h 337"/>
                <a:gd name="T8" fmla="*/ 261 w 265"/>
                <a:gd name="T9" fmla="*/ 100 h 337"/>
                <a:gd name="T10" fmla="*/ 165 w 265"/>
                <a:gd name="T11" fmla="*/ 3 h 337"/>
                <a:gd name="T12" fmla="*/ 161 w 265"/>
                <a:gd name="T13" fmla="*/ 1 h 337"/>
                <a:gd name="T14" fmla="*/ 156 w 265"/>
                <a:gd name="T15" fmla="*/ 0 h 337"/>
                <a:gd name="T16" fmla="*/ 12 w 265"/>
                <a:gd name="T17" fmla="*/ 0 h 337"/>
                <a:gd name="T18" fmla="*/ 7 w 265"/>
                <a:gd name="T19" fmla="*/ 1 h 337"/>
                <a:gd name="T20" fmla="*/ 3 w 265"/>
                <a:gd name="T21" fmla="*/ 3 h 337"/>
                <a:gd name="T22" fmla="*/ 1 w 265"/>
                <a:gd name="T23" fmla="*/ 7 h 337"/>
                <a:gd name="T24" fmla="*/ 0 w 265"/>
                <a:gd name="T25" fmla="*/ 12 h 337"/>
                <a:gd name="T26" fmla="*/ 0 w 265"/>
                <a:gd name="T27" fmla="*/ 325 h 337"/>
                <a:gd name="T28" fmla="*/ 1 w 265"/>
                <a:gd name="T29" fmla="*/ 329 h 337"/>
                <a:gd name="T30" fmla="*/ 3 w 265"/>
                <a:gd name="T31" fmla="*/ 334 h 337"/>
                <a:gd name="T32" fmla="*/ 7 w 265"/>
                <a:gd name="T33" fmla="*/ 337 h 337"/>
                <a:gd name="T34" fmla="*/ 12 w 265"/>
                <a:gd name="T35" fmla="*/ 337 h 337"/>
                <a:gd name="T36" fmla="*/ 253 w 265"/>
                <a:gd name="T37" fmla="*/ 337 h 337"/>
                <a:gd name="T38" fmla="*/ 258 w 265"/>
                <a:gd name="T39" fmla="*/ 337 h 337"/>
                <a:gd name="T40" fmla="*/ 261 w 265"/>
                <a:gd name="T41" fmla="*/ 334 h 337"/>
                <a:gd name="T42" fmla="*/ 264 w 265"/>
                <a:gd name="T43" fmla="*/ 329 h 337"/>
                <a:gd name="T44" fmla="*/ 265 w 265"/>
                <a:gd name="T45" fmla="*/ 325 h 337"/>
                <a:gd name="T46" fmla="*/ 265 w 265"/>
                <a:gd name="T47" fmla="*/ 108 h 337"/>
                <a:gd name="T48" fmla="*/ 264 w 265"/>
                <a:gd name="T49" fmla="*/ 104 h 337"/>
                <a:gd name="T50" fmla="*/ 261 w 265"/>
                <a:gd name="T51" fmla="*/ 10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7">
                  <a:moveTo>
                    <a:pt x="156" y="108"/>
                  </a:moveTo>
                  <a:lnTo>
                    <a:pt x="156" y="12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261" y="100"/>
                  </a:moveTo>
                  <a:lnTo>
                    <a:pt x="165" y="3"/>
                  </a:ln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4"/>
                  </a:lnTo>
                  <a:lnTo>
                    <a:pt x="7" y="337"/>
                  </a:lnTo>
                  <a:lnTo>
                    <a:pt x="12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1" y="334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62">
              <a:extLst>
                <a:ext uri="{FF2B5EF4-FFF2-40B4-BE49-F238E27FC236}">
                  <a16:creationId xmlns:a16="http://schemas.microsoft.com/office/drawing/2014/main" id="{D5FEDAC3-6A71-4715-89F3-30A6AD0E0A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370013"/>
              <a:ext cx="106363" cy="133350"/>
            </a:xfrm>
            <a:custGeom>
              <a:avLst/>
              <a:gdLst>
                <a:gd name="T0" fmla="*/ 157 w 266"/>
                <a:gd name="T1" fmla="*/ 108 h 337"/>
                <a:gd name="T2" fmla="*/ 157 w 266"/>
                <a:gd name="T3" fmla="*/ 12 h 337"/>
                <a:gd name="T4" fmla="*/ 252 w 266"/>
                <a:gd name="T5" fmla="*/ 108 h 337"/>
                <a:gd name="T6" fmla="*/ 157 w 266"/>
                <a:gd name="T7" fmla="*/ 108 h 337"/>
                <a:gd name="T8" fmla="*/ 166 w 266"/>
                <a:gd name="T9" fmla="*/ 3 h 337"/>
                <a:gd name="T10" fmla="*/ 162 w 266"/>
                <a:gd name="T11" fmla="*/ 1 h 337"/>
                <a:gd name="T12" fmla="*/ 157 w 266"/>
                <a:gd name="T13" fmla="*/ 0 h 337"/>
                <a:gd name="T14" fmla="*/ 13 w 266"/>
                <a:gd name="T15" fmla="*/ 0 h 337"/>
                <a:gd name="T16" fmla="*/ 8 w 266"/>
                <a:gd name="T17" fmla="*/ 1 h 337"/>
                <a:gd name="T18" fmla="*/ 5 w 266"/>
                <a:gd name="T19" fmla="*/ 3 h 337"/>
                <a:gd name="T20" fmla="*/ 1 w 266"/>
                <a:gd name="T21" fmla="*/ 7 h 337"/>
                <a:gd name="T22" fmla="*/ 0 w 266"/>
                <a:gd name="T23" fmla="*/ 12 h 337"/>
                <a:gd name="T24" fmla="*/ 0 w 266"/>
                <a:gd name="T25" fmla="*/ 325 h 337"/>
                <a:gd name="T26" fmla="*/ 1 w 266"/>
                <a:gd name="T27" fmla="*/ 329 h 337"/>
                <a:gd name="T28" fmla="*/ 5 w 266"/>
                <a:gd name="T29" fmla="*/ 334 h 337"/>
                <a:gd name="T30" fmla="*/ 8 w 266"/>
                <a:gd name="T31" fmla="*/ 337 h 337"/>
                <a:gd name="T32" fmla="*/ 13 w 266"/>
                <a:gd name="T33" fmla="*/ 337 h 337"/>
                <a:gd name="T34" fmla="*/ 253 w 266"/>
                <a:gd name="T35" fmla="*/ 337 h 337"/>
                <a:gd name="T36" fmla="*/ 258 w 266"/>
                <a:gd name="T37" fmla="*/ 337 h 337"/>
                <a:gd name="T38" fmla="*/ 263 w 266"/>
                <a:gd name="T39" fmla="*/ 334 h 337"/>
                <a:gd name="T40" fmla="*/ 265 w 266"/>
                <a:gd name="T41" fmla="*/ 329 h 337"/>
                <a:gd name="T42" fmla="*/ 266 w 266"/>
                <a:gd name="T43" fmla="*/ 325 h 337"/>
                <a:gd name="T44" fmla="*/ 266 w 266"/>
                <a:gd name="T45" fmla="*/ 108 h 337"/>
                <a:gd name="T46" fmla="*/ 265 w 266"/>
                <a:gd name="T47" fmla="*/ 104 h 337"/>
                <a:gd name="T48" fmla="*/ 263 w 266"/>
                <a:gd name="T49" fmla="*/ 100 h 337"/>
                <a:gd name="T50" fmla="*/ 166 w 266"/>
                <a:gd name="T51" fmla="*/ 3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7">
                  <a:moveTo>
                    <a:pt x="157" y="108"/>
                  </a:moveTo>
                  <a:lnTo>
                    <a:pt x="157" y="12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4"/>
                  </a:lnTo>
                  <a:lnTo>
                    <a:pt x="8" y="337"/>
                  </a:lnTo>
                  <a:lnTo>
                    <a:pt x="13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3" y="334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963">
              <a:extLst>
                <a:ext uri="{FF2B5EF4-FFF2-40B4-BE49-F238E27FC236}">
                  <a16:creationId xmlns:a16="http://schemas.microsoft.com/office/drawing/2014/main" id="{A7CCF594-9B6E-4624-9675-7E42958D0B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522413"/>
              <a:ext cx="104775" cy="133350"/>
            </a:xfrm>
            <a:custGeom>
              <a:avLst/>
              <a:gdLst>
                <a:gd name="T0" fmla="*/ 156 w 265"/>
                <a:gd name="T1" fmla="*/ 108 h 336"/>
                <a:gd name="T2" fmla="*/ 156 w 265"/>
                <a:gd name="T3" fmla="*/ 11 h 336"/>
                <a:gd name="T4" fmla="*/ 252 w 265"/>
                <a:gd name="T5" fmla="*/ 108 h 336"/>
                <a:gd name="T6" fmla="*/ 156 w 265"/>
                <a:gd name="T7" fmla="*/ 108 h 336"/>
                <a:gd name="T8" fmla="*/ 165 w 265"/>
                <a:gd name="T9" fmla="*/ 3 h 336"/>
                <a:gd name="T10" fmla="*/ 161 w 265"/>
                <a:gd name="T11" fmla="*/ 1 h 336"/>
                <a:gd name="T12" fmla="*/ 156 w 265"/>
                <a:gd name="T13" fmla="*/ 0 h 336"/>
                <a:gd name="T14" fmla="*/ 12 w 265"/>
                <a:gd name="T15" fmla="*/ 0 h 336"/>
                <a:gd name="T16" fmla="*/ 7 w 265"/>
                <a:gd name="T17" fmla="*/ 1 h 336"/>
                <a:gd name="T18" fmla="*/ 3 w 265"/>
                <a:gd name="T19" fmla="*/ 3 h 336"/>
                <a:gd name="T20" fmla="*/ 1 w 265"/>
                <a:gd name="T21" fmla="*/ 7 h 336"/>
                <a:gd name="T22" fmla="*/ 0 w 265"/>
                <a:gd name="T23" fmla="*/ 11 h 336"/>
                <a:gd name="T24" fmla="*/ 0 w 265"/>
                <a:gd name="T25" fmla="*/ 325 h 336"/>
                <a:gd name="T26" fmla="*/ 1 w 265"/>
                <a:gd name="T27" fmla="*/ 329 h 336"/>
                <a:gd name="T28" fmla="*/ 3 w 265"/>
                <a:gd name="T29" fmla="*/ 333 h 336"/>
                <a:gd name="T30" fmla="*/ 7 w 265"/>
                <a:gd name="T31" fmla="*/ 335 h 336"/>
                <a:gd name="T32" fmla="*/ 12 w 265"/>
                <a:gd name="T33" fmla="*/ 336 h 336"/>
                <a:gd name="T34" fmla="*/ 253 w 265"/>
                <a:gd name="T35" fmla="*/ 336 h 336"/>
                <a:gd name="T36" fmla="*/ 258 w 265"/>
                <a:gd name="T37" fmla="*/ 335 h 336"/>
                <a:gd name="T38" fmla="*/ 261 w 265"/>
                <a:gd name="T39" fmla="*/ 333 h 336"/>
                <a:gd name="T40" fmla="*/ 264 w 265"/>
                <a:gd name="T41" fmla="*/ 329 h 336"/>
                <a:gd name="T42" fmla="*/ 265 w 265"/>
                <a:gd name="T43" fmla="*/ 325 h 336"/>
                <a:gd name="T44" fmla="*/ 265 w 265"/>
                <a:gd name="T45" fmla="*/ 108 h 336"/>
                <a:gd name="T46" fmla="*/ 264 w 265"/>
                <a:gd name="T47" fmla="*/ 104 h 336"/>
                <a:gd name="T48" fmla="*/ 261 w 265"/>
                <a:gd name="T49" fmla="*/ 100 h 336"/>
                <a:gd name="T50" fmla="*/ 165 w 265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6">
                  <a:moveTo>
                    <a:pt x="156" y="108"/>
                  </a:moveTo>
                  <a:lnTo>
                    <a:pt x="156" y="11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165" y="3"/>
                  </a:move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3"/>
                  </a:lnTo>
                  <a:lnTo>
                    <a:pt x="7" y="335"/>
                  </a:lnTo>
                  <a:lnTo>
                    <a:pt x="12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1" y="333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lnTo>
                    <a:pt x="1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64">
              <a:extLst>
                <a:ext uri="{FF2B5EF4-FFF2-40B4-BE49-F238E27FC236}">
                  <a16:creationId xmlns:a16="http://schemas.microsoft.com/office/drawing/2014/main" id="{39D1860B-FE42-42C0-84A5-6A850990B6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522413"/>
              <a:ext cx="106363" cy="133350"/>
            </a:xfrm>
            <a:custGeom>
              <a:avLst/>
              <a:gdLst>
                <a:gd name="T0" fmla="*/ 157 w 266"/>
                <a:gd name="T1" fmla="*/ 108 h 336"/>
                <a:gd name="T2" fmla="*/ 157 w 266"/>
                <a:gd name="T3" fmla="*/ 11 h 336"/>
                <a:gd name="T4" fmla="*/ 252 w 266"/>
                <a:gd name="T5" fmla="*/ 108 h 336"/>
                <a:gd name="T6" fmla="*/ 157 w 266"/>
                <a:gd name="T7" fmla="*/ 108 h 336"/>
                <a:gd name="T8" fmla="*/ 166 w 266"/>
                <a:gd name="T9" fmla="*/ 3 h 336"/>
                <a:gd name="T10" fmla="*/ 162 w 266"/>
                <a:gd name="T11" fmla="*/ 1 h 336"/>
                <a:gd name="T12" fmla="*/ 157 w 266"/>
                <a:gd name="T13" fmla="*/ 0 h 336"/>
                <a:gd name="T14" fmla="*/ 13 w 266"/>
                <a:gd name="T15" fmla="*/ 0 h 336"/>
                <a:gd name="T16" fmla="*/ 8 w 266"/>
                <a:gd name="T17" fmla="*/ 1 h 336"/>
                <a:gd name="T18" fmla="*/ 5 w 266"/>
                <a:gd name="T19" fmla="*/ 3 h 336"/>
                <a:gd name="T20" fmla="*/ 1 w 266"/>
                <a:gd name="T21" fmla="*/ 7 h 336"/>
                <a:gd name="T22" fmla="*/ 0 w 266"/>
                <a:gd name="T23" fmla="*/ 11 h 336"/>
                <a:gd name="T24" fmla="*/ 0 w 266"/>
                <a:gd name="T25" fmla="*/ 325 h 336"/>
                <a:gd name="T26" fmla="*/ 1 w 266"/>
                <a:gd name="T27" fmla="*/ 329 h 336"/>
                <a:gd name="T28" fmla="*/ 5 w 266"/>
                <a:gd name="T29" fmla="*/ 333 h 336"/>
                <a:gd name="T30" fmla="*/ 8 w 266"/>
                <a:gd name="T31" fmla="*/ 335 h 336"/>
                <a:gd name="T32" fmla="*/ 13 w 266"/>
                <a:gd name="T33" fmla="*/ 336 h 336"/>
                <a:gd name="T34" fmla="*/ 253 w 266"/>
                <a:gd name="T35" fmla="*/ 336 h 336"/>
                <a:gd name="T36" fmla="*/ 258 w 266"/>
                <a:gd name="T37" fmla="*/ 335 h 336"/>
                <a:gd name="T38" fmla="*/ 263 w 266"/>
                <a:gd name="T39" fmla="*/ 333 h 336"/>
                <a:gd name="T40" fmla="*/ 265 w 266"/>
                <a:gd name="T41" fmla="*/ 329 h 336"/>
                <a:gd name="T42" fmla="*/ 266 w 266"/>
                <a:gd name="T43" fmla="*/ 325 h 336"/>
                <a:gd name="T44" fmla="*/ 266 w 266"/>
                <a:gd name="T45" fmla="*/ 108 h 336"/>
                <a:gd name="T46" fmla="*/ 265 w 266"/>
                <a:gd name="T47" fmla="*/ 104 h 336"/>
                <a:gd name="T48" fmla="*/ 263 w 266"/>
                <a:gd name="T49" fmla="*/ 100 h 336"/>
                <a:gd name="T50" fmla="*/ 166 w 266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6">
                  <a:moveTo>
                    <a:pt x="157" y="108"/>
                  </a:moveTo>
                  <a:lnTo>
                    <a:pt x="157" y="11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3"/>
                  </a:lnTo>
                  <a:lnTo>
                    <a:pt x="8" y="335"/>
                  </a:lnTo>
                  <a:lnTo>
                    <a:pt x="13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3" y="333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C738596-DB01-4ACF-8FA1-1958E8726318}"/>
              </a:ext>
            </a:extLst>
          </p:cNvPr>
          <p:cNvGrpSpPr/>
          <p:nvPr/>
        </p:nvGrpSpPr>
        <p:grpSpPr>
          <a:xfrm>
            <a:off x="6766710" y="2567645"/>
            <a:ext cx="547569" cy="550660"/>
            <a:chOff x="2025650" y="5957888"/>
            <a:chExt cx="280988" cy="282575"/>
          </a:xfrm>
          <a:solidFill>
            <a:schemeClr val="bg1"/>
          </a:solidFill>
        </p:grpSpPr>
        <p:sp>
          <p:nvSpPr>
            <p:cNvPr id="40" name="Freeform 1151">
              <a:extLst>
                <a:ext uri="{FF2B5EF4-FFF2-40B4-BE49-F238E27FC236}">
                  <a16:creationId xmlns:a16="http://schemas.microsoft.com/office/drawing/2014/main" id="{6D8D59E9-B6C9-4CE1-ACC9-EC5D3034F6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5957888"/>
              <a:ext cx="247650" cy="219075"/>
            </a:xfrm>
            <a:custGeom>
              <a:avLst/>
              <a:gdLst>
                <a:gd name="T0" fmla="*/ 97 w 627"/>
                <a:gd name="T1" fmla="*/ 494 h 554"/>
                <a:gd name="T2" fmla="*/ 93 w 627"/>
                <a:gd name="T3" fmla="*/ 507 h 554"/>
                <a:gd name="T4" fmla="*/ 85 w 627"/>
                <a:gd name="T5" fmla="*/ 518 h 554"/>
                <a:gd name="T6" fmla="*/ 74 w 627"/>
                <a:gd name="T7" fmla="*/ 527 h 554"/>
                <a:gd name="T8" fmla="*/ 61 w 627"/>
                <a:gd name="T9" fmla="*/ 530 h 554"/>
                <a:gd name="T10" fmla="*/ 47 w 627"/>
                <a:gd name="T11" fmla="*/ 527 h 554"/>
                <a:gd name="T12" fmla="*/ 35 w 627"/>
                <a:gd name="T13" fmla="*/ 519 h 554"/>
                <a:gd name="T14" fmla="*/ 27 w 627"/>
                <a:gd name="T15" fmla="*/ 508 h 554"/>
                <a:gd name="T16" fmla="*/ 24 w 627"/>
                <a:gd name="T17" fmla="*/ 494 h 554"/>
                <a:gd name="T18" fmla="*/ 144 w 627"/>
                <a:gd name="T19" fmla="*/ 24 h 554"/>
                <a:gd name="T20" fmla="*/ 145 w 627"/>
                <a:gd name="T21" fmla="*/ 90 h 554"/>
                <a:gd name="T22" fmla="*/ 152 w 627"/>
                <a:gd name="T23" fmla="*/ 96 h 554"/>
                <a:gd name="T24" fmla="*/ 554 w 627"/>
                <a:gd name="T25" fmla="*/ 97 h 554"/>
                <a:gd name="T26" fmla="*/ 109 w 627"/>
                <a:gd name="T27" fmla="*/ 145 h 554"/>
                <a:gd name="T28" fmla="*/ 100 w 627"/>
                <a:gd name="T29" fmla="*/ 149 h 554"/>
                <a:gd name="T30" fmla="*/ 97 w 627"/>
                <a:gd name="T31" fmla="*/ 157 h 554"/>
                <a:gd name="T32" fmla="*/ 383 w 627"/>
                <a:gd name="T33" fmla="*/ 531 h 554"/>
                <a:gd name="T34" fmla="*/ 356 w 627"/>
                <a:gd name="T35" fmla="*/ 504 h 554"/>
                <a:gd name="T36" fmla="*/ 351 w 627"/>
                <a:gd name="T37" fmla="*/ 501 h 554"/>
                <a:gd name="T38" fmla="*/ 349 w 627"/>
                <a:gd name="T39" fmla="*/ 497 h 554"/>
                <a:gd name="T40" fmla="*/ 351 w 627"/>
                <a:gd name="T41" fmla="*/ 488 h 554"/>
                <a:gd name="T42" fmla="*/ 403 w 627"/>
                <a:gd name="T43" fmla="*/ 398 h 554"/>
                <a:gd name="T44" fmla="*/ 413 w 627"/>
                <a:gd name="T45" fmla="*/ 396 h 554"/>
                <a:gd name="T46" fmla="*/ 446 w 627"/>
                <a:gd name="T47" fmla="*/ 414 h 554"/>
                <a:gd name="T48" fmla="*/ 467 w 627"/>
                <a:gd name="T49" fmla="*/ 401 h 554"/>
                <a:gd name="T50" fmla="*/ 488 w 627"/>
                <a:gd name="T51" fmla="*/ 391 h 554"/>
                <a:gd name="T52" fmla="*/ 489 w 627"/>
                <a:gd name="T53" fmla="*/ 357 h 554"/>
                <a:gd name="T54" fmla="*/ 495 w 627"/>
                <a:gd name="T55" fmla="*/ 351 h 554"/>
                <a:gd name="T56" fmla="*/ 596 w 627"/>
                <a:gd name="T57" fmla="*/ 350 h 554"/>
                <a:gd name="T58" fmla="*/ 605 w 627"/>
                <a:gd name="T59" fmla="*/ 353 h 554"/>
                <a:gd name="T60" fmla="*/ 608 w 627"/>
                <a:gd name="T61" fmla="*/ 362 h 554"/>
                <a:gd name="T62" fmla="*/ 618 w 627"/>
                <a:gd name="T63" fmla="*/ 396 h 554"/>
                <a:gd name="T64" fmla="*/ 627 w 627"/>
                <a:gd name="T65" fmla="*/ 157 h 554"/>
                <a:gd name="T66" fmla="*/ 623 w 627"/>
                <a:gd name="T67" fmla="*/ 149 h 554"/>
                <a:gd name="T68" fmla="*/ 615 w 627"/>
                <a:gd name="T69" fmla="*/ 145 h 554"/>
                <a:gd name="T70" fmla="*/ 578 w 627"/>
                <a:gd name="T71" fmla="*/ 85 h 554"/>
                <a:gd name="T72" fmla="*/ 575 w 627"/>
                <a:gd name="T73" fmla="*/ 76 h 554"/>
                <a:gd name="T74" fmla="*/ 567 w 627"/>
                <a:gd name="T75" fmla="*/ 72 h 554"/>
                <a:gd name="T76" fmla="*/ 169 w 627"/>
                <a:gd name="T77" fmla="*/ 12 h 554"/>
                <a:gd name="T78" fmla="*/ 165 w 627"/>
                <a:gd name="T79" fmla="*/ 4 h 554"/>
                <a:gd name="T80" fmla="*/ 157 w 627"/>
                <a:gd name="T81" fmla="*/ 0 h 554"/>
                <a:gd name="T82" fmla="*/ 8 w 627"/>
                <a:gd name="T83" fmla="*/ 1 h 554"/>
                <a:gd name="T84" fmla="*/ 1 w 627"/>
                <a:gd name="T85" fmla="*/ 8 h 554"/>
                <a:gd name="T86" fmla="*/ 0 w 627"/>
                <a:gd name="T87" fmla="*/ 494 h 554"/>
                <a:gd name="T88" fmla="*/ 2 w 627"/>
                <a:gd name="T89" fmla="*/ 506 h 554"/>
                <a:gd name="T90" fmla="*/ 5 w 627"/>
                <a:gd name="T91" fmla="*/ 517 h 554"/>
                <a:gd name="T92" fmla="*/ 11 w 627"/>
                <a:gd name="T93" fmla="*/ 527 h 554"/>
                <a:gd name="T94" fmla="*/ 18 w 627"/>
                <a:gd name="T95" fmla="*/ 536 h 554"/>
                <a:gd name="T96" fmla="*/ 27 w 627"/>
                <a:gd name="T97" fmla="*/ 544 h 554"/>
                <a:gd name="T98" fmla="*/ 37 w 627"/>
                <a:gd name="T99" fmla="*/ 550 h 554"/>
                <a:gd name="T100" fmla="*/ 49 w 627"/>
                <a:gd name="T101" fmla="*/ 553 h 554"/>
                <a:gd name="T102" fmla="*/ 61 w 627"/>
                <a:gd name="T103" fmla="*/ 554 h 554"/>
                <a:gd name="T104" fmla="*/ 383 w 627"/>
                <a:gd name="T105" fmla="*/ 548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7" h="554">
                  <a:moveTo>
                    <a:pt x="97" y="157"/>
                  </a:moveTo>
                  <a:lnTo>
                    <a:pt x="97" y="494"/>
                  </a:lnTo>
                  <a:lnTo>
                    <a:pt x="96" y="501"/>
                  </a:lnTo>
                  <a:lnTo>
                    <a:pt x="93" y="507"/>
                  </a:lnTo>
                  <a:lnTo>
                    <a:pt x="90" y="513"/>
                  </a:lnTo>
                  <a:lnTo>
                    <a:pt x="85" y="518"/>
                  </a:lnTo>
                  <a:lnTo>
                    <a:pt x="80" y="523"/>
                  </a:lnTo>
                  <a:lnTo>
                    <a:pt x="74" y="527"/>
                  </a:lnTo>
                  <a:lnTo>
                    <a:pt x="67" y="529"/>
                  </a:lnTo>
                  <a:lnTo>
                    <a:pt x="61" y="530"/>
                  </a:lnTo>
                  <a:lnTo>
                    <a:pt x="54" y="529"/>
                  </a:lnTo>
                  <a:lnTo>
                    <a:pt x="47" y="527"/>
                  </a:lnTo>
                  <a:lnTo>
                    <a:pt x="40" y="524"/>
                  </a:lnTo>
                  <a:lnTo>
                    <a:pt x="35" y="519"/>
                  </a:lnTo>
                  <a:lnTo>
                    <a:pt x="30" y="514"/>
                  </a:lnTo>
                  <a:lnTo>
                    <a:pt x="27" y="508"/>
                  </a:lnTo>
                  <a:lnTo>
                    <a:pt x="25" y="501"/>
                  </a:lnTo>
                  <a:lnTo>
                    <a:pt x="24" y="494"/>
                  </a:lnTo>
                  <a:lnTo>
                    <a:pt x="24" y="24"/>
                  </a:lnTo>
                  <a:lnTo>
                    <a:pt x="144" y="24"/>
                  </a:lnTo>
                  <a:lnTo>
                    <a:pt x="144" y="85"/>
                  </a:lnTo>
                  <a:lnTo>
                    <a:pt x="145" y="90"/>
                  </a:lnTo>
                  <a:lnTo>
                    <a:pt x="149" y="93"/>
                  </a:lnTo>
                  <a:lnTo>
                    <a:pt x="152" y="96"/>
                  </a:lnTo>
                  <a:lnTo>
                    <a:pt x="157" y="97"/>
                  </a:lnTo>
                  <a:lnTo>
                    <a:pt x="554" y="97"/>
                  </a:lnTo>
                  <a:lnTo>
                    <a:pt x="554" y="145"/>
                  </a:lnTo>
                  <a:lnTo>
                    <a:pt x="109" y="145"/>
                  </a:lnTo>
                  <a:lnTo>
                    <a:pt x="104" y="146"/>
                  </a:lnTo>
                  <a:lnTo>
                    <a:pt x="100" y="149"/>
                  </a:lnTo>
                  <a:lnTo>
                    <a:pt x="98" y="152"/>
                  </a:lnTo>
                  <a:lnTo>
                    <a:pt x="97" y="157"/>
                  </a:lnTo>
                  <a:close/>
                  <a:moveTo>
                    <a:pt x="383" y="540"/>
                  </a:moveTo>
                  <a:lnTo>
                    <a:pt x="383" y="531"/>
                  </a:lnTo>
                  <a:lnTo>
                    <a:pt x="384" y="520"/>
                  </a:lnTo>
                  <a:lnTo>
                    <a:pt x="356" y="504"/>
                  </a:lnTo>
                  <a:lnTo>
                    <a:pt x="354" y="503"/>
                  </a:lnTo>
                  <a:lnTo>
                    <a:pt x="351" y="501"/>
                  </a:lnTo>
                  <a:lnTo>
                    <a:pt x="350" y="499"/>
                  </a:lnTo>
                  <a:lnTo>
                    <a:pt x="349" y="497"/>
                  </a:lnTo>
                  <a:lnTo>
                    <a:pt x="349" y="493"/>
                  </a:lnTo>
                  <a:lnTo>
                    <a:pt x="351" y="488"/>
                  </a:lnTo>
                  <a:lnTo>
                    <a:pt x="400" y="401"/>
                  </a:lnTo>
                  <a:lnTo>
                    <a:pt x="403" y="398"/>
                  </a:lnTo>
                  <a:lnTo>
                    <a:pt x="408" y="397"/>
                  </a:lnTo>
                  <a:lnTo>
                    <a:pt x="413" y="396"/>
                  </a:lnTo>
                  <a:lnTo>
                    <a:pt x="417" y="398"/>
                  </a:lnTo>
                  <a:lnTo>
                    <a:pt x="446" y="414"/>
                  </a:lnTo>
                  <a:lnTo>
                    <a:pt x="456" y="407"/>
                  </a:lnTo>
                  <a:lnTo>
                    <a:pt x="467" y="401"/>
                  </a:lnTo>
                  <a:lnTo>
                    <a:pt x="478" y="395"/>
                  </a:lnTo>
                  <a:lnTo>
                    <a:pt x="488" y="391"/>
                  </a:lnTo>
                  <a:lnTo>
                    <a:pt x="488" y="361"/>
                  </a:lnTo>
                  <a:lnTo>
                    <a:pt x="489" y="357"/>
                  </a:lnTo>
                  <a:lnTo>
                    <a:pt x="492" y="353"/>
                  </a:lnTo>
                  <a:lnTo>
                    <a:pt x="495" y="351"/>
                  </a:lnTo>
                  <a:lnTo>
                    <a:pt x="500" y="350"/>
                  </a:lnTo>
                  <a:lnTo>
                    <a:pt x="596" y="350"/>
                  </a:lnTo>
                  <a:lnTo>
                    <a:pt x="601" y="351"/>
                  </a:lnTo>
                  <a:lnTo>
                    <a:pt x="605" y="353"/>
                  </a:lnTo>
                  <a:lnTo>
                    <a:pt x="607" y="357"/>
                  </a:lnTo>
                  <a:lnTo>
                    <a:pt x="608" y="362"/>
                  </a:lnTo>
                  <a:lnTo>
                    <a:pt x="608" y="391"/>
                  </a:lnTo>
                  <a:lnTo>
                    <a:pt x="618" y="396"/>
                  </a:lnTo>
                  <a:lnTo>
                    <a:pt x="627" y="401"/>
                  </a:lnTo>
                  <a:lnTo>
                    <a:pt x="627" y="157"/>
                  </a:lnTo>
                  <a:lnTo>
                    <a:pt x="626" y="152"/>
                  </a:lnTo>
                  <a:lnTo>
                    <a:pt x="623" y="149"/>
                  </a:lnTo>
                  <a:lnTo>
                    <a:pt x="619" y="146"/>
                  </a:lnTo>
                  <a:lnTo>
                    <a:pt x="615" y="145"/>
                  </a:lnTo>
                  <a:lnTo>
                    <a:pt x="578" y="145"/>
                  </a:lnTo>
                  <a:lnTo>
                    <a:pt x="578" y="85"/>
                  </a:lnTo>
                  <a:lnTo>
                    <a:pt x="577" y="81"/>
                  </a:lnTo>
                  <a:lnTo>
                    <a:pt x="575" y="76"/>
                  </a:lnTo>
                  <a:lnTo>
                    <a:pt x="571" y="73"/>
                  </a:lnTo>
                  <a:lnTo>
                    <a:pt x="567" y="72"/>
                  </a:lnTo>
                  <a:lnTo>
                    <a:pt x="169" y="72"/>
                  </a:lnTo>
                  <a:lnTo>
                    <a:pt x="169" y="12"/>
                  </a:lnTo>
                  <a:lnTo>
                    <a:pt x="168" y="8"/>
                  </a:lnTo>
                  <a:lnTo>
                    <a:pt x="165" y="4"/>
                  </a:lnTo>
                  <a:lnTo>
                    <a:pt x="162" y="1"/>
                  </a:lnTo>
                  <a:lnTo>
                    <a:pt x="157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494"/>
                  </a:lnTo>
                  <a:lnTo>
                    <a:pt x="1" y="500"/>
                  </a:lnTo>
                  <a:lnTo>
                    <a:pt x="2" y="506"/>
                  </a:lnTo>
                  <a:lnTo>
                    <a:pt x="3" y="512"/>
                  </a:lnTo>
                  <a:lnTo>
                    <a:pt x="5" y="517"/>
                  </a:lnTo>
                  <a:lnTo>
                    <a:pt x="8" y="522"/>
                  </a:lnTo>
                  <a:lnTo>
                    <a:pt x="11" y="527"/>
                  </a:lnTo>
                  <a:lnTo>
                    <a:pt x="14" y="532"/>
                  </a:lnTo>
                  <a:lnTo>
                    <a:pt x="18" y="536"/>
                  </a:lnTo>
                  <a:lnTo>
                    <a:pt x="22" y="540"/>
                  </a:lnTo>
                  <a:lnTo>
                    <a:pt x="27" y="544"/>
                  </a:lnTo>
                  <a:lnTo>
                    <a:pt x="32" y="547"/>
                  </a:lnTo>
                  <a:lnTo>
                    <a:pt x="37" y="550"/>
                  </a:lnTo>
                  <a:lnTo>
                    <a:pt x="43" y="552"/>
                  </a:lnTo>
                  <a:lnTo>
                    <a:pt x="49" y="553"/>
                  </a:lnTo>
                  <a:lnTo>
                    <a:pt x="55" y="554"/>
                  </a:lnTo>
                  <a:lnTo>
                    <a:pt x="61" y="554"/>
                  </a:lnTo>
                  <a:lnTo>
                    <a:pt x="383" y="554"/>
                  </a:lnTo>
                  <a:lnTo>
                    <a:pt x="383" y="548"/>
                  </a:lnTo>
                  <a:lnTo>
                    <a:pt x="383" y="5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152">
              <a:extLst>
                <a:ext uri="{FF2B5EF4-FFF2-40B4-BE49-F238E27FC236}">
                  <a16:creationId xmlns:a16="http://schemas.microsoft.com/office/drawing/2014/main" id="{685F5147-6482-44E2-B8B3-B464C215F3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4875" y="6105525"/>
              <a:ext cx="131763" cy="134938"/>
            </a:xfrm>
            <a:custGeom>
              <a:avLst/>
              <a:gdLst>
                <a:gd name="T0" fmla="*/ 150 w 331"/>
                <a:gd name="T1" fmla="*/ 245 h 338"/>
                <a:gd name="T2" fmla="*/ 128 w 331"/>
                <a:gd name="T3" fmla="*/ 237 h 338"/>
                <a:gd name="T4" fmla="*/ 110 w 331"/>
                <a:gd name="T5" fmla="*/ 224 h 338"/>
                <a:gd name="T6" fmla="*/ 97 w 331"/>
                <a:gd name="T7" fmla="*/ 205 h 338"/>
                <a:gd name="T8" fmla="*/ 89 w 331"/>
                <a:gd name="T9" fmla="*/ 184 h 338"/>
                <a:gd name="T10" fmla="*/ 88 w 331"/>
                <a:gd name="T11" fmla="*/ 160 h 338"/>
                <a:gd name="T12" fmla="*/ 94 w 331"/>
                <a:gd name="T13" fmla="*/ 138 h 338"/>
                <a:gd name="T14" fmla="*/ 105 w 331"/>
                <a:gd name="T15" fmla="*/ 120 h 338"/>
                <a:gd name="T16" fmla="*/ 122 w 331"/>
                <a:gd name="T17" fmla="*/ 104 h 338"/>
                <a:gd name="T18" fmla="*/ 143 w 331"/>
                <a:gd name="T19" fmla="*/ 94 h 338"/>
                <a:gd name="T20" fmla="*/ 165 w 331"/>
                <a:gd name="T21" fmla="*/ 91 h 338"/>
                <a:gd name="T22" fmla="*/ 189 w 331"/>
                <a:gd name="T23" fmla="*/ 94 h 338"/>
                <a:gd name="T24" fmla="*/ 209 w 331"/>
                <a:gd name="T25" fmla="*/ 104 h 338"/>
                <a:gd name="T26" fmla="*/ 226 w 331"/>
                <a:gd name="T27" fmla="*/ 120 h 338"/>
                <a:gd name="T28" fmla="*/ 238 w 331"/>
                <a:gd name="T29" fmla="*/ 138 h 338"/>
                <a:gd name="T30" fmla="*/ 244 w 331"/>
                <a:gd name="T31" fmla="*/ 160 h 338"/>
                <a:gd name="T32" fmla="*/ 242 w 331"/>
                <a:gd name="T33" fmla="*/ 184 h 338"/>
                <a:gd name="T34" fmla="*/ 235 w 331"/>
                <a:gd name="T35" fmla="*/ 205 h 338"/>
                <a:gd name="T36" fmla="*/ 221 w 331"/>
                <a:gd name="T37" fmla="*/ 224 h 338"/>
                <a:gd name="T38" fmla="*/ 203 w 331"/>
                <a:gd name="T39" fmla="*/ 237 h 338"/>
                <a:gd name="T40" fmla="*/ 181 w 331"/>
                <a:gd name="T41" fmla="*/ 245 h 338"/>
                <a:gd name="T42" fmla="*/ 306 w 331"/>
                <a:gd name="T43" fmla="*/ 206 h 338"/>
                <a:gd name="T44" fmla="*/ 300 w 331"/>
                <a:gd name="T45" fmla="*/ 197 h 338"/>
                <a:gd name="T46" fmla="*/ 302 w 331"/>
                <a:gd name="T47" fmla="*/ 167 h 338"/>
                <a:gd name="T48" fmla="*/ 300 w 331"/>
                <a:gd name="T49" fmla="*/ 140 h 338"/>
                <a:gd name="T50" fmla="*/ 306 w 331"/>
                <a:gd name="T51" fmla="*/ 131 h 338"/>
                <a:gd name="T52" fmla="*/ 268 w 331"/>
                <a:gd name="T53" fmla="*/ 66 h 338"/>
                <a:gd name="T54" fmla="*/ 258 w 331"/>
                <a:gd name="T55" fmla="*/ 67 h 338"/>
                <a:gd name="T56" fmla="*/ 242 w 331"/>
                <a:gd name="T57" fmla="*/ 53 h 338"/>
                <a:gd name="T58" fmla="*/ 214 w 331"/>
                <a:gd name="T59" fmla="*/ 37 h 338"/>
                <a:gd name="T60" fmla="*/ 207 w 331"/>
                <a:gd name="T61" fmla="*/ 29 h 338"/>
                <a:gd name="T62" fmla="*/ 135 w 331"/>
                <a:gd name="T63" fmla="*/ 0 h 338"/>
                <a:gd name="T64" fmla="*/ 133 w 331"/>
                <a:gd name="T65" fmla="*/ 32 h 338"/>
                <a:gd name="T66" fmla="*/ 113 w 331"/>
                <a:gd name="T67" fmla="*/ 42 h 338"/>
                <a:gd name="T68" fmla="*/ 77 w 331"/>
                <a:gd name="T69" fmla="*/ 64 h 338"/>
                <a:gd name="T70" fmla="*/ 66 w 331"/>
                <a:gd name="T71" fmla="*/ 67 h 338"/>
                <a:gd name="T72" fmla="*/ 0 w 331"/>
                <a:gd name="T73" fmla="*/ 116 h 338"/>
                <a:gd name="T74" fmla="*/ 31 w 331"/>
                <a:gd name="T75" fmla="*/ 136 h 338"/>
                <a:gd name="T76" fmla="*/ 30 w 331"/>
                <a:gd name="T77" fmla="*/ 156 h 338"/>
                <a:gd name="T78" fmla="*/ 32 w 331"/>
                <a:gd name="T79" fmla="*/ 193 h 338"/>
                <a:gd name="T80" fmla="*/ 29 w 331"/>
                <a:gd name="T81" fmla="*/ 204 h 338"/>
                <a:gd name="T82" fmla="*/ 38 w 331"/>
                <a:gd name="T83" fmla="*/ 286 h 338"/>
                <a:gd name="T84" fmla="*/ 70 w 331"/>
                <a:gd name="T85" fmla="*/ 269 h 338"/>
                <a:gd name="T86" fmla="*/ 89 w 331"/>
                <a:gd name="T87" fmla="*/ 281 h 338"/>
                <a:gd name="T88" fmla="*/ 139 w 331"/>
                <a:gd name="T89" fmla="*/ 303 h 338"/>
                <a:gd name="T90" fmla="*/ 146 w 331"/>
                <a:gd name="T91" fmla="*/ 310 h 338"/>
                <a:gd name="T92" fmla="*/ 207 w 331"/>
                <a:gd name="T93" fmla="*/ 338 h 338"/>
                <a:gd name="T94" fmla="*/ 209 w 331"/>
                <a:gd name="T95" fmla="*/ 307 h 338"/>
                <a:gd name="T96" fmla="*/ 222 w 331"/>
                <a:gd name="T97" fmla="*/ 299 h 338"/>
                <a:gd name="T98" fmla="*/ 245 w 331"/>
                <a:gd name="T99" fmla="*/ 281 h 338"/>
                <a:gd name="T100" fmla="*/ 258 w 331"/>
                <a:gd name="T101" fmla="*/ 270 h 338"/>
                <a:gd name="T102" fmla="*/ 268 w 331"/>
                <a:gd name="T103" fmla="*/ 271 h 338"/>
                <a:gd name="T104" fmla="*/ 306 w 331"/>
                <a:gd name="T105" fmla="*/ 206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1" h="338">
                  <a:moveTo>
                    <a:pt x="165" y="246"/>
                  </a:moveTo>
                  <a:lnTo>
                    <a:pt x="158" y="246"/>
                  </a:lnTo>
                  <a:lnTo>
                    <a:pt x="150" y="245"/>
                  </a:lnTo>
                  <a:lnTo>
                    <a:pt x="143" y="243"/>
                  </a:lnTo>
                  <a:lnTo>
                    <a:pt x="136" y="240"/>
                  </a:lnTo>
                  <a:lnTo>
                    <a:pt x="128" y="237"/>
                  </a:lnTo>
                  <a:lnTo>
                    <a:pt x="122" y="233"/>
                  </a:lnTo>
                  <a:lnTo>
                    <a:pt x="116" y="229"/>
                  </a:lnTo>
                  <a:lnTo>
                    <a:pt x="110" y="224"/>
                  </a:lnTo>
                  <a:lnTo>
                    <a:pt x="105" y="217"/>
                  </a:lnTo>
                  <a:lnTo>
                    <a:pt x="101" y="211"/>
                  </a:lnTo>
                  <a:lnTo>
                    <a:pt x="97" y="205"/>
                  </a:lnTo>
                  <a:lnTo>
                    <a:pt x="94" y="198"/>
                  </a:lnTo>
                  <a:lnTo>
                    <a:pt x="91" y="191"/>
                  </a:lnTo>
                  <a:lnTo>
                    <a:pt x="89" y="184"/>
                  </a:lnTo>
                  <a:lnTo>
                    <a:pt x="88" y="176"/>
                  </a:lnTo>
                  <a:lnTo>
                    <a:pt x="88" y="167"/>
                  </a:lnTo>
                  <a:lnTo>
                    <a:pt x="88" y="160"/>
                  </a:lnTo>
                  <a:lnTo>
                    <a:pt x="89" y="152"/>
                  </a:lnTo>
                  <a:lnTo>
                    <a:pt x="91" y="145"/>
                  </a:lnTo>
                  <a:lnTo>
                    <a:pt x="94" y="138"/>
                  </a:lnTo>
                  <a:lnTo>
                    <a:pt x="97" y="132"/>
                  </a:lnTo>
                  <a:lnTo>
                    <a:pt x="101" y="125"/>
                  </a:lnTo>
                  <a:lnTo>
                    <a:pt x="105" y="120"/>
                  </a:lnTo>
                  <a:lnTo>
                    <a:pt x="110" y="113"/>
                  </a:lnTo>
                  <a:lnTo>
                    <a:pt x="116" y="108"/>
                  </a:lnTo>
                  <a:lnTo>
                    <a:pt x="122" y="104"/>
                  </a:lnTo>
                  <a:lnTo>
                    <a:pt x="128" y="100"/>
                  </a:lnTo>
                  <a:lnTo>
                    <a:pt x="136" y="97"/>
                  </a:lnTo>
                  <a:lnTo>
                    <a:pt x="143" y="94"/>
                  </a:lnTo>
                  <a:lnTo>
                    <a:pt x="150" y="92"/>
                  </a:lnTo>
                  <a:lnTo>
                    <a:pt x="158" y="91"/>
                  </a:lnTo>
                  <a:lnTo>
                    <a:pt x="165" y="91"/>
                  </a:lnTo>
                  <a:lnTo>
                    <a:pt x="173" y="91"/>
                  </a:lnTo>
                  <a:lnTo>
                    <a:pt x="181" y="92"/>
                  </a:lnTo>
                  <a:lnTo>
                    <a:pt x="189" y="94"/>
                  </a:lnTo>
                  <a:lnTo>
                    <a:pt x="196" y="97"/>
                  </a:lnTo>
                  <a:lnTo>
                    <a:pt x="203" y="100"/>
                  </a:lnTo>
                  <a:lnTo>
                    <a:pt x="209" y="104"/>
                  </a:lnTo>
                  <a:lnTo>
                    <a:pt x="215" y="108"/>
                  </a:lnTo>
                  <a:lnTo>
                    <a:pt x="221" y="113"/>
                  </a:lnTo>
                  <a:lnTo>
                    <a:pt x="226" y="120"/>
                  </a:lnTo>
                  <a:lnTo>
                    <a:pt x="230" y="125"/>
                  </a:lnTo>
                  <a:lnTo>
                    <a:pt x="235" y="132"/>
                  </a:lnTo>
                  <a:lnTo>
                    <a:pt x="238" y="138"/>
                  </a:lnTo>
                  <a:lnTo>
                    <a:pt x="241" y="145"/>
                  </a:lnTo>
                  <a:lnTo>
                    <a:pt x="242" y="152"/>
                  </a:lnTo>
                  <a:lnTo>
                    <a:pt x="244" y="160"/>
                  </a:lnTo>
                  <a:lnTo>
                    <a:pt x="244" y="167"/>
                  </a:lnTo>
                  <a:lnTo>
                    <a:pt x="244" y="176"/>
                  </a:lnTo>
                  <a:lnTo>
                    <a:pt x="242" y="184"/>
                  </a:lnTo>
                  <a:lnTo>
                    <a:pt x="241" y="191"/>
                  </a:lnTo>
                  <a:lnTo>
                    <a:pt x="238" y="198"/>
                  </a:lnTo>
                  <a:lnTo>
                    <a:pt x="235" y="205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4"/>
                  </a:lnTo>
                  <a:lnTo>
                    <a:pt x="215" y="229"/>
                  </a:lnTo>
                  <a:lnTo>
                    <a:pt x="209" y="233"/>
                  </a:lnTo>
                  <a:lnTo>
                    <a:pt x="203" y="237"/>
                  </a:lnTo>
                  <a:lnTo>
                    <a:pt x="196" y="240"/>
                  </a:lnTo>
                  <a:lnTo>
                    <a:pt x="189" y="243"/>
                  </a:lnTo>
                  <a:lnTo>
                    <a:pt x="181" y="245"/>
                  </a:lnTo>
                  <a:lnTo>
                    <a:pt x="173" y="246"/>
                  </a:lnTo>
                  <a:lnTo>
                    <a:pt x="165" y="246"/>
                  </a:lnTo>
                  <a:close/>
                  <a:moveTo>
                    <a:pt x="306" y="206"/>
                  </a:moveTo>
                  <a:lnTo>
                    <a:pt x="303" y="204"/>
                  </a:lnTo>
                  <a:lnTo>
                    <a:pt x="301" y="201"/>
                  </a:lnTo>
                  <a:lnTo>
                    <a:pt x="300" y="197"/>
                  </a:lnTo>
                  <a:lnTo>
                    <a:pt x="300" y="193"/>
                  </a:lnTo>
                  <a:lnTo>
                    <a:pt x="302" y="181"/>
                  </a:lnTo>
                  <a:lnTo>
                    <a:pt x="302" y="167"/>
                  </a:lnTo>
                  <a:lnTo>
                    <a:pt x="302" y="156"/>
                  </a:lnTo>
                  <a:lnTo>
                    <a:pt x="300" y="144"/>
                  </a:lnTo>
                  <a:lnTo>
                    <a:pt x="300" y="140"/>
                  </a:lnTo>
                  <a:lnTo>
                    <a:pt x="301" y="136"/>
                  </a:lnTo>
                  <a:lnTo>
                    <a:pt x="303" y="133"/>
                  </a:lnTo>
                  <a:lnTo>
                    <a:pt x="306" y="131"/>
                  </a:lnTo>
                  <a:lnTo>
                    <a:pt x="331" y="116"/>
                  </a:lnTo>
                  <a:lnTo>
                    <a:pt x="294" y="51"/>
                  </a:lnTo>
                  <a:lnTo>
                    <a:pt x="268" y="66"/>
                  </a:lnTo>
                  <a:lnTo>
                    <a:pt x="265" y="67"/>
                  </a:lnTo>
                  <a:lnTo>
                    <a:pt x="261" y="68"/>
                  </a:lnTo>
                  <a:lnTo>
                    <a:pt x="258" y="67"/>
                  </a:lnTo>
                  <a:lnTo>
                    <a:pt x="255" y="64"/>
                  </a:lnTo>
                  <a:lnTo>
                    <a:pt x="251" y="60"/>
                  </a:lnTo>
                  <a:lnTo>
                    <a:pt x="242" y="53"/>
                  </a:lnTo>
                  <a:lnTo>
                    <a:pt x="232" y="47"/>
                  </a:lnTo>
                  <a:lnTo>
                    <a:pt x="223" y="41"/>
                  </a:lnTo>
                  <a:lnTo>
                    <a:pt x="214" y="37"/>
                  </a:lnTo>
                  <a:lnTo>
                    <a:pt x="211" y="35"/>
                  </a:lnTo>
                  <a:lnTo>
                    <a:pt x="209" y="32"/>
                  </a:lnTo>
                  <a:lnTo>
                    <a:pt x="207" y="29"/>
                  </a:lnTo>
                  <a:lnTo>
                    <a:pt x="207" y="25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5"/>
                  </a:lnTo>
                  <a:lnTo>
                    <a:pt x="134" y="29"/>
                  </a:lnTo>
                  <a:lnTo>
                    <a:pt x="133" y="32"/>
                  </a:lnTo>
                  <a:lnTo>
                    <a:pt x="129" y="35"/>
                  </a:lnTo>
                  <a:lnTo>
                    <a:pt x="126" y="37"/>
                  </a:lnTo>
                  <a:lnTo>
                    <a:pt x="113" y="42"/>
                  </a:lnTo>
                  <a:lnTo>
                    <a:pt x="100" y="49"/>
                  </a:lnTo>
                  <a:lnTo>
                    <a:pt x="88" y="57"/>
                  </a:lnTo>
                  <a:lnTo>
                    <a:pt x="77" y="64"/>
                  </a:lnTo>
                  <a:lnTo>
                    <a:pt x="74" y="67"/>
                  </a:lnTo>
                  <a:lnTo>
                    <a:pt x="70" y="68"/>
                  </a:lnTo>
                  <a:lnTo>
                    <a:pt x="66" y="67"/>
                  </a:lnTo>
                  <a:lnTo>
                    <a:pt x="63" y="66"/>
                  </a:lnTo>
                  <a:lnTo>
                    <a:pt x="38" y="51"/>
                  </a:lnTo>
                  <a:lnTo>
                    <a:pt x="0" y="116"/>
                  </a:lnTo>
                  <a:lnTo>
                    <a:pt x="25" y="131"/>
                  </a:lnTo>
                  <a:lnTo>
                    <a:pt x="29" y="133"/>
                  </a:lnTo>
                  <a:lnTo>
                    <a:pt x="31" y="136"/>
                  </a:lnTo>
                  <a:lnTo>
                    <a:pt x="32" y="140"/>
                  </a:lnTo>
                  <a:lnTo>
                    <a:pt x="32" y="144"/>
                  </a:lnTo>
                  <a:lnTo>
                    <a:pt x="30" y="156"/>
                  </a:lnTo>
                  <a:lnTo>
                    <a:pt x="29" y="167"/>
                  </a:lnTo>
                  <a:lnTo>
                    <a:pt x="30" y="181"/>
                  </a:lnTo>
                  <a:lnTo>
                    <a:pt x="32" y="193"/>
                  </a:lnTo>
                  <a:lnTo>
                    <a:pt x="32" y="197"/>
                  </a:lnTo>
                  <a:lnTo>
                    <a:pt x="31" y="201"/>
                  </a:lnTo>
                  <a:lnTo>
                    <a:pt x="29" y="204"/>
                  </a:lnTo>
                  <a:lnTo>
                    <a:pt x="25" y="206"/>
                  </a:lnTo>
                  <a:lnTo>
                    <a:pt x="0" y="221"/>
                  </a:lnTo>
                  <a:lnTo>
                    <a:pt x="38" y="286"/>
                  </a:lnTo>
                  <a:lnTo>
                    <a:pt x="63" y="271"/>
                  </a:lnTo>
                  <a:lnTo>
                    <a:pt x="66" y="269"/>
                  </a:lnTo>
                  <a:lnTo>
                    <a:pt x="70" y="269"/>
                  </a:lnTo>
                  <a:lnTo>
                    <a:pt x="74" y="270"/>
                  </a:lnTo>
                  <a:lnTo>
                    <a:pt x="77" y="273"/>
                  </a:lnTo>
                  <a:lnTo>
                    <a:pt x="89" y="281"/>
                  </a:lnTo>
                  <a:lnTo>
                    <a:pt x="105" y="289"/>
                  </a:lnTo>
                  <a:lnTo>
                    <a:pt x="122" y="296"/>
                  </a:lnTo>
                  <a:lnTo>
                    <a:pt x="139" y="303"/>
                  </a:lnTo>
                  <a:lnTo>
                    <a:pt x="142" y="304"/>
                  </a:lnTo>
                  <a:lnTo>
                    <a:pt x="144" y="307"/>
                  </a:lnTo>
                  <a:lnTo>
                    <a:pt x="146" y="310"/>
                  </a:lnTo>
                  <a:lnTo>
                    <a:pt x="147" y="313"/>
                  </a:lnTo>
                  <a:lnTo>
                    <a:pt x="147" y="338"/>
                  </a:lnTo>
                  <a:lnTo>
                    <a:pt x="207" y="338"/>
                  </a:lnTo>
                  <a:lnTo>
                    <a:pt x="207" y="313"/>
                  </a:lnTo>
                  <a:lnTo>
                    <a:pt x="207" y="310"/>
                  </a:lnTo>
                  <a:lnTo>
                    <a:pt x="209" y="307"/>
                  </a:lnTo>
                  <a:lnTo>
                    <a:pt x="211" y="304"/>
                  </a:lnTo>
                  <a:lnTo>
                    <a:pt x="214" y="303"/>
                  </a:lnTo>
                  <a:lnTo>
                    <a:pt x="222" y="299"/>
                  </a:lnTo>
                  <a:lnTo>
                    <a:pt x="230" y="294"/>
                  </a:lnTo>
                  <a:lnTo>
                    <a:pt x="238" y="288"/>
                  </a:lnTo>
                  <a:lnTo>
                    <a:pt x="245" y="281"/>
                  </a:lnTo>
                  <a:lnTo>
                    <a:pt x="250" y="277"/>
                  </a:lnTo>
                  <a:lnTo>
                    <a:pt x="255" y="273"/>
                  </a:lnTo>
                  <a:lnTo>
                    <a:pt x="258" y="270"/>
                  </a:lnTo>
                  <a:lnTo>
                    <a:pt x="261" y="269"/>
                  </a:lnTo>
                  <a:lnTo>
                    <a:pt x="265" y="269"/>
                  </a:lnTo>
                  <a:lnTo>
                    <a:pt x="268" y="271"/>
                  </a:lnTo>
                  <a:lnTo>
                    <a:pt x="294" y="286"/>
                  </a:lnTo>
                  <a:lnTo>
                    <a:pt x="331" y="221"/>
                  </a:lnTo>
                  <a:lnTo>
                    <a:pt x="306" y="2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0EEDBDF-A338-44FB-A32C-B925DA4A3687}"/>
              </a:ext>
            </a:extLst>
          </p:cNvPr>
          <p:cNvGrpSpPr/>
          <p:nvPr/>
        </p:nvGrpSpPr>
        <p:grpSpPr>
          <a:xfrm>
            <a:off x="5536059" y="4159933"/>
            <a:ext cx="559941" cy="507350"/>
            <a:chOff x="6448425" y="796925"/>
            <a:chExt cx="287338" cy="260350"/>
          </a:xfrm>
          <a:solidFill>
            <a:schemeClr val="bg1"/>
          </a:solidFill>
        </p:grpSpPr>
        <p:sp>
          <p:nvSpPr>
            <p:cNvPr id="52" name="Freeform 3562">
              <a:extLst>
                <a:ext uri="{FF2B5EF4-FFF2-40B4-BE49-F238E27FC236}">
                  <a16:creationId xmlns:a16="http://schemas.microsoft.com/office/drawing/2014/main" id="{717F4A31-117A-4C9D-9E60-4EE83D3AF5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8425" y="796925"/>
              <a:ext cx="277812" cy="161925"/>
            </a:xfrm>
            <a:custGeom>
              <a:avLst/>
              <a:gdLst>
                <a:gd name="T0" fmla="*/ 8 w 701"/>
                <a:gd name="T1" fmla="*/ 285 h 408"/>
                <a:gd name="T2" fmla="*/ 5 w 701"/>
                <a:gd name="T3" fmla="*/ 288 h 408"/>
                <a:gd name="T4" fmla="*/ 2 w 701"/>
                <a:gd name="T5" fmla="*/ 290 h 408"/>
                <a:gd name="T6" fmla="*/ 1 w 701"/>
                <a:gd name="T7" fmla="*/ 293 h 408"/>
                <a:gd name="T8" fmla="*/ 0 w 701"/>
                <a:gd name="T9" fmla="*/ 297 h 408"/>
                <a:gd name="T10" fmla="*/ 1 w 701"/>
                <a:gd name="T11" fmla="*/ 300 h 408"/>
                <a:gd name="T12" fmla="*/ 2 w 701"/>
                <a:gd name="T13" fmla="*/ 303 h 408"/>
                <a:gd name="T14" fmla="*/ 5 w 701"/>
                <a:gd name="T15" fmla="*/ 306 h 408"/>
                <a:gd name="T16" fmla="*/ 8 w 701"/>
                <a:gd name="T17" fmla="*/ 308 h 408"/>
                <a:gd name="T18" fmla="*/ 259 w 701"/>
                <a:gd name="T19" fmla="*/ 408 h 408"/>
                <a:gd name="T20" fmla="*/ 701 w 701"/>
                <a:gd name="T21" fmla="*/ 0 h 408"/>
                <a:gd name="T22" fmla="*/ 8 w 701"/>
                <a:gd name="T23" fmla="*/ 285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1" h="408">
                  <a:moveTo>
                    <a:pt x="8" y="285"/>
                  </a:moveTo>
                  <a:lnTo>
                    <a:pt x="5" y="288"/>
                  </a:lnTo>
                  <a:lnTo>
                    <a:pt x="2" y="290"/>
                  </a:lnTo>
                  <a:lnTo>
                    <a:pt x="1" y="293"/>
                  </a:lnTo>
                  <a:lnTo>
                    <a:pt x="0" y="297"/>
                  </a:lnTo>
                  <a:lnTo>
                    <a:pt x="1" y="300"/>
                  </a:lnTo>
                  <a:lnTo>
                    <a:pt x="2" y="303"/>
                  </a:lnTo>
                  <a:lnTo>
                    <a:pt x="5" y="306"/>
                  </a:lnTo>
                  <a:lnTo>
                    <a:pt x="8" y="308"/>
                  </a:lnTo>
                  <a:lnTo>
                    <a:pt x="259" y="408"/>
                  </a:lnTo>
                  <a:lnTo>
                    <a:pt x="701" y="0"/>
                  </a:lnTo>
                  <a:lnTo>
                    <a:pt x="8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563">
              <a:extLst>
                <a:ext uri="{FF2B5EF4-FFF2-40B4-BE49-F238E27FC236}">
                  <a16:creationId xmlns:a16="http://schemas.microsoft.com/office/drawing/2014/main" id="{DC3DE453-1EAD-4FA4-9861-79825F696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4788" y="800100"/>
              <a:ext cx="180975" cy="257175"/>
            </a:xfrm>
            <a:custGeom>
              <a:avLst/>
              <a:gdLst>
                <a:gd name="T0" fmla="*/ 0 w 456"/>
                <a:gd name="T1" fmla="*/ 424 h 646"/>
                <a:gd name="T2" fmla="*/ 0 w 456"/>
                <a:gd name="T3" fmla="*/ 635 h 646"/>
                <a:gd name="T4" fmla="*/ 0 w 456"/>
                <a:gd name="T5" fmla="*/ 639 h 646"/>
                <a:gd name="T6" fmla="*/ 3 w 456"/>
                <a:gd name="T7" fmla="*/ 642 h 646"/>
                <a:gd name="T8" fmla="*/ 5 w 456"/>
                <a:gd name="T9" fmla="*/ 645 h 646"/>
                <a:gd name="T10" fmla="*/ 9 w 456"/>
                <a:gd name="T11" fmla="*/ 646 h 646"/>
                <a:gd name="T12" fmla="*/ 11 w 456"/>
                <a:gd name="T13" fmla="*/ 646 h 646"/>
                <a:gd name="T14" fmla="*/ 12 w 456"/>
                <a:gd name="T15" fmla="*/ 646 h 646"/>
                <a:gd name="T16" fmla="*/ 16 w 456"/>
                <a:gd name="T17" fmla="*/ 646 h 646"/>
                <a:gd name="T18" fmla="*/ 18 w 456"/>
                <a:gd name="T19" fmla="*/ 645 h 646"/>
                <a:gd name="T20" fmla="*/ 21 w 456"/>
                <a:gd name="T21" fmla="*/ 644 h 646"/>
                <a:gd name="T22" fmla="*/ 22 w 456"/>
                <a:gd name="T23" fmla="*/ 641 h 646"/>
                <a:gd name="T24" fmla="*/ 126 w 456"/>
                <a:gd name="T25" fmla="*/ 469 h 646"/>
                <a:gd name="T26" fmla="*/ 315 w 456"/>
                <a:gd name="T27" fmla="*/ 569 h 646"/>
                <a:gd name="T28" fmla="*/ 317 w 456"/>
                <a:gd name="T29" fmla="*/ 570 h 646"/>
                <a:gd name="T30" fmla="*/ 320 w 456"/>
                <a:gd name="T31" fmla="*/ 572 h 646"/>
                <a:gd name="T32" fmla="*/ 323 w 456"/>
                <a:gd name="T33" fmla="*/ 570 h 646"/>
                <a:gd name="T34" fmla="*/ 325 w 456"/>
                <a:gd name="T35" fmla="*/ 570 h 646"/>
                <a:gd name="T36" fmla="*/ 329 w 456"/>
                <a:gd name="T37" fmla="*/ 567 h 646"/>
                <a:gd name="T38" fmla="*/ 332 w 456"/>
                <a:gd name="T39" fmla="*/ 561 h 646"/>
                <a:gd name="T40" fmla="*/ 456 w 456"/>
                <a:gd name="T41" fmla="*/ 0 h 646"/>
                <a:gd name="T42" fmla="*/ 0 w 456"/>
                <a:gd name="T43" fmla="*/ 424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56" h="646">
                  <a:moveTo>
                    <a:pt x="0" y="424"/>
                  </a:moveTo>
                  <a:lnTo>
                    <a:pt x="0" y="635"/>
                  </a:lnTo>
                  <a:lnTo>
                    <a:pt x="0" y="639"/>
                  </a:lnTo>
                  <a:lnTo>
                    <a:pt x="3" y="642"/>
                  </a:lnTo>
                  <a:lnTo>
                    <a:pt x="5" y="645"/>
                  </a:lnTo>
                  <a:lnTo>
                    <a:pt x="9" y="646"/>
                  </a:lnTo>
                  <a:lnTo>
                    <a:pt x="11" y="646"/>
                  </a:lnTo>
                  <a:lnTo>
                    <a:pt x="12" y="646"/>
                  </a:lnTo>
                  <a:lnTo>
                    <a:pt x="16" y="646"/>
                  </a:lnTo>
                  <a:lnTo>
                    <a:pt x="18" y="645"/>
                  </a:lnTo>
                  <a:lnTo>
                    <a:pt x="21" y="644"/>
                  </a:lnTo>
                  <a:lnTo>
                    <a:pt x="22" y="641"/>
                  </a:lnTo>
                  <a:lnTo>
                    <a:pt x="126" y="469"/>
                  </a:lnTo>
                  <a:lnTo>
                    <a:pt x="315" y="569"/>
                  </a:lnTo>
                  <a:lnTo>
                    <a:pt x="317" y="570"/>
                  </a:lnTo>
                  <a:lnTo>
                    <a:pt x="320" y="572"/>
                  </a:lnTo>
                  <a:lnTo>
                    <a:pt x="323" y="570"/>
                  </a:lnTo>
                  <a:lnTo>
                    <a:pt x="325" y="570"/>
                  </a:lnTo>
                  <a:lnTo>
                    <a:pt x="329" y="567"/>
                  </a:lnTo>
                  <a:lnTo>
                    <a:pt x="332" y="561"/>
                  </a:lnTo>
                  <a:lnTo>
                    <a:pt x="456" y="0"/>
                  </a:lnTo>
                  <a:lnTo>
                    <a:pt x="0" y="4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Rectangle 4"/>
          <p:cNvSpPr/>
          <p:nvPr/>
        </p:nvSpPr>
        <p:spPr>
          <a:xfrm>
            <a:off x="3358176" y="312448"/>
            <a:ext cx="56390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VGG19 </a:t>
            </a:r>
            <a:r>
              <a:rPr lang="fr-FR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Model Réalisation</a:t>
            </a:r>
            <a:endParaRPr lang="en-US" sz="4000" dirty="0"/>
          </a:p>
        </p:txBody>
      </p:sp>
      <p:sp>
        <p:nvSpPr>
          <p:cNvPr id="26" name="TextBox 7">
            <a:extLst>
              <a:ext uri="{FF2B5EF4-FFF2-40B4-BE49-F238E27FC236}">
                <a16:creationId xmlns:a16="http://schemas.microsoft.com/office/drawing/2014/main" id="{385FB431-7B14-4614-BB3B-FA17C1F6C41E}"/>
              </a:ext>
            </a:extLst>
          </p:cNvPr>
          <p:cNvSpPr txBox="1"/>
          <p:nvPr/>
        </p:nvSpPr>
        <p:spPr>
          <a:xfrm>
            <a:off x="-329184" y="128016"/>
            <a:ext cx="2724912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deep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+mj-lt"/>
              </a:rPr>
              <a:t>learning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16" y="2806245"/>
            <a:ext cx="4443824" cy="313009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4"/>
          <a:srcRect t="2685"/>
          <a:stretch/>
        </p:blipFill>
        <p:spPr>
          <a:xfrm>
            <a:off x="6644142" y="2757714"/>
            <a:ext cx="4677002" cy="313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61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8C15872-DC75-4611-BC78-4D9DCB0C6305}"/>
              </a:ext>
            </a:extLst>
          </p:cNvPr>
          <p:cNvSpPr/>
          <p:nvPr/>
        </p:nvSpPr>
        <p:spPr>
          <a:xfrm>
            <a:off x="0" y="0"/>
            <a:ext cx="12192000" cy="1409700"/>
          </a:xfrm>
          <a:prstGeom prst="rect">
            <a:avLst/>
          </a:prstGeom>
          <a:pattFill prst="dash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35B2E0-DF79-42DF-BC66-6C38E2AA2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9485" y="6339725"/>
            <a:ext cx="2743200" cy="365125"/>
          </a:xfrm>
        </p:spPr>
        <p:txBody>
          <a:bodyPr/>
          <a:lstStyle/>
          <a:p>
            <a:fld id="{7FAA5F3C-F0A9-42FF-BB7C-DD95C97F8441}" type="slidenum">
              <a:rPr lang="en-US" sz="2400" smtClean="0"/>
              <a:t>14</a:t>
            </a:fld>
            <a:endParaRPr lang="en-US" sz="24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05B7305-78CD-4294-BA22-0AF054613366}"/>
              </a:ext>
            </a:extLst>
          </p:cNvPr>
          <p:cNvGrpSpPr/>
          <p:nvPr/>
        </p:nvGrpSpPr>
        <p:grpSpPr>
          <a:xfrm>
            <a:off x="7702120" y="3581167"/>
            <a:ext cx="467130" cy="556846"/>
            <a:chOff x="5494338" y="1370013"/>
            <a:chExt cx="239712" cy="285750"/>
          </a:xfrm>
          <a:solidFill>
            <a:schemeClr val="bg1"/>
          </a:solidFill>
        </p:grpSpPr>
        <p:sp>
          <p:nvSpPr>
            <p:cNvPr id="34" name="Freeform 961">
              <a:extLst>
                <a:ext uri="{FF2B5EF4-FFF2-40B4-BE49-F238E27FC236}">
                  <a16:creationId xmlns:a16="http://schemas.microsoft.com/office/drawing/2014/main" id="{30F0DD5D-D177-49E6-B441-7378273D2D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370013"/>
              <a:ext cx="104775" cy="133350"/>
            </a:xfrm>
            <a:custGeom>
              <a:avLst/>
              <a:gdLst>
                <a:gd name="T0" fmla="*/ 156 w 265"/>
                <a:gd name="T1" fmla="*/ 108 h 337"/>
                <a:gd name="T2" fmla="*/ 156 w 265"/>
                <a:gd name="T3" fmla="*/ 12 h 337"/>
                <a:gd name="T4" fmla="*/ 252 w 265"/>
                <a:gd name="T5" fmla="*/ 108 h 337"/>
                <a:gd name="T6" fmla="*/ 156 w 265"/>
                <a:gd name="T7" fmla="*/ 108 h 337"/>
                <a:gd name="T8" fmla="*/ 261 w 265"/>
                <a:gd name="T9" fmla="*/ 100 h 337"/>
                <a:gd name="T10" fmla="*/ 165 w 265"/>
                <a:gd name="T11" fmla="*/ 3 h 337"/>
                <a:gd name="T12" fmla="*/ 161 w 265"/>
                <a:gd name="T13" fmla="*/ 1 h 337"/>
                <a:gd name="T14" fmla="*/ 156 w 265"/>
                <a:gd name="T15" fmla="*/ 0 h 337"/>
                <a:gd name="T16" fmla="*/ 12 w 265"/>
                <a:gd name="T17" fmla="*/ 0 h 337"/>
                <a:gd name="T18" fmla="*/ 7 w 265"/>
                <a:gd name="T19" fmla="*/ 1 h 337"/>
                <a:gd name="T20" fmla="*/ 3 w 265"/>
                <a:gd name="T21" fmla="*/ 3 h 337"/>
                <a:gd name="T22" fmla="*/ 1 w 265"/>
                <a:gd name="T23" fmla="*/ 7 h 337"/>
                <a:gd name="T24" fmla="*/ 0 w 265"/>
                <a:gd name="T25" fmla="*/ 12 h 337"/>
                <a:gd name="T26" fmla="*/ 0 w 265"/>
                <a:gd name="T27" fmla="*/ 325 h 337"/>
                <a:gd name="T28" fmla="*/ 1 w 265"/>
                <a:gd name="T29" fmla="*/ 329 h 337"/>
                <a:gd name="T30" fmla="*/ 3 w 265"/>
                <a:gd name="T31" fmla="*/ 334 h 337"/>
                <a:gd name="T32" fmla="*/ 7 w 265"/>
                <a:gd name="T33" fmla="*/ 337 h 337"/>
                <a:gd name="T34" fmla="*/ 12 w 265"/>
                <a:gd name="T35" fmla="*/ 337 h 337"/>
                <a:gd name="T36" fmla="*/ 253 w 265"/>
                <a:gd name="T37" fmla="*/ 337 h 337"/>
                <a:gd name="T38" fmla="*/ 258 w 265"/>
                <a:gd name="T39" fmla="*/ 337 h 337"/>
                <a:gd name="T40" fmla="*/ 261 w 265"/>
                <a:gd name="T41" fmla="*/ 334 h 337"/>
                <a:gd name="T42" fmla="*/ 264 w 265"/>
                <a:gd name="T43" fmla="*/ 329 h 337"/>
                <a:gd name="T44" fmla="*/ 265 w 265"/>
                <a:gd name="T45" fmla="*/ 325 h 337"/>
                <a:gd name="T46" fmla="*/ 265 w 265"/>
                <a:gd name="T47" fmla="*/ 108 h 337"/>
                <a:gd name="T48" fmla="*/ 264 w 265"/>
                <a:gd name="T49" fmla="*/ 104 h 337"/>
                <a:gd name="T50" fmla="*/ 261 w 265"/>
                <a:gd name="T51" fmla="*/ 10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7">
                  <a:moveTo>
                    <a:pt x="156" y="108"/>
                  </a:moveTo>
                  <a:lnTo>
                    <a:pt x="156" y="12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261" y="100"/>
                  </a:moveTo>
                  <a:lnTo>
                    <a:pt x="165" y="3"/>
                  </a:ln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4"/>
                  </a:lnTo>
                  <a:lnTo>
                    <a:pt x="7" y="337"/>
                  </a:lnTo>
                  <a:lnTo>
                    <a:pt x="12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1" y="334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62">
              <a:extLst>
                <a:ext uri="{FF2B5EF4-FFF2-40B4-BE49-F238E27FC236}">
                  <a16:creationId xmlns:a16="http://schemas.microsoft.com/office/drawing/2014/main" id="{D5FEDAC3-6A71-4715-89F3-30A6AD0E0A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370013"/>
              <a:ext cx="106363" cy="133350"/>
            </a:xfrm>
            <a:custGeom>
              <a:avLst/>
              <a:gdLst>
                <a:gd name="T0" fmla="*/ 157 w 266"/>
                <a:gd name="T1" fmla="*/ 108 h 337"/>
                <a:gd name="T2" fmla="*/ 157 w 266"/>
                <a:gd name="T3" fmla="*/ 12 h 337"/>
                <a:gd name="T4" fmla="*/ 252 w 266"/>
                <a:gd name="T5" fmla="*/ 108 h 337"/>
                <a:gd name="T6" fmla="*/ 157 w 266"/>
                <a:gd name="T7" fmla="*/ 108 h 337"/>
                <a:gd name="T8" fmla="*/ 166 w 266"/>
                <a:gd name="T9" fmla="*/ 3 h 337"/>
                <a:gd name="T10" fmla="*/ 162 w 266"/>
                <a:gd name="T11" fmla="*/ 1 h 337"/>
                <a:gd name="T12" fmla="*/ 157 w 266"/>
                <a:gd name="T13" fmla="*/ 0 h 337"/>
                <a:gd name="T14" fmla="*/ 13 w 266"/>
                <a:gd name="T15" fmla="*/ 0 h 337"/>
                <a:gd name="T16" fmla="*/ 8 w 266"/>
                <a:gd name="T17" fmla="*/ 1 h 337"/>
                <a:gd name="T18" fmla="*/ 5 w 266"/>
                <a:gd name="T19" fmla="*/ 3 h 337"/>
                <a:gd name="T20" fmla="*/ 1 w 266"/>
                <a:gd name="T21" fmla="*/ 7 h 337"/>
                <a:gd name="T22" fmla="*/ 0 w 266"/>
                <a:gd name="T23" fmla="*/ 12 h 337"/>
                <a:gd name="T24" fmla="*/ 0 w 266"/>
                <a:gd name="T25" fmla="*/ 325 h 337"/>
                <a:gd name="T26" fmla="*/ 1 w 266"/>
                <a:gd name="T27" fmla="*/ 329 h 337"/>
                <a:gd name="T28" fmla="*/ 5 w 266"/>
                <a:gd name="T29" fmla="*/ 334 h 337"/>
                <a:gd name="T30" fmla="*/ 8 w 266"/>
                <a:gd name="T31" fmla="*/ 337 h 337"/>
                <a:gd name="T32" fmla="*/ 13 w 266"/>
                <a:gd name="T33" fmla="*/ 337 h 337"/>
                <a:gd name="T34" fmla="*/ 253 w 266"/>
                <a:gd name="T35" fmla="*/ 337 h 337"/>
                <a:gd name="T36" fmla="*/ 258 w 266"/>
                <a:gd name="T37" fmla="*/ 337 h 337"/>
                <a:gd name="T38" fmla="*/ 263 w 266"/>
                <a:gd name="T39" fmla="*/ 334 h 337"/>
                <a:gd name="T40" fmla="*/ 265 w 266"/>
                <a:gd name="T41" fmla="*/ 329 h 337"/>
                <a:gd name="T42" fmla="*/ 266 w 266"/>
                <a:gd name="T43" fmla="*/ 325 h 337"/>
                <a:gd name="T44" fmla="*/ 266 w 266"/>
                <a:gd name="T45" fmla="*/ 108 h 337"/>
                <a:gd name="T46" fmla="*/ 265 w 266"/>
                <a:gd name="T47" fmla="*/ 104 h 337"/>
                <a:gd name="T48" fmla="*/ 263 w 266"/>
                <a:gd name="T49" fmla="*/ 100 h 337"/>
                <a:gd name="T50" fmla="*/ 166 w 266"/>
                <a:gd name="T51" fmla="*/ 3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7">
                  <a:moveTo>
                    <a:pt x="157" y="108"/>
                  </a:moveTo>
                  <a:lnTo>
                    <a:pt x="157" y="12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4"/>
                  </a:lnTo>
                  <a:lnTo>
                    <a:pt x="8" y="337"/>
                  </a:lnTo>
                  <a:lnTo>
                    <a:pt x="13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3" y="334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963">
              <a:extLst>
                <a:ext uri="{FF2B5EF4-FFF2-40B4-BE49-F238E27FC236}">
                  <a16:creationId xmlns:a16="http://schemas.microsoft.com/office/drawing/2014/main" id="{A7CCF594-9B6E-4624-9675-7E42958D0B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522413"/>
              <a:ext cx="104775" cy="133350"/>
            </a:xfrm>
            <a:custGeom>
              <a:avLst/>
              <a:gdLst>
                <a:gd name="T0" fmla="*/ 156 w 265"/>
                <a:gd name="T1" fmla="*/ 108 h 336"/>
                <a:gd name="T2" fmla="*/ 156 w 265"/>
                <a:gd name="T3" fmla="*/ 11 h 336"/>
                <a:gd name="T4" fmla="*/ 252 w 265"/>
                <a:gd name="T5" fmla="*/ 108 h 336"/>
                <a:gd name="T6" fmla="*/ 156 w 265"/>
                <a:gd name="T7" fmla="*/ 108 h 336"/>
                <a:gd name="T8" fmla="*/ 165 w 265"/>
                <a:gd name="T9" fmla="*/ 3 h 336"/>
                <a:gd name="T10" fmla="*/ 161 w 265"/>
                <a:gd name="T11" fmla="*/ 1 h 336"/>
                <a:gd name="T12" fmla="*/ 156 w 265"/>
                <a:gd name="T13" fmla="*/ 0 h 336"/>
                <a:gd name="T14" fmla="*/ 12 w 265"/>
                <a:gd name="T15" fmla="*/ 0 h 336"/>
                <a:gd name="T16" fmla="*/ 7 w 265"/>
                <a:gd name="T17" fmla="*/ 1 h 336"/>
                <a:gd name="T18" fmla="*/ 3 w 265"/>
                <a:gd name="T19" fmla="*/ 3 h 336"/>
                <a:gd name="T20" fmla="*/ 1 w 265"/>
                <a:gd name="T21" fmla="*/ 7 h 336"/>
                <a:gd name="T22" fmla="*/ 0 w 265"/>
                <a:gd name="T23" fmla="*/ 11 h 336"/>
                <a:gd name="T24" fmla="*/ 0 w 265"/>
                <a:gd name="T25" fmla="*/ 325 h 336"/>
                <a:gd name="T26" fmla="*/ 1 w 265"/>
                <a:gd name="T27" fmla="*/ 329 h 336"/>
                <a:gd name="T28" fmla="*/ 3 w 265"/>
                <a:gd name="T29" fmla="*/ 333 h 336"/>
                <a:gd name="T30" fmla="*/ 7 w 265"/>
                <a:gd name="T31" fmla="*/ 335 h 336"/>
                <a:gd name="T32" fmla="*/ 12 w 265"/>
                <a:gd name="T33" fmla="*/ 336 h 336"/>
                <a:gd name="T34" fmla="*/ 253 w 265"/>
                <a:gd name="T35" fmla="*/ 336 h 336"/>
                <a:gd name="T36" fmla="*/ 258 w 265"/>
                <a:gd name="T37" fmla="*/ 335 h 336"/>
                <a:gd name="T38" fmla="*/ 261 w 265"/>
                <a:gd name="T39" fmla="*/ 333 h 336"/>
                <a:gd name="T40" fmla="*/ 264 w 265"/>
                <a:gd name="T41" fmla="*/ 329 h 336"/>
                <a:gd name="T42" fmla="*/ 265 w 265"/>
                <a:gd name="T43" fmla="*/ 325 h 336"/>
                <a:gd name="T44" fmla="*/ 265 w 265"/>
                <a:gd name="T45" fmla="*/ 108 h 336"/>
                <a:gd name="T46" fmla="*/ 264 w 265"/>
                <a:gd name="T47" fmla="*/ 104 h 336"/>
                <a:gd name="T48" fmla="*/ 261 w 265"/>
                <a:gd name="T49" fmla="*/ 100 h 336"/>
                <a:gd name="T50" fmla="*/ 165 w 265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6">
                  <a:moveTo>
                    <a:pt x="156" y="108"/>
                  </a:moveTo>
                  <a:lnTo>
                    <a:pt x="156" y="11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165" y="3"/>
                  </a:move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3"/>
                  </a:lnTo>
                  <a:lnTo>
                    <a:pt x="7" y="335"/>
                  </a:lnTo>
                  <a:lnTo>
                    <a:pt x="12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1" y="333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lnTo>
                    <a:pt x="1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64">
              <a:extLst>
                <a:ext uri="{FF2B5EF4-FFF2-40B4-BE49-F238E27FC236}">
                  <a16:creationId xmlns:a16="http://schemas.microsoft.com/office/drawing/2014/main" id="{39D1860B-FE42-42C0-84A5-6A850990B6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522413"/>
              <a:ext cx="106363" cy="133350"/>
            </a:xfrm>
            <a:custGeom>
              <a:avLst/>
              <a:gdLst>
                <a:gd name="T0" fmla="*/ 157 w 266"/>
                <a:gd name="T1" fmla="*/ 108 h 336"/>
                <a:gd name="T2" fmla="*/ 157 w 266"/>
                <a:gd name="T3" fmla="*/ 11 h 336"/>
                <a:gd name="T4" fmla="*/ 252 w 266"/>
                <a:gd name="T5" fmla="*/ 108 h 336"/>
                <a:gd name="T6" fmla="*/ 157 w 266"/>
                <a:gd name="T7" fmla="*/ 108 h 336"/>
                <a:gd name="T8" fmla="*/ 166 w 266"/>
                <a:gd name="T9" fmla="*/ 3 h 336"/>
                <a:gd name="T10" fmla="*/ 162 w 266"/>
                <a:gd name="T11" fmla="*/ 1 h 336"/>
                <a:gd name="T12" fmla="*/ 157 w 266"/>
                <a:gd name="T13" fmla="*/ 0 h 336"/>
                <a:gd name="T14" fmla="*/ 13 w 266"/>
                <a:gd name="T15" fmla="*/ 0 h 336"/>
                <a:gd name="T16" fmla="*/ 8 w 266"/>
                <a:gd name="T17" fmla="*/ 1 h 336"/>
                <a:gd name="T18" fmla="*/ 5 w 266"/>
                <a:gd name="T19" fmla="*/ 3 h 336"/>
                <a:gd name="T20" fmla="*/ 1 w 266"/>
                <a:gd name="T21" fmla="*/ 7 h 336"/>
                <a:gd name="T22" fmla="*/ 0 w 266"/>
                <a:gd name="T23" fmla="*/ 11 h 336"/>
                <a:gd name="T24" fmla="*/ 0 w 266"/>
                <a:gd name="T25" fmla="*/ 325 h 336"/>
                <a:gd name="T26" fmla="*/ 1 w 266"/>
                <a:gd name="T27" fmla="*/ 329 h 336"/>
                <a:gd name="T28" fmla="*/ 5 w 266"/>
                <a:gd name="T29" fmla="*/ 333 h 336"/>
                <a:gd name="T30" fmla="*/ 8 w 266"/>
                <a:gd name="T31" fmla="*/ 335 h 336"/>
                <a:gd name="T32" fmla="*/ 13 w 266"/>
                <a:gd name="T33" fmla="*/ 336 h 336"/>
                <a:gd name="T34" fmla="*/ 253 w 266"/>
                <a:gd name="T35" fmla="*/ 336 h 336"/>
                <a:gd name="T36" fmla="*/ 258 w 266"/>
                <a:gd name="T37" fmla="*/ 335 h 336"/>
                <a:gd name="T38" fmla="*/ 263 w 266"/>
                <a:gd name="T39" fmla="*/ 333 h 336"/>
                <a:gd name="T40" fmla="*/ 265 w 266"/>
                <a:gd name="T41" fmla="*/ 329 h 336"/>
                <a:gd name="T42" fmla="*/ 266 w 266"/>
                <a:gd name="T43" fmla="*/ 325 h 336"/>
                <a:gd name="T44" fmla="*/ 266 w 266"/>
                <a:gd name="T45" fmla="*/ 108 h 336"/>
                <a:gd name="T46" fmla="*/ 265 w 266"/>
                <a:gd name="T47" fmla="*/ 104 h 336"/>
                <a:gd name="T48" fmla="*/ 263 w 266"/>
                <a:gd name="T49" fmla="*/ 100 h 336"/>
                <a:gd name="T50" fmla="*/ 166 w 266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6">
                  <a:moveTo>
                    <a:pt x="157" y="108"/>
                  </a:moveTo>
                  <a:lnTo>
                    <a:pt x="157" y="11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3"/>
                  </a:lnTo>
                  <a:lnTo>
                    <a:pt x="8" y="335"/>
                  </a:lnTo>
                  <a:lnTo>
                    <a:pt x="13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3" y="333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C738596-DB01-4ACF-8FA1-1958E8726318}"/>
              </a:ext>
            </a:extLst>
          </p:cNvPr>
          <p:cNvGrpSpPr/>
          <p:nvPr/>
        </p:nvGrpSpPr>
        <p:grpSpPr>
          <a:xfrm>
            <a:off x="6766710" y="2567645"/>
            <a:ext cx="547569" cy="550660"/>
            <a:chOff x="2025650" y="5957888"/>
            <a:chExt cx="280988" cy="282575"/>
          </a:xfrm>
          <a:solidFill>
            <a:schemeClr val="bg1"/>
          </a:solidFill>
        </p:grpSpPr>
        <p:sp>
          <p:nvSpPr>
            <p:cNvPr id="40" name="Freeform 1151">
              <a:extLst>
                <a:ext uri="{FF2B5EF4-FFF2-40B4-BE49-F238E27FC236}">
                  <a16:creationId xmlns:a16="http://schemas.microsoft.com/office/drawing/2014/main" id="{6D8D59E9-B6C9-4CE1-ACC9-EC5D3034F6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5957888"/>
              <a:ext cx="247650" cy="219075"/>
            </a:xfrm>
            <a:custGeom>
              <a:avLst/>
              <a:gdLst>
                <a:gd name="T0" fmla="*/ 97 w 627"/>
                <a:gd name="T1" fmla="*/ 494 h 554"/>
                <a:gd name="T2" fmla="*/ 93 w 627"/>
                <a:gd name="T3" fmla="*/ 507 h 554"/>
                <a:gd name="T4" fmla="*/ 85 w 627"/>
                <a:gd name="T5" fmla="*/ 518 h 554"/>
                <a:gd name="T6" fmla="*/ 74 w 627"/>
                <a:gd name="T7" fmla="*/ 527 h 554"/>
                <a:gd name="T8" fmla="*/ 61 w 627"/>
                <a:gd name="T9" fmla="*/ 530 h 554"/>
                <a:gd name="T10" fmla="*/ 47 w 627"/>
                <a:gd name="T11" fmla="*/ 527 h 554"/>
                <a:gd name="T12" fmla="*/ 35 w 627"/>
                <a:gd name="T13" fmla="*/ 519 h 554"/>
                <a:gd name="T14" fmla="*/ 27 w 627"/>
                <a:gd name="T15" fmla="*/ 508 h 554"/>
                <a:gd name="T16" fmla="*/ 24 w 627"/>
                <a:gd name="T17" fmla="*/ 494 h 554"/>
                <a:gd name="T18" fmla="*/ 144 w 627"/>
                <a:gd name="T19" fmla="*/ 24 h 554"/>
                <a:gd name="T20" fmla="*/ 145 w 627"/>
                <a:gd name="T21" fmla="*/ 90 h 554"/>
                <a:gd name="T22" fmla="*/ 152 w 627"/>
                <a:gd name="T23" fmla="*/ 96 h 554"/>
                <a:gd name="T24" fmla="*/ 554 w 627"/>
                <a:gd name="T25" fmla="*/ 97 h 554"/>
                <a:gd name="T26" fmla="*/ 109 w 627"/>
                <a:gd name="T27" fmla="*/ 145 h 554"/>
                <a:gd name="T28" fmla="*/ 100 w 627"/>
                <a:gd name="T29" fmla="*/ 149 h 554"/>
                <a:gd name="T30" fmla="*/ 97 w 627"/>
                <a:gd name="T31" fmla="*/ 157 h 554"/>
                <a:gd name="T32" fmla="*/ 383 w 627"/>
                <a:gd name="T33" fmla="*/ 531 h 554"/>
                <a:gd name="T34" fmla="*/ 356 w 627"/>
                <a:gd name="T35" fmla="*/ 504 h 554"/>
                <a:gd name="T36" fmla="*/ 351 w 627"/>
                <a:gd name="T37" fmla="*/ 501 h 554"/>
                <a:gd name="T38" fmla="*/ 349 w 627"/>
                <a:gd name="T39" fmla="*/ 497 h 554"/>
                <a:gd name="T40" fmla="*/ 351 w 627"/>
                <a:gd name="T41" fmla="*/ 488 h 554"/>
                <a:gd name="T42" fmla="*/ 403 w 627"/>
                <a:gd name="T43" fmla="*/ 398 h 554"/>
                <a:gd name="T44" fmla="*/ 413 w 627"/>
                <a:gd name="T45" fmla="*/ 396 h 554"/>
                <a:gd name="T46" fmla="*/ 446 w 627"/>
                <a:gd name="T47" fmla="*/ 414 h 554"/>
                <a:gd name="T48" fmla="*/ 467 w 627"/>
                <a:gd name="T49" fmla="*/ 401 h 554"/>
                <a:gd name="T50" fmla="*/ 488 w 627"/>
                <a:gd name="T51" fmla="*/ 391 h 554"/>
                <a:gd name="T52" fmla="*/ 489 w 627"/>
                <a:gd name="T53" fmla="*/ 357 h 554"/>
                <a:gd name="T54" fmla="*/ 495 w 627"/>
                <a:gd name="T55" fmla="*/ 351 h 554"/>
                <a:gd name="T56" fmla="*/ 596 w 627"/>
                <a:gd name="T57" fmla="*/ 350 h 554"/>
                <a:gd name="T58" fmla="*/ 605 w 627"/>
                <a:gd name="T59" fmla="*/ 353 h 554"/>
                <a:gd name="T60" fmla="*/ 608 w 627"/>
                <a:gd name="T61" fmla="*/ 362 h 554"/>
                <a:gd name="T62" fmla="*/ 618 w 627"/>
                <a:gd name="T63" fmla="*/ 396 h 554"/>
                <a:gd name="T64" fmla="*/ 627 w 627"/>
                <a:gd name="T65" fmla="*/ 157 h 554"/>
                <a:gd name="T66" fmla="*/ 623 w 627"/>
                <a:gd name="T67" fmla="*/ 149 h 554"/>
                <a:gd name="T68" fmla="*/ 615 w 627"/>
                <a:gd name="T69" fmla="*/ 145 h 554"/>
                <a:gd name="T70" fmla="*/ 578 w 627"/>
                <a:gd name="T71" fmla="*/ 85 h 554"/>
                <a:gd name="T72" fmla="*/ 575 w 627"/>
                <a:gd name="T73" fmla="*/ 76 h 554"/>
                <a:gd name="T74" fmla="*/ 567 w 627"/>
                <a:gd name="T75" fmla="*/ 72 h 554"/>
                <a:gd name="T76" fmla="*/ 169 w 627"/>
                <a:gd name="T77" fmla="*/ 12 h 554"/>
                <a:gd name="T78" fmla="*/ 165 w 627"/>
                <a:gd name="T79" fmla="*/ 4 h 554"/>
                <a:gd name="T80" fmla="*/ 157 w 627"/>
                <a:gd name="T81" fmla="*/ 0 h 554"/>
                <a:gd name="T82" fmla="*/ 8 w 627"/>
                <a:gd name="T83" fmla="*/ 1 h 554"/>
                <a:gd name="T84" fmla="*/ 1 w 627"/>
                <a:gd name="T85" fmla="*/ 8 h 554"/>
                <a:gd name="T86" fmla="*/ 0 w 627"/>
                <a:gd name="T87" fmla="*/ 494 h 554"/>
                <a:gd name="T88" fmla="*/ 2 w 627"/>
                <a:gd name="T89" fmla="*/ 506 h 554"/>
                <a:gd name="T90" fmla="*/ 5 w 627"/>
                <a:gd name="T91" fmla="*/ 517 h 554"/>
                <a:gd name="T92" fmla="*/ 11 w 627"/>
                <a:gd name="T93" fmla="*/ 527 h 554"/>
                <a:gd name="T94" fmla="*/ 18 w 627"/>
                <a:gd name="T95" fmla="*/ 536 h 554"/>
                <a:gd name="T96" fmla="*/ 27 w 627"/>
                <a:gd name="T97" fmla="*/ 544 h 554"/>
                <a:gd name="T98" fmla="*/ 37 w 627"/>
                <a:gd name="T99" fmla="*/ 550 h 554"/>
                <a:gd name="T100" fmla="*/ 49 w 627"/>
                <a:gd name="T101" fmla="*/ 553 h 554"/>
                <a:gd name="T102" fmla="*/ 61 w 627"/>
                <a:gd name="T103" fmla="*/ 554 h 554"/>
                <a:gd name="T104" fmla="*/ 383 w 627"/>
                <a:gd name="T105" fmla="*/ 548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7" h="554">
                  <a:moveTo>
                    <a:pt x="97" y="157"/>
                  </a:moveTo>
                  <a:lnTo>
                    <a:pt x="97" y="494"/>
                  </a:lnTo>
                  <a:lnTo>
                    <a:pt x="96" y="501"/>
                  </a:lnTo>
                  <a:lnTo>
                    <a:pt x="93" y="507"/>
                  </a:lnTo>
                  <a:lnTo>
                    <a:pt x="90" y="513"/>
                  </a:lnTo>
                  <a:lnTo>
                    <a:pt x="85" y="518"/>
                  </a:lnTo>
                  <a:lnTo>
                    <a:pt x="80" y="523"/>
                  </a:lnTo>
                  <a:lnTo>
                    <a:pt x="74" y="527"/>
                  </a:lnTo>
                  <a:lnTo>
                    <a:pt x="67" y="529"/>
                  </a:lnTo>
                  <a:lnTo>
                    <a:pt x="61" y="530"/>
                  </a:lnTo>
                  <a:lnTo>
                    <a:pt x="54" y="529"/>
                  </a:lnTo>
                  <a:lnTo>
                    <a:pt x="47" y="527"/>
                  </a:lnTo>
                  <a:lnTo>
                    <a:pt x="40" y="524"/>
                  </a:lnTo>
                  <a:lnTo>
                    <a:pt x="35" y="519"/>
                  </a:lnTo>
                  <a:lnTo>
                    <a:pt x="30" y="514"/>
                  </a:lnTo>
                  <a:lnTo>
                    <a:pt x="27" y="508"/>
                  </a:lnTo>
                  <a:lnTo>
                    <a:pt x="25" y="501"/>
                  </a:lnTo>
                  <a:lnTo>
                    <a:pt x="24" y="494"/>
                  </a:lnTo>
                  <a:lnTo>
                    <a:pt x="24" y="24"/>
                  </a:lnTo>
                  <a:lnTo>
                    <a:pt x="144" y="24"/>
                  </a:lnTo>
                  <a:lnTo>
                    <a:pt x="144" y="85"/>
                  </a:lnTo>
                  <a:lnTo>
                    <a:pt x="145" y="90"/>
                  </a:lnTo>
                  <a:lnTo>
                    <a:pt x="149" y="93"/>
                  </a:lnTo>
                  <a:lnTo>
                    <a:pt x="152" y="96"/>
                  </a:lnTo>
                  <a:lnTo>
                    <a:pt x="157" y="97"/>
                  </a:lnTo>
                  <a:lnTo>
                    <a:pt x="554" y="97"/>
                  </a:lnTo>
                  <a:lnTo>
                    <a:pt x="554" y="145"/>
                  </a:lnTo>
                  <a:lnTo>
                    <a:pt x="109" y="145"/>
                  </a:lnTo>
                  <a:lnTo>
                    <a:pt x="104" y="146"/>
                  </a:lnTo>
                  <a:lnTo>
                    <a:pt x="100" y="149"/>
                  </a:lnTo>
                  <a:lnTo>
                    <a:pt x="98" y="152"/>
                  </a:lnTo>
                  <a:lnTo>
                    <a:pt x="97" y="157"/>
                  </a:lnTo>
                  <a:close/>
                  <a:moveTo>
                    <a:pt x="383" y="540"/>
                  </a:moveTo>
                  <a:lnTo>
                    <a:pt x="383" y="531"/>
                  </a:lnTo>
                  <a:lnTo>
                    <a:pt x="384" y="520"/>
                  </a:lnTo>
                  <a:lnTo>
                    <a:pt x="356" y="504"/>
                  </a:lnTo>
                  <a:lnTo>
                    <a:pt x="354" y="503"/>
                  </a:lnTo>
                  <a:lnTo>
                    <a:pt x="351" y="501"/>
                  </a:lnTo>
                  <a:lnTo>
                    <a:pt x="350" y="499"/>
                  </a:lnTo>
                  <a:lnTo>
                    <a:pt x="349" y="497"/>
                  </a:lnTo>
                  <a:lnTo>
                    <a:pt x="349" y="493"/>
                  </a:lnTo>
                  <a:lnTo>
                    <a:pt x="351" y="488"/>
                  </a:lnTo>
                  <a:lnTo>
                    <a:pt x="400" y="401"/>
                  </a:lnTo>
                  <a:lnTo>
                    <a:pt x="403" y="398"/>
                  </a:lnTo>
                  <a:lnTo>
                    <a:pt x="408" y="397"/>
                  </a:lnTo>
                  <a:lnTo>
                    <a:pt x="413" y="396"/>
                  </a:lnTo>
                  <a:lnTo>
                    <a:pt x="417" y="398"/>
                  </a:lnTo>
                  <a:lnTo>
                    <a:pt x="446" y="414"/>
                  </a:lnTo>
                  <a:lnTo>
                    <a:pt x="456" y="407"/>
                  </a:lnTo>
                  <a:lnTo>
                    <a:pt x="467" y="401"/>
                  </a:lnTo>
                  <a:lnTo>
                    <a:pt x="478" y="395"/>
                  </a:lnTo>
                  <a:lnTo>
                    <a:pt x="488" y="391"/>
                  </a:lnTo>
                  <a:lnTo>
                    <a:pt x="488" y="361"/>
                  </a:lnTo>
                  <a:lnTo>
                    <a:pt x="489" y="357"/>
                  </a:lnTo>
                  <a:lnTo>
                    <a:pt x="492" y="353"/>
                  </a:lnTo>
                  <a:lnTo>
                    <a:pt x="495" y="351"/>
                  </a:lnTo>
                  <a:lnTo>
                    <a:pt x="500" y="350"/>
                  </a:lnTo>
                  <a:lnTo>
                    <a:pt x="596" y="350"/>
                  </a:lnTo>
                  <a:lnTo>
                    <a:pt x="601" y="351"/>
                  </a:lnTo>
                  <a:lnTo>
                    <a:pt x="605" y="353"/>
                  </a:lnTo>
                  <a:lnTo>
                    <a:pt x="607" y="357"/>
                  </a:lnTo>
                  <a:lnTo>
                    <a:pt x="608" y="362"/>
                  </a:lnTo>
                  <a:lnTo>
                    <a:pt x="608" y="391"/>
                  </a:lnTo>
                  <a:lnTo>
                    <a:pt x="618" y="396"/>
                  </a:lnTo>
                  <a:lnTo>
                    <a:pt x="627" y="401"/>
                  </a:lnTo>
                  <a:lnTo>
                    <a:pt x="627" y="157"/>
                  </a:lnTo>
                  <a:lnTo>
                    <a:pt x="626" y="152"/>
                  </a:lnTo>
                  <a:lnTo>
                    <a:pt x="623" y="149"/>
                  </a:lnTo>
                  <a:lnTo>
                    <a:pt x="619" y="146"/>
                  </a:lnTo>
                  <a:lnTo>
                    <a:pt x="615" y="145"/>
                  </a:lnTo>
                  <a:lnTo>
                    <a:pt x="578" y="145"/>
                  </a:lnTo>
                  <a:lnTo>
                    <a:pt x="578" y="85"/>
                  </a:lnTo>
                  <a:lnTo>
                    <a:pt x="577" y="81"/>
                  </a:lnTo>
                  <a:lnTo>
                    <a:pt x="575" y="76"/>
                  </a:lnTo>
                  <a:lnTo>
                    <a:pt x="571" y="73"/>
                  </a:lnTo>
                  <a:lnTo>
                    <a:pt x="567" y="72"/>
                  </a:lnTo>
                  <a:lnTo>
                    <a:pt x="169" y="72"/>
                  </a:lnTo>
                  <a:lnTo>
                    <a:pt x="169" y="12"/>
                  </a:lnTo>
                  <a:lnTo>
                    <a:pt x="168" y="8"/>
                  </a:lnTo>
                  <a:lnTo>
                    <a:pt x="165" y="4"/>
                  </a:lnTo>
                  <a:lnTo>
                    <a:pt x="162" y="1"/>
                  </a:lnTo>
                  <a:lnTo>
                    <a:pt x="157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494"/>
                  </a:lnTo>
                  <a:lnTo>
                    <a:pt x="1" y="500"/>
                  </a:lnTo>
                  <a:lnTo>
                    <a:pt x="2" y="506"/>
                  </a:lnTo>
                  <a:lnTo>
                    <a:pt x="3" y="512"/>
                  </a:lnTo>
                  <a:lnTo>
                    <a:pt x="5" y="517"/>
                  </a:lnTo>
                  <a:lnTo>
                    <a:pt x="8" y="522"/>
                  </a:lnTo>
                  <a:lnTo>
                    <a:pt x="11" y="527"/>
                  </a:lnTo>
                  <a:lnTo>
                    <a:pt x="14" y="532"/>
                  </a:lnTo>
                  <a:lnTo>
                    <a:pt x="18" y="536"/>
                  </a:lnTo>
                  <a:lnTo>
                    <a:pt x="22" y="540"/>
                  </a:lnTo>
                  <a:lnTo>
                    <a:pt x="27" y="544"/>
                  </a:lnTo>
                  <a:lnTo>
                    <a:pt x="32" y="547"/>
                  </a:lnTo>
                  <a:lnTo>
                    <a:pt x="37" y="550"/>
                  </a:lnTo>
                  <a:lnTo>
                    <a:pt x="43" y="552"/>
                  </a:lnTo>
                  <a:lnTo>
                    <a:pt x="49" y="553"/>
                  </a:lnTo>
                  <a:lnTo>
                    <a:pt x="55" y="554"/>
                  </a:lnTo>
                  <a:lnTo>
                    <a:pt x="61" y="554"/>
                  </a:lnTo>
                  <a:lnTo>
                    <a:pt x="383" y="554"/>
                  </a:lnTo>
                  <a:lnTo>
                    <a:pt x="383" y="548"/>
                  </a:lnTo>
                  <a:lnTo>
                    <a:pt x="383" y="5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152">
              <a:extLst>
                <a:ext uri="{FF2B5EF4-FFF2-40B4-BE49-F238E27FC236}">
                  <a16:creationId xmlns:a16="http://schemas.microsoft.com/office/drawing/2014/main" id="{685F5147-6482-44E2-B8B3-B464C215F3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4875" y="6105525"/>
              <a:ext cx="131763" cy="134938"/>
            </a:xfrm>
            <a:custGeom>
              <a:avLst/>
              <a:gdLst>
                <a:gd name="T0" fmla="*/ 150 w 331"/>
                <a:gd name="T1" fmla="*/ 245 h 338"/>
                <a:gd name="T2" fmla="*/ 128 w 331"/>
                <a:gd name="T3" fmla="*/ 237 h 338"/>
                <a:gd name="T4" fmla="*/ 110 w 331"/>
                <a:gd name="T5" fmla="*/ 224 h 338"/>
                <a:gd name="T6" fmla="*/ 97 w 331"/>
                <a:gd name="T7" fmla="*/ 205 h 338"/>
                <a:gd name="T8" fmla="*/ 89 w 331"/>
                <a:gd name="T9" fmla="*/ 184 h 338"/>
                <a:gd name="T10" fmla="*/ 88 w 331"/>
                <a:gd name="T11" fmla="*/ 160 h 338"/>
                <a:gd name="T12" fmla="*/ 94 w 331"/>
                <a:gd name="T13" fmla="*/ 138 h 338"/>
                <a:gd name="T14" fmla="*/ 105 w 331"/>
                <a:gd name="T15" fmla="*/ 120 h 338"/>
                <a:gd name="T16" fmla="*/ 122 w 331"/>
                <a:gd name="T17" fmla="*/ 104 h 338"/>
                <a:gd name="T18" fmla="*/ 143 w 331"/>
                <a:gd name="T19" fmla="*/ 94 h 338"/>
                <a:gd name="T20" fmla="*/ 165 w 331"/>
                <a:gd name="T21" fmla="*/ 91 h 338"/>
                <a:gd name="T22" fmla="*/ 189 w 331"/>
                <a:gd name="T23" fmla="*/ 94 h 338"/>
                <a:gd name="T24" fmla="*/ 209 w 331"/>
                <a:gd name="T25" fmla="*/ 104 h 338"/>
                <a:gd name="T26" fmla="*/ 226 w 331"/>
                <a:gd name="T27" fmla="*/ 120 h 338"/>
                <a:gd name="T28" fmla="*/ 238 w 331"/>
                <a:gd name="T29" fmla="*/ 138 h 338"/>
                <a:gd name="T30" fmla="*/ 244 w 331"/>
                <a:gd name="T31" fmla="*/ 160 h 338"/>
                <a:gd name="T32" fmla="*/ 242 w 331"/>
                <a:gd name="T33" fmla="*/ 184 h 338"/>
                <a:gd name="T34" fmla="*/ 235 w 331"/>
                <a:gd name="T35" fmla="*/ 205 h 338"/>
                <a:gd name="T36" fmla="*/ 221 w 331"/>
                <a:gd name="T37" fmla="*/ 224 h 338"/>
                <a:gd name="T38" fmla="*/ 203 w 331"/>
                <a:gd name="T39" fmla="*/ 237 h 338"/>
                <a:gd name="T40" fmla="*/ 181 w 331"/>
                <a:gd name="T41" fmla="*/ 245 h 338"/>
                <a:gd name="T42" fmla="*/ 306 w 331"/>
                <a:gd name="T43" fmla="*/ 206 h 338"/>
                <a:gd name="T44" fmla="*/ 300 w 331"/>
                <a:gd name="T45" fmla="*/ 197 h 338"/>
                <a:gd name="T46" fmla="*/ 302 w 331"/>
                <a:gd name="T47" fmla="*/ 167 h 338"/>
                <a:gd name="T48" fmla="*/ 300 w 331"/>
                <a:gd name="T49" fmla="*/ 140 h 338"/>
                <a:gd name="T50" fmla="*/ 306 w 331"/>
                <a:gd name="T51" fmla="*/ 131 h 338"/>
                <a:gd name="T52" fmla="*/ 268 w 331"/>
                <a:gd name="T53" fmla="*/ 66 h 338"/>
                <a:gd name="T54" fmla="*/ 258 w 331"/>
                <a:gd name="T55" fmla="*/ 67 h 338"/>
                <a:gd name="T56" fmla="*/ 242 w 331"/>
                <a:gd name="T57" fmla="*/ 53 h 338"/>
                <a:gd name="T58" fmla="*/ 214 w 331"/>
                <a:gd name="T59" fmla="*/ 37 h 338"/>
                <a:gd name="T60" fmla="*/ 207 w 331"/>
                <a:gd name="T61" fmla="*/ 29 h 338"/>
                <a:gd name="T62" fmla="*/ 135 w 331"/>
                <a:gd name="T63" fmla="*/ 0 h 338"/>
                <a:gd name="T64" fmla="*/ 133 w 331"/>
                <a:gd name="T65" fmla="*/ 32 h 338"/>
                <a:gd name="T66" fmla="*/ 113 w 331"/>
                <a:gd name="T67" fmla="*/ 42 h 338"/>
                <a:gd name="T68" fmla="*/ 77 w 331"/>
                <a:gd name="T69" fmla="*/ 64 h 338"/>
                <a:gd name="T70" fmla="*/ 66 w 331"/>
                <a:gd name="T71" fmla="*/ 67 h 338"/>
                <a:gd name="T72" fmla="*/ 0 w 331"/>
                <a:gd name="T73" fmla="*/ 116 h 338"/>
                <a:gd name="T74" fmla="*/ 31 w 331"/>
                <a:gd name="T75" fmla="*/ 136 h 338"/>
                <a:gd name="T76" fmla="*/ 30 w 331"/>
                <a:gd name="T77" fmla="*/ 156 h 338"/>
                <a:gd name="T78" fmla="*/ 32 w 331"/>
                <a:gd name="T79" fmla="*/ 193 h 338"/>
                <a:gd name="T80" fmla="*/ 29 w 331"/>
                <a:gd name="T81" fmla="*/ 204 h 338"/>
                <a:gd name="T82" fmla="*/ 38 w 331"/>
                <a:gd name="T83" fmla="*/ 286 h 338"/>
                <a:gd name="T84" fmla="*/ 70 w 331"/>
                <a:gd name="T85" fmla="*/ 269 h 338"/>
                <a:gd name="T86" fmla="*/ 89 w 331"/>
                <a:gd name="T87" fmla="*/ 281 h 338"/>
                <a:gd name="T88" fmla="*/ 139 w 331"/>
                <a:gd name="T89" fmla="*/ 303 h 338"/>
                <a:gd name="T90" fmla="*/ 146 w 331"/>
                <a:gd name="T91" fmla="*/ 310 h 338"/>
                <a:gd name="T92" fmla="*/ 207 w 331"/>
                <a:gd name="T93" fmla="*/ 338 h 338"/>
                <a:gd name="T94" fmla="*/ 209 w 331"/>
                <a:gd name="T95" fmla="*/ 307 h 338"/>
                <a:gd name="T96" fmla="*/ 222 w 331"/>
                <a:gd name="T97" fmla="*/ 299 h 338"/>
                <a:gd name="T98" fmla="*/ 245 w 331"/>
                <a:gd name="T99" fmla="*/ 281 h 338"/>
                <a:gd name="T100" fmla="*/ 258 w 331"/>
                <a:gd name="T101" fmla="*/ 270 h 338"/>
                <a:gd name="T102" fmla="*/ 268 w 331"/>
                <a:gd name="T103" fmla="*/ 271 h 338"/>
                <a:gd name="T104" fmla="*/ 306 w 331"/>
                <a:gd name="T105" fmla="*/ 206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1" h="338">
                  <a:moveTo>
                    <a:pt x="165" y="246"/>
                  </a:moveTo>
                  <a:lnTo>
                    <a:pt x="158" y="246"/>
                  </a:lnTo>
                  <a:lnTo>
                    <a:pt x="150" y="245"/>
                  </a:lnTo>
                  <a:lnTo>
                    <a:pt x="143" y="243"/>
                  </a:lnTo>
                  <a:lnTo>
                    <a:pt x="136" y="240"/>
                  </a:lnTo>
                  <a:lnTo>
                    <a:pt x="128" y="237"/>
                  </a:lnTo>
                  <a:lnTo>
                    <a:pt x="122" y="233"/>
                  </a:lnTo>
                  <a:lnTo>
                    <a:pt x="116" y="229"/>
                  </a:lnTo>
                  <a:lnTo>
                    <a:pt x="110" y="224"/>
                  </a:lnTo>
                  <a:lnTo>
                    <a:pt x="105" y="217"/>
                  </a:lnTo>
                  <a:lnTo>
                    <a:pt x="101" y="211"/>
                  </a:lnTo>
                  <a:lnTo>
                    <a:pt x="97" y="205"/>
                  </a:lnTo>
                  <a:lnTo>
                    <a:pt x="94" y="198"/>
                  </a:lnTo>
                  <a:lnTo>
                    <a:pt x="91" y="191"/>
                  </a:lnTo>
                  <a:lnTo>
                    <a:pt x="89" y="184"/>
                  </a:lnTo>
                  <a:lnTo>
                    <a:pt x="88" y="176"/>
                  </a:lnTo>
                  <a:lnTo>
                    <a:pt x="88" y="167"/>
                  </a:lnTo>
                  <a:lnTo>
                    <a:pt x="88" y="160"/>
                  </a:lnTo>
                  <a:lnTo>
                    <a:pt x="89" y="152"/>
                  </a:lnTo>
                  <a:lnTo>
                    <a:pt x="91" y="145"/>
                  </a:lnTo>
                  <a:lnTo>
                    <a:pt x="94" y="138"/>
                  </a:lnTo>
                  <a:lnTo>
                    <a:pt x="97" y="132"/>
                  </a:lnTo>
                  <a:lnTo>
                    <a:pt x="101" y="125"/>
                  </a:lnTo>
                  <a:lnTo>
                    <a:pt x="105" y="120"/>
                  </a:lnTo>
                  <a:lnTo>
                    <a:pt x="110" y="113"/>
                  </a:lnTo>
                  <a:lnTo>
                    <a:pt x="116" y="108"/>
                  </a:lnTo>
                  <a:lnTo>
                    <a:pt x="122" y="104"/>
                  </a:lnTo>
                  <a:lnTo>
                    <a:pt x="128" y="100"/>
                  </a:lnTo>
                  <a:lnTo>
                    <a:pt x="136" y="97"/>
                  </a:lnTo>
                  <a:lnTo>
                    <a:pt x="143" y="94"/>
                  </a:lnTo>
                  <a:lnTo>
                    <a:pt x="150" y="92"/>
                  </a:lnTo>
                  <a:lnTo>
                    <a:pt x="158" y="91"/>
                  </a:lnTo>
                  <a:lnTo>
                    <a:pt x="165" y="91"/>
                  </a:lnTo>
                  <a:lnTo>
                    <a:pt x="173" y="91"/>
                  </a:lnTo>
                  <a:lnTo>
                    <a:pt x="181" y="92"/>
                  </a:lnTo>
                  <a:lnTo>
                    <a:pt x="189" y="94"/>
                  </a:lnTo>
                  <a:lnTo>
                    <a:pt x="196" y="97"/>
                  </a:lnTo>
                  <a:lnTo>
                    <a:pt x="203" y="100"/>
                  </a:lnTo>
                  <a:lnTo>
                    <a:pt x="209" y="104"/>
                  </a:lnTo>
                  <a:lnTo>
                    <a:pt x="215" y="108"/>
                  </a:lnTo>
                  <a:lnTo>
                    <a:pt x="221" y="113"/>
                  </a:lnTo>
                  <a:lnTo>
                    <a:pt x="226" y="120"/>
                  </a:lnTo>
                  <a:lnTo>
                    <a:pt x="230" y="125"/>
                  </a:lnTo>
                  <a:lnTo>
                    <a:pt x="235" y="132"/>
                  </a:lnTo>
                  <a:lnTo>
                    <a:pt x="238" y="138"/>
                  </a:lnTo>
                  <a:lnTo>
                    <a:pt x="241" y="145"/>
                  </a:lnTo>
                  <a:lnTo>
                    <a:pt x="242" y="152"/>
                  </a:lnTo>
                  <a:lnTo>
                    <a:pt x="244" y="160"/>
                  </a:lnTo>
                  <a:lnTo>
                    <a:pt x="244" y="167"/>
                  </a:lnTo>
                  <a:lnTo>
                    <a:pt x="244" y="176"/>
                  </a:lnTo>
                  <a:lnTo>
                    <a:pt x="242" y="184"/>
                  </a:lnTo>
                  <a:lnTo>
                    <a:pt x="241" y="191"/>
                  </a:lnTo>
                  <a:lnTo>
                    <a:pt x="238" y="198"/>
                  </a:lnTo>
                  <a:lnTo>
                    <a:pt x="235" y="205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4"/>
                  </a:lnTo>
                  <a:lnTo>
                    <a:pt x="215" y="229"/>
                  </a:lnTo>
                  <a:lnTo>
                    <a:pt x="209" y="233"/>
                  </a:lnTo>
                  <a:lnTo>
                    <a:pt x="203" y="237"/>
                  </a:lnTo>
                  <a:lnTo>
                    <a:pt x="196" y="240"/>
                  </a:lnTo>
                  <a:lnTo>
                    <a:pt x="189" y="243"/>
                  </a:lnTo>
                  <a:lnTo>
                    <a:pt x="181" y="245"/>
                  </a:lnTo>
                  <a:lnTo>
                    <a:pt x="173" y="246"/>
                  </a:lnTo>
                  <a:lnTo>
                    <a:pt x="165" y="246"/>
                  </a:lnTo>
                  <a:close/>
                  <a:moveTo>
                    <a:pt x="306" y="206"/>
                  </a:moveTo>
                  <a:lnTo>
                    <a:pt x="303" y="204"/>
                  </a:lnTo>
                  <a:lnTo>
                    <a:pt x="301" y="201"/>
                  </a:lnTo>
                  <a:lnTo>
                    <a:pt x="300" y="197"/>
                  </a:lnTo>
                  <a:lnTo>
                    <a:pt x="300" y="193"/>
                  </a:lnTo>
                  <a:lnTo>
                    <a:pt x="302" y="181"/>
                  </a:lnTo>
                  <a:lnTo>
                    <a:pt x="302" y="167"/>
                  </a:lnTo>
                  <a:lnTo>
                    <a:pt x="302" y="156"/>
                  </a:lnTo>
                  <a:lnTo>
                    <a:pt x="300" y="144"/>
                  </a:lnTo>
                  <a:lnTo>
                    <a:pt x="300" y="140"/>
                  </a:lnTo>
                  <a:lnTo>
                    <a:pt x="301" y="136"/>
                  </a:lnTo>
                  <a:lnTo>
                    <a:pt x="303" y="133"/>
                  </a:lnTo>
                  <a:lnTo>
                    <a:pt x="306" y="131"/>
                  </a:lnTo>
                  <a:lnTo>
                    <a:pt x="331" y="116"/>
                  </a:lnTo>
                  <a:lnTo>
                    <a:pt x="294" y="51"/>
                  </a:lnTo>
                  <a:lnTo>
                    <a:pt x="268" y="66"/>
                  </a:lnTo>
                  <a:lnTo>
                    <a:pt x="265" y="67"/>
                  </a:lnTo>
                  <a:lnTo>
                    <a:pt x="261" y="68"/>
                  </a:lnTo>
                  <a:lnTo>
                    <a:pt x="258" y="67"/>
                  </a:lnTo>
                  <a:lnTo>
                    <a:pt x="255" y="64"/>
                  </a:lnTo>
                  <a:lnTo>
                    <a:pt x="251" y="60"/>
                  </a:lnTo>
                  <a:lnTo>
                    <a:pt x="242" y="53"/>
                  </a:lnTo>
                  <a:lnTo>
                    <a:pt x="232" y="47"/>
                  </a:lnTo>
                  <a:lnTo>
                    <a:pt x="223" y="41"/>
                  </a:lnTo>
                  <a:lnTo>
                    <a:pt x="214" y="37"/>
                  </a:lnTo>
                  <a:lnTo>
                    <a:pt x="211" y="35"/>
                  </a:lnTo>
                  <a:lnTo>
                    <a:pt x="209" y="32"/>
                  </a:lnTo>
                  <a:lnTo>
                    <a:pt x="207" y="29"/>
                  </a:lnTo>
                  <a:lnTo>
                    <a:pt x="207" y="25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5"/>
                  </a:lnTo>
                  <a:lnTo>
                    <a:pt x="134" y="29"/>
                  </a:lnTo>
                  <a:lnTo>
                    <a:pt x="133" y="32"/>
                  </a:lnTo>
                  <a:lnTo>
                    <a:pt x="129" y="35"/>
                  </a:lnTo>
                  <a:lnTo>
                    <a:pt x="126" y="37"/>
                  </a:lnTo>
                  <a:lnTo>
                    <a:pt x="113" y="42"/>
                  </a:lnTo>
                  <a:lnTo>
                    <a:pt x="100" y="49"/>
                  </a:lnTo>
                  <a:lnTo>
                    <a:pt x="88" y="57"/>
                  </a:lnTo>
                  <a:lnTo>
                    <a:pt x="77" y="64"/>
                  </a:lnTo>
                  <a:lnTo>
                    <a:pt x="74" y="67"/>
                  </a:lnTo>
                  <a:lnTo>
                    <a:pt x="70" y="68"/>
                  </a:lnTo>
                  <a:lnTo>
                    <a:pt x="66" y="67"/>
                  </a:lnTo>
                  <a:lnTo>
                    <a:pt x="63" y="66"/>
                  </a:lnTo>
                  <a:lnTo>
                    <a:pt x="38" y="51"/>
                  </a:lnTo>
                  <a:lnTo>
                    <a:pt x="0" y="116"/>
                  </a:lnTo>
                  <a:lnTo>
                    <a:pt x="25" y="131"/>
                  </a:lnTo>
                  <a:lnTo>
                    <a:pt x="29" y="133"/>
                  </a:lnTo>
                  <a:lnTo>
                    <a:pt x="31" y="136"/>
                  </a:lnTo>
                  <a:lnTo>
                    <a:pt x="32" y="140"/>
                  </a:lnTo>
                  <a:lnTo>
                    <a:pt x="32" y="144"/>
                  </a:lnTo>
                  <a:lnTo>
                    <a:pt x="30" y="156"/>
                  </a:lnTo>
                  <a:lnTo>
                    <a:pt x="29" y="167"/>
                  </a:lnTo>
                  <a:lnTo>
                    <a:pt x="30" y="181"/>
                  </a:lnTo>
                  <a:lnTo>
                    <a:pt x="32" y="193"/>
                  </a:lnTo>
                  <a:lnTo>
                    <a:pt x="32" y="197"/>
                  </a:lnTo>
                  <a:lnTo>
                    <a:pt x="31" y="201"/>
                  </a:lnTo>
                  <a:lnTo>
                    <a:pt x="29" y="204"/>
                  </a:lnTo>
                  <a:lnTo>
                    <a:pt x="25" y="206"/>
                  </a:lnTo>
                  <a:lnTo>
                    <a:pt x="0" y="221"/>
                  </a:lnTo>
                  <a:lnTo>
                    <a:pt x="38" y="286"/>
                  </a:lnTo>
                  <a:lnTo>
                    <a:pt x="63" y="271"/>
                  </a:lnTo>
                  <a:lnTo>
                    <a:pt x="66" y="269"/>
                  </a:lnTo>
                  <a:lnTo>
                    <a:pt x="70" y="269"/>
                  </a:lnTo>
                  <a:lnTo>
                    <a:pt x="74" y="270"/>
                  </a:lnTo>
                  <a:lnTo>
                    <a:pt x="77" y="273"/>
                  </a:lnTo>
                  <a:lnTo>
                    <a:pt x="89" y="281"/>
                  </a:lnTo>
                  <a:lnTo>
                    <a:pt x="105" y="289"/>
                  </a:lnTo>
                  <a:lnTo>
                    <a:pt x="122" y="296"/>
                  </a:lnTo>
                  <a:lnTo>
                    <a:pt x="139" y="303"/>
                  </a:lnTo>
                  <a:lnTo>
                    <a:pt x="142" y="304"/>
                  </a:lnTo>
                  <a:lnTo>
                    <a:pt x="144" y="307"/>
                  </a:lnTo>
                  <a:lnTo>
                    <a:pt x="146" y="310"/>
                  </a:lnTo>
                  <a:lnTo>
                    <a:pt x="147" y="313"/>
                  </a:lnTo>
                  <a:lnTo>
                    <a:pt x="147" y="338"/>
                  </a:lnTo>
                  <a:lnTo>
                    <a:pt x="207" y="338"/>
                  </a:lnTo>
                  <a:lnTo>
                    <a:pt x="207" y="313"/>
                  </a:lnTo>
                  <a:lnTo>
                    <a:pt x="207" y="310"/>
                  </a:lnTo>
                  <a:lnTo>
                    <a:pt x="209" y="307"/>
                  </a:lnTo>
                  <a:lnTo>
                    <a:pt x="211" y="304"/>
                  </a:lnTo>
                  <a:lnTo>
                    <a:pt x="214" y="303"/>
                  </a:lnTo>
                  <a:lnTo>
                    <a:pt x="222" y="299"/>
                  </a:lnTo>
                  <a:lnTo>
                    <a:pt x="230" y="294"/>
                  </a:lnTo>
                  <a:lnTo>
                    <a:pt x="238" y="288"/>
                  </a:lnTo>
                  <a:lnTo>
                    <a:pt x="245" y="281"/>
                  </a:lnTo>
                  <a:lnTo>
                    <a:pt x="250" y="277"/>
                  </a:lnTo>
                  <a:lnTo>
                    <a:pt x="255" y="273"/>
                  </a:lnTo>
                  <a:lnTo>
                    <a:pt x="258" y="270"/>
                  </a:lnTo>
                  <a:lnTo>
                    <a:pt x="261" y="269"/>
                  </a:lnTo>
                  <a:lnTo>
                    <a:pt x="265" y="269"/>
                  </a:lnTo>
                  <a:lnTo>
                    <a:pt x="268" y="271"/>
                  </a:lnTo>
                  <a:lnTo>
                    <a:pt x="294" y="286"/>
                  </a:lnTo>
                  <a:lnTo>
                    <a:pt x="331" y="221"/>
                  </a:lnTo>
                  <a:lnTo>
                    <a:pt x="306" y="2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0EEDBDF-A338-44FB-A32C-B925DA4A3687}"/>
              </a:ext>
            </a:extLst>
          </p:cNvPr>
          <p:cNvGrpSpPr/>
          <p:nvPr/>
        </p:nvGrpSpPr>
        <p:grpSpPr>
          <a:xfrm>
            <a:off x="5536059" y="4159933"/>
            <a:ext cx="559941" cy="507350"/>
            <a:chOff x="6448425" y="796925"/>
            <a:chExt cx="287338" cy="260350"/>
          </a:xfrm>
          <a:solidFill>
            <a:schemeClr val="bg1"/>
          </a:solidFill>
        </p:grpSpPr>
        <p:sp>
          <p:nvSpPr>
            <p:cNvPr id="52" name="Freeform 3562">
              <a:extLst>
                <a:ext uri="{FF2B5EF4-FFF2-40B4-BE49-F238E27FC236}">
                  <a16:creationId xmlns:a16="http://schemas.microsoft.com/office/drawing/2014/main" id="{717F4A31-117A-4C9D-9E60-4EE83D3AF5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8425" y="796925"/>
              <a:ext cx="277812" cy="161925"/>
            </a:xfrm>
            <a:custGeom>
              <a:avLst/>
              <a:gdLst>
                <a:gd name="T0" fmla="*/ 8 w 701"/>
                <a:gd name="T1" fmla="*/ 285 h 408"/>
                <a:gd name="T2" fmla="*/ 5 w 701"/>
                <a:gd name="T3" fmla="*/ 288 h 408"/>
                <a:gd name="T4" fmla="*/ 2 w 701"/>
                <a:gd name="T5" fmla="*/ 290 h 408"/>
                <a:gd name="T6" fmla="*/ 1 w 701"/>
                <a:gd name="T7" fmla="*/ 293 h 408"/>
                <a:gd name="T8" fmla="*/ 0 w 701"/>
                <a:gd name="T9" fmla="*/ 297 h 408"/>
                <a:gd name="T10" fmla="*/ 1 w 701"/>
                <a:gd name="T11" fmla="*/ 300 h 408"/>
                <a:gd name="T12" fmla="*/ 2 w 701"/>
                <a:gd name="T13" fmla="*/ 303 h 408"/>
                <a:gd name="T14" fmla="*/ 5 w 701"/>
                <a:gd name="T15" fmla="*/ 306 h 408"/>
                <a:gd name="T16" fmla="*/ 8 w 701"/>
                <a:gd name="T17" fmla="*/ 308 h 408"/>
                <a:gd name="T18" fmla="*/ 259 w 701"/>
                <a:gd name="T19" fmla="*/ 408 h 408"/>
                <a:gd name="T20" fmla="*/ 701 w 701"/>
                <a:gd name="T21" fmla="*/ 0 h 408"/>
                <a:gd name="T22" fmla="*/ 8 w 701"/>
                <a:gd name="T23" fmla="*/ 285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1" h="408">
                  <a:moveTo>
                    <a:pt x="8" y="285"/>
                  </a:moveTo>
                  <a:lnTo>
                    <a:pt x="5" y="288"/>
                  </a:lnTo>
                  <a:lnTo>
                    <a:pt x="2" y="290"/>
                  </a:lnTo>
                  <a:lnTo>
                    <a:pt x="1" y="293"/>
                  </a:lnTo>
                  <a:lnTo>
                    <a:pt x="0" y="297"/>
                  </a:lnTo>
                  <a:lnTo>
                    <a:pt x="1" y="300"/>
                  </a:lnTo>
                  <a:lnTo>
                    <a:pt x="2" y="303"/>
                  </a:lnTo>
                  <a:lnTo>
                    <a:pt x="5" y="306"/>
                  </a:lnTo>
                  <a:lnTo>
                    <a:pt x="8" y="308"/>
                  </a:lnTo>
                  <a:lnTo>
                    <a:pt x="259" y="408"/>
                  </a:lnTo>
                  <a:lnTo>
                    <a:pt x="701" y="0"/>
                  </a:lnTo>
                  <a:lnTo>
                    <a:pt x="8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563">
              <a:extLst>
                <a:ext uri="{FF2B5EF4-FFF2-40B4-BE49-F238E27FC236}">
                  <a16:creationId xmlns:a16="http://schemas.microsoft.com/office/drawing/2014/main" id="{DC3DE453-1EAD-4FA4-9861-79825F696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4788" y="800100"/>
              <a:ext cx="180975" cy="257175"/>
            </a:xfrm>
            <a:custGeom>
              <a:avLst/>
              <a:gdLst>
                <a:gd name="T0" fmla="*/ 0 w 456"/>
                <a:gd name="T1" fmla="*/ 424 h 646"/>
                <a:gd name="T2" fmla="*/ 0 w 456"/>
                <a:gd name="T3" fmla="*/ 635 h 646"/>
                <a:gd name="T4" fmla="*/ 0 w 456"/>
                <a:gd name="T5" fmla="*/ 639 h 646"/>
                <a:gd name="T6" fmla="*/ 3 w 456"/>
                <a:gd name="T7" fmla="*/ 642 h 646"/>
                <a:gd name="T8" fmla="*/ 5 w 456"/>
                <a:gd name="T9" fmla="*/ 645 h 646"/>
                <a:gd name="T10" fmla="*/ 9 w 456"/>
                <a:gd name="T11" fmla="*/ 646 h 646"/>
                <a:gd name="T12" fmla="*/ 11 w 456"/>
                <a:gd name="T13" fmla="*/ 646 h 646"/>
                <a:gd name="T14" fmla="*/ 12 w 456"/>
                <a:gd name="T15" fmla="*/ 646 h 646"/>
                <a:gd name="T16" fmla="*/ 16 w 456"/>
                <a:gd name="T17" fmla="*/ 646 h 646"/>
                <a:gd name="T18" fmla="*/ 18 w 456"/>
                <a:gd name="T19" fmla="*/ 645 h 646"/>
                <a:gd name="T20" fmla="*/ 21 w 456"/>
                <a:gd name="T21" fmla="*/ 644 h 646"/>
                <a:gd name="T22" fmla="*/ 22 w 456"/>
                <a:gd name="T23" fmla="*/ 641 h 646"/>
                <a:gd name="T24" fmla="*/ 126 w 456"/>
                <a:gd name="T25" fmla="*/ 469 h 646"/>
                <a:gd name="T26" fmla="*/ 315 w 456"/>
                <a:gd name="T27" fmla="*/ 569 h 646"/>
                <a:gd name="T28" fmla="*/ 317 w 456"/>
                <a:gd name="T29" fmla="*/ 570 h 646"/>
                <a:gd name="T30" fmla="*/ 320 w 456"/>
                <a:gd name="T31" fmla="*/ 572 h 646"/>
                <a:gd name="T32" fmla="*/ 323 w 456"/>
                <a:gd name="T33" fmla="*/ 570 h 646"/>
                <a:gd name="T34" fmla="*/ 325 w 456"/>
                <a:gd name="T35" fmla="*/ 570 h 646"/>
                <a:gd name="T36" fmla="*/ 329 w 456"/>
                <a:gd name="T37" fmla="*/ 567 h 646"/>
                <a:gd name="T38" fmla="*/ 332 w 456"/>
                <a:gd name="T39" fmla="*/ 561 h 646"/>
                <a:gd name="T40" fmla="*/ 456 w 456"/>
                <a:gd name="T41" fmla="*/ 0 h 646"/>
                <a:gd name="T42" fmla="*/ 0 w 456"/>
                <a:gd name="T43" fmla="*/ 424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56" h="646">
                  <a:moveTo>
                    <a:pt x="0" y="424"/>
                  </a:moveTo>
                  <a:lnTo>
                    <a:pt x="0" y="635"/>
                  </a:lnTo>
                  <a:lnTo>
                    <a:pt x="0" y="639"/>
                  </a:lnTo>
                  <a:lnTo>
                    <a:pt x="3" y="642"/>
                  </a:lnTo>
                  <a:lnTo>
                    <a:pt x="5" y="645"/>
                  </a:lnTo>
                  <a:lnTo>
                    <a:pt x="9" y="646"/>
                  </a:lnTo>
                  <a:lnTo>
                    <a:pt x="11" y="646"/>
                  </a:lnTo>
                  <a:lnTo>
                    <a:pt x="12" y="646"/>
                  </a:lnTo>
                  <a:lnTo>
                    <a:pt x="16" y="646"/>
                  </a:lnTo>
                  <a:lnTo>
                    <a:pt x="18" y="645"/>
                  </a:lnTo>
                  <a:lnTo>
                    <a:pt x="21" y="644"/>
                  </a:lnTo>
                  <a:lnTo>
                    <a:pt x="22" y="641"/>
                  </a:lnTo>
                  <a:lnTo>
                    <a:pt x="126" y="469"/>
                  </a:lnTo>
                  <a:lnTo>
                    <a:pt x="315" y="569"/>
                  </a:lnTo>
                  <a:lnTo>
                    <a:pt x="317" y="570"/>
                  </a:lnTo>
                  <a:lnTo>
                    <a:pt x="320" y="572"/>
                  </a:lnTo>
                  <a:lnTo>
                    <a:pt x="323" y="570"/>
                  </a:lnTo>
                  <a:lnTo>
                    <a:pt x="325" y="570"/>
                  </a:lnTo>
                  <a:lnTo>
                    <a:pt x="329" y="567"/>
                  </a:lnTo>
                  <a:lnTo>
                    <a:pt x="332" y="561"/>
                  </a:lnTo>
                  <a:lnTo>
                    <a:pt x="456" y="0"/>
                  </a:lnTo>
                  <a:lnTo>
                    <a:pt x="0" y="4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Rectangle 4"/>
          <p:cNvSpPr/>
          <p:nvPr/>
        </p:nvSpPr>
        <p:spPr>
          <a:xfrm>
            <a:off x="4659109" y="312448"/>
            <a:ext cx="30371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4000" dirty="0" err="1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ResNet</a:t>
            </a:r>
            <a:r>
              <a:rPr lang="fr-FR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fr-FR" sz="40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Model</a:t>
            </a:r>
            <a:endParaRPr lang="en-US" sz="4000" dirty="0"/>
          </a:p>
        </p:txBody>
      </p:sp>
      <p:sp>
        <p:nvSpPr>
          <p:cNvPr id="26" name="TextBox 7">
            <a:extLst>
              <a:ext uri="{FF2B5EF4-FFF2-40B4-BE49-F238E27FC236}">
                <a16:creationId xmlns:a16="http://schemas.microsoft.com/office/drawing/2014/main" id="{385FB431-7B14-4614-BB3B-FA17C1F6C41E}"/>
              </a:ext>
            </a:extLst>
          </p:cNvPr>
          <p:cNvSpPr txBox="1"/>
          <p:nvPr/>
        </p:nvSpPr>
        <p:spPr>
          <a:xfrm>
            <a:off x="-329184" y="128016"/>
            <a:ext cx="2724912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deep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+mj-lt"/>
              </a:rPr>
              <a:t>learning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319314" y="1580606"/>
            <a:ext cx="115533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/>
              <a:t>ResNet</a:t>
            </a:r>
            <a:r>
              <a:rPr lang="fr-FR" dirty="0"/>
              <a:t>, abréviation </a:t>
            </a:r>
            <a:r>
              <a:rPr lang="fr-FR" dirty="0" smtClean="0"/>
              <a:t> </a:t>
            </a:r>
            <a:r>
              <a:rPr lang="fr-FR" dirty="0"/>
              <a:t>de réseaux </a:t>
            </a:r>
            <a:r>
              <a:rPr lang="fr-FR" dirty="0" smtClean="0"/>
              <a:t>résiduels est </a:t>
            </a:r>
            <a:r>
              <a:rPr lang="fr-FR" dirty="0"/>
              <a:t>un réseau neuronal classique utilisé comme épine dorsale pour de nombreuses tâches de vision informatique. Ce modèle a remporté le défi </a:t>
            </a:r>
            <a:r>
              <a:rPr lang="fr-FR" dirty="0" err="1"/>
              <a:t>ImageNet</a:t>
            </a:r>
            <a:r>
              <a:rPr lang="fr-FR" dirty="0"/>
              <a:t> en 2015. La percée fondamentale avec </a:t>
            </a:r>
            <a:r>
              <a:rPr lang="fr-FR" dirty="0" err="1"/>
              <a:t>ResNet</a:t>
            </a:r>
            <a:r>
              <a:rPr lang="fr-FR" dirty="0"/>
              <a:t> a été qu’elle nous a permis de former des réseaux neuronaux extrêmement profonds avec plus de 150 couches avec succès. Avant la formation sur </a:t>
            </a:r>
            <a:r>
              <a:rPr lang="fr-FR" dirty="0" err="1"/>
              <a:t>ResNet</a:t>
            </a:r>
            <a:r>
              <a:rPr lang="fr-FR" dirty="0"/>
              <a:t>, les réseaux neuronaux très profonds étaient difficiles en raison du problème des gradients de disparition.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t="27195" b="2150"/>
          <a:stretch/>
        </p:blipFill>
        <p:spPr>
          <a:xfrm>
            <a:off x="1286783" y="3207657"/>
            <a:ext cx="9734550" cy="24964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972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8C15872-DC75-4611-BC78-4D9DCB0C6305}"/>
              </a:ext>
            </a:extLst>
          </p:cNvPr>
          <p:cNvSpPr/>
          <p:nvPr/>
        </p:nvSpPr>
        <p:spPr>
          <a:xfrm>
            <a:off x="0" y="0"/>
            <a:ext cx="12192000" cy="1409700"/>
          </a:xfrm>
          <a:prstGeom prst="rect">
            <a:avLst/>
          </a:prstGeom>
          <a:pattFill prst="dash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35B2E0-DF79-42DF-BC66-6C38E2AA2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7220" y="6294891"/>
            <a:ext cx="2743200" cy="365125"/>
          </a:xfrm>
        </p:spPr>
        <p:txBody>
          <a:bodyPr/>
          <a:lstStyle/>
          <a:p>
            <a:fld id="{7FAA5F3C-F0A9-42FF-BB7C-DD95C97F8441}" type="slidenum">
              <a:rPr lang="en-US" sz="2400" smtClean="0"/>
              <a:t>15</a:t>
            </a:fld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05B7305-78CD-4294-BA22-0AF054613366}"/>
              </a:ext>
            </a:extLst>
          </p:cNvPr>
          <p:cNvGrpSpPr/>
          <p:nvPr/>
        </p:nvGrpSpPr>
        <p:grpSpPr>
          <a:xfrm>
            <a:off x="7702120" y="3581167"/>
            <a:ext cx="467130" cy="556846"/>
            <a:chOff x="5494338" y="1370013"/>
            <a:chExt cx="239712" cy="285750"/>
          </a:xfrm>
          <a:solidFill>
            <a:schemeClr val="bg1"/>
          </a:solidFill>
        </p:grpSpPr>
        <p:sp>
          <p:nvSpPr>
            <p:cNvPr id="34" name="Freeform 961">
              <a:extLst>
                <a:ext uri="{FF2B5EF4-FFF2-40B4-BE49-F238E27FC236}">
                  <a16:creationId xmlns:a16="http://schemas.microsoft.com/office/drawing/2014/main" id="{30F0DD5D-D177-49E6-B441-7378273D2D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370013"/>
              <a:ext cx="104775" cy="133350"/>
            </a:xfrm>
            <a:custGeom>
              <a:avLst/>
              <a:gdLst>
                <a:gd name="T0" fmla="*/ 156 w 265"/>
                <a:gd name="T1" fmla="*/ 108 h 337"/>
                <a:gd name="T2" fmla="*/ 156 w 265"/>
                <a:gd name="T3" fmla="*/ 12 h 337"/>
                <a:gd name="T4" fmla="*/ 252 w 265"/>
                <a:gd name="T5" fmla="*/ 108 h 337"/>
                <a:gd name="T6" fmla="*/ 156 w 265"/>
                <a:gd name="T7" fmla="*/ 108 h 337"/>
                <a:gd name="T8" fmla="*/ 261 w 265"/>
                <a:gd name="T9" fmla="*/ 100 h 337"/>
                <a:gd name="T10" fmla="*/ 165 w 265"/>
                <a:gd name="T11" fmla="*/ 3 h 337"/>
                <a:gd name="T12" fmla="*/ 161 w 265"/>
                <a:gd name="T13" fmla="*/ 1 h 337"/>
                <a:gd name="T14" fmla="*/ 156 w 265"/>
                <a:gd name="T15" fmla="*/ 0 h 337"/>
                <a:gd name="T16" fmla="*/ 12 w 265"/>
                <a:gd name="T17" fmla="*/ 0 h 337"/>
                <a:gd name="T18" fmla="*/ 7 w 265"/>
                <a:gd name="T19" fmla="*/ 1 h 337"/>
                <a:gd name="T20" fmla="*/ 3 w 265"/>
                <a:gd name="T21" fmla="*/ 3 h 337"/>
                <a:gd name="T22" fmla="*/ 1 w 265"/>
                <a:gd name="T23" fmla="*/ 7 h 337"/>
                <a:gd name="T24" fmla="*/ 0 w 265"/>
                <a:gd name="T25" fmla="*/ 12 h 337"/>
                <a:gd name="T26" fmla="*/ 0 w 265"/>
                <a:gd name="T27" fmla="*/ 325 h 337"/>
                <a:gd name="T28" fmla="*/ 1 w 265"/>
                <a:gd name="T29" fmla="*/ 329 h 337"/>
                <a:gd name="T30" fmla="*/ 3 w 265"/>
                <a:gd name="T31" fmla="*/ 334 h 337"/>
                <a:gd name="T32" fmla="*/ 7 w 265"/>
                <a:gd name="T33" fmla="*/ 337 h 337"/>
                <a:gd name="T34" fmla="*/ 12 w 265"/>
                <a:gd name="T35" fmla="*/ 337 h 337"/>
                <a:gd name="T36" fmla="*/ 253 w 265"/>
                <a:gd name="T37" fmla="*/ 337 h 337"/>
                <a:gd name="T38" fmla="*/ 258 w 265"/>
                <a:gd name="T39" fmla="*/ 337 h 337"/>
                <a:gd name="T40" fmla="*/ 261 w 265"/>
                <a:gd name="T41" fmla="*/ 334 h 337"/>
                <a:gd name="T42" fmla="*/ 264 w 265"/>
                <a:gd name="T43" fmla="*/ 329 h 337"/>
                <a:gd name="T44" fmla="*/ 265 w 265"/>
                <a:gd name="T45" fmla="*/ 325 h 337"/>
                <a:gd name="T46" fmla="*/ 265 w 265"/>
                <a:gd name="T47" fmla="*/ 108 h 337"/>
                <a:gd name="T48" fmla="*/ 264 w 265"/>
                <a:gd name="T49" fmla="*/ 104 h 337"/>
                <a:gd name="T50" fmla="*/ 261 w 265"/>
                <a:gd name="T51" fmla="*/ 10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7">
                  <a:moveTo>
                    <a:pt x="156" y="108"/>
                  </a:moveTo>
                  <a:lnTo>
                    <a:pt x="156" y="12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261" y="100"/>
                  </a:moveTo>
                  <a:lnTo>
                    <a:pt x="165" y="3"/>
                  </a:ln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4"/>
                  </a:lnTo>
                  <a:lnTo>
                    <a:pt x="7" y="337"/>
                  </a:lnTo>
                  <a:lnTo>
                    <a:pt x="12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1" y="334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62">
              <a:extLst>
                <a:ext uri="{FF2B5EF4-FFF2-40B4-BE49-F238E27FC236}">
                  <a16:creationId xmlns:a16="http://schemas.microsoft.com/office/drawing/2014/main" id="{D5FEDAC3-6A71-4715-89F3-30A6AD0E0A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370013"/>
              <a:ext cx="106363" cy="133350"/>
            </a:xfrm>
            <a:custGeom>
              <a:avLst/>
              <a:gdLst>
                <a:gd name="T0" fmla="*/ 157 w 266"/>
                <a:gd name="T1" fmla="*/ 108 h 337"/>
                <a:gd name="T2" fmla="*/ 157 w 266"/>
                <a:gd name="T3" fmla="*/ 12 h 337"/>
                <a:gd name="T4" fmla="*/ 252 w 266"/>
                <a:gd name="T5" fmla="*/ 108 h 337"/>
                <a:gd name="T6" fmla="*/ 157 w 266"/>
                <a:gd name="T7" fmla="*/ 108 h 337"/>
                <a:gd name="T8" fmla="*/ 166 w 266"/>
                <a:gd name="T9" fmla="*/ 3 h 337"/>
                <a:gd name="T10" fmla="*/ 162 w 266"/>
                <a:gd name="T11" fmla="*/ 1 h 337"/>
                <a:gd name="T12" fmla="*/ 157 w 266"/>
                <a:gd name="T13" fmla="*/ 0 h 337"/>
                <a:gd name="T14" fmla="*/ 13 w 266"/>
                <a:gd name="T15" fmla="*/ 0 h 337"/>
                <a:gd name="T16" fmla="*/ 8 w 266"/>
                <a:gd name="T17" fmla="*/ 1 h 337"/>
                <a:gd name="T18" fmla="*/ 5 w 266"/>
                <a:gd name="T19" fmla="*/ 3 h 337"/>
                <a:gd name="T20" fmla="*/ 1 w 266"/>
                <a:gd name="T21" fmla="*/ 7 h 337"/>
                <a:gd name="T22" fmla="*/ 0 w 266"/>
                <a:gd name="T23" fmla="*/ 12 h 337"/>
                <a:gd name="T24" fmla="*/ 0 w 266"/>
                <a:gd name="T25" fmla="*/ 325 h 337"/>
                <a:gd name="T26" fmla="*/ 1 w 266"/>
                <a:gd name="T27" fmla="*/ 329 h 337"/>
                <a:gd name="T28" fmla="*/ 5 w 266"/>
                <a:gd name="T29" fmla="*/ 334 h 337"/>
                <a:gd name="T30" fmla="*/ 8 w 266"/>
                <a:gd name="T31" fmla="*/ 337 h 337"/>
                <a:gd name="T32" fmla="*/ 13 w 266"/>
                <a:gd name="T33" fmla="*/ 337 h 337"/>
                <a:gd name="T34" fmla="*/ 253 w 266"/>
                <a:gd name="T35" fmla="*/ 337 h 337"/>
                <a:gd name="T36" fmla="*/ 258 w 266"/>
                <a:gd name="T37" fmla="*/ 337 h 337"/>
                <a:gd name="T38" fmla="*/ 263 w 266"/>
                <a:gd name="T39" fmla="*/ 334 h 337"/>
                <a:gd name="T40" fmla="*/ 265 w 266"/>
                <a:gd name="T41" fmla="*/ 329 h 337"/>
                <a:gd name="T42" fmla="*/ 266 w 266"/>
                <a:gd name="T43" fmla="*/ 325 h 337"/>
                <a:gd name="T44" fmla="*/ 266 w 266"/>
                <a:gd name="T45" fmla="*/ 108 h 337"/>
                <a:gd name="T46" fmla="*/ 265 w 266"/>
                <a:gd name="T47" fmla="*/ 104 h 337"/>
                <a:gd name="T48" fmla="*/ 263 w 266"/>
                <a:gd name="T49" fmla="*/ 100 h 337"/>
                <a:gd name="T50" fmla="*/ 166 w 266"/>
                <a:gd name="T51" fmla="*/ 3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7">
                  <a:moveTo>
                    <a:pt x="157" y="108"/>
                  </a:moveTo>
                  <a:lnTo>
                    <a:pt x="157" y="12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4"/>
                  </a:lnTo>
                  <a:lnTo>
                    <a:pt x="8" y="337"/>
                  </a:lnTo>
                  <a:lnTo>
                    <a:pt x="13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3" y="334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963">
              <a:extLst>
                <a:ext uri="{FF2B5EF4-FFF2-40B4-BE49-F238E27FC236}">
                  <a16:creationId xmlns:a16="http://schemas.microsoft.com/office/drawing/2014/main" id="{A7CCF594-9B6E-4624-9675-7E42958D0B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522413"/>
              <a:ext cx="104775" cy="133350"/>
            </a:xfrm>
            <a:custGeom>
              <a:avLst/>
              <a:gdLst>
                <a:gd name="T0" fmla="*/ 156 w 265"/>
                <a:gd name="T1" fmla="*/ 108 h 336"/>
                <a:gd name="T2" fmla="*/ 156 w 265"/>
                <a:gd name="T3" fmla="*/ 11 h 336"/>
                <a:gd name="T4" fmla="*/ 252 w 265"/>
                <a:gd name="T5" fmla="*/ 108 h 336"/>
                <a:gd name="T6" fmla="*/ 156 w 265"/>
                <a:gd name="T7" fmla="*/ 108 h 336"/>
                <a:gd name="T8" fmla="*/ 165 w 265"/>
                <a:gd name="T9" fmla="*/ 3 h 336"/>
                <a:gd name="T10" fmla="*/ 161 w 265"/>
                <a:gd name="T11" fmla="*/ 1 h 336"/>
                <a:gd name="T12" fmla="*/ 156 w 265"/>
                <a:gd name="T13" fmla="*/ 0 h 336"/>
                <a:gd name="T14" fmla="*/ 12 w 265"/>
                <a:gd name="T15" fmla="*/ 0 h 336"/>
                <a:gd name="T16" fmla="*/ 7 w 265"/>
                <a:gd name="T17" fmla="*/ 1 h 336"/>
                <a:gd name="T18" fmla="*/ 3 w 265"/>
                <a:gd name="T19" fmla="*/ 3 h 336"/>
                <a:gd name="T20" fmla="*/ 1 w 265"/>
                <a:gd name="T21" fmla="*/ 7 h 336"/>
                <a:gd name="T22" fmla="*/ 0 w 265"/>
                <a:gd name="T23" fmla="*/ 11 h 336"/>
                <a:gd name="T24" fmla="*/ 0 w 265"/>
                <a:gd name="T25" fmla="*/ 325 h 336"/>
                <a:gd name="T26" fmla="*/ 1 w 265"/>
                <a:gd name="T27" fmla="*/ 329 h 336"/>
                <a:gd name="T28" fmla="*/ 3 w 265"/>
                <a:gd name="T29" fmla="*/ 333 h 336"/>
                <a:gd name="T30" fmla="*/ 7 w 265"/>
                <a:gd name="T31" fmla="*/ 335 h 336"/>
                <a:gd name="T32" fmla="*/ 12 w 265"/>
                <a:gd name="T33" fmla="*/ 336 h 336"/>
                <a:gd name="T34" fmla="*/ 253 w 265"/>
                <a:gd name="T35" fmla="*/ 336 h 336"/>
                <a:gd name="T36" fmla="*/ 258 w 265"/>
                <a:gd name="T37" fmla="*/ 335 h 336"/>
                <a:gd name="T38" fmla="*/ 261 w 265"/>
                <a:gd name="T39" fmla="*/ 333 h 336"/>
                <a:gd name="T40" fmla="*/ 264 w 265"/>
                <a:gd name="T41" fmla="*/ 329 h 336"/>
                <a:gd name="T42" fmla="*/ 265 w 265"/>
                <a:gd name="T43" fmla="*/ 325 h 336"/>
                <a:gd name="T44" fmla="*/ 265 w 265"/>
                <a:gd name="T45" fmla="*/ 108 h 336"/>
                <a:gd name="T46" fmla="*/ 264 w 265"/>
                <a:gd name="T47" fmla="*/ 104 h 336"/>
                <a:gd name="T48" fmla="*/ 261 w 265"/>
                <a:gd name="T49" fmla="*/ 100 h 336"/>
                <a:gd name="T50" fmla="*/ 165 w 265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6">
                  <a:moveTo>
                    <a:pt x="156" y="108"/>
                  </a:moveTo>
                  <a:lnTo>
                    <a:pt x="156" y="11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165" y="3"/>
                  </a:move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3"/>
                  </a:lnTo>
                  <a:lnTo>
                    <a:pt x="7" y="335"/>
                  </a:lnTo>
                  <a:lnTo>
                    <a:pt x="12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1" y="333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lnTo>
                    <a:pt x="1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64">
              <a:extLst>
                <a:ext uri="{FF2B5EF4-FFF2-40B4-BE49-F238E27FC236}">
                  <a16:creationId xmlns:a16="http://schemas.microsoft.com/office/drawing/2014/main" id="{39D1860B-FE42-42C0-84A5-6A850990B6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522413"/>
              <a:ext cx="106363" cy="133350"/>
            </a:xfrm>
            <a:custGeom>
              <a:avLst/>
              <a:gdLst>
                <a:gd name="T0" fmla="*/ 157 w 266"/>
                <a:gd name="T1" fmla="*/ 108 h 336"/>
                <a:gd name="T2" fmla="*/ 157 w 266"/>
                <a:gd name="T3" fmla="*/ 11 h 336"/>
                <a:gd name="T4" fmla="*/ 252 w 266"/>
                <a:gd name="T5" fmla="*/ 108 h 336"/>
                <a:gd name="T6" fmla="*/ 157 w 266"/>
                <a:gd name="T7" fmla="*/ 108 h 336"/>
                <a:gd name="T8" fmla="*/ 166 w 266"/>
                <a:gd name="T9" fmla="*/ 3 h 336"/>
                <a:gd name="T10" fmla="*/ 162 w 266"/>
                <a:gd name="T11" fmla="*/ 1 h 336"/>
                <a:gd name="T12" fmla="*/ 157 w 266"/>
                <a:gd name="T13" fmla="*/ 0 h 336"/>
                <a:gd name="T14" fmla="*/ 13 w 266"/>
                <a:gd name="T15" fmla="*/ 0 h 336"/>
                <a:gd name="T16" fmla="*/ 8 w 266"/>
                <a:gd name="T17" fmla="*/ 1 h 336"/>
                <a:gd name="T18" fmla="*/ 5 w 266"/>
                <a:gd name="T19" fmla="*/ 3 h 336"/>
                <a:gd name="T20" fmla="*/ 1 w 266"/>
                <a:gd name="T21" fmla="*/ 7 h 336"/>
                <a:gd name="T22" fmla="*/ 0 w 266"/>
                <a:gd name="T23" fmla="*/ 11 h 336"/>
                <a:gd name="T24" fmla="*/ 0 w 266"/>
                <a:gd name="T25" fmla="*/ 325 h 336"/>
                <a:gd name="T26" fmla="*/ 1 w 266"/>
                <a:gd name="T27" fmla="*/ 329 h 336"/>
                <a:gd name="T28" fmla="*/ 5 w 266"/>
                <a:gd name="T29" fmla="*/ 333 h 336"/>
                <a:gd name="T30" fmla="*/ 8 w 266"/>
                <a:gd name="T31" fmla="*/ 335 h 336"/>
                <a:gd name="T32" fmla="*/ 13 w 266"/>
                <a:gd name="T33" fmla="*/ 336 h 336"/>
                <a:gd name="T34" fmla="*/ 253 w 266"/>
                <a:gd name="T35" fmla="*/ 336 h 336"/>
                <a:gd name="T36" fmla="*/ 258 w 266"/>
                <a:gd name="T37" fmla="*/ 335 h 336"/>
                <a:gd name="T38" fmla="*/ 263 w 266"/>
                <a:gd name="T39" fmla="*/ 333 h 336"/>
                <a:gd name="T40" fmla="*/ 265 w 266"/>
                <a:gd name="T41" fmla="*/ 329 h 336"/>
                <a:gd name="T42" fmla="*/ 266 w 266"/>
                <a:gd name="T43" fmla="*/ 325 h 336"/>
                <a:gd name="T44" fmla="*/ 266 w 266"/>
                <a:gd name="T45" fmla="*/ 108 h 336"/>
                <a:gd name="T46" fmla="*/ 265 w 266"/>
                <a:gd name="T47" fmla="*/ 104 h 336"/>
                <a:gd name="T48" fmla="*/ 263 w 266"/>
                <a:gd name="T49" fmla="*/ 100 h 336"/>
                <a:gd name="T50" fmla="*/ 166 w 266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6">
                  <a:moveTo>
                    <a:pt x="157" y="108"/>
                  </a:moveTo>
                  <a:lnTo>
                    <a:pt x="157" y="11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3"/>
                  </a:lnTo>
                  <a:lnTo>
                    <a:pt x="8" y="335"/>
                  </a:lnTo>
                  <a:lnTo>
                    <a:pt x="13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3" y="333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C738596-DB01-4ACF-8FA1-1958E8726318}"/>
              </a:ext>
            </a:extLst>
          </p:cNvPr>
          <p:cNvGrpSpPr/>
          <p:nvPr/>
        </p:nvGrpSpPr>
        <p:grpSpPr>
          <a:xfrm>
            <a:off x="6766710" y="2567645"/>
            <a:ext cx="547569" cy="550660"/>
            <a:chOff x="2025650" y="5957888"/>
            <a:chExt cx="280988" cy="282575"/>
          </a:xfrm>
          <a:solidFill>
            <a:schemeClr val="bg1"/>
          </a:solidFill>
        </p:grpSpPr>
        <p:sp>
          <p:nvSpPr>
            <p:cNvPr id="40" name="Freeform 1151">
              <a:extLst>
                <a:ext uri="{FF2B5EF4-FFF2-40B4-BE49-F238E27FC236}">
                  <a16:creationId xmlns:a16="http://schemas.microsoft.com/office/drawing/2014/main" id="{6D8D59E9-B6C9-4CE1-ACC9-EC5D3034F6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5957888"/>
              <a:ext cx="247650" cy="219075"/>
            </a:xfrm>
            <a:custGeom>
              <a:avLst/>
              <a:gdLst>
                <a:gd name="T0" fmla="*/ 97 w 627"/>
                <a:gd name="T1" fmla="*/ 494 h 554"/>
                <a:gd name="T2" fmla="*/ 93 w 627"/>
                <a:gd name="T3" fmla="*/ 507 h 554"/>
                <a:gd name="T4" fmla="*/ 85 w 627"/>
                <a:gd name="T5" fmla="*/ 518 h 554"/>
                <a:gd name="T6" fmla="*/ 74 w 627"/>
                <a:gd name="T7" fmla="*/ 527 h 554"/>
                <a:gd name="T8" fmla="*/ 61 w 627"/>
                <a:gd name="T9" fmla="*/ 530 h 554"/>
                <a:gd name="T10" fmla="*/ 47 w 627"/>
                <a:gd name="T11" fmla="*/ 527 h 554"/>
                <a:gd name="T12" fmla="*/ 35 w 627"/>
                <a:gd name="T13" fmla="*/ 519 h 554"/>
                <a:gd name="T14" fmla="*/ 27 w 627"/>
                <a:gd name="T15" fmla="*/ 508 h 554"/>
                <a:gd name="T16" fmla="*/ 24 w 627"/>
                <a:gd name="T17" fmla="*/ 494 h 554"/>
                <a:gd name="T18" fmla="*/ 144 w 627"/>
                <a:gd name="T19" fmla="*/ 24 h 554"/>
                <a:gd name="T20" fmla="*/ 145 w 627"/>
                <a:gd name="T21" fmla="*/ 90 h 554"/>
                <a:gd name="T22" fmla="*/ 152 w 627"/>
                <a:gd name="T23" fmla="*/ 96 h 554"/>
                <a:gd name="T24" fmla="*/ 554 w 627"/>
                <a:gd name="T25" fmla="*/ 97 h 554"/>
                <a:gd name="T26" fmla="*/ 109 w 627"/>
                <a:gd name="T27" fmla="*/ 145 h 554"/>
                <a:gd name="T28" fmla="*/ 100 w 627"/>
                <a:gd name="T29" fmla="*/ 149 h 554"/>
                <a:gd name="T30" fmla="*/ 97 w 627"/>
                <a:gd name="T31" fmla="*/ 157 h 554"/>
                <a:gd name="T32" fmla="*/ 383 w 627"/>
                <a:gd name="T33" fmla="*/ 531 h 554"/>
                <a:gd name="T34" fmla="*/ 356 w 627"/>
                <a:gd name="T35" fmla="*/ 504 h 554"/>
                <a:gd name="T36" fmla="*/ 351 w 627"/>
                <a:gd name="T37" fmla="*/ 501 h 554"/>
                <a:gd name="T38" fmla="*/ 349 w 627"/>
                <a:gd name="T39" fmla="*/ 497 h 554"/>
                <a:gd name="T40" fmla="*/ 351 w 627"/>
                <a:gd name="T41" fmla="*/ 488 h 554"/>
                <a:gd name="T42" fmla="*/ 403 w 627"/>
                <a:gd name="T43" fmla="*/ 398 h 554"/>
                <a:gd name="T44" fmla="*/ 413 w 627"/>
                <a:gd name="T45" fmla="*/ 396 h 554"/>
                <a:gd name="T46" fmla="*/ 446 w 627"/>
                <a:gd name="T47" fmla="*/ 414 h 554"/>
                <a:gd name="T48" fmla="*/ 467 w 627"/>
                <a:gd name="T49" fmla="*/ 401 h 554"/>
                <a:gd name="T50" fmla="*/ 488 w 627"/>
                <a:gd name="T51" fmla="*/ 391 h 554"/>
                <a:gd name="T52" fmla="*/ 489 w 627"/>
                <a:gd name="T53" fmla="*/ 357 h 554"/>
                <a:gd name="T54" fmla="*/ 495 w 627"/>
                <a:gd name="T55" fmla="*/ 351 h 554"/>
                <a:gd name="T56" fmla="*/ 596 w 627"/>
                <a:gd name="T57" fmla="*/ 350 h 554"/>
                <a:gd name="T58" fmla="*/ 605 w 627"/>
                <a:gd name="T59" fmla="*/ 353 h 554"/>
                <a:gd name="T60" fmla="*/ 608 w 627"/>
                <a:gd name="T61" fmla="*/ 362 h 554"/>
                <a:gd name="T62" fmla="*/ 618 w 627"/>
                <a:gd name="T63" fmla="*/ 396 h 554"/>
                <a:gd name="T64" fmla="*/ 627 w 627"/>
                <a:gd name="T65" fmla="*/ 157 h 554"/>
                <a:gd name="T66" fmla="*/ 623 w 627"/>
                <a:gd name="T67" fmla="*/ 149 h 554"/>
                <a:gd name="T68" fmla="*/ 615 w 627"/>
                <a:gd name="T69" fmla="*/ 145 h 554"/>
                <a:gd name="T70" fmla="*/ 578 w 627"/>
                <a:gd name="T71" fmla="*/ 85 h 554"/>
                <a:gd name="T72" fmla="*/ 575 w 627"/>
                <a:gd name="T73" fmla="*/ 76 h 554"/>
                <a:gd name="T74" fmla="*/ 567 w 627"/>
                <a:gd name="T75" fmla="*/ 72 h 554"/>
                <a:gd name="T76" fmla="*/ 169 w 627"/>
                <a:gd name="T77" fmla="*/ 12 h 554"/>
                <a:gd name="T78" fmla="*/ 165 w 627"/>
                <a:gd name="T79" fmla="*/ 4 h 554"/>
                <a:gd name="T80" fmla="*/ 157 w 627"/>
                <a:gd name="T81" fmla="*/ 0 h 554"/>
                <a:gd name="T82" fmla="*/ 8 w 627"/>
                <a:gd name="T83" fmla="*/ 1 h 554"/>
                <a:gd name="T84" fmla="*/ 1 w 627"/>
                <a:gd name="T85" fmla="*/ 8 h 554"/>
                <a:gd name="T86" fmla="*/ 0 w 627"/>
                <a:gd name="T87" fmla="*/ 494 h 554"/>
                <a:gd name="T88" fmla="*/ 2 w 627"/>
                <a:gd name="T89" fmla="*/ 506 h 554"/>
                <a:gd name="T90" fmla="*/ 5 w 627"/>
                <a:gd name="T91" fmla="*/ 517 h 554"/>
                <a:gd name="T92" fmla="*/ 11 w 627"/>
                <a:gd name="T93" fmla="*/ 527 h 554"/>
                <a:gd name="T94" fmla="*/ 18 w 627"/>
                <a:gd name="T95" fmla="*/ 536 h 554"/>
                <a:gd name="T96" fmla="*/ 27 w 627"/>
                <a:gd name="T97" fmla="*/ 544 h 554"/>
                <a:gd name="T98" fmla="*/ 37 w 627"/>
                <a:gd name="T99" fmla="*/ 550 h 554"/>
                <a:gd name="T100" fmla="*/ 49 w 627"/>
                <a:gd name="T101" fmla="*/ 553 h 554"/>
                <a:gd name="T102" fmla="*/ 61 w 627"/>
                <a:gd name="T103" fmla="*/ 554 h 554"/>
                <a:gd name="T104" fmla="*/ 383 w 627"/>
                <a:gd name="T105" fmla="*/ 548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7" h="554">
                  <a:moveTo>
                    <a:pt x="97" y="157"/>
                  </a:moveTo>
                  <a:lnTo>
                    <a:pt x="97" y="494"/>
                  </a:lnTo>
                  <a:lnTo>
                    <a:pt x="96" y="501"/>
                  </a:lnTo>
                  <a:lnTo>
                    <a:pt x="93" y="507"/>
                  </a:lnTo>
                  <a:lnTo>
                    <a:pt x="90" y="513"/>
                  </a:lnTo>
                  <a:lnTo>
                    <a:pt x="85" y="518"/>
                  </a:lnTo>
                  <a:lnTo>
                    <a:pt x="80" y="523"/>
                  </a:lnTo>
                  <a:lnTo>
                    <a:pt x="74" y="527"/>
                  </a:lnTo>
                  <a:lnTo>
                    <a:pt x="67" y="529"/>
                  </a:lnTo>
                  <a:lnTo>
                    <a:pt x="61" y="530"/>
                  </a:lnTo>
                  <a:lnTo>
                    <a:pt x="54" y="529"/>
                  </a:lnTo>
                  <a:lnTo>
                    <a:pt x="47" y="527"/>
                  </a:lnTo>
                  <a:lnTo>
                    <a:pt x="40" y="524"/>
                  </a:lnTo>
                  <a:lnTo>
                    <a:pt x="35" y="519"/>
                  </a:lnTo>
                  <a:lnTo>
                    <a:pt x="30" y="514"/>
                  </a:lnTo>
                  <a:lnTo>
                    <a:pt x="27" y="508"/>
                  </a:lnTo>
                  <a:lnTo>
                    <a:pt x="25" y="501"/>
                  </a:lnTo>
                  <a:lnTo>
                    <a:pt x="24" y="494"/>
                  </a:lnTo>
                  <a:lnTo>
                    <a:pt x="24" y="24"/>
                  </a:lnTo>
                  <a:lnTo>
                    <a:pt x="144" y="24"/>
                  </a:lnTo>
                  <a:lnTo>
                    <a:pt x="144" y="85"/>
                  </a:lnTo>
                  <a:lnTo>
                    <a:pt x="145" y="90"/>
                  </a:lnTo>
                  <a:lnTo>
                    <a:pt x="149" y="93"/>
                  </a:lnTo>
                  <a:lnTo>
                    <a:pt x="152" y="96"/>
                  </a:lnTo>
                  <a:lnTo>
                    <a:pt x="157" y="97"/>
                  </a:lnTo>
                  <a:lnTo>
                    <a:pt x="554" y="97"/>
                  </a:lnTo>
                  <a:lnTo>
                    <a:pt x="554" y="145"/>
                  </a:lnTo>
                  <a:lnTo>
                    <a:pt x="109" y="145"/>
                  </a:lnTo>
                  <a:lnTo>
                    <a:pt x="104" y="146"/>
                  </a:lnTo>
                  <a:lnTo>
                    <a:pt x="100" y="149"/>
                  </a:lnTo>
                  <a:lnTo>
                    <a:pt x="98" y="152"/>
                  </a:lnTo>
                  <a:lnTo>
                    <a:pt x="97" y="157"/>
                  </a:lnTo>
                  <a:close/>
                  <a:moveTo>
                    <a:pt x="383" y="540"/>
                  </a:moveTo>
                  <a:lnTo>
                    <a:pt x="383" y="531"/>
                  </a:lnTo>
                  <a:lnTo>
                    <a:pt x="384" y="520"/>
                  </a:lnTo>
                  <a:lnTo>
                    <a:pt x="356" y="504"/>
                  </a:lnTo>
                  <a:lnTo>
                    <a:pt x="354" y="503"/>
                  </a:lnTo>
                  <a:lnTo>
                    <a:pt x="351" y="501"/>
                  </a:lnTo>
                  <a:lnTo>
                    <a:pt x="350" y="499"/>
                  </a:lnTo>
                  <a:lnTo>
                    <a:pt x="349" y="497"/>
                  </a:lnTo>
                  <a:lnTo>
                    <a:pt x="349" y="493"/>
                  </a:lnTo>
                  <a:lnTo>
                    <a:pt x="351" y="488"/>
                  </a:lnTo>
                  <a:lnTo>
                    <a:pt x="400" y="401"/>
                  </a:lnTo>
                  <a:lnTo>
                    <a:pt x="403" y="398"/>
                  </a:lnTo>
                  <a:lnTo>
                    <a:pt x="408" y="397"/>
                  </a:lnTo>
                  <a:lnTo>
                    <a:pt x="413" y="396"/>
                  </a:lnTo>
                  <a:lnTo>
                    <a:pt x="417" y="398"/>
                  </a:lnTo>
                  <a:lnTo>
                    <a:pt x="446" y="414"/>
                  </a:lnTo>
                  <a:lnTo>
                    <a:pt x="456" y="407"/>
                  </a:lnTo>
                  <a:lnTo>
                    <a:pt x="467" y="401"/>
                  </a:lnTo>
                  <a:lnTo>
                    <a:pt x="478" y="395"/>
                  </a:lnTo>
                  <a:lnTo>
                    <a:pt x="488" y="391"/>
                  </a:lnTo>
                  <a:lnTo>
                    <a:pt x="488" y="361"/>
                  </a:lnTo>
                  <a:lnTo>
                    <a:pt x="489" y="357"/>
                  </a:lnTo>
                  <a:lnTo>
                    <a:pt x="492" y="353"/>
                  </a:lnTo>
                  <a:lnTo>
                    <a:pt x="495" y="351"/>
                  </a:lnTo>
                  <a:lnTo>
                    <a:pt x="500" y="350"/>
                  </a:lnTo>
                  <a:lnTo>
                    <a:pt x="596" y="350"/>
                  </a:lnTo>
                  <a:lnTo>
                    <a:pt x="601" y="351"/>
                  </a:lnTo>
                  <a:lnTo>
                    <a:pt x="605" y="353"/>
                  </a:lnTo>
                  <a:lnTo>
                    <a:pt x="607" y="357"/>
                  </a:lnTo>
                  <a:lnTo>
                    <a:pt x="608" y="362"/>
                  </a:lnTo>
                  <a:lnTo>
                    <a:pt x="608" y="391"/>
                  </a:lnTo>
                  <a:lnTo>
                    <a:pt x="618" y="396"/>
                  </a:lnTo>
                  <a:lnTo>
                    <a:pt x="627" y="401"/>
                  </a:lnTo>
                  <a:lnTo>
                    <a:pt x="627" y="157"/>
                  </a:lnTo>
                  <a:lnTo>
                    <a:pt x="626" y="152"/>
                  </a:lnTo>
                  <a:lnTo>
                    <a:pt x="623" y="149"/>
                  </a:lnTo>
                  <a:lnTo>
                    <a:pt x="619" y="146"/>
                  </a:lnTo>
                  <a:lnTo>
                    <a:pt x="615" y="145"/>
                  </a:lnTo>
                  <a:lnTo>
                    <a:pt x="578" y="145"/>
                  </a:lnTo>
                  <a:lnTo>
                    <a:pt x="578" y="85"/>
                  </a:lnTo>
                  <a:lnTo>
                    <a:pt x="577" y="81"/>
                  </a:lnTo>
                  <a:lnTo>
                    <a:pt x="575" y="76"/>
                  </a:lnTo>
                  <a:lnTo>
                    <a:pt x="571" y="73"/>
                  </a:lnTo>
                  <a:lnTo>
                    <a:pt x="567" y="72"/>
                  </a:lnTo>
                  <a:lnTo>
                    <a:pt x="169" y="72"/>
                  </a:lnTo>
                  <a:lnTo>
                    <a:pt x="169" y="12"/>
                  </a:lnTo>
                  <a:lnTo>
                    <a:pt x="168" y="8"/>
                  </a:lnTo>
                  <a:lnTo>
                    <a:pt x="165" y="4"/>
                  </a:lnTo>
                  <a:lnTo>
                    <a:pt x="162" y="1"/>
                  </a:lnTo>
                  <a:lnTo>
                    <a:pt x="157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494"/>
                  </a:lnTo>
                  <a:lnTo>
                    <a:pt x="1" y="500"/>
                  </a:lnTo>
                  <a:lnTo>
                    <a:pt x="2" y="506"/>
                  </a:lnTo>
                  <a:lnTo>
                    <a:pt x="3" y="512"/>
                  </a:lnTo>
                  <a:lnTo>
                    <a:pt x="5" y="517"/>
                  </a:lnTo>
                  <a:lnTo>
                    <a:pt x="8" y="522"/>
                  </a:lnTo>
                  <a:lnTo>
                    <a:pt x="11" y="527"/>
                  </a:lnTo>
                  <a:lnTo>
                    <a:pt x="14" y="532"/>
                  </a:lnTo>
                  <a:lnTo>
                    <a:pt x="18" y="536"/>
                  </a:lnTo>
                  <a:lnTo>
                    <a:pt x="22" y="540"/>
                  </a:lnTo>
                  <a:lnTo>
                    <a:pt x="27" y="544"/>
                  </a:lnTo>
                  <a:lnTo>
                    <a:pt x="32" y="547"/>
                  </a:lnTo>
                  <a:lnTo>
                    <a:pt x="37" y="550"/>
                  </a:lnTo>
                  <a:lnTo>
                    <a:pt x="43" y="552"/>
                  </a:lnTo>
                  <a:lnTo>
                    <a:pt x="49" y="553"/>
                  </a:lnTo>
                  <a:lnTo>
                    <a:pt x="55" y="554"/>
                  </a:lnTo>
                  <a:lnTo>
                    <a:pt x="61" y="554"/>
                  </a:lnTo>
                  <a:lnTo>
                    <a:pt x="383" y="554"/>
                  </a:lnTo>
                  <a:lnTo>
                    <a:pt x="383" y="548"/>
                  </a:lnTo>
                  <a:lnTo>
                    <a:pt x="383" y="5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152">
              <a:extLst>
                <a:ext uri="{FF2B5EF4-FFF2-40B4-BE49-F238E27FC236}">
                  <a16:creationId xmlns:a16="http://schemas.microsoft.com/office/drawing/2014/main" id="{685F5147-6482-44E2-B8B3-B464C215F3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4875" y="6105525"/>
              <a:ext cx="131763" cy="134938"/>
            </a:xfrm>
            <a:custGeom>
              <a:avLst/>
              <a:gdLst>
                <a:gd name="T0" fmla="*/ 150 w 331"/>
                <a:gd name="T1" fmla="*/ 245 h 338"/>
                <a:gd name="T2" fmla="*/ 128 w 331"/>
                <a:gd name="T3" fmla="*/ 237 h 338"/>
                <a:gd name="T4" fmla="*/ 110 w 331"/>
                <a:gd name="T5" fmla="*/ 224 h 338"/>
                <a:gd name="T6" fmla="*/ 97 w 331"/>
                <a:gd name="T7" fmla="*/ 205 h 338"/>
                <a:gd name="T8" fmla="*/ 89 w 331"/>
                <a:gd name="T9" fmla="*/ 184 h 338"/>
                <a:gd name="T10" fmla="*/ 88 w 331"/>
                <a:gd name="T11" fmla="*/ 160 h 338"/>
                <a:gd name="T12" fmla="*/ 94 w 331"/>
                <a:gd name="T13" fmla="*/ 138 h 338"/>
                <a:gd name="T14" fmla="*/ 105 w 331"/>
                <a:gd name="T15" fmla="*/ 120 h 338"/>
                <a:gd name="T16" fmla="*/ 122 w 331"/>
                <a:gd name="T17" fmla="*/ 104 h 338"/>
                <a:gd name="T18" fmla="*/ 143 w 331"/>
                <a:gd name="T19" fmla="*/ 94 h 338"/>
                <a:gd name="T20" fmla="*/ 165 w 331"/>
                <a:gd name="T21" fmla="*/ 91 h 338"/>
                <a:gd name="T22" fmla="*/ 189 w 331"/>
                <a:gd name="T23" fmla="*/ 94 h 338"/>
                <a:gd name="T24" fmla="*/ 209 w 331"/>
                <a:gd name="T25" fmla="*/ 104 h 338"/>
                <a:gd name="T26" fmla="*/ 226 w 331"/>
                <a:gd name="T27" fmla="*/ 120 h 338"/>
                <a:gd name="T28" fmla="*/ 238 w 331"/>
                <a:gd name="T29" fmla="*/ 138 h 338"/>
                <a:gd name="T30" fmla="*/ 244 w 331"/>
                <a:gd name="T31" fmla="*/ 160 h 338"/>
                <a:gd name="T32" fmla="*/ 242 w 331"/>
                <a:gd name="T33" fmla="*/ 184 h 338"/>
                <a:gd name="T34" fmla="*/ 235 w 331"/>
                <a:gd name="T35" fmla="*/ 205 h 338"/>
                <a:gd name="T36" fmla="*/ 221 w 331"/>
                <a:gd name="T37" fmla="*/ 224 h 338"/>
                <a:gd name="T38" fmla="*/ 203 w 331"/>
                <a:gd name="T39" fmla="*/ 237 h 338"/>
                <a:gd name="T40" fmla="*/ 181 w 331"/>
                <a:gd name="T41" fmla="*/ 245 h 338"/>
                <a:gd name="T42" fmla="*/ 306 w 331"/>
                <a:gd name="T43" fmla="*/ 206 h 338"/>
                <a:gd name="T44" fmla="*/ 300 w 331"/>
                <a:gd name="T45" fmla="*/ 197 h 338"/>
                <a:gd name="T46" fmla="*/ 302 w 331"/>
                <a:gd name="T47" fmla="*/ 167 h 338"/>
                <a:gd name="T48" fmla="*/ 300 w 331"/>
                <a:gd name="T49" fmla="*/ 140 h 338"/>
                <a:gd name="T50" fmla="*/ 306 w 331"/>
                <a:gd name="T51" fmla="*/ 131 h 338"/>
                <a:gd name="T52" fmla="*/ 268 w 331"/>
                <a:gd name="T53" fmla="*/ 66 h 338"/>
                <a:gd name="T54" fmla="*/ 258 w 331"/>
                <a:gd name="T55" fmla="*/ 67 h 338"/>
                <a:gd name="T56" fmla="*/ 242 w 331"/>
                <a:gd name="T57" fmla="*/ 53 h 338"/>
                <a:gd name="T58" fmla="*/ 214 w 331"/>
                <a:gd name="T59" fmla="*/ 37 h 338"/>
                <a:gd name="T60" fmla="*/ 207 w 331"/>
                <a:gd name="T61" fmla="*/ 29 h 338"/>
                <a:gd name="T62" fmla="*/ 135 w 331"/>
                <a:gd name="T63" fmla="*/ 0 h 338"/>
                <a:gd name="T64" fmla="*/ 133 w 331"/>
                <a:gd name="T65" fmla="*/ 32 h 338"/>
                <a:gd name="T66" fmla="*/ 113 w 331"/>
                <a:gd name="T67" fmla="*/ 42 h 338"/>
                <a:gd name="T68" fmla="*/ 77 w 331"/>
                <a:gd name="T69" fmla="*/ 64 h 338"/>
                <a:gd name="T70" fmla="*/ 66 w 331"/>
                <a:gd name="T71" fmla="*/ 67 h 338"/>
                <a:gd name="T72" fmla="*/ 0 w 331"/>
                <a:gd name="T73" fmla="*/ 116 h 338"/>
                <a:gd name="T74" fmla="*/ 31 w 331"/>
                <a:gd name="T75" fmla="*/ 136 h 338"/>
                <a:gd name="T76" fmla="*/ 30 w 331"/>
                <a:gd name="T77" fmla="*/ 156 h 338"/>
                <a:gd name="T78" fmla="*/ 32 w 331"/>
                <a:gd name="T79" fmla="*/ 193 h 338"/>
                <a:gd name="T80" fmla="*/ 29 w 331"/>
                <a:gd name="T81" fmla="*/ 204 h 338"/>
                <a:gd name="T82" fmla="*/ 38 w 331"/>
                <a:gd name="T83" fmla="*/ 286 h 338"/>
                <a:gd name="T84" fmla="*/ 70 w 331"/>
                <a:gd name="T85" fmla="*/ 269 h 338"/>
                <a:gd name="T86" fmla="*/ 89 w 331"/>
                <a:gd name="T87" fmla="*/ 281 h 338"/>
                <a:gd name="T88" fmla="*/ 139 w 331"/>
                <a:gd name="T89" fmla="*/ 303 h 338"/>
                <a:gd name="T90" fmla="*/ 146 w 331"/>
                <a:gd name="T91" fmla="*/ 310 h 338"/>
                <a:gd name="T92" fmla="*/ 207 w 331"/>
                <a:gd name="T93" fmla="*/ 338 h 338"/>
                <a:gd name="T94" fmla="*/ 209 w 331"/>
                <a:gd name="T95" fmla="*/ 307 h 338"/>
                <a:gd name="T96" fmla="*/ 222 w 331"/>
                <a:gd name="T97" fmla="*/ 299 h 338"/>
                <a:gd name="T98" fmla="*/ 245 w 331"/>
                <a:gd name="T99" fmla="*/ 281 h 338"/>
                <a:gd name="T100" fmla="*/ 258 w 331"/>
                <a:gd name="T101" fmla="*/ 270 h 338"/>
                <a:gd name="T102" fmla="*/ 268 w 331"/>
                <a:gd name="T103" fmla="*/ 271 h 338"/>
                <a:gd name="T104" fmla="*/ 306 w 331"/>
                <a:gd name="T105" fmla="*/ 206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1" h="338">
                  <a:moveTo>
                    <a:pt x="165" y="246"/>
                  </a:moveTo>
                  <a:lnTo>
                    <a:pt x="158" y="246"/>
                  </a:lnTo>
                  <a:lnTo>
                    <a:pt x="150" y="245"/>
                  </a:lnTo>
                  <a:lnTo>
                    <a:pt x="143" y="243"/>
                  </a:lnTo>
                  <a:lnTo>
                    <a:pt x="136" y="240"/>
                  </a:lnTo>
                  <a:lnTo>
                    <a:pt x="128" y="237"/>
                  </a:lnTo>
                  <a:lnTo>
                    <a:pt x="122" y="233"/>
                  </a:lnTo>
                  <a:lnTo>
                    <a:pt x="116" y="229"/>
                  </a:lnTo>
                  <a:lnTo>
                    <a:pt x="110" y="224"/>
                  </a:lnTo>
                  <a:lnTo>
                    <a:pt x="105" y="217"/>
                  </a:lnTo>
                  <a:lnTo>
                    <a:pt x="101" y="211"/>
                  </a:lnTo>
                  <a:lnTo>
                    <a:pt x="97" y="205"/>
                  </a:lnTo>
                  <a:lnTo>
                    <a:pt x="94" y="198"/>
                  </a:lnTo>
                  <a:lnTo>
                    <a:pt x="91" y="191"/>
                  </a:lnTo>
                  <a:lnTo>
                    <a:pt x="89" y="184"/>
                  </a:lnTo>
                  <a:lnTo>
                    <a:pt x="88" y="176"/>
                  </a:lnTo>
                  <a:lnTo>
                    <a:pt x="88" y="167"/>
                  </a:lnTo>
                  <a:lnTo>
                    <a:pt x="88" y="160"/>
                  </a:lnTo>
                  <a:lnTo>
                    <a:pt x="89" y="152"/>
                  </a:lnTo>
                  <a:lnTo>
                    <a:pt x="91" y="145"/>
                  </a:lnTo>
                  <a:lnTo>
                    <a:pt x="94" y="138"/>
                  </a:lnTo>
                  <a:lnTo>
                    <a:pt x="97" y="132"/>
                  </a:lnTo>
                  <a:lnTo>
                    <a:pt x="101" y="125"/>
                  </a:lnTo>
                  <a:lnTo>
                    <a:pt x="105" y="120"/>
                  </a:lnTo>
                  <a:lnTo>
                    <a:pt x="110" y="113"/>
                  </a:lnTo>
                  <a:lnTo>
                    <a:pt x="116" y="108"/>
                  </a:lnTo>
                  <a:lnTo>
                    <a:pt x="122" y="104"/>
                  </a:lnTo>
                  <a:lnTo>
                    <a:pt x="128" y="100"/>
                  </a:lnTo>
                  <a:lnTo>
                    <a:pt x="136" y="97"/>
                  </a:lnTo>
                  <a:lnTo>
                    <a:pt x="143" y="94"/>
                  </a:lnTo>
                  <a:lnTo>
                    <a:pt x="150" y="92"/>
                  </a:lnTo>
                  <a:lnTo>
                    <a:pt x="158" y="91"/>
                  </a:lnTo>
                  <a:lnTo>
                    <a:pt x="165" y="91"/>
                  </a:lnTo>
                  <a:lnTo>
                    <a:pt x="173" y="91"/>
                  </a:lnTo>
                  <a:lnTo>
                    <a:pt x="181" y="92"/>
                  </a:lnTo>
                  <a:lnTo>
                    <a:pt x="189" y="94"/>
                  </a:lnTo>
                  <a:lnTo>
                    <a:pt x="196" y="97"/>
                  </a:lnTo>
                  <a:lnTo>
                    <a:pt x="203" y="100"/>
                  </a:lnTo>
                  <a:lnTo>
                    <a:pt x="209" y="104"/>
                  </a:lnTo>
                  <a:lnTo>
                    <a:pt x="215" y="108"/>
                  </a:lnTo>
                  <a:lnTo>
                    <a:pt x="221" y="113"/>
                  </a:lnTo>
                  <a:lnTo>
                    <a:pt x="226" y="120"/>
                  </a:lnTo>
                  <a:lnTo>
                    <a:pt x="230" y="125"/>
                  </a:lnTo>
                  <a:lnTo>
                    <a:pt x="235" y="132"/>
                  </a:lnTo>
                  <a:lnTo>
                    <a:pt x="238" y="138"/>
                  </a:lnTo>
                  <a:lnTo>
                    <a:pt x="241" y="145"/>
                  </a:lnTo>
                  <a:lnTo>
                    <a:pt x="242" y="152"/>
                  </a:lnTo>
                  <a:lnTo>
                    <a:pt x="244" y="160"/>
                  </a:lnTo>
                  <a:lnTo>
                    <a:pt x="244" y="167"/>
                  </a:lnTo>
                  <a:lnTo>
                    <a:pt x="244" y="176"/>
                  </a:lnTo>
                  <a:lnTo>
                    <a:pt x="242" y="184"/>
                  </a:lnTo>
                  <a:lnTo>
                    <a:pt x="241" y="191"/>
                  </a:lnTo>
                  <a:lnTo>
                    <a:pt x="238" y="198"/>
                  </a:lnTo>
                  <a:lnTo>
                    <a:pt x="235" y="205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4"/>
                  </a:lnTo>
                  <a:lnTo>
                    <a:pt x="215" y="229"/>
                  </a:lnTo>
                  <a:lnTo>
                    <a:pt x="209" y="233"/>
                  </a:lnTo>
                  <a:lnTo>
                    <a:pt x="203" y="237"/>
                  </a:lnTo>
                  <a:lnTo>
                    <a:pt x="196" y="240"/>
                  </a:lnTo>
                  <a:lnTo>
                    <a:pt x="189" y="243"/>
                  </a:lnTo>
                  <a:lnTo>
                    <a:pt x="181" y="245"/>
                  </a:lnTo>
                  <a:lnTo>
                    <a:pt x="173" y="246"/>
                  </a:lnTo>
                  <a:lnTo>
                    <a:pt x="165" y="246"/>
                  </a:lnTo>
                  <a:close/>
                  <a:moveTo>
                    <a:pt x="306" y="206"/>
                  </a:moveTo>
                  <a:lnTo>
                    <a:pt x="303" y="204"/>
                  </a:lnTo>
                  <a:lnTo>
                    <a:pt x="301" y="201"/>
                  </a:lnTo>
                  <a:lnTo>
                    <a:pt x="300" y="197"/>
                  </a:lnTo>
                  <a:lnTo>
                    <a:pt x="300" y="193"/>
                  </a:lnTo>
                  <a:lnTo>
                    <a:pt x="302" y="181"/>
                  </a:lnTo>
                  <a:lnTo>
                    <a:pt x="302" y="167"/>
                  </a:lnTo>
                  <a:lnTo>
                    <a:pt x="302" y="156"/>
                  </a:lnTo>
                  <a:lnTo>
                    <a:pt x="300" y="144"/>
                  </a:lnTo>
                  <a:lnTo>
                    <a:pt x="300" y="140"/>
                  </a:lnTo>
                  <a:lnTo>
                    <a:pt x="301" y="136"/>
                  </a:lnTo>
                  <a:lnTo>
                    <a:pt x="303" y="133"/>
                  </a:lnTo>
                  <a:lnTo>
                    <a:pt x="306" y="131"/>
                  </a:lnTo>
                  <a:lnTo>
                    <a:pt x="331" y="116"/>
                  </a:lnTo>
                  <a:lnTo>
                    <a:pt x="294" y="51"/>
                  </a:lnTo>
                  <a:lnTo>
                    <a:pt x="268" y="66"/>
                  </a:lnTo>
                  <a:lnTo>
                    <a:pt x="265" y="67"/>
                  </a:lnTo>
                  <a:lnTo>
                    <a:pt x="261" y="68"/>
                  </a:lnTo>
                  <a:lnTo>
                    <a:pt x="258" y="67"/>
                  </a:lnTo>
                  <a:lnTo>
                    <a:pt x="255" y="64"/>
                  </a:lnTo>
                  <a:lnTo>
                    <a:pt x="251" y="60"/>
                  </a:lnTo>
                  <a:lnTo>
                    <a:pt x="242" y="53"/>
                  </a:lnTo>
                  <a:lnTo>
                    <a:pt x="232" y="47"/>
                  </a:lnTo>
                  <a:lnTo>
                    <a:pt x="223" y="41"/>
                  </a:lnTo>
                  <a:lnTo>
                    <a:pt x="214" y="37"/>
                  </a:lnTo>
                  <a:lnTo>
                    <a:pt x="211" y="35"/>
                  </a:lnTo>
                  <a:lnTo>
                    <a:pt x="209" y="32"/>
                  </a:lnTo>
                  <a:lnTo>
                    <a:pt x="207" y="29"/>
                  </a:lnTo>
                  <a:lnTo>
                    <a:pt x="207" y="25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5"/>
                  </a:lnTo>
                  <a:lnTo>
                    <a:pt x="134" y="29"/>
                  </a:lnTo>
                  <a:lnTo>
                    <a:pt x="133" y="32"/>
                  </a:lnTo>
                  <a:lnTo>
                    <a:pt x="129" y="35"/>
                  </a:lnTo>
                  <a:lnTo>
                    <a:pt x="126" y="37"/>
                  </a:lnTo>
                  <a:lnTo>
                    <a:pt x="113" y="42"/>
                  </a:lnTo>
                  <a:lnTo>
                    <a:pt x="100" y="49"/>
                  </a:lnTo>
                  <a:lnTo>
                    <a:pt x="88" y="57"/>
                  </a:lnTo>
                  <a:lnTo>
                    <a:pt x="77" y="64"/>
                  </a:lnTo>
                  <a:lnTo>
                    <a:pt x="74" y="67"/>
                  </a:lnTo>
                  <a:lnTo>
                    <a:pt x="70" y="68"/>
                  </a:lnTo>
                  <a:lnTo>
                    <a:pt x="66" y="67"/>
                  </a:lnTo>
                  <a:lnTo>
                    <a:pt x="63" y="66"/>
                  </a:lnTo>
                  <a:lnTo>
                    <a:pt x="38" y="51"/>
                  </a:lnTo>
                  <a:lnTo>
                    <a:pt x="0" y="116"/>
                  </a:lnTo>
                  <a:lnTo>
                    <a:pt x="25" y="131"/>
                  </a:lnTo>
                  <a:lnTo>
                    <a:pt x="29" y="133"/>
                  </a:lnTo>
                  <a:lnTo>
                    <a:pt x="31" y="136"/>
                  </a:lnTo>
                  <a:lnTo>
                    <a:pt x="32" y="140"/>
                  </a:lnTo>
                  <a:lnTo>
                    <a:pt x="32" y="144"/>
                  </a:lnTo>
                  <a:lnTo>
                    <a:pt x="30" y="156"/>
                  </a:lnTo>
                  <a:lnTo>
                    <a:pt x="29" y="167"/>
                  </a:lnTo>
                  <a:lnTo>
                    <a:pt x="30" y="181"/>
                  </a:lnTo>
                  <a:lnTo>
                    <a:pt x="32" y="193"/>
                  </a:lnTo>
                  <a:lnTo>
                    <a:pt x="32" y="197"/>
                  </a:lnTo>
                  <a:lnTo>
                    <a:pt x="31" y="201"/>
                  </a:lnTo>
                  <a:lnTo>
                    <a:pt x="29" y="204"/>
                  </a:lnTo>
                  <a:lnTo>
                    <a:pt x="25" y="206"/>
                  </a:lnTo>
                  <a:lnTo>
                    <a:pt x="0" y="221"/>
                  </a:lnTo>
                  <a:lnTo>
                    <a:pt x="38" y="286"/>
                  </a:lnTo>
                  <a:lnTo>
                    <a:pt x="63" y="271"/>
                  </a:lnTo>
                  <a:lnTo>
                    <a:pt x="66" y="269"/>
                  </a:lnTo>
                  <a:lnTo>
                    <a:pt x="70" y="269"/>
                  </a:lnTo>
                  <a:lnTo>
                    <a:pt x="74" y="270"/>
                  </a:lnTo>
                  <a:lnTo>
                    <a:pt x="77" y="273"/>
                  </a:lnTo>
                  <a:lnTo>
                    <a:pt x="89" y="281"/>
                  </a:lnTo>
                  <a:lnTo>
                    <a:pt x="105" y="289"/>
                  </a:lnTo>
                  <a:lnTo>
                    <a:pt x="122" y="296"/>
                  </a:lnTo>
                  <a:lnTo>
                    <a:pt x="139" y="303"/>
                  </a:lnTo>
                  <a:lnTo>
                    <a:pt x="142" y="304"/>
                  </a:lnTo>
                  <a:lnTo>
                    <a:pt x="144" y="307"/>
                  </a:lnTo>
                  <a:lnTo>
                    <a:pt x="146" y="310"/>
                  </a:lnTo>
                  <a:lnTo>
                    <a:pt x="147" y="313"/>
                  </a:lnTo>
                  <a:lnTo>
                    <a:pt x="147" y="338"/>
                  </a:lnTo>
                  <a:lnTo>
                    <a:pt x="207" y="338"/>
                  </a:lnTo>
                  <a:lnTo>
                    <a:pt x="207" y="313"/>
                  </a:lnTo>
                  <a:lnTo>
                    <a:pt x="207" y="310"/>
                  </a:lnTo>
                  <a:lnTo>
                    <a:pt x="209" y="307"/>
                  </a:lnTo>
                  <a:lnTo>
                    <a:pt x="211" y="304"/>
                  </a:lnTo>
                  <a:lnTo>
                    <a:pt x="214" y="303"/>
                  </a:lnTo>
                  <a:lnTo>
                    <a:pt x="222" y="299"/>
                  </a:lnTo>
                  <a:lnTo>
                    <a:pt x="230" y="294"/>
                  </a:lnTo>
                  <a:lnTo>
                    <a:pt x="238" y="288"/>
                  </a:lnTo>
                  <a:lnTo>
                    <a:pt x="245" y="281"/>
                  </a:lnTo>
                  <a:lnTo>
                    <a:pt x="250" y="277"/>
                  </a:lnTo>
                  <a:lnTo>
                    <a:pt x="255" y="273"/>
                  </a:lnTo>
                  <a:lnTo>
                    <a:pt x="258" y="270"/>
                  </a:lnTo>
                  <a:lnTo>
                    <a:pt x="261" y="269"/>
                  </a:lnTo>
                  <a:lnTo>
                    <a:pt x="265" y="269"/>
                  </a:lnTo>
                  <a:lnTo>
                    <a:pt x="268" y="271"/>
                  </a:lnTo>
                  <a:lnTo>
                    <a:pt x="294" y="286"/>
                  </a:lnTo>
                  <a:lnTo>
                    <a:pt x="331" y="221"/>
                  </a:lnTo>
                  <a:lnTo>
                    <a:pt x="306" y="2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0EEDBDF-A338-44FB-A32C-B925DA4A3687}"/>
              </a:ext>
            </a:extLst>
          </p:cNvPr>
          <p:cNvGrpSpPr/>
          <p:nvPr/>
        </p:nvGrpSpPr>
        <p:grpSpPr>
          <a:xfrm>
            <a:off x="5536059" y="4159933"/>
            <a:ext cx="559941" cy="507350"/>
            <a:chOff x="6448425" y="796925"/>
            <a:chExt cx="287338" cy="260350"/>
          </a:xfrm>
          <a:solidFill>
            <a:schemeClr val="bg1"/>
          </a:solidFill>
        </p:grpSpPr>
        <p:sp>
          <p:nvSpPr>
            <p:cNvPr id="52" name="Freeform 3562">
              <a:extLst>
                <a:ext uri="{FF2B5EF4-FFF2-40B4-BE49-F238E27FC236}">
                  <a16:creationId xmlns:a16="http://schemas.microsoft.com/office/drawing/2014/main" id="{717F4A31-117A-4C9D-9E60-4EE83D3AF5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8425" y="796925"/>
              <a:ext cx="277812" cy="161925"/>
            </a:xfrm>
            <a:custGeom>
              <a:avLst/>
              <a:gdLst>
                <a:gd name="T0" fmla="*/ 8 w 701"/>
                <a:gd name="T1" fmla="*/ 285 h 408"/>
                <a:gd name="T2" fmla="*/ 5 w 701"/>
                <a:gd name="T3" fmla="*/ 288 h 408"/>
                <a:gd name="T4" fmla="*/ 2 w 701"/>
                <a:gd name="T5" fmla="*/ 290 h 408"/>
                <a:gd name="T6" fmla="*/ 1 w 701"/>
                <a:gd name="T7" fmla="*/ 293 h 408"/>
                <a:gd name="T8" fmla="*/ 0 w 701"/>
                <a:gd name="T9" fmla="*/ 297 h 408"/>
                <a:gd name="T10" fmla="*/ 1 w 701"/>
                <a:gd name="T11" fmla="*/ 300 h 408"/>
                <a:gd name="T12" fmla="*/ 2 w 701"/>
                <a:gd name="T13" fmla="*/ 303 h 408"/>
                <a:gd name="T14" fmla="*/ 5 w 701"/>
                <a:gd name="T15" fmla="*/ 306 h 408"/>
                <a:gd name="T16" fmla="*/ 8 w 701"/>
                <a:gd name="T17" fmla="*/ 308 h 408"/>
                <a:gd name="T18" fmla="*/ 259 w 701"/>
                <a:gd name="T19" fmla="*/ 408 h 408"/>
                <a:gd name="T20" fmla="*/ 701 w 701"/>
                <a:gd name="T21" fmla="*/ 0 h 408"/>
                <a:gd name="T22" fmla="*/ 8 w 701"/>
                <a:gd name="T23" fmla="*/ 285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1" h="408">
                  <a:moveTo>
                    <a:pt x="8" y="285"/>
                  </a:moveTo>
                  <a:lnTo>
                    <a:pt x="5" y="288"/>
                  </a:lnTo>
                  <a:lnTo>
                    <a:pt x="2" y="290"/>
                  </a:lnTo>
                  <a:lnTo>
                    <a:pt x="1" y="293"/>
                  </a:lnTo>
                  <a:lnTo>
                    <a:pt x="0" y="297"/>
                  </a:lnTo>
                  <a:lnTo>
                    <a:pt x="1" y="300"/>
                  </a:lnTo>
                  <a:lnTo>
                    <a:pt x="2" y="303"/>
                  </a:lnTo>
                  <a:lnTo>
                    <a:pt x="5" y="306"/>
                  </a:lnTo>
                  <a:lnTo>
                    <a:pt x="8" y="308"/>
                  </a:lnTo>
                  <a:lnTo>
                    <a:pt x="259" y="408"/>
                  </a:lnTo>
                  <a:lnTo>
                    <a:pt x="701" y="0"/>
                  </a:lnTo>
                  <a:lnTo>
                    <a:pt x="8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563">
              <a:extLst>
                <a:ext uri="{FF2B5EF4-FFF2-40B4-BE49-F238E27FC236}">
                  <a16:creationId xmlns:a16="http://schemas.microsoft.com/office/drawing/2014/main" id="{DC3DE453-1EAD-4FA4-9861-79825F696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4788" y="800100"/>
              <a:ext cx="180975" cy="257175"/>
            </a:xfrm>
            <a:custGeom>
              <a:avLst/>
              <a:gdLst>
                <a:gd name="T0" fmla="*/ 0 w 456"/>
                <a:gd name="T1" fmla="*/ 424 h 646"/>
                <a:gd name="T2" fmla="*/ 0 w 456"/>
                <a:gd name="T3" fmla="*/ 635 h 646"/>
                <a:gd name="T4" fmla="*/ 0 w 456"/>
                <a:gd name="T5" fmla="*/ 639 h 646"/>
                <a:gd name="T6" fmla="*/ 3 w 456"/>
                <a:gd name="T7" fmla="*/ 642 h 646"/>
                <a:gd name="T8" fmla="*/ 5 w 456"/>
                <a:gd name="T9" fmla="*/ 645 h 646"/>
                <a:gd name="T10" fmla="*/ 9 w 456"/>
                <a:gd name="T11" fmla="*/ 646 h 646"/>
                <a:gd name="T12" fmla="*/ 11 w 456"/>
                <a:gd name="T13" fmla="*/ 646 h 646"/>
                <a:gd name="T14" fmla="*/ 12 w 456"/>
                <a:gd name="T15" fmla="*/ 646 h 646"/>
                <a:gd name="T16" fmla="*/ 16 w 456"/>
                <a:gd name="T17" fmla="*/ 646 h 646"/>
                <a:gd name="T18" fmla="*/ 18 w 456"/>
                <a:gd name="T19" fmla="*/ 645 h 646"/>
                <a:gd name="T20" fmla="*/ 21 w 456"/>
                <a:gd name="T21" fmla="*/ 644 h 646"/>
                <a:gd name="T22" fmla="*/ 22 w 456"/>
                <a:gd name="T23" fmla="*/ 641 h 646"/>
                <a:gd name="T24" fmla="*/ 126 w 456"/>
                <a:gd name="T25" fmla="*/ 469 h 646"/>
                <a:gd name="T26" fmla="*/ 315 w 456"/>
                <a:gd name="T27" fmla="*/ 569 h 646"/>
                <a:gd name="T28" fmla="*/ 317 w 456"/>
                <a:gd name="T29" fmla="*/ 570 h 646"/>
                <a:gd name="T30" fmla="*/ 320 w 456"/>
                <a:gd name="T31" fmla="*/ 572 h 646"/>
                <a:gd name="T32" fmla="*/ 323 w 456"/>
                <a:gd name="T33" fmla="*/ 570 h 646"/>
                <a:gd name="T34" fmla="*/ 325 w 456"/>
                <a:gd name="T35" fmla="*/ 570 h 646"/>
                <a:gd name="T36" fmla="*/ 329 w 456"/>
                <a:gd name="T37" fmla="*/ 567 h 646"/>
                <a:gd name="T38" fmla="*/ 332 w 456"/>
                <a:gd name="T39" fmla="*/ 561 h 646"/>
                <a:gd name="T40" fmla="*/ 456 w 456"/>
                <a:gd name="T41" fmla="*/ 0 h 646"/>
                <a:gd name="T42" fmla="*/ 0 w 456"/>
                <a:gd name="T43" fmla="*/ 424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56" h="646">
                  <a:moveTo>
                    <a:pt x="0" y="424"/>
                  </a:moveTo>
                  <a:lnTo>
                    <a:pt x="0" y="635"/>
                  </a:lnTo>
                  <a:lnTo>
                    <a:pt x="0" y="639"/>
                  </a:lnTo>
                  <a:lnTo>
                    <a:pt x="3" y="642"/>
                  </a:lnTo>
                  <a:lnTo>
                    <a:pt x="5" y="645"/>
                  </a:lnTo>
                  <a:lnTo>
                    <a:pt x="9" y="646"/>
                  </a:lnTo>
                  <a:lnTo>
                    <a:pt x="11" y="646"/>
                  </a:lnTo>
                  <a:lnTo>
                    <a:pt x="12" y="646"/>
                  </a:lnTo>
                  <a:lnTo>
                    <a:pt x="16" y="646"/>
                  </a:lnTo>
                  <a:lnTo>
                    <a:pt x="18" y="645"/>
                  </a:lnTo>
                  <a:lnTo>
                    <a:pt x="21" y="644"/>
                  </a:lnTo>
                  <a:lnTo>
                    <a:pt x="22" y="641"/>
                  </a:lnTo>
                  <a:lnTo>
                    <a:pt x="126" y="469"/>
                  </a:lnTo>
                  <a:lnTo>
                    <a:pt x="315" y="569"/>
                  </a:lnTo>
                  <a:lnTo>
                    <a:pt x="317" y="570"/>
                  </a:lnTo>
                  <a:lnTo>
                    <a:pt x="320" y="572"/>
                  </a:lnTo>
                  <a:lnTo>
                    <a:pt x="323" y="570"/>
                  </a:lnTo>
                  <a:lnTo>
                    <a:pt x="325" y="570"/>
                  </a:lnTo>
                  <a:lnTo>
                    <a:pt x="329" y="567"/>
                  </a:lnTo>
                  <a:lnTo>
                    <a:pt x="332" y="561"/>
                  </a:lnTo>
                  <a:lnTo>
                    <a:pt x="456" y="0"/>
                  </a:lnTo>
                  <a:lnTo>
                    <a:pt x="0" y="4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Rectangle 4"/>
          <p:cNvSpPr/>
          <p:nvPr/>
        </p:nvSpPr>
        <p:spPr>
          <a:xfrm>
            <a:off x="3358176" y="312448"/>
            <a:ext cx="56390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VGG19 </a:t>
            </a:r>
            <a:r>
              <a:rPr lang="fr-FR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Model Réalisation</a:t>
            </a:r>
            <a:endParaRPr lang="en-US" sz="4000" dirty="0"/>
          </a:p>
        </p:txBody>
      </p:sp>
      <p:sp>
        <p:nvSpPr>
          <p:cNvPr id="26" name="TextBox 7">
            <a:extLst>
              <a:ext uri="{FF2B5EF4-FFF2-40B4-BE49-F238E27FC236}">
                <a16:creationId xmlns:a16="http://schemas.microsoft.com/office/drawing/2014/main" id="{385FB431-7B14-4614-BB3B-FA17C1F6C41E}"/>
              </a:ext>
            </a:extLst>
          </p:cNvPr>
          <p:cNvSpPr txBox="1"/>
          <p:nvPr/>
        </p:nvSpPr>
        <p:spPr>
          <a:xfrm>
            <a:off x="-329184" y="128016"/>
            <a:ext cx="2724912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deep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+mj-lt"/>
              </a:rPr>
              <a:t>learning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59" y="2423659"/>
            <a:ext cx="4938712" cy="3346382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0495" y="2394630"/>
            <a:ext cx="4695076" cy="328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3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1599025" y="94519"/>
            <a:ext cx="90810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Conclusion</a:t>
            </a:r>
            <a:endParaRPr lang="en-US" sz="4000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1811241" y="2292767"/>
            <a:ext cx="86565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400" dirty="0" smtClean="0">
                <a:solidFill>
                  <a:srgbClr val="173D6B"/>
                </a:solidFill>
                <a:latin typeface="Tw Cen MT" panose="020B0602020104020603" pitchFamily="34" charset="0"/>
              </a:rPr>
              <a:t>	Le </a:t>
            </a:r>
            <a:r>
              <a:rPr lang="fr-FR" sz="2400" dirty="0">
                <a:solidFill>
                  <a:srgbClr val="173D6B"/>
                </a:solidFill>
                <a:latin typeface="Tw Cen MT" panose="020B0602020104020603" pitchFamily="34" charset="0"/>
              </a:rPr>
              <a:t>monde de l'imagerie médicale est sur le point de révolutionner le déploiement des technologies basées sur </a:t>
            </a:r>
            <a:r>
              <a:rPr lang="fr-FR" sz="2400" b="1" dirty="0" err="1" smtClean="0">
                <a:solidFill>
                  <a:srgbClr val="173D6B"/>
                </a:solidFill>
                <a:latin typeface="Tw Cen MT" panose="020B0602020104020603" pitchFamily="34" charset="0"/>
              </a:rPr>
              <a:t>deep</a:t>
            </a:r>
            <a:r>
              <a:rPr lang="fr-FR" sz="2400" dirty="0" smtClean="0">
                <a:solidFill>
                  <a:srgbClr val="173D6B"/>
                </a:solidFill>
                <a:latin typeface="Tw Cen MT" panose="020B0602020104020603" pitchFamily="34" charset="0"/>
              </a:rPr>
              <a:t> </a:t>
            </a:r>
            <a:r>
              <a:rPr lang="fr-FR" sz="2400" b="1" dirty="0" err="1" smtClean="0">
                <a:solidFill>
                  <a:srgbClr val="173D6B"/>
                </a:solidFill>
                <a:latin typeface="Tw Cen MT" panose="020B0602020104020603" pitchFamily="34" charset="0"/>
              </a:rPr>
              <a:t>learning</a:t>
            </a:r>
            <a:r>
              <a:rPr lang="fr-FR" sz="2400" dirty="0" smtClean="0">
                <a:solidFill>
                  <a:srgbClr val="173D6B"/>
                </a:solidFill>
                <a:latin typeface="Tw Cen MT" panose="020B0602020104020603" pitchFamily="34" charset="0"/>
              </a:rPr>
              <a:t>.</a:t>
            </a:r>
          </a:p>
          <a:p>
            <a:pPr algn="just"/>
            <a:endParaRPr lang="fr-FR" sz="2400" dirty="0">
              <a:solidFill>
                <a:srgbClr val="173D6B"/>
              </a:solidFill>
              <a:latin typeface="Tw Cen MT" panose="020B0602020104020603" pitchFamily="34" charset="0"/>
            </a:endParaRPr>
          </a:p>
          <a:p>
            <a:pPr algn="just"/>
            <a:r>
              <a:rPr lang="fr-FR" sz="2400" dirty="0" smtClean="0">
                <a:solidFill>
                  <a:srgbClr val="173D6B"/>
                </a:solidFill>
                <a:latin typeface="Tw Cen MT" panose="020B0602020104020603" pitchFamily="34" charset="0"/>
              </a:rPr>
              <a:t>	Alors d’</a:t>
            </a:r>
            <a:r>
              <a:rPr lang="fr-FR" sz="2400" dirty="0" err="1" smtClean="0">
                <a:solidFill>
                  <a:srgbClr val="173D6B"/>
                </a:solidFill>
                <a:latin typeface="Tw Cen MT" panose="020B0602020104020603" pitchFamily="34" charset="0"/>
              </a:rPr>
              <a:t>aprés</a:t>
            </a:r>
            <a:r>
              <a:rPr lang="fr-FR" sz="2400" dirty="0" smtClean="0">
                <a:solidFill>
                  <a:srgbClr val="173D6B"/>
                </a:solidFill>
                <a:latin typeface="Tw Cen MT" panose="020B0602020104020603" pitchFamily="34" charset="0"/>
              </a:rPr>
              <a:t> les résultats de notre étude , on peut déduire que le model vgg16 est le meilleur model qu’on peut affronté a notre type de maladie ,mais on peut l’améliorer à l’aide d’augmentation de nombre de data utiliser en équilibrant le cas pneumonie avec le cas normaux </a:t>
            </a:r>
          </a:p>
          <a:p>
            <a:pPr algn="just"/>
            <a:endParaRPr lang="fr-FR" sz="2400" dirty="0">
              <a:solidFill>
                <a:srgbClr val="173D6B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9096240" y="6256597"/>
            <a:ext cx="2743200" cy="365125"/>
          </a:xfrm>
        </p:spPr>
        <p:txBody>
          <a:bodyPr/>
          <a:lstStyle/>
          <a:p>
            <a:fld id="{7FAA5F3C-F0A9-42FF-BB7C-DD95C97F8441}" type="slidenum">
              <a:rPr lang="en-US" sz="2400" smtClean="0"/>
              <a:t>16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18173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chemeClr val="bg2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8899C9C-F08F-4602-9664-CCC8D4CC14FF}"/>
              </a:ext>
            </a:extLst>
          </p:cNvPr>
          <p:cNvGrpSpPr/>
          <p:nvPr/>
        </p:nvGrpSpPr>
        <p:grpSpPr>
          <a:xfrm>
            <a:off x="5636664" y="2308432"/>
            <a:ext cx="918672" cy="918672"/>
            <a:chOff x="4319588" y="4213225"/>
            <a:chExt cx="287338" cy="287338"/>
          </a:xfrm>
        </p:grpSpPr>
        <p:sp>
          <p:nvSpPr>
            <p:cNvPr id="5" name="Freeform 421">
              <a:extLst>
                <a:ext uri="{FF2B5EF4-FFF2-40B4-BE49-F238E27FC236}">
                  <a16:creationId xmlns:a16="http://schemas.microsoft.com/office/drawing/2014/main" id="{0CF6ED77-998B-4EF7-A8F9-D57AC3A61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1988" y="4213225"/>
              <a:ext cx="134938" cy="133350"/>
            </a:xfrm>
            <a:custGeom>
              <a:avLst/>
              <a:gdLst>
                <a:gd name="T0" fmla="*/ 15 w 422"/>
                <a:gd name="T1" fmla="*/ 422 h 422"/>
                <a:gd name="T2" fmla="*/ 407 w 422"/>
                <a:gd name="T3" fmla="*/ 422 h 422"/>
                <a:gd name="T4" fmla="*/ 409 w 422"/>
                <a:gd name="T5" fmla="*/ 421 h 422"/>
                <a:gd name="T6" fmla="*/ 412 w 422"/>
                <a:gd name="T7" fmla="*/ 421 h 422"/>
                <a:gd name="T8" fmla="*/ 414 w 422"/>
                <a:gd name="T9" fmla="*/ 419 h 422"/>
                <a:gd name="T10" fmla="*/ 416 w 422"/>
                <a:gd name="T11" fmla="*/ 417 h 422"/>
                <a:gd name="T12" fmla="*/ 419 w 422"/>
                <a:gd name="T13" fmla="*/ 414 h 422"/>
                <a:gd name="T14" fmla="*/ 420 w 422"/>
                <a:gd name="T15" fmla="*/ 412 h 422"/>
                <a:gd name="T16" fmla="*/ 421 w 422"/>
                <a:gd name="T17" fmla="*/ 409 h 422"/>
                <a:gd name="T18" fmla="*/ 422 w 422"/>
                <a:gd name="T19" fmla="*/ 407 h 422"/>
                <a:gd name="T20" fmla="*/ 421 w 422"/>
                <a:gd name="T21" fmla="*/ 386 h 422"/>
                <a:gd name="T22" fmla="*/ 420 w 422"/>
                <a:gd name="T23" fmla="*/ 365 h 422"/>
                <a:gd name="T24" fmla="*/ 416 w 422"/>
                <a:gd name="T25" fmla="*/ 345 h 422"/>
                <a:gd name="T26" fmla="*/ 413 w 422"/>
                <a:gd name="T27" fmla="*/ 324 h 422"/>
                <a:gd name="T28" fmla="*/ 409 w 422"/>
                <a:gd name="T29" fmla="*/ 305 h 422"/>
                <a:gd name="T30" fmla="*/ 403 w 422"/>
                <a:gd name="T31" fmla="*/ 286 h 422"/>
                <a:gd name="T32" fmla="*/ 397 w 422"/>
                <a:gd name="T33" fmla="*/ 266 h 422"/>
                <a:gd name="T34" fmla="*/ 390 w 422"/>
                <a:gd name="T35" fmla="*/ 248 h 422"/>
                <a:gd name="T36" fmla="*/ 381 w 422"/>
                <a:gd name="T37" fmla="*/ 230 h 422"/>
                <a:gd name="T38" fmla="*/ 372 w 422"/>
                <a:gd name="T39" fmla="*/ 213 h 422"/>
                <a:gd name="T40" fmla="*/ 363 w 422"/>
                <a:gd name="T41" fmla="*/ 196 h 422"/>
                <a:gd name="T42" fmla="*/ 352 w 422"/>
                <a:gd name="T43" fmla="*/ 180 h 422"/>
                <a:gd name="T44" fmla="*/ 340 w 422"/>
                <a:gd name="T45" fmla="*/ 163 h 422"/>
                <a:gd name="T46" fmla="*/ 329 w 422"/>
                <a:gd name="T47" fmla="*/ 148 h 422"/>
                <a:gd name="T48" fmla="*/ 316 w 422"/>
                <a:gd name="T49" fmla="*/ 133 h 422"/>
                <a:gd name="T50" fmla="*/ 302 w 422"/>
                <a:gd name="T51" fmla="*/ 119 h 422"/>
                <a:gd name="T52" fmla="*/ 288 w 422"/>
                <a:gd name="T53" fmla="*/ 106 h 422"/>
                <a:gd name="T54" fmla="*/ 274 w 422"/>
                <a:gd name="T55" fmla="*/ 93 h 422"/>
                <a:gd name="T56" fmla="*/ 258 w 422"/>
                <a:gd name="T57" fmla="*/ 81 h 422"/>
                <a:gd name="T58" fmla="*/ 242 w 422"/>
                <a:gd name="T59" fmla="*/ 69 h 422"/>
                <a:gd name="T60" fmla="*/ 226 w 422"/>
                <a:gd name="T61" fmla="*/ 59 h 422"/>
                <a:gd name="T62" fmla="*/ 208 w 422"/>
                <a:gd name="T63" fmla="*/ 49 h 422"/>
                <a:gd name="T64" fmla="*/ 191 w 422"/>
                <a:gd name="T65" fmla="*/ 40 h 422"/>
                <a:gd name="T66" fmla="*/ 173 w 422"/>
                <a:gd name="T67" fmla="*/ 32 h 422"/>
                <a:gd name="T68" fmla="*/ 155 w 422"/>
                <a:gd name="T69" fmla="*/ 25 h 422"/>
                <a:gd name="T70" fmla="*/ 135 w 422"/>
                <a:gd name="T71" fmla="*/ 19 h 422"/>
                <a:gd name="T72" fmla="*/ 116 w 422"/>
                <a:gd name="T73" fmla="*/ 13 h 422"/>
                <a:gd name="T74" fmla="*/ 97 w 422"/>
                <a:gd name="T75" fmla="*/ 8 h 422"/>
                <a:gd name="T76" fmla="*/ 76 w 422"/>
                <a:gd name="T77" fmla="*/ 5 h 422"/>
                <a:gd name="T78" fmla="*/ 56 w 422"/>
                <a:gd name="T79" fmla="*/ 3 h 422"/>
                <a:gd name="T80" fmla="*/ 36 w 422"/>
                <a:gd name="T81" fmla="*/ 0 h 422"/>
                <a:gd name="T82" fmla="*/ 15 w 422"/>
                <a:gd name="T83" fmla="*/ 0 h 422"/>
                <a:gd name="T84" fmla="*/ 12 w 422"/>
                <a:gd name="T85" fmla="*/ 0 h 422"/>
                <a:gd name="T86" fmla="*/ 9 w 422"/>
                <a:gd name="T87" fmla="*/ 2 h 422"/>
                <a:gd name="T88" fmla="*/ 7 w 422"/>
                <a:gd name="T89" fmla="*/ 3 h 422"/>
                <a:gd name="T90" fmla="*/ 5 w 422"/>
                <a:gd name="T91" fmla="*/ 5 h 422"/>
                <a:gd name="T92" fmla="*/ 2 w 422"/>
                <a:gd name="T93" fmla="*/ 7 h 422"/>
                <a:gd name="T94" fmla="*/ 1 w 422"/>
                <a:gd name="T95" fmla="*/ 9 h 422"/>
                <a:gd name="T96" fmla="*/ 0 w 422"/>
                <a:gd name="T97" fmla="*/ 12 h 422"/>
                <a:gd name="T98" fmla="*/ 0 w 422"/>
                <a:gd name="T99" fmla="*/ 15 h 422"/>
                <a:gd name="T100" fmla="*/ 0 w 422"/>
                <a:gd name="T101" fmla="*/ 406 h 422"/>
                <a:gd name="T102" fmla="*/ 0 w 422"/>
                <a:gd name="T103" fmla="*/ 409 h 422"/>
                <a:gd name="T104" fmla="*/ 1 w 422"/>
                <a:gd name="T105" fmla="*/ 412 h 422"/>
                <a:gd name="T106" fmla="*/ 2 w 422"/>
                <a:gd name="T107" fmla="*/ 414 h 422"/>
                <a:gd name="T108" fmla="*/ 5 w 422"/>
                <a:gd name="T109" fmla="*/ 417 h 422"/>
                <a:gd name="T110" fmla="*/ 7 w 422"/>
                <a:gd name="T111" fmla="*/ 419 h 422"/>
                <a:gd name="T112" fmla="*/ 9 w 422"/>
                <a:gd name="T113" fmla="*/ 421 h 422"/>
                <a:gd name="T114" fmla="*/ 12 w 422"/>
                <a:gd name="T115" fmla="*/ 421 h 422"/>
                <a:gd name="T116" fmla="*/ 15 w 422"/>
                <a:gd name="T117" fmla="*/ 422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22" h="422">
                  <a:moveTo>
                    <a:pt x="15" y="422"/>
                  </a:moveTo>
                  <a:lnTo>
                    <a:pt x="407" y="422"/>
                  </a:lnTo>
                  <a:lnTo>
                    <a:pt x="409" y="421"/>
                  </a:lnTo>
                  <a:lnTo>
                    <a:pt x="412" y="421"/>
                  </a:lnTo>
                  <a:lnTo>
                    <a:pt x="414" y="419"/>
                  </a:lnTo>
                  <a:lnTo>
                    <a:pt x="416" y="417"/>
                  </a:lnTo>
                  <a:lnTo>
                    <a:pt x="419" y="414"/>
                  </a:lnTo>
                  <a:lnTo>
                    <a:pt x="420" y="412"/>
                  </a:lnTo>
                  <a:lnTo>
                    <a:pt x="421" y="409"/>
                  </a:lnTo>
                  <a:lnTo>
                    <a:pt x="422" y="407"/>
                  </a:lnTo>
                  <a:lnTo>
                    <a:pt x="421" y="386"/>
                  </a:lnTo>
                  <a:lnTo>
                    <a:pt x="420" y="365"/>
                  </a:lnTo>
                  <a:lnTo>
                    <a:pt x="416" y="345"/>
                  </a:lnTo>
                  <a:lnTo>
                    <a:pt x="413" y="324"/>
                  </a:lnTo>
                  <a:lnTo>
                    <a:pt x="409" y="305"/>
                  </a:lnTo>
                  <a:lnTo>
                    <a:pt x="403" y="286"/>
                  </a:lnTo>
                  <a:lnTo>
                    <a:pt x="397" y="266"/>
                  </a:lnTo>
                  <a:lnTo>
                    <a:pt x="390" y="248"/>
                  </a:lnTo>
                  <a:lnTo>
                    <a:pt x="381" y="230"/>
                  </a:lnTo>
                  <a:lnTo>
                    <a:pt x="372" y="213"/>
                  </a:lnTo>
                  <a:lnTo>
                    <a:pt x="363" y="196"/>
                  </a:lnTo>
                  <a:lnTo>
                    <a:pt x="352" y="180"/>
                  </a:lnTo>
                  <a:lnTo>
                    <a:pt x="340" y="163"/>
                  </a:lnTo>
                  <a:lnTo>
                    <a:pt x="329" y="148"/>
                  </a:lnTo>
                  <a:lnTo>
                    <a:pt x="316" y="133"/>
                  </a:lnTo>
                  <a:lnTo>
                    <a:pt x="302" y="119"/>
                  </a:lnTo>
                  <a:lnTo>
                    <a:pt x="288" y="106"/>
                  </a:lnTo>
                  <a:lnTo>
                    <a:pt x="274" y="93"/>
                  </a:lnTo>
                  <a:lnTo>
                    <a:pt x="258" y="81"/>
                  </a:lnTo>
                  <a:lnTo>
                    <a:pt x="242" y="69"/>
                  </a:lnTo>
                  <a:lnTo>
                    <a:pt x="226" y="59"/>
                  </a:lnTo>
                  <a:lnTo>
                    <a:pt x="208" y="49"/>
                  </a:lnTo>
                  <a:lnTo>
                    <a:pt x="191" y="40"/>
                  </a:lnTo>
                  <a:lnTo>
                    <a:pt x="173" y="32"/>
                  </a:lnTo>
                  <a:lnTo>
                    <a:pt x="155" y="25"/>
                  </a:lnTo>
                  <a:lnTo>
                    <a:pt x="135" y="19"/>
                  </a:lnTo>
                  <a:lnTo>
                    <a:pt x="116" y="13"/>
                  </a:lnTo>
                  <a:lnTo>
                    <a:pt x="97" y="8"/>
                  </a:lnTo>
                  <a:lnTo>
                    <a:pt x="76" y="5"/>
                  </a:lnTo>
                  <a:lnTo>
                    <a:pt x="56" y="3"/>
                  </a:lnTo>
                  <a:lnTo>
                    <a:pt x="3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406"/>
                  </a:lnTo>
                  <a:lnTo>
                    <a:pt x="0" y="409"/>
                  </a:lnTo>
                  <a:lnTo>
                    <a:pt x="1" y="412"/>
                  </a:lnTo>
                  <a:lnTo>
                    <a:pt x="2" y="414"/>
                  </a:lnTo>
                  <a:lnTo>
                    <a:pt x="5" y="417"/>
                  </a:lnTo>
                  <a:lnTo>
                    <a:pt x="7" y="419"/>
                  </a:lnTo>
                  <a:lnTo>
                    <a:pt x="9" y="421"/>
                  </a:lnTo>
                  <a:lnTo>
                    <a:pt x="12" y="421"/>
                  </a:lnTo>
                  <a:lnTo>
                    <a:pt x="15" y="42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422">
              <a:extLst>
                <a:ext uri="{FF2B5EF4-FFF2-40B4-BE49-F238E27FC236}">
                  <a16:creationId xmlns:a16="http://schemas.microsoft.com/office/drawing/2014/main" id="{0BB29343-5CA2-4163-B9F2-FF6CB3C86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4241800"/>
              <a:ext cx="220663" cy="258763"/>
            </a:xfrm>
            <a:custGeom>
              <a:avLst/>
              <a:gdLst>
                <a:gd name="T0" fmla="*/ 421 w 698"/>
                <a:gd name="T1" fmla="*/ 15 h 813"/>
                <a:gd name="T2" fmla="*/ 420 w 698"/>
                <a:gd name="T3" fmla="*/ 8 h 813"/>
                <a:gd name="T4" fmla="*/ 417 w 698"/>
                <a:gd name="T5" fmla="*/ 4 h 813"/>
                <a:gd name="T6" fmla="*/ 413 w 698"/>
                <a:gd name="T7" fmla="*/ 1 h 813"/>
                <a:gd name="T8" fmla="*/ 406 w 698"/>
                <a:gd name="T9" fmla="*/ 0 h 813"/>
                <a:gd name="T10" fmla="*/ 365 w 698"/>
                <a:gd name="T11" fmla="*/ 2 h 813"/>
                <a:gd name="T12" fmla="*/ 325 w 698"/>
                <a:gd name="T13" fmla="*/ 8 h 813"/>
                <a:gd name="T14" fmla="*/ 286 w 698"/>
                <a:gd name="T15" fmla="*/ 18 h 813"/>
                <a:gd name="T16" fmla="*/ 249 w 698"/>
                <a:gd name="T17" fmla="*/ 32 h 813"/>
                <a:gd name="T18" fmla="*/ 213 w 698"/>
                <a:gd name="T19" fmla="*/ 49 h 813"/>
                <a:gd name="T20" fmla="*/ 180 w 698"/>
                <a:gd name="T21" fmla="*/ 69 h 813"/>
                <a:gd name="T22" fmla="*/ 148 w 698"/>
                <a:gd name="T23" fmla="*/ 92 h 813"/>
                <a:gd name="T24" fmla="*/ 120 w 698"/>
                <a:gd name="T25" fmla="*/ 119 h 813"/>
                <a:gd name="T26" fmla="*/ 93 w 698"/>
                <a:gd name="T27" fmla="*/ 148 h 813"/>
                <a:gd name="T28" fmla="*/ 69 w 698"/>
                <a:gd name="T29" fmla="*/ 179 h 813"/>
                <a:gd name="T30" fmla="*/ 49 w 698"/>
                <a:gd name="T31" fmla="*/ 212 h 813"/>
                <a:gd name="T32" fmla="*/ 32 w 698"/>
                <a:gd name="T33" fmla="*/ 247 h 813"/>
                <a:gd name="T34" fmla="*/ 19 w 698"/>
                <a:gd name="T35" fmla="*/ 285 h 813"/>
                <a:gd name="T36" fmla="*/ 8 w 698"/>
                <a:gd name="T37" fmla="*/ 325 h 813"/>
                <a:gd name="T38" fmla="*/ 2 w 698"/>
                <a:gd name="T39" fmla="*/ 364 h 813"/>
                <a:gd name="T40" fmla="*/ 0 w 698"/>
                <a:gd name="T41" fmla="*/ 406 h 813"/>
                <a:gd name="T42" fmla="*/ 2 w 698"/>
                <a:gd name="T43" fmla="*/ 447 h 813"/>
                <a:gd name="T44" fmla="*/ 8 w 698"/>
                <a:gd name="T45" fmla="*/ 488 h 813"/>
                <a:gd name="T46" fmla="*/ 19 w 698"/>
                <a:gd name="T47" fmla="*/ 526 h 813"/>
                <a:gd name="T48" fmla="*/ 32 w 698"/>
                <a:gd name="T49" fmla="*/ 564 h 813"/>
                <a:gd name="T50" fmla="*/ 49 w 698"/>
                <a:gd name="T51" fmla="*/ 599 h 813"/>
                <a:gd name="T52" fmla="*/ 69 w 698"/>
                <a:gd name="T53" fmla="*/ 633 h 813"/>
                <a:gd name="T54" fmla="*/ 93 w 698"/>
                <a:gd name="T55" fmla="*/ 665 h 813"/>
                <a:gd name="T56" fmla="*/ 120 w 698"/>
                <a:gd name="T57" fmla="*/ 694 h 813"/>
                <a:gd name="T58" fmla="*/ 148 w 698"/>
                <a:gd name="T59" fmla="*/ 719 h 813"/>
                <a:gd name="T60" fmla="*/ 180 w 698"/>
                <a:gd name="T61" fmla="*/ 743 h 813"/>
                <a:gd name="T62" fmla="*/ 213 w 698"/>
                <a:gd name="T63" fmla="*/ 763 h 813"/>
                <a:gd name="T64" fmla="*/ 249 w 698"/>
                <a:gd name="T65" fmla="*/ 780 h 813"/>
                <a:gd name="T66" fmla="*/ 286 w 698"/>
                <a:gd name="T67" fmla="*/ 794 h 813"/>
                <a:gd name="T68" fmla="*/ 325 w 698"/>
                <a:gd name="T69" fmla="*/ 804 h 813"/>
                <a:gd name="T70" fmla="*/ 365 w 698"/>
                <a:gd name="T71" fmla="*/ 810 h 813"/>
                <a:gd name="T72" fmla="*/ 406 w 698"/>
                <a:gd name="T73" fmla="*/ 813 h 813"/>
                <a:gd name="T74" fmla="*/ 447 w 698"/>
                <a:gd name="T75" fmla="*/ 810 h 813"/>
                <a:gd name="T76" fmla="*/ 487 w 698"/>
                <a:gd name="T77" fmla="*/ 804 h 813"/>
                <a:gd name="T78" fmla="*/ 525 w 698"/>
                <a:gd name="T79" fmla="*/ 794 h 813"/>
                <a:gd name="T80" fmla="*/ 562 w 698"/>
                <a:gd name="T81" fmla="*/ 782 h 813"/>
                <a:gd name="T82" fmla="*/ 598 w 698"/>
                <a:gd name="T83" fmla="*/ 764 h 813"/>
                <a:gd name="T84" fmla="*/ 632 w 698"/>
                <a:gd name="T85" fmla="*/ 744 h 813"/>
                <a:gd name="T86" fmla="*/ 664 w 698"/>
                <a:gd name="T87" fmla="*/ 720 h 813"/>
                <a:gd name="T88" fmla="*/ 694 w 698"/>
                <a:gd name="T89" fmla="*/ 694 h 813"/>
                <a:gd name="T90" fmla="*/ 697 w 698"/>
                <a:gd name="T91" fmla="*/ 688 h 813"/>
                <a:gd name="T92" fmla="*/ 698 w 698"/>
                <a:gd name="T93" fmla="*/ 683 h 813"/>
                <a:gd name="T94" fmla="*/ 697 w 698"/>
                <a:gd name="T95" fmla="*/ 676 h 813"/>
                <a:gd name="T96" fmla="*/ 694 w 698"/>
                <a:gd name="T97" fmla="*/ 672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98" h="813">
                  <a:moveTo>
                    <a:pt x="421" y="400"/>
                  </a:moveTo>
                  <a:lnTo>
                    <a:pt x="421" y="15"/>
                  </a:lnTo>
                  <a:lnTo>
                    <a:pt x="421" y="11"/>
                  </a:lnTo>
                  <a:lnTo>
                    <a:pt x="420" y="8"/>
                  </a:lnTo>
                  <a:lnTo>
                    <a:pt x="419" y="6"/>
                  </a:lnTo>
                  <a:lnTo>
                    <a:pt x="417" y="4"/>
                  </a:lnTo>
                  <a:lnTo>
                    <a:pt x="415" y="2"/>
                  </a:lnTo>
                  <a:lnTo>
                    <a:pt x="413" y="1"/>
                  </a:lnTo>
                  <a:lnTo>
                    <a:pt x="409" y="0"/>
                  </a:lnTo>
                  <a:lnTo>
                    <a:pt x="406" y="0"/>
                  </a:lnTo>
                  <a:lnTo>
                    <a:pt x="386" y="0"/>
                  </a:lnTo>
                  <a:lnTo>
                    <a:pt x="365" y="2"/>
                  </a:lnTo>
                  <a:lnTo>
                    <a:pt x="345" y="4"/>
                  </a:lnTo>
                  <a:lnTo>
                    <a:pt x="325" y="8"/>
                  </a:lnTo>
                  <a:lnTo>
                    <a:pt x="305" y="12"/>
                  </a:lnTo>
                  <a:lnTo>
                    <a:pt x="286" y="18"/>
                  </a:lnTo>
                  <a:lnTo>
                    <a:pt x="267" y="24"/>
                  </a:lnTo>
                  <a:lnTo>
                    <a:pt x="249" y="32"/>
                  </a:lnTo>
                  <a:lnTo>
                    <a:pt x="230" y="39"/>
                  </a:lnTo>
                  <a:lnTo>
                    <a:pt x="213" y="49"/>
                  </a:lnTo>
                  <a:lnTo>
                    <a:pt x="196" y="59"/>
                  </a:lnTo>
                  <a:lnTo>
                    <a:pt x="180" y="69"/>
                  </a:lnTo>
                  <a:lnTo>
                    <a:pt x="164" y="80"/>
                  </a:lnTo>
                  <a:lnTo>
                    <a:pt x="148" y="92"/>
                  </a:lnTo>
                  <a:lnTo>
                    <a:pt x="134" y="105"/>
                  </a:lnTo>
                  <a:lnTo>
                    <a:pt x="120" y="119"/>
                  </a:lnTo>
                  <a:lnTo>
                    <a:pt x="106" y="133"/>
                  </a:lnTo>
                  <a:lnTo>
                    <a:pt x="93" y="148"/>
                  </a:lnTo>
                  <a:lnTo>
                    <a:pt x="81" y="163"/>
                  </a:lnTo>
                  <a:lnTo>
                    <a:pt x="69" y="179"/>
                  </a:lnTo>
                  <a:lnTo>
                    <a:pt x="59" y="195"/>
                  </a:lnTo>
                  <a:lnTo>
                    <a:pt x="49" y="212"/>
                  </a:lnTo>
                  <a:lnTo>
                    <a:pt x="40" y="230"/>
                  </a:lnTo>
                  <a:lnTo>
                    <a:pt x="32" y="247"/>
                  </a:lnTo>
                  <a:lnTo>
                    <a:pt x="24" y="267"/>
                  </a:lnTo>
                  <a:lnTo>
                    <a:pt x="19" y="285"/>
                  </a:lnTo>
                  <a:lnTo>
                    <a:pt x="13" y="304"/>
                  </a:lnTo>
                  <a:lnTo>
                    <a:pt x="8" y="325"/>
                  </a:lnTo>
                  <a:lnTo>
                    <a:pt x="5" y="344"/>
                  </a:lnTo>
                  <a:lnTo>
                    <a:pt x="2" y="364"/>
                  </a:lnTo>
                  <a:lnTo>
                    <a:pt x="1" y="385"/>
                  </a:lnTo>
                  <a:lnTo>
                    <a:pt x="0" y="406"/>
                  </a:lnTo>
                  <a:lnTo>
                    <a:pt x="1" y="426"/>
                  </a:lnTo>
                  <a:lnTo>
                    <a:pt x="2" y="447"/>
                  </a:lnTo>
                  <a:lnTo>
                    <a:pt x="5" y="467"/>
                  </a:lnTo>
                  <a:lnTo>
                    <a:pt x="8" y="488"/>
                  </a:lnTo>
                  <a:lnTo>
                    <a:pt x="13" y="507"/>
                  </a:lnTo>
                  <a:lnTo>
                    <a:pt x="19" y="526"/>
                  </a:lnTo>
                  <a:lnTo>
                    <a:pt x="24" y="546"/>
                  </a:lnTo>
                  <a:lnTo>
                    <a:pt x="32" y="564"/>
                  </a:lnTo>
                  <a:lnTo>
                    <a:pt x="40" y="582"/>
                  </a:lnTo>
                  <a:lnTo>
                    <a:pt x="49" y="599"/>
                  </a:lnTo>
                  <a:lnTo>
                    <a:pt x="59" y="616"/>
                  </a:lnTo>
                  <a:lnTo>
                    <a:pt x="69" y="633"/>
                  </a:lnTo>
                  <a:lnTo>
                    <a:pt x="81" y="649"/>
                  </a:lnTo>
                  <a:lnTo>
                    <a:pt x="93" y="665"/>
                  </a:lnTo>
                  <a:lnTo>
                    <a:pt x="106" y="679"/>
                  </a:lnTo>
                  <a:lnTo>
                    <a:pt x="120" y="694"/>
                  </a:lnTo>
                  <a:lnTo>
                    <a:pt x="134" y="706"/>
                  </a:lnTo>
                  <a:lnTo>
                    <a:pt x="148" y="719"/>
                  </a:lnTo>
                  <a:lnTo>
                    <a:pt x="164" y="731"/>
                  </a:lnTo>
                  <a:lnTo>
                    <a:pt x="180" y="743"/>
                  </a:lnTo>
                  <a:lnTo>
                    <a:pt x="196" y="754"/>
                  </a:lnTo>
                  <a:lnTo>
                    <a:pt x="213" y="763"/>
                  </a:lnTo>
                  <a:lnTo>
                    <a:pt x="230" y="772"/>
                  </a:lnTo>
                  <a:lnTo>
                    <a:pt x="249" y="780"/>
                  </a:lnTo>
                  <a:lnTo>
                    <a:pt x="267" y="788"/>
                  </a:lnTo>
                  <a:lnTo>
                    <a:pt x="286" y="794"/>
                  </a:lnTo>
                  <a:lnTo>
                    <a:pt x="305" y="800"/>
                  </a:lnTo>
                  <a:lnTo>
                    <a:pt x="325" y="804"/>
                  </a:lnTo>
                  <a:lnTo>
                    <a:pt x="345" y="807"/>
                  </a:lnTo>
                  <a:lnTo>
                    <a:pt x="365" y="810"/>
                  </a:lnTo>
                  <a:lnTo>
                    <a:pt x="386" y="812"/>
                  </a:lnTo>
                  <a:lnTo>
                    <a:pt x="406" y="813"/>
                  </a:lnTo>
                  <a:lnTo>
                    <a:pt x="427" y="812"/>
                  </a:lnTo>
                  <a:lnTo>
                    <a:pt x="447" y="810"/>
                  </a:lnTo>
                  <a:lnTo>
                    <a:pt x="467" y="808"/>
                  </a:lnTo>
                  <a:lnTo>
                    <a:pt x="487" y="804"/>
                  </a:lnTo>
                  <a:lnTo>
                    <a:pt x="506" y="800"/>
                  </a:lnTo>
                  <a:lnTo>
                    <a:pt x="525" y="794"/>
                  </a:lnTo>
                  <a:lnTo>
                    <a:pt x="543" y="789"/>
                  </a:lnTo>
                  <a:lnTo>
                    <a:pt x="562" y="782"/>
                  </a:lnTo>
                  <a:lnTo>
                    <a:pt x="580" y="774"/>
                  </a:lnTo>
                  <a:lnTo>
                    <a:pt x="598" y="764"/>
                  </a:lnTo>
                  <a:lnTo>
                    <a:pt x="615" y="755"/>
                  </a:lnTo>
                  <a:lnTo>
                    <a:pt x="632" y="744"/>
                  </a:lnTo>
                  <a:lnTo>
                    <a:pt x="649" y="733"/>
                  </a:lnTo>
                  <a:lnTo>
                    <a:pt x="664" y="720"/>
                  </a:lnTo>
                  <a:lnTo>
                    <a:pt x="680" y="707"/>
                  </a:lnTo>
                  <a:lnTo>
                    <a:pt x="694" y="694"/>
                  </a:lnTo>
                  <a:lnTo>
                    <a:pt x="696" y="691"/>
                  </a:lnTo>
                  <a:lnTo>
                    <a:pt x="697" y="688"/>
                  </a:lnTo>
                  <a:lnTo>
                    <a:pt x="698" y="686"/>
                  </a:lnTo>
                  <a:lnTo>
                    <a:pt x="698" y="683"/>
                  </a:lnTo>
                  <a:lnTo>
                    <a:pt x="698" y="680"/>
                  </a:lnTo>
                  <a:lnTo>
                    <a:pt x="697" y="676"/>
                  </a:lnTo>
                  <a:lnTo>
                    <a:pt x="696" y="674"/>
                  </a:lnTo>
                  <a:lnTo>
                    <a:pt x="694" y="672"/>
                  </a:lnTo>
                  <a:lnTo>
                    <a:pt x="421" y="4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423">
              <a:extLst>
                <a:ext uri="{FF2B5EF4-FFF2-40B4-BE49-F238E27FC236}">
                  <a16:creationId xmlns:a16="http://schemas.microsoft.com/office/drawing/2014/main" id="{4837A1DC-0BE9-434B-B5CD-978803EC6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1988" y="4356100"/>
              <a:ext cx="134938" cy="98425"/>
            </a:xfrm>
            <a:custGeom>
              <a:avLst/>
              <a:gdLst>
                <a:gd name="T0" fmla="*/ 407 w 422"/>
                <a:gd name="T1" fmla="*/ 0 h 307"/>
                <a:gd name="T2" fmla="*/ 15 w 422"/>
                <a:gd name="T3" fmla="*/ 0 h 307"/>
                <a:gd name="T4" fmla="*/ 11 w 422"/>
                <a:gd name="T5" fmla="*/ 0 h 307"/>
                <a:gd name="T6" fmla="*/ 7 w 422"/>
                <a:gd name="T7" fmla="*/ 2 h 307"/>
                <a:gd name="T8" fmla="*/ 4 w 422"/>
                <a:gd name="T9" fmla="*/ 5 h 307"/>
                <a:gd name="T10" fmla="*/ 1 w 422"/>
                <a:gd name="T11" fmla="*/ 9 h 307"/>
                <a:gd name="T12" fmla="*/ 0 w 422"/>
                <a:gd name="T13" fmla="*/ 13 h 307"/>
                <a:gd name="T14" fmla="*/ 0 w 422"/>
                <a:gd name="T15" fmla="*/ 17 h 307"/>
                <a:gd name="T16" fmla="*/ 1 w 422"/>
                <a:gd name="T17" fmla="*/ 21 h 307"/>
                <a:gd name="T18" fmla="*/ 5 w 422"/>
                <a:gd name="T19" fmla="*/ 26 h 307"/>
                <a:gd name="T20" fmla="*/ 281 w 422"/>
                <a:gd name="T21" fmla="*/ 303 h 307"/>
                <a:gd name="T22" fmla="*/ 283 w 422"/>
                <a:gd name="T23" fmla="*/ 304 h 307"/>
                <a:gd name="T24" fmla="*/ 286 w 422"/>
                <a:gd name="T25" fmla="*/ 306 h 307"/>
                <a:gd name="T26" fmla="*/ 289 w 422"/>
                <a:gd name="T27" fmla="*/ 306 h 307"/>
                <a:gd name="T28" fmla="*/ 292 w 422"/>
                <a:gd name="T29" fmla="*/ 307 h 307"/>
                <a:gd name="T30" fmla="*/ 294 w 422"/>
                <a:gd name="T31" fmla="*/ 306 h 307"/>
                <a:gd name="T32" fmla="*/ 297 w 422"/>
                <a:gd name="T33" fmla="*/ 306 h 307"/>
                <a:gd name="T34" fmla="*/ 300 w 422"/>
                <a:gd name="T35" fmla="*/ 304 h 307"/>
                <a:gd name="T36" fmla="*/ 303 w 422"/>
                <a:gd name="T37" fmla="*/ 303 h 307"/>
                <a:gd name="T38" fmla="*/ 317 w 422"/>
                <a:gd name="T39" fmla="*/ 288 h 307"/>
                <a:gd name="T40" fmla="*/ 330 w 422"/>
                <a:gd name="T41" fmla="*/ 272 h 307"/>
                <a:gd name="T42" fmla="*/ 341 w 422"/>
                <a:gd name="T43" fmla="*/ 256 h 307"/>
                <a:gd name="T44" fmla="*/ 353 w 422"/>
                <a:gd name="T45" fmla="*/ 240 h 307"/>
                <a:gd name="T46" fmla="*/ 364 w 422"/>
                <a:gd name="T47" fmla="*/ 223 h 307"/>
                <a:gd name="T48" fmla="*/ 374 w 422"/>
                <a:gd name="T49" fmla="*/ 206 h 307"/>
                <a:gd name="T50" fmla="*/ 382 w 422"/>
                <a:gd name="T51" fmla="*/ 189 h 307"/>
                <a:gd name="T52" fmla="*/ 391 w 422"/>
                <a:gd name="T53" fmla="*/ 171 h 307"/>
                <a:gd name="T54" fmla="*/ 398 w 422"/>
                <a:gd name="T55" fmla="*/ 152 h 307"/>
                <a:gd name="T56" fmla="*/ 404 w 422"/>
                <a:gd name="T57" fmla="*/ 133 h 307"/>
                <a:gd name="T58" fmla="*/ 409 w 422"/>
                <a:gd name="T59" fmla="*/ 114 h 307"/>
                <a:gd name="T60" fmla="*/ 413 w 422"/>
                <a:gd name="T61" fmla="*/ 94 h 307"/>
                <a:gd name="T62" fmla="*/ 416 w 422"/>
                <a:gd name="T63" fmla="*/ 75 h 307"/>
                <a:gd name="T64" fmla="*/ 420 w 422"/>
                <a:gd name="T65" fmla="*/ 55 h 307"/>
                <a:gd name="T66" fmla="*/ 421 w 422"/>
                <a:gd name="T67" fmla="*/ 35 h 307"/>
                <a:gd name="T68" fmla="*/ 422 w 422"/>
                <a:gd name="T69" fmla="*/ 15 h 307"/>
                <a:gd name="T70" fmla="*/ 421 w 422"/>
                <a:gd name="T71" fmla="*/ 12 h 307"/>
                <a:gd name="T72" fmla="*/ 420 w 422"/>
                <a:gd name="T73" fmla="*/ 9 h 307"/>
                <a:gd name="T74" fmla="*/ 419 w 422"/>
                <a:gd name="T75" fmla="*/ 6 h 307"/>
                <a:gd name="T76" fmla="*/ 416 w 422"/>
                <a:gd name="T77" fmla="*/ 4 h 307"/>
                <a:gd name="T78" fmla="*/ 414 w 422"/>
                <a:gd name="T79" fmla="*/ 2 h 307"/>
                <a:gd name="T80" fmla="*/ 412 w 422"/>
                <a:gd name="T81" fmla="*/ 1 h 307"/>
                <a:gd name="T82" fmla="*/ 409 w 422"/>
                <a:gd name="T83" fmla="*/ 0 h 307"/>
                <a:gd name="T84" fmla="*/ 407 w 422"/>
                <a:gd name="T85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2" h="307">
                  <a:moveTo>
                    <a:pt x="407" y="0"/>
                  </a:moveTo>
                  <a:lnTo>
                    <a:pt x="15" y="0"/>
                  </a:lnTo>
                  <a:lnTo>
                    <a:pt x="11" y="0"/>
                  </a:lnTo>
                  <a:lnTo>
                    <a:pt x="7" y="2"/>
                  </a:lnTo>
                  <a:lnTo>
                    <a:pt x="4" y="5"/>
                  </a:lnTo>
                  <a:lnTo>
                    <a:pt x="1" y="9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1" y="21"/>
                  </a:lnTo>
                  <a:lnTo>
                    <a:pt x="5" y="26"/>
                  </a:lnTo>
                  <a:lnTo>
                    <a:pt x="281" y="303"/>
                  </a:lnTo>
                  <a:lnTo>
                    <a:pt x="283" y="304"/>
                  </a:lnTo>
                  <a:lnTo>
                    <a:pt x="286" y="306"/>
                  </a:lnTo>
                  <a:lnTo>
                    <a:pt x="289" y="306"/>
                  </a:lnTo>
                  <a:lnTo>
                    <a:pt x="292" y="307"/>
                  </a:lnTo>
                  <a:lnTo>
                    <a:pt x="294" y="306"/>
                  </a:lnTo>
                  <a:lnTo>
                    <a:pt x="297" y="306"/>
                  </a:lnTo>
                  <a:lnTo>
                    <a:pt x="300" y="304"/>
                  </a:lnTo>
                  <a:lnTo>
                    <a:pt x="303" y="303"/>
                  </a:lnTo>
                  <a:lnTo>
                    <a:pt x="317" y="288"/>
                  </a:lnTo>
                  <a:lnTo>
                    <a:pt x="330" y="272"/>
                  </a:lnTo>
                  <a:lnTo>
                    <a:pt x="341" y="256"/>
                  </a:lnTo>
                  <a:lnTo>
                    <a:pt x="353" y="240"/>
                  </a:lnTo>
                  <a:lnTo>
                    <a:pt x="364" y="223"/>
                  </a:lnTo>
                  <a:lnTo>
                    <a:pt x="374" y="206"/>
                  </a:lnTo>
                  <a:lnTo>
                    <a:pt x="382" y="189"/>
                  </a:lnTo>
                  <a:lnTo>
                    <a:pt x="391" y="171"/>
                  </a:lnTo>
                  <a:lnTo>
                    <a:pt x="398" y="152"/>
                  </a:lnTo>
                  <a:lnTo>
                    <a:pt x="404" y="133"/>
                  </a:lnTo>
                  <a:lnTo>
                    <a:pt x="409" y="114"/>
                  </a:lnTo>
                  <a:lnTo>
                    <a:pt x="413" y="94"/>
                  </a:lnTo>
                  <a:lnTo>
                    <a:pt x="416" y="75"/>
                  </a:lnTo>
                  <a:lnTo>
                    <a:pt x="420" y="55"/>
                  </a:lnTo>
                  <a:lnTo>
                    <a:pt x="421" y="35"/>
                  </a:lnTo>
                  <a:lnTo>
                    <a:pt x="422" y="15"/>
                  </a:lnTo>
                  <a:lnTo>
                    <a:pt x="421" y="12"/>
                  </a:lnTo>
                  <a:lnTo>
                    <a:pt x="420" y="9"/>
                  </a:lnTo>
                  <a:lnTo>
                    <a:pt x="419" y="6"/>
                  </a:lnTo>
                  <a:lnTo>
                    <a:pt x="416" y="4"/>
                  </a:lnTo>
                  <a:lnTo>
                    <a:pt x="414" y="2"/>
                  </a:lnTo>
                  <a:lnTo>
                    <a:pt x="412" y="1"/>
                  </a:lnTo>
                  <a:lnTo>
                    <a:pt x="409" y="0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85FB431-7B14-4614-BB3B-FA17C1F6C41E}"/>
              </a:ext>
            </a:extLst>
          </p:cNvPr>
          <p:cNvSpPr txBox="1"/>
          <p:nvPr/>
        </p:nvSpPr>
        <p:spPr>
          <a:xfrm>
            <a:off x="333829" y="3318463"/>
            <a:ext cx="11858171" cy="92333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MERCI POUR</a:t>
            </a:r>
            <a:r>
              <a:rPr lang="en-US" sz="60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fr-FR" sz="6000" dirty="0" smtClean="0">
                <a:solidFill>
                  <a:schemeClr val="accent2"/>
                </a:solidFill>
                <a:latin typeface="+mj-lt"/>
              </a:rPr>
              <a:t>VOTRE</a:t>
            </a:r>
            <a:r>
              <a:rPr lang="en-US" sz="6000" dirty="0" smtClean="0">
                <a:solidFill>
                  <a:schemeClr val="accent2"/>
                </a:solidFill>
                <a:latin typeface="+mj-lt"/>
              </a:rPr>
              <a:t> ATTENTION</a:t>
            </a:r>
            <a:endParaRPr lang="en-US" sz="60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1DF0CF75-5E68-4C70-9BB0-5A3DF8E2BBBD}"/>
              </a:ext>
            </a:extLst>
          </p:cNvPr>
          <p:cNvSpPr/>
          <p:nvPr/>
        </p:nvSpPr>
        <p:spPr>
          <a:xfrm>
            <a:off x="10883900" y="5092700"/>
            <a:ext cx="2616200" cy="2616200"/>
          </a:xfrm>
          <a:prstGeom prst="diamond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80947DE4-4F9B-427E-B00E-6BF2217F9596}"/>
              </a:ext>
            </a:extLst>
          </p:cNvPr>
          <p:cNvSpPr/>
          <p:nvPr/>
        </p:nvSpPr>
        <p:spPr>
          <a:xfrm>
            <a:off x="-1308100" y="5092700"/>
            <a:ext cx="2616200" cy="2616200"/>
          </a:xfrm>
          <a:prstGeom prst="diamond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2197A090-AD0D-4C80-AECC-244468A684AC}"/>
              </a:ext>
            </a:extLst>
          </p:cNvPr>
          <p:cNvSpPr/>
          <p:nvPr/>
        </p:nvSpPr>
        <p:spPr>
          <a:xfrm>
            <a:off x="4787900" y="-897680"/>
            <a:ext cx="2616200" cy="2616200"/>
          </a:xfrm>
          <a:prstGeom prst="diamond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9076112" y="6400800"/>
            <a:ext cx="2743200" cy="365125"/>
          </a:xfrm>
        </p:spPr>
        <p:txBody>
          <a:bodyPr/>
          <a:lstStyle/>
          <a:p>
            <a:fld id="{7FAA5F3C-F0A9-42FF-BB7C-DD95C97F8441}" type="slidenum">
              <a:rPr lang="en-US" sz="2400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32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PLAN</a:t>
            </a:r>
            <a:endParaRPr lang="en-US" sz="4000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9A81CDB-32D0-44DE-8C97-ED9715A26794}"/>
              </a:ext>
            </a:extLst>
          </p:cNvPr>
          <p:cNvGrpSpPr/>
          <p:nvPr/>
        </p:nvGrpSpPr>
        <p:grpSpPr>
          <a:xfrm>
            <a:off x="5378755" y="888980"/>
            <a:ext cx="1434489" cy="190500"/>
            <a:chOff x="4679586" y="878988"/>
            <a:chExt cx="1434489" cy="1905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31D10B2-1E82-41AB-86A1-B072302828F6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B7722A-3558-43A6-B164-DF6A02A376BF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FE304DF-F7E1-42ED-9E9B-4CE7C44D9B16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F54F95C-E83F-4F9D-8AD7-617D43243D9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0EAC4EE-D672-4D5A-8655-7DB7D57CBE0E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1">
            <a:extLst>
              <a:ext uri="{FF2B5EF4-FFF2-40B4-BE49-F238E27FC236}">
                <a16:creationId xmlns:a16="http://schemas.microsoft.com/office/drawing/2014/main" id="{03308BC6-A0C4-45DB-A05C-0586EBEC884C}"/>
              </a:ext>
            </a:extLst>
          </p:cNvPr>
          <p:cNvGrpSpPr/>
          <p:nvPr/>
        </p:nvGrpSpPr>
        <p:grpSpPr>
          <a:xfrm>
            <a:off x="552185" y="2011273"/>
            <a:ext cx="5588947" cy="769441"/>
            <a:chOff x="624115" y="1643294"/>
            <a:chExt cx="5588947" cy="769441"/>
          </a:xfrm>
        </p:grpSpPr>
        <p:sp>
          <p:nvSpPr>
            <p:cNvPr id="88" name="TextBox 10">
              <a:extLst>
                <a:ext uri="{FF2B5EF4-FFF2-40B4-BE49-F238E27FC236}">
                  <a16:creationId xmlns:a16="http://schemas.microsoft.com/office/drawing/2014/main" id="{8D436546-8EF4-46CC-9D33-87137F07C6DE}"/>
                </a:ext>
              </a:extLst>
            </p:cNvPr>
            <p:cNvSpPr txBox="1"/>
            <p:nvPr/>
          </p:nvSpPr>
          <p:spPr>
            <a:xfrm>
              <a:off x="1536799" y="1720238"/>
              <a:ext cx="4676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rgbClr val="EF3078"/>
                  </a:solidFill>
                  <a:latin typeface="Tw Cen MT" panose="020B0602020104020603" pitchFamily="34" charset="0"/>
                </a:rPr>
                <a:t>INTRODUCTION</a:t>
              </a:r>
              <a:endParaRPr lang="en-US" dirty="0">
                <a:solidFill>
                  <a:srgbClr val="EF3078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9" name="TextBox 16">
              <a:extLst>
                <a:ext uri="{FF2B5EF4-FFF2-40B4-BE49-F238E27FC236}">
                  <a16:creationId xmlns:a16="http://schemas.microsoft.com/office/drawing/2014/main" id="{5A3E400F-0E60-42C3-8A88-C4B267DF913E}"/>
                </a:ext>
              </a:extLst>
            </p:cNvPr>
            <p:cNvSpPr txBox="1"/>
            <p:nvPr/>
          </p:nvSpPr>
          <p:spPr>
            <a:xfrm>
              <a:off x="624115" y="1643294"/>
              <a:ext cx="91268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400" dirty="0">
                  <a:solidFill>
                    <a:srgbClr val="EF3078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</p:grpSp>
      <p:grpSp>
        <p:nvGrpSpPr>
          <p:cNvPr id="90" name="Group 2">
            <a:extLst>
              <a:ext uri="{FF2B5EF4-FFF2-40B4-BE49-F238E27FC236}">
                <a16:creationId xmlns:a16="http://schemas.microsoft.com/office/drawing/2014/main" id="{2C2E7099-D4AB-48C1-AA7E-3B6517A07E46}"/>
              </a:ext>
            </a:extLst>
          </p:cNvPr>
          <p:cNvGrpSpPr/>
          <p:nvPr/>
        </p:nvGrpSpPr>
        <p:grpSpPr>
          <a:xfrm>
            <a:off x="447586" y="3185746"/>
            <a:ext cx="5553105" cy="769441"/>
            <a:chOff x="624115" y="2812845"/>
            <a:chExt cx="5553105" cy="769441"/>
          </a:xfrm>
        </p:grpSpPr>
        <p:sp>
          <p:nvSpPr>
            <p:cNvPr id="91" name="TextBox 17">
              <a:extLst>
                <a:ext uri="{FF2B5EF4-FFF2-40B4-BE49-F238E27FC236}">
                  <a16:creationId xmlns:a16="http://schemas.microsoft.com/office/drawing/2014/main" id="{B67681B7-3B8C-48C4-A752-F07DF9ACE37E}"/>
                </a:ext>
              </a:extLst>
            </p:cNvPr>
            <p:cNvSpPr txBox="1"/>
            <p:nvPr/>
          </p:nvSpPr>
          <p:spPr>
            <a:xfrm>
              <a:off x="1536799" y="2889789"/>
              <a:ext cx="4640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03A1A4"/>
                  </a:solidFill>
                  <a:latin typeface="Tw Cen MT" panose="020B0602020104020603" pitchFamily="34" charset="0"/>
                </a:rPr>
                <a:t>PROBLÉMATIQUE</a:t>
              </a:r>
              <a:endParaRPr lang="en-US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92" name="TextBox 19">
              <a:extLst>
                <a:ext uri="{FF2B5EF4-FFF2-40B4-BE49-F238E27FC236}">
                  <a16:creationId xmlns:a16="http://schemas.microsoft.com/office/drawing/2014/main" id="{9F9376EE-E104-4D2E-AD67-36BB9E314678}"/>
                </a:ext>
              </a:extLst>
            </p:cNvPr>
            <p:cNvSpPr txBox="1"/>
            <p:nvPr/>
          </p:nvSpPr>
          <p:spPr>
            <a:xfrm>
              <a:off x="624115" y="2812845"/>
              <a:ext cx="91268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4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02</a:t>
              </a:r>
            </a:p>
          </p:txBody>
        </p:sp>
      </p:grpSp>
      <p:grpSp>
        <p:nvGrpSpPr>
          <p:cNvPr id="93" name="Group 50">
            <a:extLst>
              <a:ext uri="{FF2B5EF4-FFF2-40B4-BE49-F238E27FC236}">
                <a16:creationId xmlns:a16="http://schemas.microsoft.com/office/drawing/2014/main" id="{4AAECA82-14F1-46BA-9E8E-D1BCF1070246}"/>
              </a:ext>
            </a:extLst>
          </p:cNvPr>
          <p:cNvGrpSpPr/>
          <p:nvPr/>
        </p:nvGrpSpPr>
        <p:grpSpPr>
          <a:xfrm>
            <a:off x="552185" y="4350375"/>
            <a:ext cx="5553105" cy="769441"/>
            <a:chOff x="624115" y="3982396"/>
            <a:chExt cx="5553105" cy="769441"/>
          </a:xfrm>
        </p:grpSpPr>
        <p:sp>
          <p:nvSpPr>
            <p:cNvPr id="94" name="TextBox 20">
              <a:extLst>
                <a:ext uri="{FF2B5EF4-FFF2-40B4-BE49-F238E27FC236}">
                  <a16:creationId xmlns:a16="http://schemas.microsoft.com/office/drawing/2014/main" id="{9308F97D-DE9E-47F6-A417-CE465F344E24}"/>
                </a:ext>
              </a:extLst>
            </p:cNvPr>
            <p:cNvSpPr txBox="1"/>
            <p:nvPr/>
          </p:nvSpPr>
          <p:spPr>
            <a:xfrm>
              <a:off x="1536800" y="4059340"/>
              <a:ext cx="46404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385723"/>
                  </a:solidFill>
                  <a:latin typeface="Tw Cen MT" panose="020B0602020104020603" pitchFamily="34" charset="0"/>
                </a:rPr>
                <a:t>O B J E C T I FS</a:t>
              </a:r>
              <a:endParaRPr lang="en-US" dirty="0">
                <a:solidFill>
                  <a:srgbClr val="385723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95" name="TextBox 22">
              <a:extLst>
                <a:ext uri="{FF2B5EF4-FFF2-40B4-BE49-F238E27FC236}">
                  <a16:creationId xmlns:a16="http://schemas.microsoft.com/office/drawing/2014/main" id="{53CF2ED9-CBE8-451F-B7FE-BAB7A288C766}"/>
                </a:ext>
              </a:extLst>
            </p:cNvPr>
            <p:cNvSpPr txBox="1"/>
            <p:nvPr/>
          </p:nvSpPr>
          <p:spPr>
            <a:xfrm>
              <a:off x="624115" y="3982396"/>
              <a:ext cx="91268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400" dirty="0">
                  <a:solidFill>
                    <a:srgbClr val="385723"/>
                  </a:solidFill>
                  <a:latin typeface="Tw Cen MT" panose="020B0602020104020603" pitchFamily="34" charset="0"/>
                </a:rPr>
                <a:t>03</a:t>
              </a:r>
            </a:p>
          </p:txBody>
        </p:sp>
      </p:grpSp>
      <p:grpSp>
        <p:nvGrpSpPr>
          <p:cNvPr id="96" name="Group 51">
            <a:extLst>
              <a:ext uri="{FF2B5EF4-FFF2-40B4-BE49-F238E27FC236}">
                <a16:creationId xmlns:a16="http://schemas.microsoft.com/office/drawing/2014/main" id="{ECB5DE4B-BFA9-46B8-ADBE-2CFEDE91BA3D}"/>
              </a:ext>
            </a:extLst>
          </p:cNvPr>
          <p:cNvGrpSpPr/>
          <p:nvPr/>
        </p:nvGrpSpPr>
        <p:grpSpPr>
          <a:xfrm>
            <a:off x="6475825" y="2011273"/>
            <a:ext cx="5196223" cy="769441"/>
            <a:chOff x="624115" y="5151947"/>
            <a:chExt cx="5196223" cy="769441"/>
          </a:xfrm>
        </p:grpSpPr>
        <p:sp>
          <p:nvSpPr>
            <p:cNvPr id="97" name="TextBox 23">
              <a:extLst>
                <a:ext uri="{FF2B5EF4-FFF2-40B4-BE49-F238E27FC236}">
                  <a16:creationId xmlns:a16="http://schemas.microsoft.com/office/drawing/2014/main" id="{875433F3-2B13-4717-9752-DB8D5D5828CC}"/>
                </a:ext>
              </a:extLst>
            </p:cNvPr>
            <p:cNvSpPr txBox="1"/>
            <p:nvPr/>
          </p:nvSpPr>
          <p:spPr>
            <a:xfrm>
              <a:off x="1536800" y="5228891"/>
              <a:ext cx="428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rgbClr val="EE9524"/>
                  </a:solidFill>
                  <a:latin typeface="Tw Cen MT" panose="020B0602020104020603" pitchFamily="34" charset="0"/>
                </a:rPr>
                <a:t>Apprentissage par transfert</a:t>
              </a:r>
            </a:p>
          </p:txBody>
        </p:sp>
        <p:sp>
          <p:nvSpPr>
            <p:cNvPr id="98" name="TextBox 25">
              <a:extLst>
                <a:ext uri="{FF2B5EF4-FFF2-40B4-BE49-F238E27FC236}">
                  <a16:creationId xmlns:a16="http://schemas.microsoft.com/office/drawing/2014/main" id="{57F79A0B-FA92-4635-AB44-12370D86BDBB}"/>
                </a:ext>
              </a:extLst>
            </p:cNvPr>
            <p:cNvSpPr txBox="1"/>
            <p:nvPr/>
          </p:nvSpPr>
          <p:spPr>
            <a:xfrm>
              <a:off x="624115" y="5151947"/>
              <a:ext cx="91268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400" dirty="0">
                  <a:solidFill>
                    <a:srgbClr val="EE9524"/>
                  </a:solidFill>
                  <a:latin typeface="Tw Cen MT" panose="020B0602020104020603" pitchFamily="34" charset="0"/>
                </a:rPr>
                <a:t>04</a:t>
              </a:r>
            </a:p>
          </p:txBody>
        </p:sp>
      </p:grpSp>
      <p:grpSp>
        <p:nvGrpSpPr>
          <p:cNvPr id="99" name="Group 52">
            <a:extLst>
              <a:ext uri="{FF2B5EF4-FFF2-40B4-BE49-F238E27FC236}">
                <a16:creationId xmlns:a16="http://schemas.microsoft.com/office/drawing/2014/main" id="{4AA7ECFC-F76B-44F1-8B15-12B5F1AB5521}"/>
              </a:ext>
            </a:extLst>
          </p:cNvPr>
          <p:cNvGrpSpPr/>
          <p:nvPr/>
        </p:nvGrpSpPr>
        <p:grpSpPr>
          <a:xfrm>
            <a:off x="6475825" y="3180824"/>
            <a:ext cx="5196223" cy="769441"/>
            <a:chOff x="4326115" y="1643294"/>
            <a:chExt cx="5196223" cy="769441"/>
          </a:xfrm>
        </p:grpSpPr>
        <p:sp>
          <p:nvSpPr>
            <p:cNvPr id="100" name="TextBox 26">
              <a:extLst>
                <a:ext uri="{FF2B5EF4-FFF2-40B4-BE49-F238E27FC236}">
                  <a16:creationId xmlns:a16="http://schemas.microsoft.com/office/drawing/2014/main" id="{DA977E88-BFBE-4511-A0C3-739D600748C5}"/>
                </a:ext>
              </a:extLst>
            </p:cNvPr>
            <p:cNvSpPr txBox="1"/>
            <p:nvPr/>
          </p:nvSpPr>
          <p:spPr>
            <a:xfrm>
              <a:off x="5238800" y="1720238"/>
              <a:ext cx="428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rgbClr val="1C7CBB"/>
                  </a:solidFill>
                  <a:latin typeface="Tw Cen MT" panose="020B0602020104020603" pitchFamily="34" charset="0"/>
                </a:rPr>
                <a:t>Apprentissage par transfert</a:t>
              </a:r>
            </a:p>
          </p:txBody>
        </p:sp>
        <p:sp>
          <p:nvSpPr>
            <p:cNvPr id="101" name="TextBox 28">
              <a:extLst>
                <a:ext uri="{FF2B5EF4-FFF2-40B4-BE49-F238E27FC236}">
                  <a16:creationId xmlns:a16="http://schemas.microsoft.com/office/drawing/2014/main" id="{73D283D0-741F-41C4-8DB7-FF1511035EC8}"/>
                </a:ext>
              </a:extLst>
            </p:cNvPr>
            <p:cNvSpPr txBox="1"/>
            <p:nvPr/>
          </p:nvSpPr>
          <p:spPr>
            <a:xfrm>
              <a:off x="4326115" y="1643294"/>
              <a:ext cx="91268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400" dirty="0">
                  <a:solidFill>
                    <a:srgbClr val="1C7CBB"/>
                  </a:solidFill>
                  <a:latin typeface="Tw Cen MT" panose="020B0602020104020603" pitchFamily="34" charset="0"/>
                </a:rPr>
                <a:t>05</a:t>
              </a:r>
            </a:p>
          </p:txBody>
        </p:sp>
      </p:grpSp>
      <p:grpSp>
        <p:nvGrpSpPr>
          <p:cNvPr id="102" name="Group 54">
            <a:extLst>
              <a:ext uri="{FF2B5EF4-FFF2-40B4-BE49-F238E27FC236}">
                <a16:creationId xmlns:a16="http://schemas.microsoft.com/office/drawing/2014/main" id="{CCA32B97-A774-4B90-9C46-5A1A5838D1C2}"/>
              </a:ext>
            </a:extLst>
          </p:cNvPr>
          <p:cNvGrpSpPr/>
          <p:nvPr/>
        </p:nvGrpSpPr>
        <p:grpSpPr>
          <a:xfrm>
            <a:off x="6475825" y="4350375"/>
            <a:ext cx="5196223" cy="769441"/>
            <a:chOff x="4326115" y="2812845"/>
            <a:chExt cx="5196223" cy="769441"/>
          </a:xfrm>
        </p:grpSpPr>
        <p:sp>
          <p:nvSpPr>
            <p:cNvPr id="103" name="TextBox 29">
              <a:extLst>
                <a:ext uri="{FF2B5EF4-FFF2-40B4-BE49-F238E27FC236}">
                  <a16:creationId xmlns:a16="http://schemas.microsoft.com/office/drawing/2014/main" id="{BA38519C-3245-467F-BED0-0CF4E4EAABB4}"/>
                </a:ext>
              </a:extLst>
            </p:cNvPr>
            <p:cNvSpPr txBox="1"/>
            <p:nvPr/>
          </p:nvSpPr>
          <p:spPr>
            <a:xfrm>
              <a:off x="5238800" y="2958801"/>
              <a:ext cx="4283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 smtClean="0">
                  <a:solidFill>
                    <a:schemeClr val="accent2">
                      <a:lumMod val="75000"/>
                    </a:schemeClr>
                  </a:solidFill>
                  <a:latin typeface="Tw Cen MT" panose="020B0602020104020603" pitchFamily="34" charset="0"/>
                </a:rPr>
                <a:t>Modèles</a:t>
              </a:r>
              <a:endParaRPr lang="fr-FR" dirty="0">
                <a:solidFill>
                  <a:schemeClr val="accent2">
                    <a:lumMod val="7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4" name="TextBox 31">
              <a:extLst>
                <a:ext uri="{FF2B5EF4-FFF2-40B4-BE49-F238E27FC236}">
                  <a16:creationId xmlns:a16="http://schemas.microsoft.com/office/drawing/2014/main" id="{C5A7A5A9-F929-4BE5-B7F9-1AC8F87EACFC}"/>
                </a:ext>
              </a:extLst>
            </p:cNvPr>
            <p:cNvSpPr txBox="1"/>
            <p:nvPr/>
          </p:nvSpPr>
          <p:spPr>
            <a:xfrm>
              <a:off x="4326115" y="2812845"/>
              <a:ext cx="91268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400" dirty="0">
                  <a:solidFill>
                    <a:schemeClr val="accent2">
                      <a:lumMod val="75000"/>
                    </a:schemeClr>
                  </a:solidFill>
                  <a:latin typeface="Tw Cen MT" panose="020B0602020104020603" pitchFamily="34" charset="0"/>
                </a:rPr>
                <a:t>06</a:t>
              </a:r>
            </a:p>
          </p:txBody>
        </p:sp>
      </p:grpSp>
      <p:sp>
        <p:nvSpPr>
          <p:cNvPr id="30" name="TextBox 7">
            <a:extLst>
              <a:ext uri="{FF2B5EF4-FFF2-40B4-BE49-F238E27FC236}">
                <a16:creationId xmlns:a16="http://schemas.microsoft.com/office/drawing/2014/main" id="{385FB431-7B14-4614-BB3B-FA17C1F6C41E}"/>
              </a:ext>
            </a:extLst>
          </p:cNvPr>
          <p:cNvSpPr txBox="1"/>
          <p:nvPr/>
        </p:nvSpPr>
        <p:spPr>
          <a:xfrm>
            <a:off x="-329184" y="128016"/>
            <a:ext cx="2724912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deep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+mj-lt"/>
              </a:rPr>
              <a:t>learning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928848" y="6323099"/>
            <a:ext cx="2743200" cy="365125"/>
          </a:xfrm>
        </p:spPr>
        <p:txBody>
          <a:bodyPr/>
          <a:lstStyle/>
          <a:p>
            <a:fld id="{7FAA5F3C-F0A9-42FF-BB7C-DD95C97F8441}" type="slidenum">
              <a:rPr lang="en-US" sz="2400" smtClean="0"/>
              <a:t>2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645696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8C15872-DC75-4611-BC78-4D9DCB0C6305}"/>
              </a:ext>
            </a:extLst>
          </p:cNvPr>
          <p:cNvSpPr/>
          <p:nvPr/>
        </p:nvSpPr>
        <p:spPr>
          <a:xfrm>
            <a:off x="0" y="0"/>
            <a:ext cx="12192000" cy="1409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INTRODUCTION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35B2E0-DF79-42DF-BC66-6C38E2AA2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87968" y="6309765"/>
            <a:ext cx="2743200" cy="365125"/>
          </a:xfrm>
        </p:spPr>
        <p:txBody>
          <a:bodyPr/>
          <a:lstStyle/>
          <a:p>
            <a:fld id="{7FAA5F3C-F0A9-42FF-BB7C-DD95C97F8441}" type="slidenum">
              <a:rPr lang="en-US" sz="2400" smtClean="0"/>
              <a:t>3</a:t>
            </a:fld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1CEA81D-0538-4137-9B23-7C7ED6D55C4A}"/>
              </a:ext>
            </a:extLst>
          </p:cNvPr>
          <p:cNvGrpSpPr/>
          <p:nvPr/>
        </p:nvGrpSpPr>
        <p:grpSpPr>
          <a:xfrm>
            <a:off x="1352868" y="5661123"/>
            <a:ext cx="10040556" cy="892970"/>
            <a:chOff x="419100" y="5256669"/>
            <a:chExt cx="3127375" cy="89297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A0CAD14-C1DB-4FB2-8870-2524ADF93B39}"/>
                </a:ext>
              </a:extLst>
            </p:cNvPr>
            <p:cNvSpPr/>
            <p:nvPr/>
          </p:nvSpPr>
          <p:spPr>
            <a:xfrm>
              <a:off x="419100" y="5256669"/>
              <a:ext cx="91278" cy="8929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4790616-2A21-43F7-89FA-D548631A94F2}"/>
                </a:ext>
              </a:extLst>
            </p:cNvPr>
            <p:cNvSpPr/>
            <p:nvPr/>
          </p:nvSpPr>
          <p:spPr>
            <a:xfrm>
              <a:off x="584429" y="5318433"/>
              <a:ext cx="2962046" cy="76944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r>
                <a:rPr lang="fr-FR" sz="2500" dirty="0"/>
                <a:t>La pneumonie est une infection pulmonaire qui cause de l’inflammation et des dommages aux tissus pulmonaires.</a:t>
              </a:r>
              <a:endParaRPr lang="en-US" sz="2500" dirty="0"/>
            </a:p>
          </p:txBody>
        </p:sp>
      </p:grpSp>
      <p:sp>
        <p:nvSpPr>
          <p:cNvPr id="31" name="TextBox 7">
            <a:extLst>
              <a:ext uri="{FF2B5EF4-FFF2-40B4-BE49-F238E27FC236}">
                <a16:creationId xmlns:a16="http://schemas.microsoft.com/office/drawing/2014/main" id="{385FB431-7B14-4614-BB3B-FA17C1F6C41E}"/>
              </a:ext>
            </a:extLst>
          </p:cNvPr>
          <p:cNvSpPr txBox="1"/>
          <p:nvPr/>
        </p:nvSpPr>
        <p:spPr>
          <a:xfrm>
            <a:off x="-329184" y="128016"/>
            <a:ext cx="2724912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deep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+mj-lt"/>
              </a:rPr>
              <a:t>learning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1411224"/>
            <a:ext cx="8247888" cy="380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67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7" r="15081"/>
          <a:stretch/>
        </p:blipFill>
        <p:spPr>
          <a:xfrm rot="16200000">
            <a:off x="4602759" y="-2690070"/>
            <a:ext cx="2986481" cy="1219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PROBLÉMATIQUE</a:t>
            </a:r>
            <a:endParaRPr lang="fr-FR" sz="4000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9A81CDB-32D0-44DE-8C97-ED9715A26794}"/>
              </a:ext>
            </a:extLst>
          </p:cNvPr>
          <p:cNvGrpSpPr/>
          <p:nvPr/>
        </p:nvGrpSpPr>
        <p:grpSpPr>
          <a:xfrm>
            <a:off x="5378755" y="888980"/>
            <a:ext cx="1434489" cy="190500"/>
            <a:chOff x="4679586" y="878988"/>
            <a:chExt cx="1434489" cy="1905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31D10B2-1E82-41AB-86A1-B072302828F6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B7722A-3558-43A6-B164-DF6A02A376BF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FE304DF-F7E1-42ED-9E9B-4CE7C44D9B16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F54F95C-E83F-4F9D-8AD7-617D43243D9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0EAC4EE-D672-4D5A-8655-7DB7D57CBE0E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149137" y="2170072"/>
            <a:ext cx="654427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400" dirty="0" smtClean="0">
                <a:solidFill>
                  <a:srgbClr val="173D6B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La </a:t>
            </a:r>
            <a:r>
              <a:rPr lang="fr-FR" sz="2400" dirty="0">
                <a:solidFill>
                  <a:srgbClr val="173D6B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radiologie est confrontée depuis plusieurs années à une explosion des volumes d’images à analyser et interpréter, ce qui a conduit à l’apparition de nombreux problèmes, dont les </a:t>
            </a:r>
            <a:r>
              <a:rPr lang="fr-FR" sz="2400" dirty="0" smtClean="0">
                <a:solidFill>
                  <a:srgbClr val="173D6B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suivants : </a:t>
            </a:r>
            <a:endParaRPr lang="fr-FR" sz="2400" dirty="0">
              <a:solidFill>
                <a:srgbClr val="173D6B"/>
              </a:solidFill>
              <a:latin typeface="Tw Cen MT" panose="020B0602020104020603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3" name="Group 39">
            <a:extLst>
              <a:ext uri="{FF2B5EF4-FFF2-40B4-BE49-F238E27FC236}">
                <a16:creationId xmlns:a16="http://schemas.microsoft.com/office/drawing/2014/main" id="{0E692376-2A24-4484-A15F-BFD943EDB35A}"/>
              </a:ext>
            </a:extLst>
          </p:cNvPr>
          <p:cNvGrpSpPr/>
          <p:nvPr/>
        </p:nvGrpSpPr>
        <p:grpSpPr>
          <a:xfrm>
            <a:off x="4074679" y="4101145"/>
            <a:ext cx="2494800" cy="2494800"/>
            <a:chOff x="5746584" y="3207677"/>
            <a:chExt cx="2848086" cy="2848086"/>
          </a:xfrm>
          <a:solidFill>
            <a:srgbClr val="1C7CBB"/>
          </a:solidFill>
        </p:grpSpPr>
        <p:sp>
          <p:nvSpPr>
            <p:cNvPr id="34" name="Oval 13">
              <a:extLst>
                <a:ext uri="{FF2B5EF4-FFF2-40B4-BE49-F238E27FC236}">
                  <a16:creationId xmlns:a16="http://schemas.microsoft.com/office/drawing/2014/main" id="{BD736ACF-902B-4C0F-87BB-67D7C0414D4D}"/>
                </a:ext>
              </a:extLst>
            </p:cNvPr>
            <p:cNvSpPr/>
            <p:nvPr/>
          </p:nvSpPr>
          <p:spPr>
            <a:xfrm>
              <a:off x="5746584" y="3207677"/>
              <a:ext cx="2848086" cy="28480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Box 25">
              <a:extLst>
                <a:ext uri="{FF2B5EF4-FFF2-40B4-BE49-F238E27FC236}">
                  <a16:creationId xmlns:a16="http://schemas.microsoft.com/office/drawing/2014/main" id="{8927AFD6-98CE-4082-BB2D-8865C4A3E62F}"/>
                </a:ext>
              </a:extLst>
            </p:cNvPr>
            <p:cNvSpPr txBox="1"/>
            <p:nvPr/>
          </p:nvSpPr>
          <p:spPr>
            <a:xfrm>
              <a:off x="5969441" y="3715274"/>
              <a:ext cx="2460308" cy="2340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les ressources</a:t>
              </a:r>
            </a:p>
            <a:p>
              <a:pPr algn="ctr"/>
              <a:r>
                <a:rPr lang="fr-FR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de calcul nécessaires sont hors d’atteinte d’un centre médical.</a:t>
              </a:r>
              <a:endParaRPr lang="en-US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45" name="Group 39">
            <a:extLst>
              <a:ext uri="{FF2B5EF4-FFF2-40B4-BE49-F238E27FC236}">
                <a16:creationId xmlns:a16="http://schemas.microsoft.com/office/drawing/2014/main" id="{0E692376-2A24-4484-A15F-BFD943EDB35A}"/>
              </a:ext>
            </a:extLst>
          </p:cNvPr>
          <p:cNvGrpSpPr/>
          <p:nvPr/>
        </p:nvGrpSpPr>
        <p:grpSpPr>
          <a:xfrm>
            <a:off x="788870" y="4137719"/>
            <a:ext cx="2494800" cy="2494800"/>
            <a:chOff x="5746584" y="3207677"/>
            <a:chExt cx="2848086" cy="2848086"/>
          </a:xfrm>
          <a:solidFill>
            <a:schemeClr val="accent3">
              <a:lumMod val="75000"/>
            </a:schemeClr>
          </a:solidFill>
        </p:grpSpPr>
        <p:sp>
          <p:nvSpPr>
            <p:cNvPr id="46" name="Oval 13">
              <a:extLst>
                <a:ext uri="{FF2B5EF4-FFF2-40B4-BE49-F238E27FC236}">
                  <a16:creationId xmlns:a16="http://schemas.microsoft.com/office/drawing/2014/main" id="{BD736ACF-902B-4C0F-87BB-67D7C0414D4D}"/>
                </a:ext>
              </a:extLst>
            </p:cNvPr>
            <p:cNvSpPr/>
            <p:nvPr/>
          </p:nvSpPr>
          <p:spPr>
            <a:xfrm>
              <a:off x="5746584" y="3207677"/>
              <a:ext cx="2848086" cy="28480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25">
              <a:extLst>
                <a:ext uri="{FF2B5EF4-FFF2-40B4-BE49-F238E27FC236}">
                  <a16:creationId xmlns:a16="http://schemas.microsoft.com/office/drawing/2014/main" id="{8927AFD6-98CE-4082-BB2D-8865C4A3E62F}"/>
                </a:ext>
              </a:extLst>
            </p:cNvPr>
            <p:cNvSpPr txBox="1"/>
            <p:nvPr/>
          </p:nvSpPr>
          <p:spPr>
            <a:xfrm>
              <a:off x="5918660" y="3879877"/>
              <a:ext cx="2460308" cy="122976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Absence </a:t>
              </a:r>
              <a:r>
                <a:rPr lang="fr-FR" sz="1600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de hybridation entre le demain médicaux et l’informatique X</a:t>
              </a:r>
              <a:endParaRPr lang="en-US" sz="1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21" name="TextBox 7">
            <a:extLst>
              <a:ext uri="{FF2B5EF4-FFF2-40B4-BE49-F238E27FC236}">
                <a16:creationId xmlns:a16="http://schemas.microsoft.com/office/drawing/2014/main" id="{385FB431-7B14-4614-BB3B-FA17C1F6C41E}"/>
              </a:ext>
            </a:extLst>
          </p:cNvPr>
          <p:cNvSpPr txBox="1"/>
          <p:nvPr/>
        </p:nvSpPr>
        <p:spPr>
          <a:xfrm>
            <a:off x="-329184" y="128016"/>
            <a:ext cx="2724912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deep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+mj-lt"/>
              </a:rPr>
              <a:t>learning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9092739" y="6314512"/>
            <a:ext cx="2743200" cy="365125"/>
          </a:xfrm>
        </p:spPr>
        <p:txBody>
          <a:bodyPr/>
          <a:lstStyle/>
          <a:p>
            <a:fld id="{7FAA5F3C-F0A9-42FF-BB7C-DD95C97F8441}" type="slidenum">
              <a:rPr lang="en-US" sz="2400" smtClean="0"/>
              <a:t>4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32488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8A70E92-F264-47A6-8EB5-E1F743416AC4}"/>
              </a:ext>
            </a:extLst>
          </p:cNvPr>
          <p:cNvCxnSpPr>
            <a:cxnSpLocks/>
          </p:cNvCxnSpPr>
          <p:nvPr/>
        </p:nvCxnSpPr>
        <p:spPr>
          <a:xfrm flipH="1" flipV="1">
            <a:off x="0" y="4128241"/>
            <a:ext cx="2191451" cy="1150084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FB1D66C-A675-4E89-AF22-1BE0E407A08D}"/>
              </a:ext>
            </a:extLst>
          </p:cNvPr>
          <p:cNvCxnSpPr>
            <a:cxnSpLocks/>
          </p:cNvCxnSpPr>
          <p:nvPr/>
        </p:nvCxnSpPr>
        <p:spPr>
          <a:xfrm flipV="1">
            <a:off x="6206491" y="4061709"/>
            <a:ext cx="1577206" cy="1136471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EAAD18D-A529-426E-944F-052FEF1F7315}"/>
              </a:ext>
            </a:extLst>
          </p:cNvPr>
          <p:cNvCxnSpPr>
            <a:cxnSpLocks/>
          </p:cNvCxnSpPr>
          <p:nvPr/>
        </p:nvCxnSpPr>
        <p:spPr>
          <a:xfrm flipH="1" flipV="1">
            <a:off x="7819563" y="3992713"/>
            <a:ext cx="1801641" cy="991370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B210092-D838-4687-B1B3-0C0F54FFBBB7}"/>
              </a:ext>
            </a:extLst>
          </p:cNvPr>
          <p:cNvCxnSpPr>
            <a:cxnSpLocks/>
          </p:cNvCxnSpPr>
          <p:nvPr/>
        </p:nvCxnSpPr>
        <p:spPr>
          <a:xfrm flipV="1">
            <a:off x="9778172" y="3669547"/>
            <a:ext cx="2486533" cy="1222097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D1B375-3CBB-4F31-BF6F-2530FCADC84D}"/>
              </a:ext>
            </a:extLst>
          </p:cNvPr>
          <p:cNvCxnSpPr>
            <a:cxnSpLocks/>
          </p:cNvCxnSpPr>
          <p:nvPr/>
        </p:nvCxnSpPr>
        <p:spPr>
          <a:xfrm flipH="1" flipV="1">
            <a:off x="4394077" y="4315879"/>
            <a:ext cx="1709825" cy="882300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5F893E3-9E92-4678-BAE1-ABE84AFE8FA3}"/>
              </a:ext>
            </a:extLst>
          </p:cNvPr>
          <p:cNvCxnSpPr>
            <a:cxnSpLocks/>
          </p:cNvCxnSpPr>
          <p:nvPr/>
        </p:nvCxnSpPr>
        <p:spPr>
          <a:xfrm flipV="1">
            <a:off x="2327000" y="4236152"/>
            <a:ext cx="1778890" cy="962027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O B J E C T I </a:t>
            </a: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FS</a:t>
            </a:r>
            <a:endParaRPr lang="en-US" sz="4000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555FC8F4-43EE-43E4-BBBC-49434B3A520A}"/>
              </a:ext>
            </a:extLst>
          </p:cNvPr>
          <p:cNvSpPr/>
          <p:nvPr/>
        </p:nvSpPr>
        <p:spPr>
          <a:xfrm>
            <a:off x="1961013" y="4930251"/>
            <a:ext cx="588480" cy="588480"/>
          </a:xfrm>
          <a:prstGeom prst="ellipse">
            <a:avLst/>
          </a:prstGeom>
          <a:solidFill>
            <a:srgbClr val="EF3078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20B305-6275-48E1-8946-A32347CB376F}"/>
              </a:ext>
            </a:extLst>
          </p:cNvPr>
          <p:cNvSpPr txBox="1"/>
          <p:nvPr/>
        </p:nvSpPr>
        <p:spPr>
          <a:xfrm>
            <a:off x="2063601" y="4901325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E4AD99A-076B-4B78-BBFD-38BC498DCCBC}"/>
              </a:ext>
            </a:extLst>
          </p:cNvPr>
          <p:cNvSpPr/>
          <p:nvPr/>
        </p:nvSpPr>
        <p:spPr>
          <a:xfrm>
            <a:off x="3888014" y="3941913"/>
            <a:ext cx="588480" cy="588480"/>
          </a:xfrm>
          <a:prstGeom prst="ellipse">
            <a:avLst/>
          </a:prstGeom>
          <a:solidFill>
            <a:srgbClr val="03A1A4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6BC045-9DFF-42FD-8C36-FC34502A7320}"/>
              </a:ext>
            </a:extLst>
          </p:cNvPr>
          <p:cNvSpPr txBox="1"/>
          <p:nvPr/>
        </p:nvSpPr>
        <p:spPr>
          <a:xfrm>
            <a:off x="3990602" y="3912987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32467DC-68B2-4A06-97DB-38EF79A869C1}"/>
              </a:ext>
            </a:extLst>
          </p:cNvPr>
          <p:cNvSpPr/>
          <p:nvPr/>
        </p:nvSpPr>
        <p:spPr>
          <a:xfrm>
            <a:off x="5840773" y="4891641"/>
            <a:ext cx="588480" cy="588480"/>
          </a:xfrm>
          <a:prstGeom prst="ellipse">
            <a:avLst/>
          </a:prstGeom>
          <a:solidFill>
            <a:srgbClr val="EE9524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EAAEBB-9149-4D8C-85F9-C700A4FAC1A9}"/>
              </a:ext>
            </a:extLst>
          </p:cNvPr>
          <p:cNvSpPr txBox="1"/>
          <p:nvPr/>
        </p:nvSpPr>
        <p:spPr>
          <a:xfrm>
            <a:off x="5943361" y="4862715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CACAA9-3503-46C8-A54E-799F4E9E55B9}"/>
              </a:ext>
            </a:extLst>
          </p:cNvPr>
          <p:cNvSpPr/>
          <p:nvPr/>
        </p:nvSpPr>
        <p:spPr>
          <a:xfrm>
            <a:off x="7547574" y="3698473"/>
            <a:ext cx="588480" cy="588480"/>
          </a:xfrm>
          <a:prstGeom prst="ellipse">
            <a:avLst/>
          </a:prstGeom>
          <a:solidFill>
            <a:srgbClr val="385723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7E7550-521F-446A-9A97-DDE94285DD11}"/>
              </a:ext>
            </a:extLst>
          </p:cNvPr>
          <p:cNvSpPr txBox="1"/>
          <p:nvPr/>
        </p:nvSpPr>
        <p:spPr>
          <a:xfrm>
            <a:off x="7649873" y="3669547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240C0D5-51C5-4820-AB34-E16D404339B2}"/>
              </a:ext>
            </a:extLst>
          </p:cNvPr>
          <p:cNvSpPr/>
          <p:nvPr/>
        </p:nvSpPr>
        <p:spPr>
          <a:xfrm>
            <a:off x="9360902" y="4689844"/>
            <a:ext cx="588480" cy="588480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BDCDBB-2F71-487A-93F9-6F048B528A22}"/>
              </a:ext>
            </a:extLst>
          </p:cNvPr>
          <p:cNvSpPr txBox="1"/>
          <p:nvPr/>
        </p:nvSpPr>
        <p:spPr>
          <a:xfrm>
            <a:off x="9463490" y="4660918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5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B01F7DF-B788-4309-835E-848C5261CE4F}"/>
              </a:ext>
            </a:extLst>
          </p:cNvPr>
          <p:cNvSpPr txBox="1"/>
          <p:nvPr/>
        </p:nvSpPr>
        <p:spPr>
          <a:xfrm>
            <a:off x="6699786" y="2348102"/>
            <a:ext cx="21265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173D6B"/>
                </a:solidFill>
                <a:latin typeface="Tw Cen MT" panose="020B0602020104020603" pitchFamily="34" charset="0"/>
              </a:rPr>
              <a:t>Aider les spécialistes de la </a:t>
            </a:r>
            <a:r>
              <a:rPr lang="fr-FR" sz="1600" b="1" dirty="0" smtClean="0">
                <a:solidFill>
                  <a:srgbClr val="173D6B"/>
                </a:solidFill>
                <a:latin typeface="Tw Cen MT" panose="020B0602020104020603" pitchFamily="34" charset="0"/>
              </a:rPr>
              <a:t>santé a </a:t>
            </a:r>
            <a:r>
              <a:rPr lang="fr-FR" sz="1600" b="1" dirty="0">
                <a:solidFill>
                  <a:srgbClr val="173D6B"/>
                </a:solidFill>
                <a:latin typeface="Tw Cen MT" panose="020B0602020104020603" pitchFamily="34" charset="0"/>
              </a:rPr>
              <a:t>diagnostiqué la pneumonie plus facilement.</a:t>
            </a:r>
            <a:endParaRPr lang="en-US" sz="1600" b="1" dirty="0">
              <a:solidFill>
                <a:srgbClr val="173D6B"/>
              </a:solidFill>
              <a:latin typeface="Tw Cen MT" panose="020B06020201040206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128FC70-EC87-4505-B103-CC8A34AD5B99}"/>
              </a:ext>
            </a:extLst>
          </p:cNvPr>
          <p:cNvSpPr txBox="1"/>
          <p:nvPr/>
        </p:nvSpPr>
        <p:spPr>
          <a:xfrm>
            <a:off x="3120092" y="3154167"/>
            <a:ext cx="212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173D6B"/>
                </a:solidFill>
                <a:latin typeface="Tw Cen MT" panose="020B0602020104020603" pitchFamily="34" charset="0"/>
              </a:rPr>
              <a:t>Réduire </a:t>
            </a:r>
            <a:r>
              <a:rPr lang="fr-FR" sz="1600" b="1" dirty="0">
                <a:solidFill>
                  <a:srgbClr val="173D6B"/>
                </a:solidFill>
                <a:latin typeface="Tw Cen MT" panose="020B0602020104020603" pitchFamily="34" charset="0"/>
              </a:rPr>
              <a:t>le temps du </a:t>
            </a:r>
            <a:r>
              <a:rPr lang="fr-FR" sz="1600" b="1" dirty="0" smtClean="0">
                <a:solidFill>
                  <a:srgbClr val="173D6B"/>
                </a:solidFill>
                <a:latin typeface="Tw Cen MT" panose="020B0602020104020603" pitchFamily="34" charset="0"/>
              </a:rPr>
              <a:t>diagnostique.</a:t>
            </a:r>
            <a:endParaRPr lang="en-US" sz="1600" b="1" dirty="0">
              <a:solidFill>
                <a:srgbClr val="173D6B"/>
              </a:solidFill>
              <a:latin typeface="Tw Cen MT" panose="020B0602020104020603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E4AF30C-47B9-42F2-BAAB-C5E9143AD766}"/>
              </a:ext>
            </a:extLst>
          </p:cNvPr>
          <p:cNvSpPr txBox="1"/>
          <p:nvPr/>
        </p:nvSpPr>
        <p:spPr>
          <a:xfrm>
            <a:off x="5059088" y="3779768"/>
            <a:ext cx="21265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173D6B"/>
                </a:solidFill>
                <a:latin typeface="Tw Cen MT" panose="020B0602020104020603" pitchFamily="34" charset="0"/>
              </a:rPr>
              <a:t>L’étude de l’efficacité des réseaux de neurones pour cette problématique</a:t>
            </a:r>
            <a:endParaRPr lang="en-US" sz="1600" b="1" dirty="0">
              <a:solidFill>
                <a:srgbClr val="173D6B"/>
              </a:solidFill>
              <a:latin typeface="Tw Cen MT" panose="020B06020201040206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EFAF46B-A1C3-45A8-A052-22BF454E6E76}"/>
              </a:ext>
            </a:extLst>
          </p:cNvPr>
          <p:cNvSpPr txBox="1"/>
          <p:nvPr/>
        </p:nvSpPr>
        <p:spPr>
          <a:xfrm>
            <a:off x="8672204" y="3515377"/>
            <a:ext cx="21265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173D6B"/>
                </a:solidFill>
                <a:latin typeface="Tw Cen MT" panose="020B0602020104020603" pitchFamily="34" charset="0"/>
              </a:rPr>
              <a:t>Adopter </a:t>
            </a:r>
            <a:r>
              <a:rPr lang="fr-FR" sz="1600" b="1" dirty="0" smtClean="0">
                <a:solidFill>
                  <a:srgbClr val="173D6B"/>
                </a:solidFill>
                <a:latin typeface="Tw Cen MT" panose="020B0602020104020603" pitchFamily="34" charset="0"/>
              </a:rPr>
              <a:t>le meilleur model utiliser pour la détection de pneumonie </a:t>
            </a:r>
            <a:endParaRPr lang="en-US" sz="1600" b="1" dirty="0">
              <a:solidFill>
                <a:srgbClr val="173D6B"/>
              </a:solidFill>
              <a:latin typeface="Tw Cen MT" panose="020B06020201040206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1D0153F-5928-43C9-B3E9-D6A68A61E764}"/>
              </a:ext>
            </a:extLst>
          </p:cNvPr>
          <p:cNvSpPr txBox="1"/>
          <p:nvPr/>
        </p:nvSpPr>
        <p:spPr>
          <a:xfrm>
            <a:off x="1106778" y="4070856"/>
            <a:ext cx="212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173D6B"/>
                </a:solidFill>
                <a:latin typeface="Tw Cen MT" panose="020B0602020104020603" pitchFamily="34" charset="0"/>
              </a:rPr>
              <a:t>A</a:t>
            </a:r>
            <a:r>
              <a:rPr lang="fr-FR" sz="1600" b="1" dirty="0" smtClean="0">
                <a:solidFill>
                  <a:srgbClr val="173D6B"/>
                </a:solidFill>
                <a:latin typeface="Tw Cen MT" panose="020B0602020104020603" pitchFamily="34" charset="0"/>
              </a:rPr>
              <a:t>utomatiser le </a:t>
            </a:r>
            <a:r>
              <a:rPr lang="fr-FR" sz="1600" b="1" dirty="0">
                <a:solidFill>
                  <a:srgbClr val="173D6B"/>
                </a:solidFill>
                <a:latin typeface="Tw Cen MT" panose="020B0602020104020603" pitchFamily="34" charset="0"/>
              </a:rPr>
              <a:t>processus de travail</a:t>
            </a:r>
            <a:endParaRPr lang="en-US" sz="1600" b="1" dirty="0">
              <a:solidFill>
                <a:srgbClr val="173D6B"/>
              </a:solidFill>
              <a:latin typeface="Tw Cen MT" panose="020B0602020104020603" pitchFamily="34" charset="0"/>
            </a:endParaRPr>
          </a:p>
        </p:txBody>
      </p:sp>
      <p:sp>
        <p:nvSpPr>
          <p:cNvPr id="30" name="TextBox 7">
            <a:extLst>
              <a:ext uri="{FF2B5EF4-FFF2-40B4-BE49-F238E27FC236}">
                <a16:creationId xmlns:a16="http://schemas.microsoft.com/office/drawing/2014/main" id="{385FB431-7B14-4614-BB3B-FA17C1F6C41E}"/>
              </a:ext>
            </a:extLst>
          </p:cNvPr>
          <p:cNvSpPr txBox="1"/>
          <p:nvPr/>
        </p:nvSpPr>
        <p:spPr>
          <a:xfrm>
            <a:off x="-329184" y="128016"/>
            <a:ext cx="2724912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deep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+mj-lt"/>
              </a:rPr>
              <a:t>learning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>
          <a:xfrm>
            <a:off x="9175865" y="6356350"/>
            <a:ext cx="2743200" cy="365125"/>
          </a:xfrm>
        </p:spPr>
        <p:txBody>
          <a:bodyPr/>
          <a:lstStyle/>
          <a:p>
            <a:fld id="{7FAA5F3C-F0A9-42FF-BB7C-DD95C97F8441}" type="slidenum">
              <a:rPr lang="en-US" sz="2400" smtClean="0"/>
              <a:t>5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419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84" grpId="0"/>
      <p:bldP spid="86" grpId="0"/>
      <p:bldP spid="88" grpId="0"/>
      <p:bldP spid="91" grpId="0"/>
      <p:bldP spid="9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354220" y="841248"/>
            <a:ext cx="4916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SOLUTION PROPOSÉE</a:t>
            </a:r>
            <a:endParaRPr lang="fr-FR" sz="4000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9A81CDB-32D0-44DE-8C97-ED9715A26794}"/>
              </a:ext>
            </a:extLst>
          </p:cNvPr>
          <p:cNvGrpSpPr/>
          <p:nvPr/>
        </p:nvGrpSpPr>
        <p:grpSpPr>
          <a:xfrm>
            <a:off x="1999822" y="1678534"/>
            <a:ext cx="1434489" cy="190500"/>
            <a:chOff x="4679586" y="878988"/>
            <a:chExt cx="1434489" cy="1905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31D10B2-1E82-41AB-86A1-B072302828F6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B7722A-3558-43A6-B164-DF6A02A376BF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FE304DF-F7E1-42ED-9E9B-4CE7C44D9B16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F54F95C-E83F-4F9D-8AD7-617D43243D9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0EAC4EE-D672-4D5A-8655-7DB7D57CBE0E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4"/>
          <p:cNvSpPr/>
          <p:nvPr/>
        </p:nvSpPr>
        <p:spPr>
          <a:xfrm>
            <a:off x="164593" y="2566590"/>
            <a:ext cx="546811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smtClean="0">
                <a:solidFill>
                  <a:srgbClr val="173D6B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Créer </a:t>
            </a:r>
            <a:r>
              <a:rPr lang="fr-FR" sz="2800" dirty="0">
                <a:solidFill>
                  <a:srgbClr val="173D6B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un </a:t>
            </a:r>
            <a:r>
              <a:rPr lang="fr-FR" sz="2800" dirty="0" smtClean="0">
                <a:solidFill>
                  <a:srgbClr val="173D6B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algorithme d’apprentissage </a:t>
            </a:r>
            <a:r>
              <a:rPr lang="fr-FR" sz="2800" dirty="0">
                <a:solidFill>
                  <a:srgbClr val="173D6B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automatique capable d’analyser et de </a:t>
            </a:r>
            <a:r>
              <a:rPr lang="fr-FR" sz="2800" dirty="0" smtClean="0">
                <a:solidFill>
                  <a:srgbClr val="173D6B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classer des </a:t>
            </a:r>
            <a:r>
              <a:rPr lang="fr-FR" sz="2800" dirty="0">
                <a:solidFill>
                  <a:srgbClr val="173D6B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balayages de rayons X de patients atteints de pneumonie </a:t>
            </a:r>
            <a:r>
              <a:rPr lang="fr-FR" sz="2800" dirty="0" smtClean="0">
                <a:solidFill>
                  <a:srgbClr val="173D6B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plus rapidement que les humains </a:t>
            </a:r>
            <a:r>
              <a:rPr lang="fr-FR" sz="2800" dirty="0">
                <a:solidFill>
                  <a:srgbClr val="173D6B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en utilisant les réseaux de neurones spécifiquement Apprentissage par transfert  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346" y="0"/>
            <a:ext cx="6512653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extBox 7">
            <a:extLst>
              <a:ext uri="{FF2B5EF4-FFF2-40B4-BE49-F238E27FC236}">
                <a16:creationId xmlns:a16="http://schemas.microsoft.com/office/drawing/2014/main" id="{385FB431-7B14-4614-BB3B-FA17C1F6C41E}"/>
              </a:ext>
            </a:extLst>
          </p:cNvPr>
          <p:cNvSpPr txBox="1"/>
          <p:nvPr/>
        </p:nvSpPr>
        <p:spPr>
          <a:xfrm>
            <a:off x="-329184" y="128016"/>
            <a:ext cx="2724912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deep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+mj-lt"/>
              </a:rPr>
              <a:t>learning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9275618" y="6372975"/>
            <a:ext cx="2743200" cy="365125"/>
          </a:xfrm>
        </p:spPr>
        <p:txBody>
          <a:bodyPr/>
          <a:lstStyle/>
          <a:p>
            <a:fld id="{7FAA5F3C-F0A9-42FF-BB7C-DD95C97F8441}" type="slidenum">
              <a:rPr lang="en-US" sz="2400" smtClean="0"/>
              <a:t>6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62451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Oval 131">
            <a:extLst>
              <a:ext uri="{FF2B5EF4-FFF2-40B4-BE49-F238E27FC236}">
                <a16:creationId xmlns:a16="http://schemas.microsoft.com/office/drawing/2014/main" id="{271F1C45-C822-4EC8-96FE-4A0CB89C443F}"/>
              </a:ext>
            </a:extLst>
          </p:cNvPr>
          <p:cNvSpPr/>
          <p:nvPr/>
        </p:nvSpPr>
        <p:spPr>
          <a:xfrm>
            <a:off x="6149079" y="3946476"/>
            <a:ext cx="1442564" cy="14425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100%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33" name="Chart 132">
            <a:extLst>
              <a:ext uri="{FF2B5EF4-FFF2-40B4-BE49-F238E27FC236}">
                <a16:creationId xmlns:a16="http://schemas.microsoft.com/office/drawing/2014/main" id="{C4A1CF23-CA94-4EF6-A66B-9F313A8625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4474651"/>
              </p:ext>
            </p:extLst>
          </p:nvPr>
        </p:nvGraphicFramePr>
        <p:xfrm>
          <a:off x="6057900" y="3886456"/>
          <a:ext cx="1586822" cy="1555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9" name="Oval 128">
            <a:extLst>
              <a:ext uri="{FF2B5EF4-FFF2-40B4-BE49-F238E27FC236}">
                <a16:creationId xmlns:a16="http://schemas.microsoft.com/office/drawing/2014/main" id="{B38BE9B0-E4C1-434B-B996-3595F0340317}"/>
              </a:ext>
            </a:extLst>
          </p:cNvPr>
          <p:cNvSpPr/>
          <p:nvPr/>
        </p:nvSpPr>
        <p:spPr>
          <a:xfrm>
            <a:off x="6091929" y="2293772"/>
            <a:ext cx="1442564" cy="14425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80%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30" name="Chart 129">
            <a:extLst>
              <a:ext uri="{FF2B5EF4-FFF2-40B4-BE49-F238E27FC236}">
                <a16:creationId xmlns:a16="http://schemas.microsoft.com/office/drawing/2014/main" id="{60A1154D-9F37-4A40-A5EF-37B4559846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7209773"/>
              </p:ext>
            </p:extLst>
          </p:nvPr>
        </p:nvGraphicFramePr>
        <p:xfrm>
          <a:off x="6057900" y="2252802"/>
          <a:ext cx="1586822" cy="1555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6" name="Oval 125">
            <a:extLst>
              <a:ext uri="{FF2B5EF4-FFF2-40B4-BE49-F238E27FC236}">
                <a16:creationId xmlns:a16="http://schemas.microsoft.com/office/drawing/2014/main" id="{BBF12101-45FE-4ADD-8799-9CBE46F987AD}"/>
              </a:ext>
            </a:extLst>
          </p:cNvPr>
          <p:cNvSpPr/>
          <p:nvPr/>
        </p:nvSpPr>
        <p:spPr>
          <a:xfrm>
            <a:off x="707807" y="4722879"/>
            <a:ext cx="1442564" cy="14425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r>
              <a:rPr lang="en-US" dirty="0" smtClean="0">
                <a:solidFill>
                  <a:schemeClr val="tx1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%</a:t>
            </a:r>
          </a:p>
        </p:txBody>
      </p:sp>
      <p:graphicFrame>
        <p:nvGraphicFramePr>
          <p:cNvPr id="127" name="Chart 126">
            <a:extLst>
              <a:ext uri="{FF2B5EF4-FFF2-40B4-BE49-F238E27FC236}">
                <a16:creationId xmlns:a16="http://schemas.microsoft.com/office/drawing/2014/main" id="{FCF3314A-C488-4A9A-A9D5-F3DA13B629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0567875"/>
              </p:ext>
            </p:extLst>
          </p:nvPr>
        </p:nvGraphicFramePr>
        <p:xfrm>
          <a:off x="635678" y="4662859"/>
          <a:ext cx="1586822" cy="1555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3" name="Oval 122">
            <a:extLst>
              <a:ext uri="{FF2B5EF4-FFF2-40B4-BE49-F238E27FC236}">
                <a16:creationId xmlns:a16="http://schemas.microsoft.com/office/drawing/2014/main" id="{391E82C3-4F6E-423F-8FC3-05973952611F}"/>
              </a:ext>
            </a:extLst>
          </p:cNvPr>
          <p:cNvSpPr/>
          <p:nvPr/>
        </p:nvSpPr>
        <p:spPr>
          <a:xfrm>
            <a:off x="707807" y="3165426"/>
            <a:ext cx="1442564" cy="14425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40%</a:t>
            </a:r>
          </a:p>
        </p:txBody>
      </p:sp>
      <p:graphicFrame>
        <p:nvGraphicFramePr>
          <p:cNvPr id="124" name="Chart 123">
            <a:extLst>
              <a:ext uri="{FF2B5EF4-FFF2-40B4-BE49-F238E27FC236}">
                <a16:creationId xmlns:a16="http://schemas.microsoft.com/office/drawing/2014/main" id="{B778A89B-A057-4B13-9B5C-89BC34CC51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4653470"/>
              </p:ext>
            </p:extLst>
          </p:nvPr>
        </p:nvGraphicFramePr>
        <p:xfrm>
          <a:off x="635678" y="3105406"/>
          <a:ext cx="1586822" cy="1555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00" name="Oval 99">
            <a:extLst>
              <a:ext uri="{FF2B5EF4-FFF2-40B4-BE49-F238E27FC236}">
                <a16:creationId xmlns:a16="http://schemas.microsoft.com/office/drawing/2014/main" id="{54A879F8-A92B-4339-8D51-9F3152ACD32C}"/>
              </a:ext>
            </a:extLst>
          </p:cNvPr>
          <p:cNvSpPr/>
          <p:nvPr/>
        </p:nvSpPr>
        <p:spPr>
          <a:xfrm>
            <a:off x="707807" y="1607972"/>
            <a:ext cx="1442564" cy="14425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20%</a:t>
            </a:r>
          </a:p>
        </p:txBody>
      </p:sp>
      <p:graphicFrame>
        <p:nvGraphicFramePr>
          <p:cNvPr id="106" name="Chart 105">
            <a:extLst>
              <a:ext uri="{FF2B5EF4-FFF2-40B4-BE49-F238E27FC236}">
                <a16:creationId xmlns:a16="http://schemas.microsoft.com/office/drawing/2014/main" id="{F5AFEB1A-9CED-4D12-9F2A-AF2D53C1F8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7099699"/>
              </p:ext>
            </p:extLst>
          </p:nvPr>
        </p:nvGraphicFramePr>
        <p:xfrm>
          <a:off x="635678" y="1547952"/>
          <a:ext cx="1586822" cy="1555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08C15872-DC75-4611-BC78-4D9DCB0C6305}"/>
              </a:ext>
            </a:extLst>
          </p:cNvPr>
          <p:cNvSpPr/>
          <p:nvPr/>
        </p:nvSpPr>
        <p:spPr>
          <a:xfrm>
            <a:off x="0" y="0"/>
            <a:ext cx="12192000" cy="1409700"/>
          </a:xfrm>
          <a:prstGeom prst="rect">
            <a:avLst/>
          </a:prstGeom>
          <a:pattFill prst="dash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Apprentissage par transfert </a:t>
            </a:r>
            <a:endParaRPr lang="fr-FR" sz="4000" dirty="0" smtClean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  <a:p>
            <a:pPr algn="ctr"/>
            <a:r>
              <a:rPr lang="fr-FR" sz="2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&lt;</a:t>
            </a:r>
            <a:r>
              <a:rPr lang="fr-FR" sz="20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Transfer </a:t>
            </a:r>
            <a:r>
              <a:rPr lang="fr-FR" sz="2000" dirty="0" err="1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learning</a:t>
            </a:r>
            <a:r>
              <a:rPr lang="fr-FR" sz="20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&gt;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35B2E0-DF79-42DF-BC66-6C38E2AA2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9240" y="6278047"/>
            <a:ext cx="2743200" cy="365125"/>
          </a:xfrm>
        </p:spPr>
        <p:txBody>
          <a:bodyPr/>
          <a:lstStyle/>
          <a:p>
            <a:fld id="{7FAA5F3C-F0A9-42FF-BB7C-DD95C97F8441}" type="slidenum">
              <a:rPr lang="en-US" sz="2400" smtClean="0"/>
              <a:t>7</a:t>
            </a:fld>
            <a:endParaRPr lang="en-US" sz="240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28AEF665-709D-485B-8C48-499CBECDEEC3}"/>
              </a:ext>
            </a:extLst>
          </p:cNvPr>
          <p:cNvSpPr/>
          <p:nvPr/>
        </p:nvSpPr>
        <p:spPr>
          <a:xfrm>
            <a:off x="2222500" y="2217849"/>
            <a:ext cx="3576084" cy="21544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fr-FR" sz="1400" dirty="0"/>
              <a:t>Prenez des couches d’un modèle déjà formé.</a:t>
            </a:r>
            <a:endParaRPr lang="en-US" sz="1400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14EB012E-450C-4F5E-97C0-B722CB19F25B}"/>
              </a:ext>
            </a:extLst>
          </p:cNvPr>
          <p:cNvSpPr/>
          <p:nvPr/>
        </p:nvSpPr>
        <p:spPr>
          <a:xfrm>
            <a:off x="2222500" y="3775303"/>
            <a:ext cx="3576084" cy="21544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sz="1400" dirty="0"/>
              <a:t>Freeze le model </a:t>
            </a:r>
            <a:r>
              <a:rPr lang="fr-FR" sz="1400" dirty="0" smtClean="0"/>
              <a:t>prédéfinie</a:t>
            </a:r>
            <a:endParaRPr lang="fr-FR" sz="1400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5E4D9A5-0774-4785-863F-E9553E2C9984}"/>
              </a:ext>
            </a:extLst>
          </p:cNvPr>
          <p:cNvSpPr/>
          <p:nvPr/>
        </p:nvSpPr>
        <p:spPr>
          <a:xfrm>
            <a:off x="2222500" y="5225671"/>
            <a:ext cx="3576084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fr-FR" sz="1400" dirty="0"/>
              <a:t>Ajoutez de nouvelles couches </a:t>
            </a:r>
            <a:r>
              <a:rPr lang="fr-FR" sz="1400" dirty="0" err="1"/>
              <a:t>formatables</a:t>
            </a:r>
            <a:r>
              <a:rPr lang="fr-FR" sz="1400" dirty="0"/>
              <a:t> au-dessus des couches </a:t>
            </a:r>
            <a:r>
              <a:rPr lang="en-US" sz="1400" dirty="0" err="1" smtClean="0"/>
              <a:t>Freezé</a:t>
            </a:r>
            <a:r>
              <a:rPr lang="fr-FR" sz="1400" dirty="0" smtClean="0"/>
              <a:t>.</a:t>
            </a:r>
            <a:endParaRPr lang="en-US" sz="1400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E50C303-E0AC-41B3-B8F6-D95E3FE024D8}"/>
              </a:ext>
            </a:extLst>
          </p:cNvPr>
          <p:cNvSpPr/>
          <p:nvPr/>
        </p:nvSpPr>
        <p:spPr>
          <a:xfrm>
            <a:off x="7949522" y="2884599"/>
            <a:ext cx="3576084" cy="21544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fr-FR" sz="1400" dirty="0" smtClean="0"/>
              <a:t>Entrainer </a:t>
            </a:r>
            <a:r>
              <a:rPr lang="fr-FR" sz="1400" dirty="0"/>
              <a:t>le tonalité de model</a:t>
            </a:r>
            <a:endParaRPr lang="en-US" sz="1400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FB23573-283B-4584-82A0-2C231111D86B}"/>
              </a:ext>
            </a:extLst>
          </p:cNvPr>
          <p:cNvSpPr/>
          <p:nvPr/>
        </p:nvSpPr>
        <p:spPr>
          <a:xfrm>
            <a:off x="7809154" y="4670653"/>
            <a:ext cx="3576084" cy="21544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sz="1400" dirty="0" smtClean="0"/>
              <a:t>Fine-tuning</a:t>
            </a:r>
            <a:endParaRPr lang="en-US" sz="1400" dirty="0"/>
          </a:p>
        </p:txBody>
      </p:sp>
      <p:sp>
        <p:nvSpPr>
          <p:cNvPr id="25" name="TextBox 7">
            <a:extLst>
              <a:ext uri="{FF2B5EF4-FFF2-40B4-BE49-F238E27FC236}">
                <a16:creationId xmlns:a16="http://schemas.microsoft.com/office/drawing/2014/main" id="{385FB431-7B14-4614-BB3B-FA17C1F6C41E}"/>
              </a:ext>
            </a:extLst>
          </p:cNvPr>
          <p:cNvSpPr txBox="1"/>
          <p:nvPr/>
        </p:nvSpPr>
        <p:spPr>
          <a:xfrm>
            <a:off x="-329184" y="128016"/>
            <a:ext cx="2724912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deep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+mj-lt"/>
              </a:rPr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186026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8C15872-DC75-4611-BC78-4D9DCB0C6305}"/>
              </a:ext>
            </a:extLst>
          </p:cNvPr>
          <p:cNvSpPr/>
          <p:nvPr/>
        </p:nvSpPr>
        <p:spPr>
          <a:xfrm>
            <a:off x="0" y="0"/>
            <a:ext cx="12192000" cy="1409700"/>
          </a:xfrm>
          <a:prstGeom prst="rect">
            <a:avLst/>
          </a:prstGeom>
          <a:pattFill prst="dash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Visualisation du Data</a:t>
            </a:r>
            <a:endParaRPr lang="en-US" sz="4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35B2E0-DF79-42DF-BC66-6C38E2AA2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9734" y="6339724"/>
            <a:ext cx="2743200" cy="365125"/>
          </a:xfrm>
        </p:spPr>
        <p:txBody>
          <a:bodyPr/>
          <a:lstStyle/>
          <a:p>
            <a:fld id="{7FAA5F3C-F0A9-42FF-BB7C-DD95C97F8441}" type="slidenum">
              <a:rPr lang="en-US" sz="2400" smtClean="0"/>
              <a:t>8</a:t>
            </a:fld>
            <a:endParaRPr lang="en-US" sz="2400" dirty="0"/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385FB431-7B14-4614-BB3B-FA17C1F6C41E}"/>
              </a:ext>
            </a:extLst>
          </p:cNvPr>
          <p:cNvSpPr txBox="1"/>
          <p:nvPr/>
        </p:nvSpPr>
        <p:spPr>
          <a:xfrm>
            <a:off x="-329184" y="128016"/>
            <a:ext cx="2724912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deep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+mj-lt"/>
              </a:rPr>
              <a:t>learning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5" y="1428750"/>
            <a:ext cx="11677650" cy="45801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273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8C15872-DC75-4611-BC78-4D9DCB0C6305}"/>
              </a:ext>
            </a:extLst>
          </p:cNvPr>
          <p:cNvSpPr/>
          <p:nvPr/>
        </p:nvSpPr>
        <p:spPr>
          <a:xfrm>
            <a:off x="0" y="0"/>
            <a:ext cx="12192000" cy="1409700"/>
          </a:xfrm>
          <a:prstGeom prst="rect">
            <a:avLst/>
          </a:prstGeom>
          <a:pattFill prst="dash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Visualisation du Data</a:t>
            </a:r>
            <a:endParaRPr lang="en-US" sz="4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35B2E0-DF79-42DF-BC66-6C38E2AA2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5F3C-F0A9-42FF-BB7C-DD95C97F8441}" type="slidenum">
              <a:rPr lang="en-US" sz="2400" smtClean="0"/>
              <a:t>9</a:t>
            </a:fld>
            <a:endParaRPr lang="en-US" sz="24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92B76E1-A16D-4E90-8E07-B7C2EB69F0EE}"/>
              </a:ext>
            </a:extLst>
          </p:cNvPr>
          <p:cNvSpPr/>
          <p:nvPr/>
        </p:nvSpPr>
        <p:spPr>
          <a:xfrm>
            <a:off x="-392206" y="5798458"/>
            <a:ext cx="4695694" cy="3077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2000" dirty="0" smtClean="0"/>
              <a:t>73%</a:t>
            </a:r>
            <a:endParaRPr lang="en-US" sz="2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9C1DF2-4E6E-4FDE-B6B7-BA32277514F4}"/>
              </a:ext>
            </a:extLst>
          </p:cNvPr>
          <p:cNvSpPr/>
          <p:nvPr/>
        </p:nvSpPr>
        <p:spPr>
          <a:xfrm>
            <a:off x="8011561" y="5929960"/>
            <a:ext cx="4695694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dirty="0" smtClean="0"/>
              <a:t>27%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FBF8DF-A7A1-42B9-88FE-541F85CB101D}"/>
              </a:ext>
            </a:extLst>
          </p:cNvPr>
          <p:cNvSpPr/>
          <p:nvPr/>
        </p:nvSpPr>
        <p:spPr>
          <a:xfrm>
            <a:off x="-566380" y="1599322"/>
            <a:ext cx="4695694" cy="2769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fr-FR" b="1" dirty="0"/>
              <a:t>cas</a:t>
            </a:r>
            <a:r>
              <a:rPr lang="en-US" b="1" dirty="0"/>
              <a:t> normal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EA41E2D-6C1B-42CD-9633-A192FB4230D4}"/>
              </a:ext>
            </a:extLst>
          </p:cNvPr>
          <p:cNvSpPr/>
          <p:nvPr/>
        </p:nvSpPr>
        <p:spPr>
          <a:xfrm>
            <a:off x="7938991" y="1599322"/>
            <a:ext cx="4695694" cy="2769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US" b="1" dirty="0" err="1"/>
              <a:t>cas</a:t>
            </a:r>
            <a:r>
              <a:rPr lang="en-US" b="1" dirty="0"/>
              <a:t> </a:t>
            </a:r>
            <a:r>
              <a:rPr lang="fr-FR" b="1" dirty="0"/>
              <a:t>pneumonie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0CC06B4-C69A-40A6-B507-357A5268A9DB}"/>
              </a:ext>
            </a:extLst>
          </p:cNvPr>
          <p:cNvGrpSpPr/>
          <p:nvPr/>
        </p:nvGrpSpPr>
        <p:grpSpPr>
          <a:xfrm>
            <a:off x="1601313" y="3555938"/>
            <a:ext cx="418367" cy="369556"/>
            <a:chOff x="7600950" y="779463"/>
            <a:chExt cx="285750" cy="252412"/>
          </a:xfrm>
          <a:solidFill>
            <a:schemeClr val="accent2"/>
          </a:solidFill>
        </p:grpSpPr>
        <p:sp>
          <p:nvSpPr>
            <p:cNvPr id="40" name="Freeform 3135">
              <a:extLst>
                <a:ext uri="{FF2B5EF4-FFF2-40B4-BE49-F238E27FC236}">
                  <a16:creationId xmlns:a16="http://schemas.microsoft.com/office/drawing/2014/main" id="{ECCE33F1-337B-49A6-8C18-962CA3955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150" y="779463"/>
              <a:ext cx="209550" cy="242888"/>
            </a:xfrm>
            <a:custGeom>
              <a:avLst/>
              <a:gdLst>
                <a:gd name="T0" fmla="*/ 526 w 527"/>
                <a:gd name="T1" fmla="*/ 282 h 612"/>
                <a:gd name="T2" fmla="*/ 523 w 527"/>
                <a:gd name="T3" fmla="*/ 270 h 612"/>
                <a:gd name="T4" fmla="*/ 516 w 527"/>
                <a:gd name="T5" fmla="*/ 255 h 612"/>
                <a:gd name="T6" fmla="*/ 500 w 527"/>
                <a:gd name="T7" fmla="*/ 240 h 612"/>
                <a:gd name="T8" fmla="*/ 484 w 527"/>
                <a:gd name="T9" fmla="*/ 231 h 612"/>
                <a:gd name="T10" fmla="*/ 472 w 527"/>
                <a:gd name="T11" fmla="*/ 229 h 612"/>
                <a:gd name="T12" fmla="*/ 244 w 527"/>
                <a:gd name="T13" fmla="*/ 229 h 612"/>
                <a:gd name="T14" fmla="*/ 256 w 527"/>
                <a:gd name="T15" fmla="*/ 196 h 612"/>
                <a:gd name="T16" fmla="*/ 267 w 527"/>
                <a:gd name="T17" fmla="*/ 154 h 612"/>
                <a:gd name="T18" fmla="*/ 273 w 527"/>
                <a:gd name="T19" fmla="*/ 110 h 612"/>
                <a:gd name="T20" fmla="*/ 273 w 527"/>
                <a:gd name="T21" fmla="*/ 90 h 612"/>
                <a:gd name="T22" fmla="*/ 269 w 527"/>
                <a:gd name="T23" fmla="*/ 71 h 612"/>
                <a:gd name="T24" fmla="*/ 262 w 527"/>
                <a:gd name="T25" fmla="*/ 49 h 612"/>
                <a:gd name="T26" fmla="*/ 252 w 527"/>
                <a:gd name="T27" fmla="*/ 33 h 612"/>
                <a:gd name="T28" fmla="*/ 243 w 527"/>
                <a:gd name="T29" fmla="*/ 21 h 612"/>
                <a:gd name="T30" fmla="*/ 233 w 527"/>
                <a:gd name="T31" fmla="*/ 11 h 612"/>
                <a:gd name="T32" fmla="*/ 215 w 527"/>
                <a:gd name="T33" fmla="*/ 3 h 612"/>
                <a:gd name="T34" fmla="*/ 202 w 527"/>
                <a:gd name="T35" fmla="*/ 0 h 612"/>
                <a:gd name="T36" fmla="*/ 184 w 527"/>
                <a:gd name="T37" fmla="*/ 5 h 612"/>
                <a:gd name="T38" fmla="*/ 169 w 527"/>
                <a:gd name="T39" fmla="*/ 16 h 612"/>
                <a:gd name="T40" fmla="*/ 159 w 527"/>
                <a:gd name="T41" fmla="*/ 33 h 612"/>
                <a:gd name="T42" fmla="*/ 155 w 527"/>
                <a:gd name="T43" fmla="*/ 53 h 612"/>
                <a:gd name="T44" fmla="*/ 151 w 527"/>
                <a:gd name="T45" fmla="*/ 90 h 612"/>
                <a:gd name="T46" fmla="*/ 140 w 527"/>
                <a:gd name="T47" fmla="*/ 127 h 612"/>
                <a:gd name="T48" fmla="*/ 124 w 527"/>
                <a:gd name="T49" fmla="*/ 162 h 612"/>
                <a:gd name="T50" fmla="*/ 102 w 527"/>
                <a:gd name="T51" fmla="*/ 197 h 612"/>
                <a:gd name="T52" fmla="*/ 79 w 527"/>
                <a:gd name="T53" fmla="*/ 226 h 612"/>
                <a:gd name="T54" fmla="*/ 52 w 527"/>
                <a:gd name="T55" fmla="*/ 254 h 612"/>
                <a:gd name="T56" fmla="*/ 26 w 527"/>
                <a:gd name="T57" fmla="*/ 275 h 612"/>
                <a:gd name="T58" fmla="*/ 0 w 527"/>
                <a:gd name="T59" fmla="*/ 291 h 612"/>
                <a:gd name="T60" fmla="*/ 17 w 527"/>
                <a:gd name="T61" fmla="*/ 586 h 612"/>
                <a:gd name="T62" fmla="*/ 48 w 527"/>
                <a:gd name="T63" fmla="*/ 592 h 612"/>
                <a:gd name="T64" fmla="*/ 88 w 527"/>
                <a:gd name="T65" fmla="*/ 602 h 612"/>
                <a:gd name="T66" fmla="*/ 129 w 527"/>
                <a:gd name="T67" fmla="*/ 610 h 612"/>
                <a:gd name="T68" fmla="*/ 161 w 527"/>
                <a:gd name="T69" fmla="*/ 612 h 612"/>
                <a:gd name="T70" fmla="*/ 383 w 527"/>
                <a:gd name="T71" fmla="*/ 612 h 612"/>
                <a:gd name="T72" fmla="*/ 403 w 527"/>
                <a:gd name="T73" fmla="*/ 608 h 612"/>
                <a:gd name="T74" fmla="*/ 419 w 527"/>
                <a:gd name="T75" fmla="*/ 600 h 612"/>
                <a:gd name="T76" fmla="*/ 428 w 527"/>
                <a:gd name="T77" fmla="*/ 585 h 612"/>
                <a:gd name="T78" fmla="*/ 431 w 527"/>
                <a:gd name="T79" fmla="*/ 564 h 612"/>
                <a:gd name="T80" fmla="*/ 428 w 527"/>
                <a:gd name="T81" fmla="*/ 550 h 612"/>
                <a:gd name="T82" fmla="*/ 424 w 527"/>
                <a:gd name="T83" fmla="*/ 538 h 612"/>
                <a:gd name="T84" fmla="*/ 441 w 527"/>
                <a:gd name="T85" fmla="*/ 532 h 612"/>
                <a:gd name="T86" fmla="*/ 455 w 527"/>
                <a:gd name="T87" fmla="*/ 523 h 612"/>
                <a:gd name="T88" fmla="*/ 464 w 527"/>
                <a:gd name="T89" fmla="*/ 508 h 612"/>
                <a:gd name="T90" fmla="*/ 466 w 527"/>
                <a:gd name="T91" fmla="*/ 492 h 612"/>
                <a:gd name="T92" fmla="*/ 464 w 527"/>
                <a:gd name="T93" fmla="*/ 472 h 612"/>
                <a:gd name="T94" fmla="*/ 456 w 527"/>
                <a:gd name="T95" fmla="*/ 455 h 612"/>
                <a:gd name="T96" fmla="*/ 475 w 527"/>
                <a:gd name="T97" fmla="*/ 447 h 612"/>
                <a:gd name="T98" fmla="*/ 489 w 527"/>
                <a:gd name="T99" fmla="*/ 433 h 612"/>
                <a:gd name="T100" fmla="*/ 499 w 527"/>
                <a:gd name="T101" fmla="*/ 416 h 612"/>
                <a:gd name="T102" fmla="*/ 502 w 527"/>
                <a:gd name="T103" fmla="*/ 397 h 612"/>
                <a:gd name="T104" fmla="*/ 501 w 527"/>
                <a:gd name="T105" fmla="*/ 386 h 612"/>
                <a:gd name="T106" fmla="*/ 497 w 527"/>
                <a:gd name="T107" fmla="*/ 375 h 612"/>
                <a:gd name="T108" fmla="*/ 484 w 527"/>
                <a:gd name="T109" fmla="*/ 357 h 612"/>
                <a:gd name="T110" fmla="*/ 503 w 527"/>
                <a:gd name="T111" fmla="*/ 345 h 612"/>
                <a:gd name="T112" fmla="*/ 516 w 527"/>
                <a:gd name="T113" fmla="*/ 329 h 612"/>
                <a:gd name="T114" fmla="*/ 523 w 527"/>
                <a:gd name="T115" fmla="*/ 309 h 612"/>
                <a:gd name="T116" fmla="*/ 527 w 527"/>
                <a:gd name="T117" fmla="*/ 288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7" h="612">
                  <a:moveTo>
                    <a:pt x="527" y="288"/>
                  </a:moveTo>
                  <a:lnTo>
                    <a:pt x="526" y="282"/>
                  </a:lnTo>
                  <a:lnTo>
                    <a:pt x="526" y="276"/>
                  </a:lnTo>
                  <a:lnTo>
                    <a:pt x="523" y="270"/>
                  </a:lnTo>
                  <a:lnTo>
                    <a:pt x="522" y="266"/>
                  </a:lnTo>
                  <a:lnTo>
                    <a:pt x="516" y="255"/>
                  </a:lnTo>
                  <a:lnTo>
                    <a:pt x="509" y="247"/>
                  </a:lnTo>
                  <a:lnTo>
                    <a:pt x="500" y="240"/>
                  </a:lnTo>
                  <a:lnTo>
                    <a:pt x="489" y="234"/>
                  </a:lnTo>
                  <a:lnTo>
                    <a:pt x="484" y="231"/>
                  </a:lnTo>
                  <a:lnTo>
                    <a:pt x="478" y="230"/>
                  </a:lnTo>
                  <a:lnTo>
                    <a:pt x="472" y="229"/>
                  </a:lnTo>
                  <a:lnTo>
                    <a:pt x="466" y="229"/>
                  </a:lnTo>
                  <a:lnTo>
                    <a:pt x="244" y="229"/>
                  </a:lnTo>
                  <a:lnTo>
                    <a:pt x="250" y="213"/>
                  </a:lnTo>
                  <a:lnTo>
                    <a:pt x="256" y="196"/>
                  </a:lnTo>
                  <a:lnTo>
                    <a:pt x="261" y="175"/>
                  </a:lnTo>
                  <a:lnTo>
                    <a:pt x="267" y="154"/>
                  </a:lnTo>
                  <a:lnTo>
                    <a:pt x="270" y="131"/>
                  </a:lnTo>
                  <a:lnTo>
                    <a:pt x="273" y="110"/>
                  </a:lnTo>
                  <a:lnTo>
                    <a:pt x="273" y="99"/>
                  </a:lnTo>
                  <a:lnTo>
                    <a:pt x="273" y="90"/>
                  </a:lnTo>
                  <a:lnTo>
                    <a:pt x="271" y="80"/>
                  </a:lnTo>
                  <a:lnTo>
                    <a:pt x="269" y="71"/>
                  </a:lnTo>
                  <a:lnTo>
                    <a:pt x="265" y="60"/>
                  </a:lnTo>
                  <a:lnTo>
                    <a:pt x="262" y="49"/>
                  </a:lnTo>
                  <a:lnTo>
                    <a:pt x="257" y="41"/>
                  </a:lnTo>
                  <a:lnTo>
                    <a:pt x="252" y="33"/>
                  </a:lnTo>
                  <a:lnTo>
                    <a:pt x="248" y="25"/>
                  </a:lnTo>
                  <a:lnTo>
                    <a:pt x="243" y="21"/>
                  </a:lnTo>
                  <a:lnTo>
                    <a:pt x="238" y="16"/>
                  </a:lnTo>
                  <a:lnTo>
                    <a:pt x="233" y="11"/>
                  </a:lnTo>
                  <a:lnTo>
                    <a:pt x="224" y="6"/>
                  </a:lnTo>
                  <a:lnTo>
                    <a:pt x="215" y="3"/>
                  </a:lnTo>
                  <a:lnTo>
                    <a:pt x="208" y="2"/>
                  </a:lnTo>
                  <a:lnTo>
                    <a:pt x="202" y="0"/>
                  </a:lnTo>
                  <a:lnTo>
                    <a:pt x="193" y="2"/>
                  </a:lnTo>
                  <a:lnTo>
                    <a:pt x="184" y="5"/>
                  </a:lnTo>
                  <a:lnTo>
                    <a:pt x="176" y="10"/>
                  </a:lnTo>
                  <a:lnTo>
                    <a:pt x="169" y="16"/>
                  </a:lnTo>
                  <a:lnTo>
                    <a:pt x="163" y="23"/>
                  </a:lnTo>
                  <a:lnTo>
                    <a:pt x="159" y="33"/>
                  </a:lnTo>
                  <a:lnTo>
                    <a:pt x="156" y="42"/>
                  </a:lnTo>
                  <a:lnTo>
                    <a:pt x="155" y="53"/>
                  </a:lnTo>
                  <a:lnTo>
                    <a:pt x="155" y="71"/>
                  </a:lnTo>
                  <a:lnTo>
                    <a:pt x="151" y="90"/>
                  </a:lnTo>
                  <a:lnTo>
                    <a:pt x="146" y="109"/>
                  </a:lnTo>
                  <a:lnTo>
                    <a:pt x="140" y="127"/>
                  </a:lnTo>
                  <a:lnTo>
                    <a:pt x="133" y="144"/>
                  </a:lnTo>
                  <a:lnTo>
                    <a:pt x="124" y="162"/>
                  </a:lnTo>
                  <a:lnTo>
                    <a:pt x="114" y="180"/>
                  </a:lnTo>
                  <a:lnTo>
                    <a:pt x="102" y="197"/>
                  </a:lnTo>
                  <a:lnTo>
                    <a:pt x="91" y="212"/>
                  </a:lnTo>
                  <a:lnTo>
                    <a:pt x="79" y="226"/>
                  </a:lnTo>
                  <a:lnTo>
                    <a:pt x="66" y="241"/>
                  </a:lnTo>
                  <a:lnTo>
                    <a:pt x="52" y="254"/>
                  </a:lnTo>
                  <a:lnTo>
                    <a:pt x="39" y="266"/>
                  </a:lnTo>
                  <a:lnTo>
                    <a:pt x="26" y="275"/>
                  </a:lnTo>
                  <a:lnTo>
                    <a:pt x="12" y="284"/>
                  </a:lnTo>
                  <a:lnTo>
                    <a:pt x="0" y="291"/>
                  </a:lnTo>
                  <a:lnTo>
                    <a:pt x="0" y="582"/>
                  </a:lnTo>
                  <a:lnTo>
                    <a:pt x="17" y="586"/>
                  </a:lnTo>
                  <a:lnTo>
                    <a:pt x="32" y="588"/>
                  </a:lnTo>
                  <a:lnTo>
                    <a:pt x="48" y="592"/>
                  </a:lnTo>
                  <a:lnTo>
                    <a:pt x="61" y="595"/>
                  </a:lnTo>
                  <a:lnTo>
                    <a:pt x="88" y="602"/>
                  </a:lnTo>
                  <a:lnTo>
                    <a:pt x="114" y="607"/>
                  </a:lnTo>
                  <a:lnTo>
                    <a:pt x="129" y="610"/>
                  </a:lnTo>
                  <a:lnTo>
                    <a:pt x="144" y="611"/>
                  </a:lnTo>
                  <a:lnTo>
                    <a:pt x="161" y="612"/>
                  </a:lnTo>
                  <a:lnTo>
                    <a:pt x="180" y="612"/>
                  </a:lnTo>
                  <a:lnTo>
                    <a:pt x="383" y="612"/>
                  </a:lnTo>
                  <a:lnTo>
                    <a:pt x="394" y="611"/>
                  </a:lnTo>
                  <a:lnTo>
                    <a:pt x="403" y="608"/>
                  </a:lnTo>
                  <a:lnTo>
                    <a:pt x="412" y="605"/>
                  </a:lnTo>
                  <a:lnTo>
                    <a:pt x="419" y="600"/>
                  </a:lnTo>
                  <a:lnTo>
                    <a:pt x="424" y="593"/>
                  </a:lnTo>
                  <a:lnTo>
                    <a:pt x="428" y="585"/>
                  </a:lnTo>
                  <a:lnTo>
                    <a:pt x="430" y="575"/>
                  </a:lnTo>
                  <a:lnTo>
                    <a:pt x="431" y="564"/>
                  </a:lnTo>
                  <a:lnTo>
                    <a:pt x="431" y="557"/>
                  </a:lnTo>
                  <a:lnTo>
                    <a:pt x="428" y="550"/>
                  </a:lnTo>
                  <a:lnTo>
                    <a:pt x="426" y="544"/>
                  </a:lnTo>
                  <a:lnTo>
                    <a:pt x="424" y="538"/>
                  </a:lnTo>
                  <a:lnTo>
                    <a:pt x="433" y="536"/>
                  </a:lnTo>
                  <a:lnTo>
                    <a:pt x="441" y="532"/>
                  </a:lnTo>
                  <a:lnTo>
                    <a:pt x="449" y="527"/>
                  </a:lnTo>
                  <a:lnTo>
                    <a:pt x="455" y="523"/>
                  </a:lnTo>
                  <a:lnTo>
                    <a:pt x="460" y="516"/>
                  </a:lnTo>
                  <a:lnTo>
                    <a:pt x="464" y="508"/>
                  </a:lnTo>
                  <a:lnTo>
                    <a:pt x="466" y="501"/>
                  </a:lnTo>
                  <a:lnTo>
                    <a:pt x="466" y="492"/>
                  </a:lnTo>
                  <a:lnTo>
                    <a:pt x="466" y="481"/>
                  </a:lnTo>
                  <a:lnTo>
                    <a:pt x="464" y="472"/>
                  </a:lnTo>
                  <a:lnTo>
                    <a:pt x="460" y="462"/>
                  </a:lnTo>
                  <a:lnTo>
                    <a:pt x="456" y="455"/>
                  </a:lnTo>
                  <a:lnTo>
                    <a:pt x="465" y="451"/>
                  </a:lnTo>
                  <a:lnTo>
                    <a:pt x="475" y="447"/>
                  </a:lnTo>
                  <a:lnTo>
                    <a:pt x="482" y="441"/>
                  </a:lnTo>
                  <a:lnTo>
                    <a:pt x="489" y="433"/>
                  </a:lnTo>
                  <a:lnTo>
                    <a:pt x="495" y="425"/>
                  </a:lnTo>
                  <a:lnTo>
                    <a:pt x="499" y="416"/>
                  </a:lnTo>
                  <a:lnTo>
                    <a:pt x="502" y="406"/>
                  </a:lnTo>
                  <a:lnTo>
                    <a:pt x="502" y="397"/>
                  </a:lnTo>
                  <a:lnTo>
                    <a:pt x="502" y="391"/>
                  </a:lnTo>
                  <a:lnTo>
                    <a:pt x="501" y="386"/>
                  </a:lnTo>
                  <a:lnTo>
                    <a:pt x="500" y="380"/>
                  </a:lnTo>
                  <a:lnTo>
                    <a:pt x="497" y="375"/>
                  </a:lnTo>
                  <a:lnTo>
                    <a:pt x="491" y="366"/>
                  </a:lnTo>
                  <a:lnTo>
                    <a:pt x="484" y="357"/>
                  </a:lnTo>
                  <a:lnTo>
                    <a:pt x="495" y="353"/>
                  </a:lnTo>
                  <a:lnTo>
                    <a:pt x="503" y="345"/>
                  </a:lnTo>
                  <a:lnTo>
                    <a:pt x="510" y="338"/>
                  </a:lnTo>
                  <a:lnTo>
                    <a:pt x="516" y="329"/>
                  </a:lnTo>
                  <a:lnTo>
                    <a:pt x="521" y="319"/>
                  </a:lnTo>
                  <a:lnTo>
                    <a:pt x="523" y="309"/>
                  </a:lnTo>
                  <a:lnTo>
                    <a:pt x="526" y="298"/>
                  </a:lnTo>
                  <a:lnTo>
                    <a:pt x="527" y="28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136">
              <a:extLst>
                <a:ext uri="{FF2B5EF4-FFF2-40B4-BE49-F238E27FC236}">
                  <a16:creationId xmlns:a16="http://schemas.microsoft.com/office/drawing/2014/main" id="{5DDF2CC9-40C0-434C-9E8D-4EBAA0CDBF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00950" y="879475"/>
              <a:ext cx="66675" cy="152400"/>
            </a:xfrm>
            <a:custGeom>
              <a:avLst/>
              <a:gdLst>
                <a:gd name="T0" fmla="*/ 104 w 168"/>
                <a:gd name="T1" fmla="*/ 330 h 385"/>
                <a:gd name="T2" fmla="*/ 98 w 168"/>
                <a:gd name="T3" fmla="*/ 329 h 385"/>
                <a:gd name="T4" fmla="*/ 93 w 168"/>
                <a:gd name="T5" fmla="*/ 326 h 385"/>
                <a:gd name="T6" fmla="*/ 90 w 168"/>
                <a:gd name="T7" fmla="*/ 320 h 385"/>
                <a:gd name="T8" fmla="*/ 88 w 168"/>
                <a:gd name="T9" fmla="*/ 316 h 385"/>
                <a:gd name="T10" fmla="*/ 90 w 168"/>
                <a:gd name="T11" fmla="*/ 310 h 385"/>
                <a:gd name="T12" fmla="*/ 93 w 168"/>
                <a:gd name="T13" fmla="*/ 305 h 385"/>
                <a:gd name="T14" fmla="*/ 98 w 168"/>
                <a:gd name="T15" fmla="*/ 301 h 385"/>
                <a:gd name="T16" fmla="*/ 104 w 168"/>
                <a:gd name="T17" fmla="*/ 300 h 385"/>
                <a:gd name="T18" fmla="*/ 110 w 168"/>
                <a:gd name="T19" fmla="*/ 301 h 385"/>
                <a:gd name="T20" fmla="*/ 115 w 168"/>
                <a:gd name="T21" fmla="*/ 305 h 385"/>
                <a:gd name="T22" fmla="*/ 117 w 168"/>
                <a:gd name="T23" fmla="*/ 310 h 385"/>
                <a:gd name="T24" fmla="*/ 118 w 168"/>
                <a:gd name="T25" fmla="*/ 316 h 385"/>
                <a:gd name="T26" fmla="*/ 117 w 168"/>
                <a:gd name="T27" fmla="*/ 320 h 385"/>
                <a:gd name="T28" fmla="*/ 115 w 168"/>
                <a:gd name="T29" fmla="*/ 326 h 385"/>
                <a:gd name="T30" fmla="*/ 110 w 168"/>
                <a:gd name="T31" fmla="*/ 329 h 385"/>
                <a:gd name="T32" fmla="*/ 104 w 168"/>
                <a:gd name="T33" fmla="*/ 330 h 385"/>
                <a:gd name="T34" fmla="*/ 104 w 168"/>
                <a:gd name="T35" fmla="*/ 330 h 385"/>
                <a:gd name="T36" fmla="*/ 156 w 168"/>
                <a:gd name="T37" fmla="*/ 2 h 385"/>
                <a:gd name="T38" fmla="*/ 13 w 168"/>
                <a:gd name="T39" fmla="*/ 0 h 385"/>
                <a:gd name="T40" fmla="*/ 9 w 168"/>
                <a:gd name="T41" fmla="*/ 2 h 385"/>
                <a:gd name="T42" fmla="*/ 4 w 168"/>
                <a:gd name="T43" fmla="*/ 4 h 385"/>
                <a:gd name="T44" fmla="*/ 2 w 168"/>
                <a:gd name="T45" fmla="*/ 9 h 385"/>
                <a:gd name="T46" fmla="*/ 0 w 168"/>
                <a:gd name="T47" fmla="*/ 14 h 385"/>
                <a:gd name="T48" fmla="*/ 0 w 168"/>
                <a:gd name="T49" fmla="*/ 373 h 385"/>
                <a:gd name="T50" fmla="*/ 2 w 168"/>
                <a:gd name="T51" fmla="*/ 378 h 385"/>
                <a:gd name="T52" fmla="*/ 4 w 168"/>
                <a:gd name="T53" fmla="*/ 381 h 385"/>
                <a:gd name="T54" fmla="*/ 9 w 168"/>
                <a:gd name="T55" fmla="*/ 383 h 385"/>
                <a:gd name="T56" fmla="*/ 13 w 168"/>
                <a:gd name="T57" fmla="*/ 385 h 385"/>
                <a:gd name="T58" fmla="*/ 156 w 168"/>
                <a:gd name="T59" fmla="*/ 385 h 385"/>
                <a:gd name="T60" fmla="*/ 161 w 168"/>
                <a:gd name="T61" fmla="*/ 383 h 385"/>
                <a:gd name="T62" fmla="*/ 165 w 168"/>
                <a:gd name="T63" fmla="*/ 381 h 385"/>
                <a:gd name="T64" fmla="*/ 168 w 168"/>
                <a:gd name="T65" fmla="*/ 378 h 385"/>
                <a:gd name="T66" fmla="*/ 168 w 168"/>
                <a:gd name="T67" fmla="*/ 373 h 385"/>
                <a:gd name="T68" fmla="*/ 168 w 168"/>
                <a:gd name="T69" fmla="*/ 303 h 385"/>
                <a:gd name="T70" fmla="*/ 168 w 168"/>
                <a:gd name="T71" fmla="*/ 72 h 385"/>
                <a:gd name="T72" fmla="*/ 168 w 168"/>
                <a:gd name="T73" fmla="*/ 14 h 385"/>
                <a:gd name="T74" fmla="*/ 168 w 168"/>
                <a:gd name="T75" fmla="*/ 9 h 385"/>
                <a:gd name="T76" fmla="*/ 166 w 168"/>
                <a:gd name="T77" fmla="*/ 5 h 385"/>
                <a:gd name="T78" fmla="*/ 161 w 168"/>
                <a:gd name="T79" fmla="*/ 3 h 385"/>
                <a:gd name="T80" fmla="*/ 156 w 168"/>
                <a:gd name="T81" fmla="*/ 2 h 385"/>
                <a:gd name="T82" fmla="*/ 156 w 168"/>
                <a:gd name="T83" fmla="*/ 2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8" h="385">
                  <a:moveTo>
                    <a:pt x="104" y="330"/>
                  </a:moveTo>
                  <a:lnTo>
                    <a:pt x="98" y="329"/>
                  </a:lnTo>
                  <a:lnTo>
                    <a:pt x="93" y="326"/>
                  </a:lnTo>
                  <a:lnTo>
                    <a:pt x="90" y="320"/>
                  </a:lnTo>
                  <a:lnTo>
                    <a:pt x="88" y="316"/>
                  </a:lnTo>
                  <a:lnTo>
                    <a:pt x="90" y="310"/>
                  </a:lnTo>
                  <a:lnTo>
                    <a:pt x="93" y="305"/>
                  </a:lnTo>
                  <a:lnTo>
                    <a:pt x="98" y="301"/>
                  </a:lnTo>
                  <a:lnTo>
                    <a:pt x="104" y="300"/>
                  </a:lnTo>
                  <a:lnTo>
                    <a:pt x="110" y="301"/>
                  </a:lnTo>
                  <a:lnTo>
                    <a:pt x="115" y="305"/>
                  </a:lnTo>
                  <a:lnTo>
                    <a:pt x="117" y="310"/>
                  </a:lnTo>
                  <a:lnTo>
                    <a:pt x="118" y="316"/>
                  </a:lnTo>
                  <a:lnTo>
                    <a:pt x="117" y="320"/>
                  </a:lnTo>
                  <a:lnTo>
                    <a:pt x="115" y="326"/>
                  </a:lnTo>
                  <a:lnTo>
                    <a:pt x="110" y="329"/>
                  </a:lnTo>
                  <a:lnTo>
                    <a:pt x="104" y="330"/>
                  </a:lnTo>
                  <a:lnTo>
                    <a:pt x="104" y="330"/>
                  </a:lnTo>
                  <a:close/>
                  <a:moveTo>
                    <a:pt x="156" y="2"/>
                  </a:moveTo>
                  <a:lnTo>
                    <a:pt x="13" y="0"/>
                  </a:lnTo>
                  <a:lnTo>
                    <a:pt x="9" y="2"/>
                  </a:lnTo>
                  <a:lnTo>
                    <a:pt x="4" y="4"/>
                  </a:lnTo>
                  <a:lnTo>
                    <a:pt x="2" y="9"/>
                  </a:lnTo>
                  <a:lnTo>
                    <a:pt x="0" y="14"/>
                  </a:lnTo>
                  <a:lnTo>
                    <a:pt x="0" y="373"/>
                  </a:lnTo>
                  <a:lnTo>
                    <a:pt x="2" y="378"/>
                  </a:lnTo>
                  <a:lnTo>
                    <a:pt x="4" y="381"/>
                  </a:lnTo>
                  <a:lnTo>
                    <a:pt x="9" y="383"/>
                  </a:lnTo>
                  <a:lnTo>
                    <a:pt x="13" y="385"/>
                  </a:lnTo>
                  <a:lnTo>
                    <a:pt x="156" y="385"/>
                  </a:lnTo>
                  <a:lnTo>
                    <a:pt x="161" y="383"/>
                  </a:lnTo>
                  <a:lnTo>
                    <a:pt x="165" y="381"/>
                  </a:lnTo>
                  <a:lnTo>
                    <a:pt x="168" y="378"/>
                  </a:lnTo>
                  <a:lnTo>
                    <a:pt x="168" y="373"/>
                  </a:lnTo>
                  <a:lnTo>
                    <a:pt x="168" y="303"/>
                  </a:lnTo>
                  <a:lnTo>
                    <a:pt x="168" y="72"/>
                  </a:lnTo>
                  <a:lnTo>
                    <a:pt x="168" y="14"/>
                  </a:lnTo>
                  <a:lnTo>
                    <a:pt x="168" y="9"/>
                  </a:lnTo>
                  <a:lnTo>
                    <a:pt x="166" y="5"/>
                  </a:lnTo>
                  <a:lnTo>
                    <a:pt x="161" y="3"/>
                  </a:lnTo>
                  <a:lnTo>
                    <a:pt x="156" y="2"/>
                  </a:lnTo>
                  <a:lnTo>
                    <a:pt x="156" y="2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10637C8-AA67-4B39-A276-C3ADAA78A8DA}"/>
              </a:ext>
            </a:extLst>
          </p:cNvPr>
          <p:cNvGrpSpPr/>
          <p:nvPr/>
        </p:nvGrpSpPr>
        <p:grpSpPr>
          <a:xfrm>
            <a:off x="10179255" y="3557098"/>
            <a:ext cx="418367" cy="367234"/>
            <a:chOff x="8170863" y="795338"/>
            <a:chExt cx="285750" cy="250825"/>
          </a:xfrm>
          <a:solidFill>
            <a:schemeClr val="accent3"/>
          </a:solidFill>
        </p:grpSpPr>
        <p:sp>
          <p:nvSpPr>
            <p:cNvPr id="43" name="Freeform 3137">
              <a:extLst>
                <a:ext uri="{FF2B5EF4-FFF2-40B4-BE49-F238E27FC236}">
                  <a16:creationId xmlns:a16="http://schemas.microsoft.com/office/drawing/2014/main" id="{E4BAA45B-188F-462D-A995-0F4844F28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0863" y="804863"/>
              <a:ext cx="209550" cy="241300"/>
            </a:xfrm>
            <a:custGeom>
              <a:avLst/>
              <a:gdLst>
                <a:gd name="T0" fmla="*/ 143 w 526"/>
                <a:gd name="T1" fmla="*/ 0 h 610"/>
                <a:gd name="T2" fmla="*/ 122 w 526"/>
                <a:gd name="T3" fmla="*/ 3 h 610"/>
                <a:gd name="T4" fmla="*/ 107 w 526"/>
                <a:gd name="T5" fmla="*/ 12 h 610"/>
                <a:gd name="T6" fmla="*/ 98 w 526"/>
                <a:gd name="T7" fmla="*/ 26 h 610"/>
                <a:gd name="T8" fmla="*/ 95 w 526"/>
                <a:gd name="T9" fmla="*/ 48 h 610"/>
                <a:gd name="T10" fmla="*/ 97 w 526"/>
                <a:gd name="T11" fmla="*/ 61 h 610"/>
                <a:gd name="T12" fmla="*/ 103 w 526"/>
                <a:gd name="T13" fmla="*/ 73 h 610"/>
                <a:gd name="T14" fmla="*/ 85 w 526"/>
                <a:gd name="T15" fmla="*/ 79 h 610"/>
                <a:gd name="T16" fmla="*/ 71 w 526"/>
                <a:gd name="T17" fmla="*/ 89 h 610"/>
                <a:gd name="T18" fmla="*/ 63 w 526"/>
                <a:gd name="T19" fmla="*/ 102 h 610"/>
                <a:gd name="T20" fmla="*/ 59 w 526"/>
                <a:gd name="T21" fmla="*/ 119 h 610"/>
                <a:gd name="T22" fmla="*/ 61 w 526"/>
                <a:gd name="T23" fmla="*/ 141 h 610"/>
                <a:gd name="T24" fmla="*/ 70 w 526"/>
                <a:gd name="T25" fmla="*/ 157 h 610"/>
                <a:gd name="T26" fmla="*/ 52 w 526"/>
                <a:gd name="T27" fmla="*/ 165 h 610"/>
                <a:gd name="T28" fmla="*/ 36 w 526"/>
                <a:gd name="T29" fmla="*/ 179 h 610"/>
                <a:gd name="T30" fmla="*/ 27 w 526"/>
                <a:gd name="T31" fmla="*/ 195 h 610"/>
                <a:gd name="T32" fmla="*/ 23 w 526"/>
                <a:gd name="T33" fmla="*/ 215 h 610"/>
                <a:gd name="T34" fmla="*/ 25 w 526"/>
                <a:gd name="T35" fmla="*/ 226 h 610"/>
                <a:gd name="T36" fmla="*/ 28 w 526"/>
                <a:gd name="T37" fmla="*/ 236 h 610"/>
                <a:gd name="T38" fmla="*/ 41 w 526"/>
                <a:gd name="T39" fmla="*/ 255 h 610"/>
                <a:gd name="T40" fmla="*/ 23 w 526"/>
                <a:gd name="T41" fmla="*/ 265 h 610"/>
                <a:gd name="T42" fmla="*/ 9 w 526"/>
                <a:gd name="T43" fmla="*/ 283 h 610"/>
                <a:gd name="T44" fmla="*/ 2 w 526"/>
                <a:gd name="T45" fmla="*/ 303 h 610"/>
                <a:gd name="T46" fmla="*/ 0 w 526"/>
                <a:gd name="T47" fmla="*/ 324 h 610"/>
                <a:gd name="T48" fmla="*/ 1 w 526"/>
                <a:gd name="T49" fmla="*/ 334 h 610"/>
                <a:gd name="T50" fmla="*/ 4 w 526"/>
                <a:gd name="T51" fmla="*/ 346 h 610"/>
                <a:gd name="T52" fmla="*/ 17 w 526"/>
                <a:gd name="T53" fmla="*/ 365 h 610"/>
                <a:gd name="T54" fmla="*/ 36 w 526"/>
                <a:gd name="T55" fmla="*/ 378 h 610"/>
                <a:gd name="T56" fmla="*/ 47 w 526"/>
                <a:gd name="T57" fmla="*/ 382 h 610"/>
                <a:gd name="T58" fmla="*/ 59 w 526"/>
                <a:gd name="T59" fmla="*/ 383 h 610"/>
                <a:gd name="T60" fmla="*/ 277 w 526"/>
                <a:gd name="T61" fmla="*/ 397 h 610"/>
                <a:gd name="T62" fmla="*/ 265 w 526"/>
                <a:gd name="T63" fmla="*/ 435 h 610"/>
                <a:gd name="T64" fmla="*/ 255 w 526"/>
                <a:gd name="T65" fmla="*/ 480 h 610"/>
                <a:gd name="T66" fmla="*/ 253 w 526"/>
                <a:gd name="T67" fmla="*/ 512 h 610"/>
                <a:gd name="T68" fmla="*/ 254 w 526"/>
                <a:gd name="T69" fmla="*/ 532 h 610"/>
                <a:gd name="T70" fmla="*/ 260 w 526"/>
                <a:gd name="T71" fmla="*/ 552 h 610"/>
                <a:gd name="T72" fmla="*/ 268 w 526"/>
                <a:gd name="T73" fmla="*/ 571 h 610"/>
                <a:gd name="T74" fmla="*/ 278 w 526"/>
                <a:gd name="T75" fmla="*/ 585 h 610"/>
                <a:gd name="T76" fmla="*/ 287 w 526"/>
                <a:gd name="T77" fmla="*/ 596 h 610"/>
                <a:gd name="T78" fmla="*/ 302 w 526"/>
                <a:gd name="T79" fmla="*/ 606 h 610"/>
                <a:gd name="T80" fmla="*/ 318 w 526"/>
                <a:gd name="T81" fmla="*/ 610 h 610"/>
                <a:gd name="T82" fmla="*/ 333 w 526"/>
                <a:gd name="T83" fmla="*/ 609 h 610"/>
                <a:gd name="T84" fmla="*/ 350 w 526"/>
                <a:gd name="T85" fmla="*/ 602 h 610"/>
                <a:gd name="T86" fmla="*/ 362 w 526"/>
                <a:gd name="T87" fmla="*/ 588 h 610"/>
                <a:gd name="T88" fmla="*/ 369 w 526"/>
                <a:gd name="T89" fmla="*/ 570 h 610"/>
                <a:gd name="T90" fmla="*/ 372 w 526"/>
                <a:gd name="T91" fmla="*/ 540 h 610"/>
                <a:gd name="T92" fmla="*/ 379 w 526"/>
                <a:gd name="T93" fmla="*/ 503 h 610"/>
                <a:gd name="T94" fmla="*/ 393 w 526"/>
                <a:gd name="T95" fmla="*/ 466 h 610"/>
                <a:gd name="T96" fmla="*/ 412 w 526"/>
                <a:gd name="T97" fmla="*/ 432 h 610"/>
                <a:gd name="T98" fmla="*/ 435 w 526"/>
                <a:gd name="T99" fmla="*/ 400 h 610"/>
                <a:gd name="T100" fmla="*/ 460 w 526"/>
                <a:gd name="T101" fmla="*/ 370 h 610"/>
                <a:gd name="T102" fmla="*/ 487 w 526"/>
                <a:gd name="T103" fmla="*/ 346 h 610"/>
                <a:gd name="T104" fmla="*/ 513 w 526"/>
                <a:gd name="T105" fmla="*/ 327 h 610"/>
                <a:gd name="T106" fmla="*/ 526 w 526"/>
                <a:gd name="T107" fmla="*/ 30 h 610"/>
                <a:gd name="T108" fmla="*/ 493 w 526"/>
                <a:gd name="T109" fmla="*/ 23 h 610"/>
                <a:gd name="T110" fmla="*/ 465 w 526"/>
                <a:gd name="T111" fmla="*/ 16 h 610"/>
                <a:gd name="T112" fmla="*/ 411 w 526"/>
                <a:gd name="T113" fmla="*/ 5 h 610"/>
                <a:gd name="T114" fmla="*/ 381 w 526"/>
                <a:gd name="T115" fmla="*/ 1 h 610"/>
                <a:gd name="T116" fmla="*/ 347 w 526"/>
                <a:gd name="T117" fmla="*/ 0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6" h="610">
                  <a:moveTo>
                    <a:pt x="347" y="0"/>
                  </a:moveTo>
                  <a:lnTo>
                    <a:pt x="143" y="0"/>
                  </a:lnTo>
                  <a:lnTo>
                    <a:pt x="132" y="0"/>
                  </a:lnTo>
                  <a:lnTo>
                    <a:pt x="122" y="3"/>
                  </a:lnTo>
                  <a:lnTo>
                    <a:pt x="114" y="6"/>
                  </a:lnTo>
                  <a:lnTo>
                    <a:pt x="107" y="12"/>
                  </a:lnTo>
                  <a:lnTo>
                    <a:pt x="102" y="18"/>
                  </a:lnTo>
                  <a:lnTo>
                    <a:pt x="98" y="26"/>
                  </a:lnTo>
                  <a:lnTo>
                    <a:pt x="96" y="37"/>
                  </a:lnTo>
                  <a:lnTo>
                    <a:pt x="95" y="48"/>
                  </a:lnTo>
                  <a:lnTo>
                    <a:pt x="96" y="55"/>
                  </a:lnTo>
                  <a:lnTo>
                    <a:pt x="97" y="61"/>
                  </a:lnTo>
                  <a:lnTo>
                    <a:pt x="99" y="68"/>
                  </a:lnTo>
                  <a:lnTo>
                    <a:pt x="103" y="73"/>
                  </a:lnTo>
                  <a:lnTo>
                    <a:pt x="94" y="75"/>
                  </a:lnTo>
                  <a:lnTo>
                    <a:pt x="85" y="79"/>
                  </a:lnTo>
                  <a:lnTo>
                    <a:pt x="77" y="83"/>
                  </a:lnTo>
                  <a:lnTo>
                    <a:pt x="71" y="89"/>
                  </a:lnTo>
                  <a:lnTo>
                    <a:pt x="66" y="95"/>
                  </a:lnTo>
                  <a:lnTo>
                    <a:pt x="63" y="102"/>
                  </a:lnTo>
                  <a:lnTo>
                    <a:pt x="60" y="111"/>
                  </a:lnTo>
                  <a:lnTo>
                    <a:pt x="59" y="119"/>
                  </a:lnTo>
                  <a:lnTo>
                    <a:pt x="60" y="131"/>
                  </a:lnTo>
                  <a:lnTo>
                    <a:pt x="61" y="141"/>
                  </a:lnTo>
                  <a:lnTo>
                    <a:pt x="65" y="149"/>
                  </a:lnTo>
                  <a:lnTo>
                    <a:pt x="70" y="157"/>
                  </a:lnTo>
                  <a:lnTo>
                    <a:pt x="60" y="161"/>
                  </a:lnTo>
                  <a:lnTo>
                    <a:pt x="52" y="165"/>
                  </a:lnTo>
                  <a:lnTo>
                    <a:pt x="44" y="171"/>
                  </a:lnTo>
                  <a:lnTo>
                    <a:pt x="36" y="179"/>
                  </a:lnTo>
                  <a:lnTo>
                    <a:pt x="32" y="187"/>
                  </a:lnTo>
                  <a:lnTo>
                    <a:pt x="27" y="195"/>
                  </a:lnTo>
                  <a:lnTo>
                    <a:pt x="25" y="206"/>
                  </a:lnTo>
                  <a:lnTo>
                    <a:pt x="23" y="215"/>
                  </a:lnTo>
                  <a:lnTo>
                    <a:pt x="23" y="221"/>
                  </a:lnTo>
                  <a:lnTo>
                    <a:pt x="25" y="226"/>
                  </a:lnTo>
                  <a:lnTo>
                    <a:pt x="26" y="231"/>
                  </a:lnTo>
                  <a:lnTo>
                    <a:pt x="28" y="236"/>
                  </a:lnTo>
                  <a:lnTo>
                    <a:pt x="34" y="245"/>
                  </a:lnTo>
                  <a:lnTo>
                    <a:pt x="41" y="255"/>
                  </a:lnTo>
                  <a:lnTo>
                    <a:pt x="32" y="259"/>
                  </a:lnTo>
                  <a:lnTo>
                    <a:pt x="23" y="265"/>
                  </a:lnTo>
                  <a:lnTo>
                    <a:pt x="15" y="274"/>
                  </a:lnTo>
                  <a:lnTo>
                    <a:pt x="9" y="283"/>
                  </a:lnTo>
                  <a:lnTo>
                    <a:pt x="5" y="293"/>
                  </a:lnTo>
                  <a:lnTo>
                    <a:pt x="2" y="303"/>
                  </a:lnTo>
                  <a:lnTo>
                    <a:pt x="0" y="313"/>
                  </a:lnTo>
                  <a:lnTo>
                    <a:pt x="0" y="324"/>
                  </a:lnTo>
                  <a:lnTo>
                    <a:pt x="0" y="330"/>
                  </a:lnTo>
                  <a:lnTo>
                    <a:pt x="1" y="334"/>
                  </a:lnTo>
                  <a:lnTo>
                    <a:pt x="2" y="340"/>
                  </a:lnTo>
                  <a:lnTo>
                    <a:pt x="4" y="346"/>
                  </a:lnTo>
                  <a:lnTo>
                    <a:pt x="10" y="356"/>
                  </a:lnTo>
                  <a:lnTo>
                    <a:pt x="17" y="365"/>
                  </a:lnTo>
                  <a:lnTo>
                    <a:pt x="26" y="372"/>
                  </a:lnTo>
                  <a:lnTo>
                    <a:pt x="36" y="378"/>
                  </a:lnTo>
                  <a:lnTo>
                    <a:pt x="42" y="381"/>
                  </a:lnTo>
                  <a:lnTo>
                    <a:pt x="47" y="382"/>
                  </a:lnTo>
                  <a:lnTo>
                    <a:pt x="53" y="383"/>
                  </a:lnTo>
                  <a:lnTo>
                    <a:pt x="59" y="383"/>
                  </a:lnTo>
                  <a:lnTo>
                    <a:pt x="281" y="383"/>
                  </a:lnTo>
                  <a:lnTo>
                    <a:pt x="277" y="397"/>
                  </a:lnTo>
                  <a:lnTo>
                    <a:pt x="271" y="415"/>
                  </a:lnTo>
                  <a:lnTo>
                    <a:pt x="265" y="435"/>
                  </a:lnTo>
                  <a:lnTo>
                    <a:pt x="260" y="458"/>
                  </a:lnTo>
                  <a:lnTo>
                    <a:pt x="255" y="480"/>
                  </a:lnTo>
                  <a:lnTo>
                    <a:pt x="253" y="502"/>
                  </a:lnTo>
                  <a:lnTo>
                    <a:pt x="253" y="512"/>
                  </a:lnTo>
                  <a:lnTo>
                    <a:pt x="253" y="522"/>
                  </a:lnTo>
                  <a:lnTo>
                    <a:pt x="254" y="532"/>
                  </a:lnTo>
                  <a:lnTo>
                    <a:pt x="256" y="540"/>
                  </a:lnTo>
                  <a:lnTo>
                    <a:pt x="260" y="552"/>
                  </a:lnTo>
                  <a:lnTo>
                    <a:pt x="264" y="562"/>
                  </a:lnTo>
                  <a:lnTo>
                    <a:pt x="268" y="571"/>
                  </a:lnTo>
                  <a:lnTo>
                    <a:pt x="273" y="579"/>
                  </a:lnTo>
                  <a:lnTo>
                    <a:pt x="278" y="585"/>
                  </a:lnTo>
                  <a:lnTo>
                    <a:pt x="283" y="591"/>
                  </a:lnTo>
                  <a:lnTo>
                    <a:pt x="287" y="596"/>
                  </a:lnTo>
                  <a:lnTo>
                    <a:pt x="292" y="600"/>
                  </a:lnTo>
                  <a:lnTo>
                    <a:pt x="302" y="606"/>
                  </a:lnTo>
                  <a:lnTo>
                    <a:pt x="311" y="609"/>
                  </a:lnTo>
                  <a:lnTo>
                    <a:pt x="318" y="610"/>
                  </a:lnTo>
                  <a:lnTo>
                    <a:pt x="323" y="610"/>
                  </a:lnTo>
                  <a:lnTo>
                    <a:pt x="333" y="609"/>
                  </a:lnTo>
                  <a:lnTo>
                    <a:pt x="342" y="607"/>
                  </a:lnTo>
                  <a:lnTo>
                    <a:pt x="350" y="602"/>
                  </a:lnTo>
                  <a:lnTo>
                    <a:pt x="356" y="596"/>
                  </a:lnTo>
                  <a:lnTo>
                    <a:pt x="362" y="588"/>
                  </a:lnTo>
                  <a:lnTo>
                    <a:pt x="367" y="579"/>
                  </a:lnTo>
                  <a:lnTo>
                    <a:pt x="369" y="570"/>
                  </a:lnTo>
                  <a:lnTo>
                    <a:pt x="371" y="559"/>
                  </a:lnTo>
                  <a:lnTo>
                    <a:pt x="372" y="540"/>
                  </a:lnTo>
                  <a:lnTo>
                    <a:pt x="374" y="522"/>
                  </a:lnTo>
                  <a:lnTo>
                    <a:pt x="379" y="503"/>
                  </a:lnTo>
                  <a:lnTo>
                    <a:pt x="385" y="485"/>
                  </a:lnTo>
                  <a:lnTo>
                    <a:pt x="393" y="466"/>
                  </a:lnTo>
                  <a:lnTo>
                    <a:pt x="402" y="449"/>
                  </a:lnTo>
                  <a:lnTo>
                    <a:pt x="412" y="432"/>
                  </a:lnTo>
                  <a:lnTo>
                    <a:pt x="423" y="415"/>
                  </a:lnTo>
                  <a:lnTo>
                    <a:pt x="435" y="400"/>
                  </a:lnTo>
                  <a:lnTo>
                    <a:pt x="447" y="384"/>
                  </a:lnTo>
                  <a:lnTo>
                    <a:pt x="460" y="370"/>
                  </a:lnTo>
                  <a:lnTo>
                    <a:pt x="473" y="358"/>
                  </a:lnTo>
                  <a:lnTo>
                    <a:pt x="487" y="346"/>
                  </a:lnTo>
                  <a:lnTo>
                    <a:pt x="500" y="337"/>
                  </a:lnTo>
                  <a:lnTo>
                    <a:pt x="513" y="327"/>
                  </a:lnTo>
                  <a:lnTo>
                    <a:pt x="526" y="321"/>
                  </a:lnTo>
                  <a:lnTo>
                    <a:pt x="526" y="30"/>
                  </a:lnTo>
                  <a:lnTo>
                    <a:pt x="509" y="26"/>
                  </a:lnTo>
                  <a:lnTo>
                    <a:pt x="493" y="23"/>
                  </a:lnTo>
                  <a:lnTo>
                    <a:pt x="479" y="19"/>
                  </a:lnTo>
                  <a:lnTo>
                    <a:pt x="465" y="16"/>
                  </a:lnTo>
                  <a:lnTo>
                    <a:pt x="438" y="10"/>
                  </a:lnTo>
                  <a:lnTo>
                    <a:pt x="411" y="5"/>
                  </a:lnTo>
                  <a:lnTo>
                    <a:pt x="397" y="3"/>
                  </a:lnTo>
                  <a:lnTo>
                    <a:pt x="381" y="1"/>
                  </a:lnTo>
                  <a:lnTo>
                    <a:pt x="365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138">
              <a:extLst>
                <a:ext uri="{FF2B5EF4-FFF2-40B4-BE49-F238E27FC236}">
                  <a16:creationId xmlns:a16="http://schemas.microsoft.com/office/drawing/2014/main" id="{D447C798-15D1-423C-B03E-200773BDB2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89938" y="795338"/>
              <a:ext cx="66675" cy="150813"/>
            </a:xfrm>
            <a:custGeom>
              <a:avLst/>
              <a:gdLst>
                <a:gd name="T0" fmla="*/ 66 w 168"/>
                <a:gd name="T1" fmla="*/ 85 h 383"/>
                <a:gd name="T2" fmla="*/ 60 w 168"/>
                <a:gd name="T3" fmla="*/ 84 h 383"/>
                <a:gd name="T4" fmla="*/ 55 w 168"/>
                <a:gd name="T5" fmla="*/ 80 h 383"/>
                <a:gd name="T6" fmla="*/ 51 w 168"/>
                <a:gd name="T7" fmla="*/ 75 h 383"/>
                <a:gd name="T8" fmla="*/ 50 w 168"/>
                <a:gd name="T9" fmla="*/ 69 h 383"/>
                <a:gd name="T10" fmla="*/ 51 w 168"/>
                <a:gd name="T11" fmla="*/ 63 h 383"/>
                <a:gd name="T12" fmla="*/ 55 w 168"/>
                <a:gd name="T13" fmla="*/ 59 h 383"/>
                <a:gd name="T14" fmla="*/ 60 w 168"/>
                <a:gd name="T15" fmla="*/ 55 h 383"/>
                <a:gd name="T16" fmla="*/ 66 w 168"/>
                <a:gd name="T17" fmla="*/ 54 h 383"/>
                <a:gd name="T18" fmla="*/ 72 w 168"/>
                <a:gd name="T19" fmla="*/ 55 h 383"/>
                <a:gd name="T20" fmla="*/ 76 w 168"/>
                <a:gd name="T21" fmla="*/ 59 h 383"/>
                <a:gd name="T22" fmla="*/ 79 w 168"/>
                <a:gd name="T23" fmla="*/ 63 h 383"/>
                <a:gd name="T24" fmla="*/ 80 w 168"/>
                <a:gd name="T25" fmla="*/ 69 h 383"/>
                <a:gd name="T26" fmla="*/ 79 w 168"/>
                <a:gd name="T27" fmla="*/ 75 h 383"/>
                <a:gd name="T28" fmla="*/ 76 w 168"/>
                <a:gd name="T29" fmla="*/ 80 h 383"/>
                <a:gd name="T30" fmla="*/ 72 w 168"/>
                <a:gd name="T31" fmla="*/ 84 h 383"/>
                <a:gd name="T32" fmla="*/ 66 w 168"/>
                <a:gd name="T33" fmla="*/ 85 h 383"/>
                <a:gd name="T34" fmla="*/ 66 w 168"/>
                <a:gd name="T35" fmla="*/ 85 h 383"/>
                <a:gd name="T36" fmla="*/ 156 w 168"/>
                <a:gd name="T37" fmla="*/ 0 h 383"/>
                <a:gd name="T38" fmla="*/ 12 w 168"/>
                <a:gd name="T39" fmla="*/ 0 h 383"/>
                <a:gd name="T40" fmla="*/ 7 w 168"/>
                <a:gd name="T41" fmla="*/ 0 h 383"/>
                <a:gd name="T42" fmla="*/ 4 w 168"/>
                <a:gd name="T43" fmla="*/ 4 h 383"/>
                <a:gd name="T44" fmla="*/ 1 w 168"/>
                <a:gd name="T45" fmla="*/ 7 h 383"/>
                <a:gd name="T46" fmla="*/ 0 w 168"/>
                <a:gd name="T47" fmla="*/ 12 h 383"/>
                <a:gd name="T48" fmla="*/ 0 w 168"/>
                <a:gd name="T49" fmla="*/ 82 h 383"/>
                <a:gd name="T50" fmla="*/ 0 w 168"/>
                <a:gd name="T51" fmla="*/ 312 h 383"/>
                <a:gd name="T52" fmla="*/ 0 w 168"/>
                <a:gd name="T53" fmla="*/ 371 h 383"/>
                <a:gd name="T54" fmla="*/ 1 w 168"/>
                <a:gd name="T55" fmla="*/ 376 h 383"/>
                <a:gd name="T56" fmla="*/ 4 w 168"/>
                <a:gd name="T57" fmla="*/ 380 h 383"/>
                <a:gd name="T58" fmla="*/ 7 w 168"/>
                <a:gd name="T59" fmla="*/ 382 h 383"/>
                <a:gd name="T60" fmla="*/ 12 w 168"/>
                <a:gd name="T61" fmla="*/ 383 h 383"/>
                <a:gd name="T62" fmla="*/ 156 w 168"/>
                <a:gd name="T63" fmla="*/ 383 h 383"/>
                <a:gd name="T64" fmla="*/ 156 w 168"/>
                <a:gd name="T65" fmla="*/ 383 h 383"/>
                <a:gd name="T66" fmla="*/ 156 w 168"/>
                <a:gd name="T67" fmla="*/ 383 h 383"/>
                <a:gd name="T68" fmla="*/ 161 w 168"/>
                <a:gd name="T69" fmla="*/ 382 h 383"/>
                <a:gd name="T70" fmla="*/ 164 w 168"/>
                <a:gd name="T71" fmla="*/ 380 h 383"/>
                <a:gd name="T72" fmla="*/ 167 w 168"/>
                <a:gd name="T73" fmla="*/ 376 h 383"/>
                <a:gd name="T74" fmla="*/ 168 w 168"/>
                <a:gd name="T75" fmla="*/ 371 h 383"/>
                <a:gd name="T76" fmla="*/ 168 w 168"/>
                <a:gd name="T77" fmla="*/ 12 h 383"/>
                <a:gd name="T78" fmla="*/ 167 w 168"/>
                <a:gd name="T79" fmla="*/ 7 h 383"/>
                <a:gd name="T80" fmla="*/ 164 w 168"/>
                <a:gd name="T81" fmla="*/ 4 h 383"/>
                <a:gd name="T82" fmla="*/ 161 w 168"/>
                <a:gd name="T83" fmla="*/ 0 h 383"/>
                <a:gd name="T84" fmla="*/ 156 w 168"/>
                <a:gd name="T85" fmla="*/ 0 h 383"/>
                <a:gd name="T86" fmla="*/ 156 w 168"/>
                <a:gd name="T87" fmla="*/ 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68" h="383">
                  <a:moveTo>
                    <a:pt x="66" y="85"/>
                  </a:moveTo>
                  <a:lnTo>
                    <a:pt x="60" y="84"/>
                  </a:lnTo>
                  <a:lnTo>
                    <a:pt x="55" y="80"/>
                  </a:lnTo>
                  <a:lnTo>
                    <a:pt x="51" y="75"/>
                  </a:lnTo>
                  <a:lnTo>
                    <a:pt x="50" y="69"/>
                  </a:lnTo>
                  <a:lnTo>
                    <a:pt x="51" y="63"/>
                  </a:lnTo>
                  <a:lnTo>
                    <a:pt x="55" y="59"/>
                  </a:lnTo>
                  <a:lnTo>
                    <a:pt x="60" y="55"/>
                  </a:lnTo>
                  <a:lnTo>
                    <a:pt x="66" y="54"/>
                  </a:lnTo>
                  <a:lnTo>
                    <a:pt x="72" y="55"/>
                  </a:lnTo>
                  <a:lnTo>
                    <a:pt x="76" y="59"/>
                  </a:lnTo>
                  <a:lnTo>
                    <a:pt x="79" y="63"/>
                  </a:lnTo>
                  <a:lnTo>
                    <a:pt x="80" y="69"/>
                  </a:lnTo>
                  <a:lnTo>
                    <a:pt x="79" y="75"/>
                  </a:lnTo>
                  <a:lnTo>
                    <a:pt x="76" y="80"/>
                  </a:lnTo>
                  <a:lnTo>
                    <a:pt x="72" y="84"/>
                  </a:lnTo>
                  <a:lnTo>
                    <a:pt x="66" y="85"/>
                  </a:lnTo>
                  <a:lnTo>
                    <a:pt x="66" y="85"/>
                  </a:lnTo>
                  <a:close/>
                  <a:moveTo>
                    <a:pt x="156" y="0"/>
                  </a:moveTo>
                  <a:lnTo>
                    <a:pt x="12" y="0"/>
                  </a:lnTo>
                  <a:lnTo>
                    <a:pt x="7" y="0"/>
                  </a:lnTo>
                  <a:lnTo>
                    <a:pt x="4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82"/>
                  </a:lnTo>
                  <a:lnTo>
                    <a:pt x="0" y="312"/>
                  </a:lnTo>
                  <a:lnTo>
                    <a:pt x="0" y="371"/>
                  </a:lnTo>
                  <a:lnTo>
                    <a:pt x="1" y="376"/>
                  </a:lnTo>
                  <a:lnTo>
                    <a:pt x="4" y="380"/>
                  </a:lnTo>
                  <a:lnTo>
                    <a:pt x="7" y="382"/>
                  </a:lnTo>
                  <a:lnTo>
                    <a:pt x="12" y="383"/>
                  </a:lnTo>
                  <a:lnTo>
                    <a:pt x="156" y="383"/>
                  </a:lnTo>
                  <a:lnTo>
                    <a:pt x="156" y="383"/>
                  </a:lnTo>
                  <a:lnTo>
                    <a:pt x="156" y="383"/>
                  </a:lnTo>
                  <a:lnTo>
                    <a:pt x="161" y="382"/>
                  </a:lnTo>
                  <a:lnTo>
                    <a:pt x="164" y="380"/>
                  </a:lnTo>
                  <a:lnTo>
                    <a:pt x="167" y="376"/>
                  </a:lnTo>
                  <a:lnTo>
                    <a:pt x="168" y="371"/>
                  </a:lnTo>
                  <a:lnTo>
                    <a:pt x="168" y="12"/>
                  </a:lnTo>
                  <a:lnTo>
                    <a:pt x="167" y="7"/>
                  </a:lnTo>
                  <a:lnTo>
                    <a:pt x="164" y="4"/>
                  </a:lnTo>
                  <a:lnTo>
                    <a:pt x="161" y="0"/>
                  </a:lnTo>
                  <a:lnTo>
                    <a:pt x="156" y="0"/>
                  </a:lnTo>
                  <a:lnTo>
                    <a:pt x="15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TextBox 7">
            <a:extLst>
              <a:ext uri="{FF2B5EF4-FFF2-40B4-BE49-F238E27FC236}">
                <a16:creationId xmlns:a16="http://schemas.microsoft.com/office/drawing/2014/main" id="{385FB431-7B14-4614-BB3B-FA17C1F6C41E}"/>
              </a:ext>
            </a:extLst>
          </p:cNvPr>
          <p:cNvSpPr txBox="1"/>
          <p:nvPr/>
        </p:nvSpPr>
        <p:spPr>
          <a:xfrm>
            <a:off x="-329184" y="128016"/>
            <a:ext cx="2724912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deep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+mj-lt"/>
              </a:rPr>
              <a:t>learning</a:t>
            </a:r>
          </a:p>
        </p:txBody>
      </p:sp>
      <p:graphicFrame>
        <p:nvGraphicFramePr>
          <p:cNvPr id="22" name="Chart 126">
            <a:extLst>
              <a:ext uri="{FF2B5EF4-FFF2-40B4-BE49-F238E27FC236}">
                <a16:creationId xmlns:a16="http://schemas.microsoft.com/office/drawing/2014/main" id="{FCF3314A-C488-4A9A-A9D5-F3DA13B629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9584981"/>
              </p:ext>
            </p:extLst>
          </p:nvPr>
        </p:nvGraphicFramePr>
        <p:xfrm>
          <a:off x="519563" y="2529259"/>
          <a:ext cx="2484893" cy="2507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4" name="Chart 126">
            <a:extLst>
              <a:ext uri="{FF2B5EF4-FFF2-40B4-BE49-F238E27FC236}">
                <a16:creationId xmlns:a16="http://schemas.microsoft.com/office/drawing/2014/main" id="{FCF3314A-C488-4A9A-A9D5-F3DA13B629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7744918"/>
              </p:ext>
            </p:extLst>
          </p:nvPr>
        </p:nvGraphicFramePr>
        <p:xfrm>
          <a:off x="9075733" y="2449430"/>
          <a:ext cx="2484893" cy="2507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28" name="Imag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5750" y="1669143"/>
            <a:ext cx="4000500" cy="37882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818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58">
      <a:dk1>
        <a:sysClr val="windowText" lastClr="000000"/>
      </a:dk1>
      <a:lt1>
        <a:sysClr val="window" lastClr="FFFFFF"/>
      </a:lt1>
      <a:dk2>
        <a:srgbClr val="757070"/>
      </a:dk2>
      <a:lt2>
        <a:srgbClr val="E7E6E6"/>
      </a:lt2>
      <a:accent1>
        <a:srgbClr val="2980B8"/>
      </a:accent1>
      <a:accent2>
        <a:srgbClr val="13A183"/>
      </a:accent2>
      <a:accent3>
        <a:srgbClr val="9EBC60"/>
      </a:accent3>
      <a:accent4>
        <a:srgbClr val="F49A0E"/>
      </a:accent4>
      <a:accent5>
        <a:srgbClr val="C64A3C"/>
      </a:accent5>
      <a:accent6>
        <a:srgbClr val="FFC000"/>
      </a:accent6>
      <a:hlink>
        <a:srgbClr val="954F72"/>
      </a:hlink>
      <a:folHlink>
        <a:srgbClr val="44546A"/>
      </a:folHlink>
    </a:clrScheme>
    <a:fontScheme name="Modern 03">
      <a:majorFont>
        <a:latin typeface="Segoe U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2919</TotalTime>
  <Words>972</Words>
  <Application>Microsoft Office PowerPoint</Application>
  <PresentationFormat>Grand écran</PresentationFormat>
  <Paragraphs>140</Paragraphs>
  <Slides>17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Segoe UI</vt:lpstr>
      <vt:lpstr>Times New Roman</vt:lpstr>
      <vt:lpstr>Tw Cen MT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Nugroho Ade</dc:creator>
  <cp:lastModifiedBy>youness el abbadi</cp:lastModifiedBy>
  <cp:revision>106</cp:revision>
  <dcterms:created xsi:type="dcterms:W3CDTF">2018-07-04T04:33:07Z</dcterms:created>
  <dcterms:modified xsi:type="dcterms:W3CDTF">2020-12-29T15:10:27Z</dcterms:modified>
</cp:coreProperties>
</file>