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sldIdLst>
    <p:sldId id="256" r:id="rId3"/>
    <p:sldId id="257" r:id="rId4"/>
    <p:sldId id="258" r:id="rId5"/>
    <p:sldId id="282" r:id="rId6"/>
    <p:sldId id="259" r:id="rId7"/>
    <p:sldId id="283" r:id="rId8"/>
    <p:sldId id="289" r:id="rId9"/>
    <p:sldId id="287" r:id="rId10"/>
    <p:sldId id="288" r:id="rId11"/>
    <p:sldId id="296" r:id="rId12"/>
    <p:sldId id="297" r:id="rId13"/>
    <p:sldId id="271" r:id="rId14"/>
    <p:sldId id="290" r:id="rId15"/>
    <p:sldId id="295" r:id="rId16"/>
    <p:sldId id="292" r:id="rId17"/>
    <p:sldId id="273" r:id="rId18"/>
    <p:sldId id="272" r:id="rId19"/>
  </p:sldIdLst>
  <p:sldSz cx="14112875" cy="7200900"/>
  <p:notesSz cx="6858000" cy="9144000"/>
  <p:defaultTextStyle>
    <a:defPPr>
      <a:defRPr lang="fr-FR"/>
    </a:defPPr>
    <a:lvl1pPr marL="0" algn="l" defTabSz="914369" rtl="0" eaLnBrk="1" latinLnBrk="0" hangingPunct="1">
      <a:defRPr sz="1800" kern="1200">
        <a:solidFill>
          <a:schemeClr val="tx1"/>
        </a:solidFill>
        <a:latin typeface="+mn-lt"/>
        <a:ea typeface="+mn-ea"/>
        <a:cs typeface="+mn-cs"/>
      </a:defRPr>
    </a:lvl1pPr>
    <a:lvl2pPr marL="457185" algn="l" defTabSz="914369" rtl="0" eaLnBrk="1" latinLnBrk="0" hangingPunct="1">
      <a:defRPr sz="1800" kern="1200">
        <a:solidFill>
          <a:schemeClr val="tx1"/>
        </a:solidFill>
        <a:latin typeface="+mn-lt"/>
        <a:ea typeface="+mn-ea"/>
        <a:cs typeface="+mn-cs"/>
      </a:defRPr>
    </a:lvl2pPr>
    <a:lvl3pPr marL="914369" algn="l" defTabSz="914369" rtl="0" eaLnBrk="1" latinLnBrk="0" hangingPunct="1">
      <a:defRPr sz="1800" kern="1200">
        <a:solidFill>
          <a:schemeClr val="tx1"/>
        </a:solidFill>
        <a:latin typeface="+mn-lt"/>
        <a:ea typeface="+mn-ea"/>
        <a:cs typeface="+mn-cs"/>
      </a:defRPr>
    </a:lvl3pPr>
    <a:lvl4pPr marL="1371554" algn="l" defTabSz="914369" rtl="0" eaLnBrk="1" latinLnBrk="0" hangingPunct="1">
      <a:defRPr sz="1800" kern="1200">
        <a:solidFill>
          <a:schemeClr val="tx1"/>
        </a:solidFill>
        <a:latin typeface="+mn-lt"/>
        <a:ea typeface="+mn-ea"/>
        <a:cs typeface="+mn-cs"/>
      </a:defRPr>
    </a:lvl4pPr>
    <a:lvl5pPr marL="1828737" algn="l" defTabSz="914369" rtl="0" eaLnBrk="1" latinLnBrk="0" hangingPunct="1">
      <a:defRPr sz="1800" kern="1200">
        <a:solidFill>
          <a:schemeClr val="tx1"/>
        </a:solidFill>
        <a:latin typeface="+mn-lt"/>
        <a:ea typeface="+mn-ea"/>
        <a:cs typeface="+mn-cs"/>
      </a:defRPr>
    </a:lvl5pPr>
    <a:lvl6pPr marL="2285922" algn="l" defTabSz="914369" rtl="0" eaLnBrk="1" latinLnBrk="0" hangingPunct="1">
      <a:defRPr sz="1800" kern="1200">
        <a:solidFill>
          <a:schemeClr val="tx1"/>
        </a:solidFill>
        <a:latin typeface="+mn-lt"/>
        <a:ea typeface="+mn-ea"/>
        <a:cs typeface="+mn-cs"/>
      </a:defRPr>
    </a:lvl6pPr>
    <a:lvl7pPr marL="2743106" algn="l" defTabSz="914369" rtl="0" eaLnBrk="1" latinLnBrk="0" hangingPunct="1">
      <a:defRPr sz="1800" kern="1200">
        <a:solidFill>
          <a:schemeClr val="tx1"/>
        </a:solidFill>
        <a:latin typeface="+mn-lt"/>
        <a:ea typeface="+mn-ea"/>
        <a:cs typeface="+mn-cs"/>
      </a:defRPr>
    </a:lvl7pPr>
    <a:lvl8pPr marL="3200291" algn="l" defTabSz="914369" rtl="0" eaLnBrk="1" latinLnBrk="0" hangingPunct="1">
      <a:defRPr sz="1800" kern="1200">
        <a:solidFill>
          <a:schemeClr val="tx1"/>
        </a:solidFill>
        <a:latin typeface="+mn-lt"/>
        <a:ea typeface="+mn-ea"/>
        <a:cs typeface="+mn-cs"/>
      </a:defRPr>
    </a:lvl8pPr>
    <a:lvl9pPr marL="3657475" algn="l" defTabSz="91436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00" userDrawn="1">
          <p15:clr>
            <a:srgbClr val="A4A3A4"/>
          </p15:clr>
        </p15:guide>
        <p15:guide id="2" pos="2857" userDrawn="1">
          <p15:clr>
            <a:srgbClr val="A4A3A4"/>
          </p15:clr>
        </p15:guide>
        <p15:guide id="3" orient="horz" pos="4536">
          <p15:clr>
            <a:srgbClr val="A4A3A4"/>
          </p15:clr>
        </p15:guide>
        <p15:guide id="4" pos="44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autoAdjust="0"/>
  </p:normalViewPr>
  <p:slideViewPr>
    <p:cSldViewPr>
      <p:cViewPr varScale="1">
        <p:scale>
          <a:sx n="38" d="100"/>
          <a:sy n="38" d="100"/>
        </p:scale>
        <p:origin x="900" y="-96"/>
      </p:cViewPr>
      <p:guideLst>
        <p:guide orient="horz" pos="4400"/>
        <p:guide pos="2857"/>
        <p:guide orient="horz" pos="4536"/>
        <p:guide pos="444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058466" y="2236948"/>
            <a:ext cx="11995944" cy="1543526"/>
          </a:xfrm>
        </p:spPr>
        <p:txBody>
          <a:bodyPr/>
          <a:lstStyle/>
          <a:p>
            <a:r>
              <a:rPr lang="fr-FR"/>
              <a:t>Cliquez pour modifier le style du titre</a:t>
            </a:r>
          </a:p>
        </p:txBody>
      </p:sp>
      <p:sp>
        <p:nvSpPr>
          <p:cNvPr id="3" name="Sous-titre 2"/>
          <p:cNvSpPr>
            <a:spLocks noGrp="1"/>
          </p:cNvSpPr>
          <p:nvPr>
            <p:ph type="subTitle" idx="1"/>
          </p:nvPr>
        </p:nvSpPr>
        <p:spPr>
          <a:xfrm>
            <a:off x="2116931" y="4080510"/>
            <a:ext cx="9879013" cy="1840230"/>
          </a:xfrm>
        </p:spPr>
        <p:txBody>
          <a:bodyPr/>
          <a:lstStyle>
            <a:lvl1pPr marL="0" indent="0" algn="ctr">
              <a:buNone/>
              <a:defRPr>
                <a:solidFill>
                  <a:schemeClr val="tx1">
                    <a:tint val="75000"/>
                  </a:schemeClr>
                </a:solidFill>
              </a:defRPr>
            </a:lvl1pPr>
            <a:lvl2pPr marL="608858" indent="0" algn="ctr">
              <a:buNone/>
              <a:defRPr>
                <a:solidFill>
                  <a:schemeClr val="tx1">
                    <a:tint val="75000"/>
                  </a:schemeClr>
                </a:solidFill>
              </a:defRPr>
            </a:lvl2pPr>
            <a:lvl3pPr marL="1217715" indent="0" algn="ctr">
              <a:buNone/>
              <a:defRPr>
                <a:solidFill>
                  <a:schemeClr val="tx1">
                    <a:tint val="75000"/>
                  </a:schemeClr>
                </a:solidFill>
              </a:defRPr>
            </a:lvl3pPr>
            <a:lvl4pPr marL="1826573" indent="0" algn="ctr">
              <a:buNone/>
              <a:defRPr>
                <a:solidFill>
                  <a:schemeClr val="tx1">
                    <a:tint val="75000"/>
                  </a:schemeClr>
                </a:solidFill>
              </a:defRPr>
            </a:lvl4pPr>
            <a:lvl5pPr marL="2435431" indent="0" algn="ctr">
              <a:buNone/>
              <a:defRPr>
                <a:solidFill>
                  <a:schemeClr val="tx1">
                    <a:tint val="75000"/>
                  </a:schemeClr>
                </a:solidFill>
              </a:defRPr>
            </a:lvl5pPr>
            <a:lvl6pPr marL="3044289" indent="0" algn="ctr">
              <a:buNone/>
              <a:defRPr>
                <a:solidFill>
                  <a:schemeClr val="tx1">
                    <a:tint val="75000"/>
                  </a:schemeClr>
                </a:solidFill>
              </a:defRPr>
            </a:lvl6pPr>
            <a:lvl7pPr marL="3653147" indent="0" algn="ctr">
              <a:buNone/>
              <a:defRPr>
                <a:solidFill>
                  <a:schemeClr val="tx1">
                    <a:tint val="75000"/>
                  </a:schemeClr>
                </a:solidFill>
              </a:defRPr>
            </a:lvl7pPr>
            <a:lvl8pPr marL="4262005" indent="0" algn="ctr">
              <a:buNone/>
              <a:defRPr>
                <a:solidFill>
                  <a:schemeClr val="tx1">
                    <a:tint val="75000"/>
                  </a:schemeClr>
                </a:solidFill>
              </a:defRPr>
            </a:lvl8pPr>
            <a:lvl9pPr marL="4870862"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18/11/2023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18/11/2023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5793679" y="303373"/>
            <a:ext cx="4900304" cy="6450806"/>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090319" y="303373"/>
            <a:ext cx="14468146" cy="6450806"/>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18/11/2023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18/11/2023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14820" y="4627246"/>
            <a:ext cx="11995944" cy="1430179"/>
          </a:xfrm>
        </p:spPr>
        <p:txBody>
          <a:bodyPr anchor="t"/>
          <a:lstStyle>
            <a:lvl1pPr algn="l">
              <a:defRPr sz="5300" b="1" cap="all"/>
            </a:lvl1pPr>
          </a:lstStyle>
          <a:p>
            <a:r>
              <a:rPr lang="fr-FR"/>
              <a:t>Cliquez pour modifier le style du titre</a:t>
            </a:r>
          </a:p>
        </p:txBody>
      </p:sp>
      <p:sp>
        <p:nvSpPr>
          <p:cNvPr id="3" name="Espace réservé du texte 2"/>
          <p:cNvSpPr>
            <a:spLocks noGrp="1"/>
          </p:cNvSpPr>
          <p:nvPr>
            <p:ph type="body" idx="1"/>
          </p:nvPr>
        </p:nvSpPr>
        <p:spPr>
          <a:xfrm>
            <a:off x="1114820" y="3052049"/>
            <a:ext cx="11995944" cy="1575196"/>
          </a:xfrm>
        </p:spPr>
        <p:txBody>
          <a:bodyPr anchor="b"/>
          <a:lstStyle>
            <a:lvl1pPr marL="0" indent="0">
              <a:buNone/>
              <a:defRPr sz="2700">
                <a:solidFill>
                  <a:schemeClr val="tx1">
                    <a:tint val="75000"/>
                  </a:schemeClr>
                </a:solidFill>
              </a:defRPr>
            </a:lvl1pPr>
            <a:lvl2pPr marL="608858" indent="0">
              <a:buNone/>
              <a:defRPr sz="2400">
                <a:solidFill>
                  <a:schemeClr val="tx1">
                    <a:tint val="75000"/>
                  </a:schemeClr>
                </a:solidFill>
              </a:defRPr>
            </a:lvl2pPr>
            <a:lvl3pPr marL="1217715" indent="0">
              <a:buNone/>
              <a:defRPr sz="2100">
                <a:solidFill>
                  <a:schemeClr val="tx1">
                    <a:tint val="75000"/>
                  </a:schemeClr>
                </a:solidFill>
              </a:defRPr>
            </a:lvl3pPr>
            <a:lvl4pPr marL="1826573" indent="0">
              <a:buNone/>
              <a:defRPr sz="1900">
                <a:solidFill>
                  <a:schemeClr val="tx1">
                    <a:tint val="75000"/>
                  </a:schemeClr>
                </a:solidFill>
              </a:defRPr>
            </a:lvl4pPr>
            <a:lvl5pPr marL="2435431" indent="0">
              <a:buNone/>
              <a:defRPr sz="1900">
                <a:solidFill>
                  <a:schemeClr val="tx1">
                    <a:tint val="75000"/>
                  </a:schemeClr>
                </a:solidFill>
              </a:defRPr>
            </a:lvl5pPr>
            <a:lvl6pPr marL="3044289" indent="0">
              <a:buNone/>
              <a:defRPr sz="1900">
                <a:solidFill>
                  <a:schemeClr val="tx1">
                    <a:tint val="75000"/>
                  </a:schemeClr>
                </a:solidFill>
              </a:defRPr>
            </a:lvl6pPr>
            <a:lvl7pPr marL="3653147" indent="0">
              <a:buNone/>
              <a:defRPr sz="1900">
                <a:solidFill>
                  <a:schemeClr val="tx1">
                    <a:tint val="75000"/>
                  </a:schemeClr>
                </a:solidFill>
              </a:defRPr>
            </a:lvl7pPr>
            <a:lvl8pPr marL="4262005" indent="0">
              <a:buNone/>
              <a:defRPr sz="1900">
                <a:solidFill>
                  <a:schemeClr val="tx1">
                    <a:tint val="75000"/>
                  </a:schemeClr>
                </a:solidFill>
              </a:defRPr>
            </a:lvl8pPr>
            <a:lvl9pPr marL="4870862" indent="0">
              <a:buNone/>
              <a:defRPr sz="19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18/11/2023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090319" y="1763554"/>
            <a:ext cx="9683000" cy="4990624"/>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11008535" y="1763554"/>
            <a:ext cx="9685450" cy="4990624"/>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18/11/2023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705644" y="288370"/>
            <a:ext cx="12701588" cy="120015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705644" y="1611869"/>
            <a:ext cx="6235637" cy="671750"/>
          </a:xfrm>
        </p:spPr>
        <p:txBody>
          <a:bodyPr anchor="b"/>
          <a:lstStyle>
            <a:lvl1pPr marL="0" indent="0">
              <a:buNone/>
              <a:defRPr sz="3200" b="1"/>
            </a:lvl1pPr>
            <a:lvl2pPr marL="608858" indent="0">
              <a:buNone/>
              <a:defRPr sz="2700" b="1"/>
            </a:lvl2pPr>
            <a:lvl3pPr marL="1217715" indent="0">
              <a:buNone/>
              <a:defRPr sz="2400" b="1"/>
            </a:lvl3pPr>
            <a:lvl4pPr marL="1826573" indent="0">
              <a:buNone/>
              <a:defRPr sz="2100" b="1"/>
            </a:lvl4pPr>
            <a:lvl5pPr marL="2435431" indent="0">
              <a:buNone/>
              <a:defRPr sz="2100" b="1"/>
            </a:lvl5pPr>
            <a:lvl6pPr marL="3044289" indent="0">
              <a:buNone/>
              <a:defRPr sz="2100" b="1"/>
            </a:lvl6pPr>
            <a:lvl7pPr marL="3653147" indent="0">
              <a:buNone/>
              <a:defRPr sz="2100" b="1"/>
            </a:lvl7pPr>
            <a:lvl8pPr marL="4262005" indent="0">
              <a:buNone/>
              <a:defRPr sz="2100" b="1"/>
            </a:lvl8pPr>
            <a:lvl9pPr marL="4870862" indent="0">
              <a:buNone/>
              <a:defRPr sz="2100" b="1"/>
            </a:lvl9pPr>
          </a:lstStyle>
          <a:p>
            <a:pPr lvl="0"/>
            <a:r>
              <a:rPr lang="fr-FR"/>
              <a:t>Cliquez pour modifier les styles du texte du masque</a:t>
            </a:r>
          </a:p>
        </p:txBody>
      </p:sp>
      <p:sp>
        <p:nvSpPr>
          <p:cNvPr id="4" name="Espace réservé du contenu 3"/>
          <p:cNvSpPr>
            <a:spLocks noGrp="1"/>
          </p:cNvSpPr>
          <p:nvPr>
            <p:ph sz="half" idx="2"/>
          </p:nvPr>
        </p:nvSpPr>
        <p:spPr>
          <a:xfrm>
            <a:off x="705644" y="2283619"/>
            <a:ext cx="6235637" cy="4148852"/>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7169147" y="1611869"/>
            <a:ext cx="6238087" cy="671750"/>
          </a:xfrm>
        </p:spPr>
        <p:txBody>
          <a:bodyPr anchor="b"/>
          <a:lstStyle>
            <a:lvl1pPr marL="0" indent="0">
              <a:buNone/>
              <a:defRPr sz="3200" b="1"/>
            </a:lvl1pPr>
            <a:lvl2pPr marL="608858" indent="0">
              <a:buNone/>
              <a:defRPr sz="2700" b="1"/>
            </a:lvl2pPr>
            <a:lvl3pPr marL="1217715" indent="0">
              <a:buNone/>
              <a:defRPr sz="2400" b="1"/>
            </a:lvl3pPr>
            <a:lvl4pPr marL="1826573" indent="0">
              <a:buNone/>
              <a:defRPr sz="2100" b="1"/>
            </a:lvl4pPr>
            <a:lvl5pPr marL="2435431" indent="0">
              <a:buNone/>
              <a:defRPr sz="2100" b="1"/>
            </a:lvl5pPr>
            <a:lvl6pPr marL="3044289" indent="0">
              <a:buNone/>
              <a:defRPr sz="2100" b="1"/>
            </a:lvl6pPr>
            <a:lvl7pPr marL="3653147" indent="0">
              <a:buNone/>
              <a:defRPr sz="2100" b="1"/>
            </a:lvl7pPr>
            <a:lvl8pPr marL="4262005" indent="0">
              <a:buNone/>
              <a:defRPr sz="2100" b="1"/>
            </a:lvl8pPr>
            <a:lvl9pPr marL="4870862" indent="0">
              <a:buNone/>
              <a:defRPr sz="2100" b="1"/>
            </a:lvl9pPr>
          </a:lstStyle>
          <a:p>
            <a:pPr lvl="0"/>
            <a:r>
              <a:rPr lang="fr-FR"/>
              <a:t>Cliquez pour modifier les styles du texte du masque</a:t>
            </a:r>
          </a:p>
        </p:txBody>
      </p:sp>
      <p:sp>
        <p:nvSpPr>
          <p:cNvPr id="6" name="Espace réservé du contenu 5"/>
          <p:cNvSpPr>
            <a:spLocks noGrp="1"/>
          </p:cNvSpPr>
          <p:nvPr>
            <p:ph sz="quarter" idx="4"/>
          </p:nvPr>
        </p:nvSpPr>
        <p:spPr>
          <a:xfrm>
            <a:off x="7169147" y="2283619"/>
            <a:ext cx="6238087" cy="4148852"/>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18/11/2023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18/11/2023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18/11/2023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05646" y="286702"/>
            <a:ext cx="4643039" cy="1220153"/>
          </a:xfrm>
        </p:spPr>
        <p:txBody>
          <a:bodyPr anchor="b"/>
          <a:lstStyle>
            <a:lvl1pPr algn="l">
              <a:defRPr sz="2700" b="1"/>
            </a:lvl1pPr>
          </a:lstStyle>
          <a:p>
            <a:r>
              <a:rPr lang="fr-FR"/>
              <a:t>Cliquez pour modifier le style du titre</a:t>
            </a:r>
          </a:p>
        </p:txBody>
      </p:sp>
      <p:sp>
        <p:nvSpPr>
          <p:cNvPr id="3" name="Espace réservé du contenu 2"/>
          <p:cNvSpPr>
            <a:spLocks noGrp="1"/>
          </p:cNvSpPr>
          <p:nvPr>
            <p:ph idx="1"/>
          </p:nvPr>
        </p:nvSpPr>
        <p:spPr>
          <a:xfrm>
            <a:off x="5517742" y="286704"/>
            <a:ext cx="7889489" cy="6145769"/>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705646" y="1506857"/>
            <a:ext cx="4643039" cy="4925616"/>
          </a:xfrm>
        </p:spPr>
        <p:txBody>
          <a:bodyPr/>
          <a:lstStyle>
            <a:lvl1pPr marL="0" indent="0">
              <a:buNone/>
              <a:defRPr sz="1900"/>
            </a:lvl1pPr>
            <a:lvl2pPr marL="608858" indent="0">
              <a:buNone/>
              <a:defRPr sz="1600"/>
            </a:lvl2pPr>
            <a:lvl3pPr marL="1217715" indent="0">
              <a:buNone/>
              <a:defRPr sz="1300"/>
            </a:lvl3pPr>
            <a:lvl4pPr marL="1826573" indent="0">
              <a:buNone/>
              <a:defRPr sz="1200"/>
            </a:lvl4pPr>
            <a:lvl5pPr marL="2435431" indent="0">
              <a:buNone/>
              <a:defRPr sz="1200"/>
            </a:lvl5pPr>
            <a:lvl6pPr marL="3044289" indent="0">
              <a:buNone/>
              <a:defRPr sz="1200"/>
            </a:lvl6pPr>
            <a:lvl7pPr marL="3653147" indent="0">
              <a:buNone/>
              <a:defRPr sz="1200"/>
            </a:lvl7pPr>
            <a:lvl8pPr marL="4262005" indent="0">
              <a:buNone/>
              <a:defRPr sz="1200"/>
            </a:lvl8pPr>
            <a:lvl9pPr marL="4870862" indent="0">
              <a:buNone/>
              <a:defRPr sz="12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18/11/2023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766222" y="5040631"/>
            <a:ext cx="8467725" cy="595075"/>
          </a:xfrm>
        </p:spPr>
        <p:txBody>
          <a:bodyPr anchor="b"/>
          <a:lstStyle>
            <a:lvl1pPr algn="l">
              <a:defRPr sz="2700" b="1"/>
            </a:lvl1pPr>
          </a:lstStyle>
          <a:p>
            <a:r>
              <a:rPr lang="fr-FR"/>
              <a:t>Cliquez pour modifier le style du titre</a:t>
            </a:r>
          </a:p>
        </p:txBody>
      </p:sp>
      <p:sp>
        <p:nvSpPr>
          <p:cNvPr id="3" name="Espace réservé pour une image  2"/>
          <p:cNvSpPr>
            <a:spLocks noGrp="1"/>
          </p:cNvSpPr>
          <p:nvPr>
            <p:ph type="pic" idx="1"/>
          </p:nvPr>
        </p:nvSpPr>
        <p:spPr>
          <a:xfrm>
            <a:off x="2766222" y="643414"/>
            <a:ext cx="8467725" cy="4320540"/>
          </a:xfrm>
        </p:spPr>
        <p:txBody>
          <a:bodyPr/>
          <a:lstStyle>
            <a:lvl1pPr marL="0" indent="0">
              <a:buNone/>
              <a:defRPr sz="4300"/>
            </a:lvl1pPr>
            <a:lvl2pPr marL="608858" indent="0">
              <a:buNone/>
              <a:defRPr sz="3700"/>
            </a:lvl2pPr>
            <a:lvl3pPr marL="1217715" indent="0">
              <a:buNone/>
              <a:defRPr sz="3200"/>
            </a:lvl3pPr>
            <a:lvl4pPr marL="1826573" indent="0">
              <a:buNone/>
              <a:defRPr sz="2700"/>
            </a:lvl4pPr>
            <a:lvl5pPr marL="2435431" indent="0">
              <a:buNone/>
              <a:defRPr sz="2700"/>
            </a:lvl5pPr>
            <a:lvl6pPr marL="3044289" indent="0">
              <a:buNone/>
              <a:defRPr sz="2700"/>
            </a:lvl6pPr>
            <a:lvl7pPr marL="3653147" indent="0">
              <a:buNone/>
              <a:defRPr sz="2700"/>
            </a:lvl7pPr>
            <a:lvl8pPr marL="4262005" indent="0">
              <a:buNone/>
              <a:defRPr sz="2700"/>
            </a:lvl8pPr>
            <a:lvl9pPr marL="4870862" indent="0">
              <a:buNone/>
              <a:defRPr sz="2700"/>
            </a:lvl9pPr>
          </a:lstStyle>
          <a:p>
            <a:endParaRPr lang="fr-FR"/>
          </a:p>
        </p:txBody>
      </p:sp>
      <p:sp>
        <p:nvSpPr>
          <p:cNvPr id="4" name="Espace réservé du texte 3"/>
          <p:cNvSpPr>
            <a:spLocks noGrp="1"/>
          </p:cNvSpPr>
          <p:nvPr>
            <p:ph type="body" sz="half" idx="2"/>
          </p:nvPr>
        </p:nvSpPr>
        <p:spPr>
          <a:xfrm>
            <a:off x="2766222" y="5635706"/>
            <a:ext cx="8467725" cy="845105"/>
          </a:xfrm>
        </p:spPr>
        <p:txBody>
          <a:bodyPr/>
          <a:lstStyle>
            <a:lvl1pPr marL="0" indent="0">
              <a:buNone/>
              <a:defRPr sz="1900"/>
            </a:lvl1pPr>
            <a:lvl2pPr marL="608858" indent="0">
              <a:buNone/>
              <a:defRPr sz="1600"/>
            </a:lvl2pPr>
            <a:lvl3pPr marL="1217715" indent="0">
              <a:buNone/>
              <a:defRPr sz="1300"/>
            </a:lvl3pPr>
            <a:lvl4pPr marL="1826573" indent="0">
              <a:buNone/>
              <a:defRPr sz="1200"/>
            </a:lvl4pPr>
            <a:lvl5pPr marL="2435431" indent="0">
              <a:buNone/>
              <a:defRPr sz="1200"/>
            </a:lvl5pPr>
            <a:lvl6pPr marL="3044289" indent="0">
              <a:buNone/>
              <a:defRPr sz="1200"/>
            </a:lvl6pPr>
            <a:lvl7pPr marL="3653147" indent="0">
              <a:buNone/>
              <a:defRPr sz="1200"/>
            </a:lvl7pPr>
            <a:lvl8pPr marL="4262005" indent="0">
              <a:buNone/>
              <a:defRPr sz="1200"/>
            </a:lvl8pPr>
            <a:lvl9pPr marL="4870862" indent="0">
              <a:buNone/>
              <a:defRPr sz="12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18/11/2023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05644" y="288370"/>
            <a:ext cx="12701588" cy="1200150"/>
          </a:xfrm>
          <a:prstGeom prst="rect">
            <a:avLst/>
          </a:prstGeom>
        </p:spPr>
        <p:txBody>
          <a:bodyPr vert="horz" lIns="121772" tIns="60885" rIns="121772" bIns="60885" rtlCol="0" anchor="ctr">
            <a:normAutofit/>
          </a:bodyPr>
          <a:lstStyle/>
          <a:p>
            <a:r>
              <a:rPr lang="fr-FR"/>
              <a:t>Cliquez pour modifier le style du titre</a:t>
            </a:r>
          </a:p>
        </p:txBody>
      </p:sp>
      <p:sp>
        <p:nvSpPr>
          <p:cNvPr id="3" name="Espace réservé du texte 2"/>
          <p:cNvSpPr>
            <a:spLocks noGrp="1"/>
          </p:cNvSpPr>
          <p:nvPr>
            <p:ph type="body" idx="1"/>
          </p:nvPr>
        </p:nvSpPr>
        <p:spPr>
          <a:xfrm>
            <a:off x="705644" y="1680212"/>
            <a:ext cx="12701588" cy="4752261"/>
          </a:xfrm>
          <a:prstGeom prst="rect">
            <a:avLst/>
          </a:prstGeom>
        </p:spPr>
        <p:txBody>
          <a:bodyPr vert="horz" lIns="121772" tIns="60885" rIns="121772" bIns="60885"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705644" y="6674169"/>
            <a:ext cx="3293004" cy="383381"/>
          </a:xfrm>
          <a:prstGeom prst="rect">
            <a:avLst/>
          </a:prstGeom>
        </p:spPr>
        <p:txBody>
          <a:bodyPr vert="horz" lIns="121772" tIns="60885" rIns="121772" bIns="60885" rtlCol="0" anchor="ctr"/>
          <a:lstStyle>
            <a:lvl1pPr algn="l">
              <a:defRPr sz="1600">
                <a:solidFill>
                  <a:schemeClr val="tx1">
                    <a:tint val="75000"/>
                  </a:schemeClr>
                </a:solidFill>
              </a:defRPr>
            </a:lvl1pPr>
          </a:lstStyle>
          <a:p>
            <a:fld id="{73302334-7E8B-4320-A1E2-4B05AC15A670}" type="datetimeFigureOut">
              <a:rPr lang="fr-FR" smtClean="0"/>
              <a:pPr/>
              <a:t>18/11/2023</a:t>
            </a:fld>
            <a:endParaRPr lang="fr-FR"/>
          </a:p>
        </p:txBody>
      </p:sp>
      <p:sp>
        <p:nvSpPr>
          <p:cNvPr id="5" name="Espace réservé du pied de page 4"/>
          <p:cNvSpPr>
            <a:spLocks noGrp="1"/>
          </p:cNvSpPr>
          <p:nvPr>
            <p:ph type="ftr" sz="quarter" idx="3"/>
          </p:nvPr>
        </p:nvSpPr>
        <p:spPr>
          <a:xfrm>
            <a:off x="4821899" y="6674169"/>
            <a:ext cx="4469077" cy="383381"/>
          </a:xfrm>
          <a:prstGeom prst="rect">
            <a:avLst/>
          </a:prstGeom>
        </p:spPr>
        <p:txBody>
          <a:bodyPr vert="horz" lIns="121772" tIns="60885" rIns="121772" bIns="60885" rtlCol="0" anchor="ctr"/>
          <a:lstStyle>
            <a:lvl1pPr algn="ctr">
              <a:defRPr sz="16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10114227" y="6674169"/>
            <a:ext cx="3293004" cy="383381"/>
          </a:xfrm>
          <a:prstGeom prst="rect">
            <a:avLst/>
          </a:prstGeom>
        </p:spPr>
        <p:txBody>
          <a:bodyPr vert="horz" lIns="121772" tIns="60885" rIns="121772" bIns="60885" rtlCol="0" anchor="ctr"/>
          <a:lstStyle>
            <a:lvl1pPr algn="r">
              <a:defRPr sz="1600">
                <a:solidFill>
                  <a:schemeClr val="tx1">
                    <a:tint val="75000"/>
                  </a:schemeClr>
                </a:solidFill>
              </a:defRPr>
            </a:lvl1pPr>
          </a:lstStyle>
          <a:p>
            <a:fld id="{108582E2-60D7-40E7-AECB-CED9E7320F8D}"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217715" rtl="0" eaLnBrk="1" latinLnBrk="0" hangingPunct="1">
        <a:spcBef>
          <a:spcPct val="0"/>
        </a:spcBef>
        <a:buNone/>
        <a:defRPr sz="5900" kern="1200">
          <a:solidFill>
            <a:schemeClr val="tx1"/>
          </a:solidFill>
          <a:latin typeface="+mj-lt"/>
          <a:ea typeface="+mj-ea"/>
          <a:cs typeface="+mj-cs"/>
        </a:defRPr>
      </a:lvl1pPr>
    </p:titleStyle>
    <p:bodyStyle>
      <a:lvl1pPr marL="456643" indent="-456643" algn="l" defTabSz="121771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394" indent="-380536" algn="l" defTabSz="121771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2145" indent="-304428" algn="l" defTabSz="121771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1001" indent="-304428" algn="l" defTabSz="121771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9859" indent="-304428" algn="l" defTabSz="121771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8718" indent="-304428" algn="l" defTabSz="121771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7576" indent="-304428" algn="l" defTabSz="121771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6434" indent="-304428" algn="l" defTabSz="121771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5292" indent="-304428" algn="l" defTabSz="121771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7715" rtl="0" eaLnBrk="1" latinLnBrk="0" hangingPunct="1">
        <a:defRPr sz="2400" kern="1200">
          <a:solidFill>
            <a:schemeClr val="tx1"/>
          </a:solidFill>
          <a:latin typeface="+mn-lt"/>
          <a:ea typeface="+mn-ea"/>
          <a:cs typeface="+mn-cs"/>
        </a:defRPr>
      </a:lvl1pPr>
      <a:lvl2pPr marL="608858" algn="l" defTabSz="1217715" rtl="0" eaLnBrk="1" latinLnBrk="0" hangingPunct="1">
        <a:defRPr sz="2400" kern="1200">
          <a:solidFill>
            <a:schemeClr val="tx1"/>
          </a:solidFill>
          <a:latin typeface="+mn-lt"/>
          <a:ea typeface="+mn-ea"/>
          <a:cs typeface="+mn-cs"/>
        </a:defRPr>
      </a:lvl2pPr>
      <a:lvl3pPr marL="1217715" algn="l" defTabSz="1217715" rtl="0" eaLnBrk="1" latinLnBrk="0" hangingPunct="1">
        <a:defRPr sz="2400" kern="1200">
          <a:solidFill>
            <a:schemeClr val="tx1"/>
          </a:solidFill>
          <a:latin typeface="+mn-lt"/>
          <a:ea typeface="+mn-ea"/>
          <a:cs typeface="+mn-cs"/>
        </a:defRPr>
      </a:lvl3pPr>
      <a:lvl4pPr marL="1826573" algn="l" defTabSz="1217715" rtl="0" eaLnBrk="1" latinLnBrk="0" hangingPunct="1">
        <a:defRPr sz="2400" kern="1200">
          <a:solidFill>
            <a:schemeClr val="tx1"/>
          </a:solidFill>
          <a:latin typeface="+mn-lt"/>
          <a:ea typeface="+mn-ea"/>
          <a:cs typeface="+mn-cs"/>
        </a:defRPr>
      </a:lvl4pPr>
      <a:lvl5pPr marL="2435431" algn="l" defTabSz="1217715" rtl="0" eaLnBrk="1" latinLnBrk="0" hangingPunct="1">
        <a:defRPr sz="2400" kern="1200">
          <a:solidFill>
            <a:schemeClr val="tx1"/>
          </a:solidFill>
          <a:latin typeface="+mn-lt"/>
          <a:ea typeface="+mn-ea"/>
          <a:cs typeface="+mn-cs"/>
        </a:defRPr>
      </a:lvl5pPr>
      <a:lvl6pPr marL="3044289" algn="l" defTabSz="1217715" rtl="0" eaLnBrk="1" latinLnBrk="0" hangingPunct="1">
        <a:defRPr sz="2400" kern="1200">
          <a:solidFill>
            <a:schemeClr val="tx1"/>
          </a:solidFill>
          <a:latin typeface="+mn-lt"/>
          <a:ea typeface="+mn-ea"/>
          <a:cs typeface="+mn-cs"/>
        </a:defRPr>
      </a:lvl6pPr>
      <a:lvl7pPr marL="3653147" algn="l" defTabSz="1217715" rtl="0" eaLnBrk="1" latinLnBrk="0" hangingPunct="1">
        <a:defRPr sz="2400" kern="1200">
          <a:solidFill>
            <a:schemeClr val="tx1"/>
          </a:solidFill>
          <a:latin typeface="+mn-lt"/>
          <a:ea typeface="+mn-ea"/>
          <a:cs typeface="+mn-cs"/>
        </a:defRPr>
      </a:lvl7pPr>
      <a:lvl8pPr marL="4262005" algn="l" defTabSz="1217715" rtl="0" eaLnBrk="1" latinLnBrk="0" hangingPunct="1">
        <a:defRPr sz="2400" kern="1200">
          <a:solidFill>
            <a:schemeClr val="tx1"/>
          </a:solidFill>
          <a:latin typeface="+mn-lt"/>
          <a:ea typeface="+mn-ea"/>
          <a:cs typeface="+mn-cs"/>
        </a:defRPr>
      </a:lvl8pPr>
      <a:lvl9pPr marL="4870862" algn="l" defTabSz="121771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5" name="Picture 11"/>
          <p:cNvPicPr>
            <a:picLocks noChangeAspect="1" noChangeArrowheads="1"/>
          </p:cNvPicPr>
          <p:nvPr/>
        </p:nvPicPr>
        <p:blipFill>
          <a:blip r:embed="rId2">
            <a:lum/>
            <a:extLst>
              <a:ext uri="{28A0092B-C50C-407E-A947-70E740481C1C}">
                <a14:useLocalDpi xmlns:a14="http://schemas.microsoft.com/office/drawing/2010/main" val="0"/>
              </a:ext>
            </a:extLst>
          </a:blip>
          <a:stretch>
            <a:fillRect/>
          </a:stretch>
        </p:blipFill>
        <p:spPr bwMode="auto">
          <a:xfrm>
            <a:off x="-1215664" y="23407"/>
            <a:ext cx="15325760" cy="7200900"/>
          </a:xfrm>
          <a:prstGeom prst="rect">
            <a:avLst/>
          </a:prstGeom>
          <a:noFill/>
          <a:effectLst>
            <a:glow rad="1905000">
              <a:schemeClr val="accent1">
                <a:alpha val="0"/>
              </a:schemeClr>
            </a:glow>
            <a:outerShdw blurRad="1104900" dist="800100" dir="20160000" sx="200000" sy="200000" algn="ctr" rotWithShape="0">
              <a:srgbClr val="000000">
                <a:alpha val="0"/>
              </a:srgbClr>
            </a:outerShdw>
            <a:reflection stA="32000" endPos="65000" dist="50800" dir="5400000" sy="-100000" algn="bl" rotWithShape="0"/>
          </a:effectLst>
        </p:spPr>
      </p:pic>
      <p:sp>
        <p:nvSpPr>
          <p:cNvPr id="2" name="Titre 1"/>
          <p:cNvSpPr>
            <a:spLocks noGrp="1"/>
          </p:cNvSpPr>
          <p:nvPr>
            <p:ph type="ctrTitle"/>
          </p:nvPr>
        </p:nvSpPr>
        <p:spPr>
          <a:xfrm>
            <a:off x="539713" y="720130"/>
            <a:ext cx="13033448" cy="1213624"/>
          </a:xfrm>
          <a:solidFill>
            <a:schemeClr val="accent1">
              <a:lumMod val="20000"/>
              <a:lumOff val="80000"/>
            </a:schemeClr>
          </a:solidFill>
        </p:spPr>
        <p:txBody>
          <a:bodyPr>
            <a:noAutofit/>
          </a:bodyPr>
          <a:lstStyle/>
          <a:p>
            <a:r>
              <a:rPr lang="fr-MA" sz="6000" i="1" dirty="0">
                <a:ln w="0"/>
                <a:solidFill>
                  <a:schemeClr val="accent1"/>
                </a:solidFill>
                <a:effectLst>
                  <a:outerShdw blurRad="38100" dist="25400" dir="5400000" algn="ctr" rotWithShape="0">
                    <a:srgbClr val="6E747A">
                      <a:alpha val="43000"/>
                    </a:srgbClr>
                  </a:outerShdw>
                </a:effectLst>
                <a:latin typeface="Franklin Gothic Medium" panose="020B0603020102020204" pitchFamily="34" charset="0"/>
              </a:rPr>
              <a:t> </a:t>
            </a:r>
            <a:r>
              <a:rPr lang="fr-MA" sz="6600" i="1" dirty="0">
                <a:ln w="0"/>
                <a:solidFill>
                  <a:schemeClr val="accent1"/>
                </a:solidFill>
                <a:effectLst>
                  <a:outerShdw blurRad="38100" dist="25400" dir="5400000" algn="ctr" rotWithShape="0">
                    <a:srgbClr val="6E747A">
                      <a:alpha val="43000"/>
                    </a:srgbClr>
                  </a:outerShdw>
                </a:effectLst>
                <a:latin typeface="Franklin Gothic Medium" panose="020B0603020102020204" pitchFamily="34" charset="0"/>
              </a:rPr>
              <a:t>GESTION D’UN </a:t>
            </a:r>
            <a:r>
              <a:rPr lang="fr-MA" sz="6000" i="1" dirty="0">
                <a:ln w="0"/>
                <a:solidFill>
                  <a:schemeClr val="accent1"/>
                </a:solidFill>
                <a:effectLst>
                  <a:outerShdw blurRad="38100" dist="25400" dir="5400000" algn="ctr" rotWithShape="0">
                    <a:srgbClr val="6E747A">
                      <a:alpha val="43000"/>
                    </a:srgbClr>
                  </a:outerShdw>
                </a:effectLst>
                <a:latin typeface="Franklin Gothic Medium" panose="020B0603020102020204" pitchFamily="34" charset="0"/>
              </a:rPr>
              <a:t>CABINET</a:t>
            </a:r>
            <a:r>
              <a:rPr lang="fr-MA" sz="6600" i="1" dirty="0">
                <a:ln w="0"/>
                <a:solidFill>
                  <a:schemeClr val="accent1"/>
                </a:solidFill>
                <a:effectLst>
                  <a:outerShdw blurRad="38100" dist="25400" dir="5400000" algn="ctr" rotWithShape="0">
                    <a:srgbClr val="6E747A">
                      <a:alpha val="43000"/>
                    </a:srgbClr>
                  </a:outerShdw>
                </a:effectLst>
                <a:latin typeface="Franklin Gothic Medium" panose="020B0603020102020204" pitchFamily="34" charset="0"/>
              </a:rPr>
              <a:t> Médicale</a:t>
            </a:r>
            <a:endParaRPr lang="fr-FR" sz="6600" i="1" dirty="0">
              <a:ln w="0"/>
              <a:solidFill>
                <a:schemeClr val="accent1"/>
              </a:solidFill>
              <a:effectLst>
                <a:outerShdw blurRad="38100" dist="25400" dir="5400000" algn="ctr" rotWithShape="0">
                  <a:srgbClr val="6E747A">
                    <a:alpha val="43000"/>
                  </a:srgbClr>
                </a:outerShdw>
              </a:effectLst>
              <a:latin typeface="Franklin Gothic Medium" panose="020B0603020102020204" pitchFamily="34" charset="0"/>
            </a:endParaRPr>
          </a:p>
        </p:txBody>
      </p:sp>
      <p:sp>
        <p:nvSpPr>
          <p:cNvPr id="3" name="Sous-titre 2"/>
          <p:cNvSpPr>
            <a:spLocks noGrp="1"/>
          </p:cNvSpPr>
          <p:nvPr>
            <p:ph type="subTitle" idx="1"/>
          </p:nvPr>
        </p:nvSpPr>
        <p:spPr>
          <a:xfrm>
            <a:off x="-1872555" y="3600450"/>
            <a:ext cx="8620375" cy="4104507"/>
          </a:xfrm>
        </p:spPr>
        <p:txBody>
          <a:bodyPr>
            <a:normAutofit/>
          </a:bodyPr>
          <a:lstStyle/>
          <a:p>
            <a:pPr algn="l"/>
            <a:r>
              <a:rPr lang="fr-FR" sz="4000" b="1" dirty="0">
                <a:solidFill>
                  <a:schemeClr val="tx2">
                    <a:lumMod val="20000"/>
                    <a:lumOff val="80000"/>
                  </a:schemeClr>
                </a:solidFill>
                <a:effectLst>
                  <a:outerShdw blurRad="38100" dist="38100" dir="2700000" algn="tl">
                    <a:srgbClr val="000000">
                      <a:alpha val="43137"/>
                    </a:srgbClr>
                  </a:outerShdw>
                </a:effectLst>
              </a:rPr>
              <a:t>               </a:t>
            </a:r>
            <a:r>
              <a:rPr lang="fr-FR" sz="4000" b="1" dirty="0">
                <a:solidFill>
                  <a:schemeClr val="bg1"/>
                </a:solidFill>
                <a:effectLst>
                  <a:outerShdw blurRad="38100" dist="38100" dir="2700000" algn="tl">
                    <a:srgbClr val="000000">
                      <a:alpha val="43137"/>
                    </a:srgbClr>
                  </a:outerShdw>
                </a:effectLst>
              </a:rPr>
              <a:t>Réalisé par :                     </a:t>
            </a:r>
          </a:p>
          <a:p>
            <a:pPr algn="l"/>
            <a:r>
              <a:rPr lang="fr-FR" sz="2800" b="1" i="1" dirty="0">
                <a:solidFill>
                  <a:schemeClr val="bg1"/>
                </a:solidFill>
                <a:effectLst>
                  <a:outerShdw blurRad="38100" dist="38100" dir="2700000" algn="tl">
                    <a:srgbClr val="000000">
                      <a:alpha val="43137"/>
                    </a:srgbClr>
                  </a:outerShdw>
                </a:effectLst>
                <a:latin typeface="Bradley Hand ITC" panose="03070402050302030203" pitchFamily="66" charset="0"/>
                <a:cs typeface="Aldhabi" panose="01000000000000000000" pitchFamily="2" charset="-78"/>
              </a:rPr>
              <a:t>                                                           </a:t>
            </a:r>
            <a:r>
              <a:rPr lang="fr-MA" sz="2800" b="1" i="1" dirty="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rPr>
              <a:t>HIBA ASSAmi</a:t>
            </a:r>
          </a:p>
          <a:p>
            <a:pPr algn="l"/>
            <a:r>
              <a:rPr lang="fr-MA" sz="2800" b="1" i="1" dirty="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rPr>
              <a:t>                                                           </a:t>
            </a:r>
            <a:r>
              <a:rPr lang="fr-MA" sz="2800" b="1" i="1" dirty="0" err="1" smtClean="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rPr>
              <a:t>Othmane</a:t>
            </a:r>
            <a:r>
              <a:rPr lang="fr-MA" sz="2800" b="1" i="1" dirty="0" smtClean="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rPr>
              <a:t> Salim</a:t>
            </a:r>
            <a:endParaRPr lang="fr-MA" sz="2800" b="1" i="1" dirty="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endParaRPr>
          </a:p>
          <a:p>
            <a:pPr algn="l"/>
            <a:r>
              <a:rPr lang="fr-MA" sz="2800" b="1" i="1" dirty="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rPr>
              <a:t>                                                         </a:t>
            </a:r>
            <a:r>
              <a:rPr lang="fr-MA" sz="2800" b="1" i="1" dirty="0" smtClean="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rPr>
              <a:t>  </a:t>
            </a:r>
            <a:r>
              <a:rPr lang="fr-MA" sz="2800" b="1" i="1" dirty="0" err="1" smtClean="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rPr>
              <a:t>Mouad</a:t>
            </a:r>
            <a:r>
              <a:rPr lang="fr-MA" sz="2800" b="1" i="1" dirty="0" smtClean="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rPr>
              <a:t> </a:t>
            </a:r>
            <a:r>
              <a:rPr lang="fr-MA" sz="2800" b="1" i="1" smtClean="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rPr>
              <a:t>Riadi</a:t>
            </a:r>
            <a:endParaRPr lang="fr-MA" sz="2800" b="1" i="1" dirty="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endParaRPr>
          </a:p>
          <a:p>
            <a:pPr algn="l"/>
            <a:r>
              <a:rPr lang="fr-MA" sz="2800" b="1" i="1" dirty="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rPr>
              <a:t>                                                           </a:t>
            </a:r>
          </a:p>
          <a:p>
            <a:pPr algn="l"/>
            <a:r>
              <a:rPr lang="fr-MA" sz="2800" b="1" i="1" dirty="0">
                <a:solidFill>
                  <a:schemeClr val="bg1"/>
                </a:solidFill>
                <a:effectLst>
                  <a:outerShdw blurRad="38100" dist="38100" dir="2700000" algn="tl">
                    <a:srgbClr val="000000">
                      <a:alpha val="43137"/>
                    </a:srgbClr>
                  </a:outerShdw>
                </a:effectLst>
                <a:latin typeface="Berlin Sans FB Demi" panose="020E0802020502020306" pitchFamily="34" charset="0"/>
                <a:cs typeface="Aldhabi" panose="01000000000000000000" pitchFamily="2" charset="-78"/>
              </a:rPr>
              <a:t>                                                           </a:t>
            </a:r>
          </a:p>
          <a:p>
            <a:pPr algn="l"/>
            <a:endParaRPr lang="fr-MA" sz="2800" i="1" dirty="0">
              <a:solidFill>
                <a:schemeClr val="tx1">
                  <a:lumMod val="75000"/>
                  <a:lumOff val="25000"/>
                </a:schemeClr>
              </a:solidFill>
              <a:effectLst>
                <a:outerShdw blurRad="38100" dist="38100" dir="2700000" algn="tl">
                  <a:srgbClr val="000000">
                    <a:alpha val="43137"/>
                  </a:srgbClr>
                </a:outerShdw>
              </a:effectLst>
            </a:endParaRPr>
          </a:p>
          <a:p>
            <a:pPr algn="l"/>
            <a:endParaRPr lang="fr-MA" dirty="0">
              <a:solidFill>
                <a:schemeClr val="bg2">
                  <a:lumMod val="10000"/>
                </a:schemeClr>
              </a:solidFill>
              <a:effectLst>
                <a:outerShdw blurRad="38100" dist="38100" dir="2700000" algn="tl">
                  <a:srgbClr val="000000">
                    <a:alpha val="43137"/>
                  </a:srgbClr>
                </a:outerShdw>
              </a:effectLst>
            </a:endParaRPr>
          </a:p>
          <a:p>
            <a:pPr algn="l"/>
            <a:endParaRPr lang="fr-MA" dirty="0">
              <a:solidFill>
                <a:schemeClr val="bg2">
                  <a:lumMod val="10000"/>
                </a:schemeClr>
              </a:solidFill>
              <a:effectLst>
                <a:outerShdw blurRad="38100" dist="38100" dir="2700000" algn="tl">
                  <a:srgbClr val="000000">
                    <a:alpha val="43137"/>
                  </a:srgbClr>
                </a:outerShdw>
              </a:effectLst>
            </a:endParaRPr>
          </a:p>
          <a:p>
            <a:pPr algn="l"/>
            <a:endParaRPr lang="fr-FR" dirty="0">
              <a:solidFill>
                <a:schemeClr val="bg2">
                  <a:lumMod val="10000"/>
                </a:schemeClr>
              </a:solidFill>
              <a:effectLst>
                <a:outerShdw blurRad="38100" dist="38100" dir="2700000" algn="tl">
                  <a:srgbClr val="000000">
                    <a:alpha val="43137"/>
                  </a:srgbClr>
                </a:outerShdw>
              </a:effectLst>
            </a:endParaRPr>
          </a:p>
        </p:txBody>
      </p:sp>
      <p:sp>
        <p:nvSpPr>
          <p:cNvPr id="9" name="ZoneTexte 8">
            <a:extLst>
              <a:ext uri="{FF2B5EF4-FFF2-40B4-BE49-F238E27FC236}">
                <a16:creationId xmlns:a16="http://schemas.microsoft.com/office/drawing/2014/main" id="{84EDCC16-91BE-4F25-94E4-85D36650D9CE}"/>
              </a:ext>
            </a:extLst>
          </p:cNvPr>
          <p:cNvSpPr txBox="1"/>
          <p:nvPr/>
        </p:nvSpPr>
        <p:spPr>
          <a:xfrm>
            <a:off x="7379045" y="4790093"/>
            <a:ext cx="5860034" cy="954107"/>
          </a:xfrm>
          <a:prstGeom prst="rect">
            <a:avLst/>
          </a:prstGeom>
          <a:noFill/>
        </p:spPr>
        <p:txBody>
          <a:bodyPr wrap="square" rtlCol="0">
            <a:spAutoFit/>
          </a:bodyPr>
          <a:lstStyle/>
          <a:p>
            <a:pPr algn="ctr" defTabSz="457200"/>
            <a:r>
              <a:rPr lang="fr-FR" sz="2800" b="1" dirty="0">
                <a:solidFill>
                  <a:schemeClr val="bg1"/>
                </a:solidFill>
                <a:latin typeface="Berlin Sans FB Demi" panose="020E0802020502020306" pitchFamily="34" charset="0"/>
              </a:rPr>
              <a:t>Encadré par </a:t>
            </a:r>
            <a:r>
              <a:rPr lang="fr-FR" sz="2800" b="1" dirty="0">
                <a:solidFill>
                  <a:schemeClr val="bg1"/>
                </a:solidFill>
                <a:latin typeface="Corbel"/>
              </a:rPr>
              <a:t>:  </a:t>
            </a:r>
            <a:r>
              <a:rPr lang="fr-FR" sz="2800" b="1" dirty="0" err="1">
                <a:solidFill>
                  <a:schemeClr val="bg1"/>
                </a:solidFill>
                <a:latin typeface="Corbel"/>
              </a:rPr>
              <a:t>Mme.Mahdaoui</a:t>
            </a:r>
            <a:r>
              <a:rPr lang="fr-FR" sz="2800" b="1" dirty="0">
                <a:solidFill>
                  <a:schemeClr val="bg1"/>
                </a:solidFill>
                <a:latin typeface="Corbel"/>
              </a:rPr>
              <a:t>      Mariam</a:t>
            </a: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B9840-BB83-4EC3-9522-227BAF3D4290}"/>
              </a:ext>
            </a:extLst>
          </p:cNvPr>
          <p:cNvSpPr>
            <a:spLocks noGrp="1"/>
          </p:cNvSpPr>
          <p:nvPr>
            <p:ph type="title"/>
          </p:nvPr>
        </p:nvSpPr>
        <p:spPr>
          <a:xfrm>
            <a:off x="575717" y="288370"/>
            <a:ext cx="12831515" cy="1200150"/>
          </a:xfrm>
          <a:ln>
            <a:solidFill>
              <a:schemeClr val="accent5"/>
            </a:solidFill>
          </a:ln>
        </p:spPr>
        <p:txBody>
          <a:bodyPr>
            <a:normAutofit/>
          </a:bodyPr>
          <a:lstStyle/>
          <a:p>
            <a:pPr indent="0"/>
            <a:r>
              <a:rPr lang="fr-MA" altLang="fr-FR" sz="4800" b="1" dirty="0">
                <a:ln w="12700">
                  <a:solidFill>
                    <a:schemeClr val="accent5"/>
                  </a:solidFill>
                  <a:prstDash val="solid"/>
                </a:ln>
                <a:solidFill>
                  <a:schemeClr val="accent5"/>
                </a:solidFill>
                <a:latin typeface="Montserrat ExtraBold" charset="0"/>
                <a:cs typeface="Times New Roman" panose="02020603050405020304" pitchFamily="18" charset="0"/>
              </a:rPr>
              <a:t>Modèle Conceptuel des Données (MCD)</a:t>
            </a:r>
          </a:p>
        </p:txBody>
      </p:sp>
      <p:pic>
        <p:nvPicPr>
          <p:cNvPr id="6" name="Espace réservé du contenu 5">
            <a:extLst>
              <a:ext uri="{FF2B5EF4-FFF2-40B4-BE49-F238E27FC236}">
                <a16:creationId xmlns:a16="http://schemas.microsoft.com/office/drawing/2014/main" id="{44132D66-F8D4-4703-B1C9-3C05397348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1741" y="1741690"/>
            <a:ext cx="12385376" cy="5184288"/>
          </a:xfrm>
          <a:ln>
            <a:solidFill>
              <a:schemeClr val="accent5"/>
            </a:solidFill>
          </a:ln>
        </p:spPr>
      </p:pic>
    </p:spTree>
    <p:extLst>
      <p:ext uri="{BB962C8B-B14F-4D97-AF65-F5344CB8AC3E}">
        <p14:creationId xmlns:p14="http://schemas.microsoft.com/office/powerpoint/2010/main" val="393239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59FC5D-2C47-4BF2-AFA5-627D0373C079}"/>
              </a:ext>
            </a:extLst>
          </p:cNvPr>
          <p:cNvSpPr>
            <a:spLocks noGrp="1"/>
          </p:cNvSpPr>
          <p:nvPr>
            <p:ph type="title"/>
          </p:nvPr>
        </p:nvSpPr>
        <p:spPr>
          <a:xfrm>
            <a:off x="575717" y="288370"/>
            <a:ext cx="13105455" cy="1079832"/>
          </a:xfrm>
          <a:ln>
            <a:solidFill>
              <a:schemeClr val="accent5"/>
            </a:solidFill>
          </a:ln>
        </p:spPr>
        <p:txBody>
          <a:bodyPr>
            <a:normAutofit/>
          </a:bodyPr>
          <a:lstStyle/>
          <a:p>
            <a:r>
              <a:rPr lang="fr-MA" altLang="fr-FR" sz="5400" b="1" dirty="0">
                <a:ln w="12700">
                  <a:solidFill>
                    <a:schemeClr val="accent5"/>
                  </a:solidFill>
                  <a:prstDash val="solid"/>
                </a:ln>
                <a:solidFill>
                  <a:schemeClr val="accent5"/>
                </a:solidFill>
                <a:latin typeface="Montserrat ExtraBold" charset="0"/>
                <a:cs typeface="Times New Roman" panose="02020603050405020304" pitchFamily="18" charset="0"/>
              </a:rPr>
              <a:t>Modèle  Logique Des </a:t>
            </a:r>
            <a:r>
              <a:rPr lang="fr-MA" altLang="fr-FR" sz="5400" b="1" dirty="0" smtClean="0">
                <a:ln w="12700">
                  <a:solidFill>
                    <a:schemeClr val="accent5"/>
                  </a:solidFill>
                  <a:prstDash val="solid"/>
                </a:ln>
                <a:solidFill>
                  <a:schemeClr val="accent5"/>
                </a:solidFill>
                <a:latin typeface="Montserrat ExtraBold" charset="0"/>
                <a:cs typeface="Times New Roman" panose="02020603050405020304" pitchFamily="18" charset="0"/>
              </a:rPr>
              <a:t>Données(MLD) </a:t>
            </a:r>
            <a:endParaRPr lang="fr-FR" sz="5400" b="1" dirty="0">
              <a:ln w="12700">
                <a:solidFill>
                  <a:schemeClr val="accent5"/>
                </a:solidFill>
                <a:prstDash val="solid"/>
              </a:ln>
              <a:solidFill>
                <a:schemeClr val="accent5"/>
              </a:solidFill>
              <a:latin typeface="Montserrat ExtraBold" charset="0"/>
              <a:cs typeface="Times New Roman" panose="02020603050405020304" pitchFamily="18" charset="0"/>
            </a:endParaRPr>
          </a:p>
        </p:txBody>
      </p:sp>
      <p:pic>
        <p:nvPicPr>
          <p:cNvPr id="5" name="Espace réservé du contenu 4">
            <a:extLst>
              <a:ext uri="{FF2B5EF4-FFF2-40B4-BE49-F238E27FC236}">
                <a16:creationId xmlns:a16="http://schemas.microsoft.com/office/drawing/2014/main" id="{7C32BE46-8A72-4969-8CAC-C0CB3743A7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748" y="1656234"/>
            <a:ext cx="12543483" cy="5256296"/>
          </a:xfrm>
          <a:ln>
            <a:solidFill>
              <a:schemeClr val="accent5"/>
            </a:solidFill>
          </a:ln>
        </p:spPr>
      </p:pic>
    </p:spTree>
    <p:extLst>
      <p:ext uri="{BB962C8B-B14F-4D97-AF65-F5344CB8AC3E}">
        <p14:creationId xmlns:p14="http://schemas.microsoft.com/office/powerpoint/2010/main" val="374850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709" y="1728242"/>
            <a:ext cx="13033448" cy="4832092"/>
          </a:xfrm>
          <a:prstGeom prst="rect">
            <a:avLst/>
          </a:prstGeom>
          <a:ln>
            <a:solidFill>
              <a:schemeClr val="accent5"/>
            </a:solidFill>
          </a:ln>
        </p:spPr>
        <p:txBody>
          <a:bodyPr wrap="square">
            <a:spAutoFit/>
          </a:bodyPr>
          <a:lstStyle/>
          <a:p>
            <a:pPr algn="just"/>
            <a:r>
              <a:rPr lang="fr-MA" sz="2800" dirty="0">
                <a:solidFill>
                  <a:srgbClr val="000000"/>
                </a:solidFill>
                <a:latin typeface="Arial" panose="020B0604020202020204" pitchFamily="34" charset="0"/>
              </a:rPr>
              <a:t>      </a:t>
            </a:r>
          </a:p>
          <a:p>
            <a:pPr algn="just"/>
            <a:r>
              <a:rPr lang="fr-MA" sz="2800" dirty="0">
                <a:solidFill>
                  <a:srgbClr val="000000"/>
                </a:solidFill>
                <a:latin typeface="Arial" panose="020B0604020202020204" pitchFamily="34" charset="0"/>
              </a:rPr>
              <a:t>     Une base de données peut être définie selon plusieurs points de vue. Pour l'administrateur, c'est un ensemble de fichiers contenant des données organisées, qui doivent être sauvegardées, nettoyées, réorganisées, sécurisées...Pour l'utilisateur, c'est un espace, lui permettant d'enregistrer des informations et de les retrouver quand il en a besoin.</a:t>
            </a:r>
          </a:p>
          <a:p>
            <a:pPr algn="just"/>
            <a:endParaRPr lang="fr-MA" sz="2800" dirty="0">
              <a:solidFill>
                <a:srgbClr val="000000"/>
              </a:solidFill>
              <a:latin typeface="Arial" panose="020B0604020202020204" pitchFamily="34" charset="0"/>
            </a:endParaRPr>
          </a:p>
          <a:p>
            <a:pPr algn="just"/>
            <a:r>
              <a:rPr lang="fr-MA" sz="2800" dirty="0">
                <a:solidFill>
                  <a:srgbClr val="000000"/>
                </a:solidFill>
                <a:latin typeface="Arial" panose="020B0604020202020204" pitchFamily="34" charset="0"/>
              </a:rPr>
              <a:t>      Le futur système qui offre à son utilisateur plusieurs fonctionnalités dont la consultation, l'enregistrement, la modification ou même la suppression de données relatives à la gestion d'un cabinet médical.</a:t>
            </a:r>
          </a:p>
          <a:p>
            <a:pPr algn="just"/>
            <a:endParaRPr lang="fr-MA" sz="2800" b="0" i="0" dirty="0">
              <a:solidFill>
                <a:srgbClr val="000000"/>
              </a:solidFill>
              <a:effectLst/>
              <a:latin typeface="Arial" panose="020B0604020202020204" pitchFamily="34" charset="0"/>
            </a:endParaRPr>
          </a:p>
        </p:txBody>
      </p:sp>
      <p:sp>
        <p:nvSpPr>
          <p:cNvPr id="3" name="Rectangle 2"/>
          <p:cNvSpPr/>
          <p:nvPr/>
        </p:nvSpPr>
        <p:spPr>
          <a:xfrm>
            <a:off x="0" y="640566"/>
            <a:ext cx="13853673" cy="1015663"/>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fr-MA" sz="6000" b="1" dirty="0">
                <a:ln w="12700">
                  <a:solidFill>
                    <a:schemeClr val="accent5"/>
                  </a:solidFill>
                  <a:prstDash val="solid"/>
                </a:ln>
                <a:solidFill>
                  <a:schemeClr val="accent5"/>
                </a:solidFill>
                <a:latin typeface="Montserrat ExtraBold" charset="0"/>
                <a:ea typeface="+mj-ea"/>
                <a:cs typeface="Times New Roman" panose="02020603050405020304" pitchFamily="18" charset="0"/>
              </a:rPr>
              <a:t>La base de données</a:t>
            </a:r>
            <a:endParaRPr lang="fr-FR" sz="6000" b="1" dirty="0">
              <a:ln w="12700">
                <a:solidFill>
                  <a:schemeClr val="accent5"/>
                </a:solidFill>
                <a:prstDash val="solid"/>
              </a:ln>
              <a:solidFill>
                <a:schemeClr val="accent5"/>
              </a:solidFill>
              <a:latin typeface="Montserrat ExtraBold" charset="0"/>
              <a:ea typeface="+mj-ea"/>
              <a:cs typeface="Times New Roman" panose="02020603050405020304" pitchFamily="18" charset="0"/>
            </a:endParaRPr>
          </a:p>
        </p:txBody>
      </p:sp>
    </p:spTree>
    <p:extLst>
      <p:ext uri="{BB962C8B-B14F-4D97-AF65-F5344CB8AC3E}">
        <p14:creationId xmlns:p14="http://schemas.microsoft.com/office/powerpoint/2010/main" val="3738937441"/>
      </p:ext>
    </p:extLst>
  </p:cSld>
  <p:clrMapOvr>
    <a:masterClrMapping/>
  </p:clrMapOvr>
  <p:transition>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19733" y="1872258"/>
            <a:ext cx="12817424" cy="3970318"/>
          </a:xfrm>
          <a:prstGeom prst="rect">
            <a:avLst/>
          </a:prstGeom>
          <a:noFill/>
          <a:ln w="28575">
            <a:solidFill>
              <a:schemeClr val="accent5"/>
            </a:solidFill>
          </a:ln>
        </p:spPr>
        <p:txBody>
          <a:bodyPr wrap="square" rtlCol="0">
            <a:spAutoFit/>
          </a:bodyPr>
          <a:lstStyle/>
          <a:p>
            <a:r>
              <a:rPr lang="fr-FR" sz="3600" b="1" dirty="0">
                <a:solidFill>
                  <a:schemeClr val="tx2">
                    <a:lumMod val="60000"/>
                    <a:lumOff val="40000"/>
                  </a:schemeClr>
                </a:solidFill>
                <a:latin typeface="Arial Narrow" panose="020B0606020202030204" pitchFamily="34" charset="0"/>
              </a:rPr>
              <a:t>L</a:t>
            </a:r>
            <a:r>
              <a:rPr lang="fr-FR" sz="2400" dirty="0">
                <a:latin typeface="Arial Narrow" panose="020B0606020202030204" pitchFamily="34" charset="0"/>
              </a:rPr>
              <a:t>a technologie facilite les tâches dans tous les domaines. Les cabinets médicaux peuvent eux aussi recourir à l’aide de la technologie avec les applications et les  logiciels.</a:t>
            </a:r>
          </a:p>
          <a:p>
            <a:endParaRPr lang="fr-FR" sz="2400" dirty="0">
              <a:latin typeface="Arial Narrow" panose="020B0606020202030204" pitchFamily="34" charset="0"/>
            </a:endParaRPr>
          </a:p>
          <a:p>
            <a:r>
              <a:rPr lang="fr-FR" sz="2400" dirty="0">
                <a:latin typeface="Arial Narrow" panose="020B0606020202030204" pitchFamily="34" charset="0"/>
              </a:rPr>
              <a:t>   Il s’agit d’outils pouvant aider le médecin et son assistant dans la gestion d'un cabinet médical en  optimisant  la gestion des diverses tâches du cabinet. L’application élabore par exemple les fiches, fixe les rendez-vous, les dossiers médicaux .</a:t>
            </a:r>
          </a:p>
          <a:p>
            <a:endParaRPr lang="fr-FR" sz="2400" dirty="0">
              <a:latin typeface="Arial Narrow" panose="020B0606020202030204" pitchFamily="34" charset="0"/>
            </a:endParaRPr>
          </a:p>
          <a:p>
            <a:r>
              <a:rPr lang="fr-FR" sz="2400" dirty="0">
                <a:latin typeface="Arial Narrow" panose="020B0606020202030204" pitchFamily="34" charset="0"/>
              </a:rPr>
              <a:t>    L'application  peut également aider le médecin à conserver les données dans sa base de données. Ainsi, la recherche d’un dossier sera plus facile. Par ailleurs, elle affiche les détails pour faciliter la visibilité des dossiers notamment les cas suivis, les visites.</a:t>
            </a:r>
          </a:p>
        </p:txBody>
      </p:sp>
      <p:sp>
        <p:nvSpPr>
          <p:cNvPr id="2" name="ZoneTexte 1">
            <a:extLst>
              <a:ext uri="{FF2B5EF4-FFF2-40B4-BE49-F238E27FC236}">
                <a16:creationId xmlns:a16="http://schemas.microsoft.com/office/drawing/2014/main" id="{0CF4F21B-5824-4805-B1A4-B7BD8BDDBE39}"/>
              </a:ext>
            </a:extLst>
          </p:cNvPr>
          <p:cNvSpPr txBox="1"/>
          <p:nvPr/>
        </p:nvSpPr>
        <p:spPr>
          <a:xfrm>
            <a:off x="2749261" y="949474"/>
            <a:ext cx="10801200" cy="923330"/>
          </a:xfrm>
          <a:prstGeom prst="rect">
            <a:avLst/>
          </a:prstGeom>
          <a:noFill/>
        </p:spPr>
        <p:txBody>
          <a:bodyPr wrap="square" rtlCol="0">
            <a:spAutoFit/>
          </a:bodyPr>
          <a:lstStyle/>
          <a:p>
            <a:r>
              <a:rPr lang="fr-MA" sz="3600" dirty="0">
                <a:solidFill>
                  <a:schemeClr val="accent5"/>
                </a:solidFill>
              </a:rPr>
              <a:t> </a:t>
            </a:r>
            <a:r>
              <a:rPr lang="fr-MA" sz="5400" b="1" dirty="0">
                <a:ln w="12700">
                  <a:solidFill>
                    <a:schemeClr val="accent5"/>
                  </a:solidFill>
                  <a:prstDash val="solid"/>
                </a:ln>
                <a:solidFill>
                  <a:schemeClr val="accent5"/>
                </a:solidFill>
                <a:latin typeface="Montserrat ExtraBold" charset="0"/>
                <a:ea typeface="+mj-ea"/>
                <a:cs typeface="Times New Roman" panose="02020603050405020304" pitchFamily="18" charset="0"/>
              </a:rPr>
              <a:t>Présentation d’application :</a:t>
            </a:r>
            <a:endParaRPr lang="fr-FR" sz="5400" b="1" dirty="0">
              <a:ln w="12700">
                <a:solidFill>
                  <a:schemeClr val="accent5"/>
                </a:solidFill>
                <a:prstDash val="solid"/>
              </a:ln>
              <a:solidFill>
                <a:schemeClr val="accent5"/>
              </a:solidFill>
              <a:latin typeface="Montserrat ExtraBold" charset="0"/>
              <a:ea typeface="+mj-ea"/>
              <a:cs typeface="Times New Roman" panose="02020603050405020304" pitchFamily="18" charset="0"/>
            </a:endParaRPr>
          </a:p>
        </p:txBody>
      </p:sp>
    </p:spTree>
    <p:extLst>
      <p:ext uri="{BB962C8B-B14F-4D97-AF65-F5344CB8AC3E}">
        <p14:creationId xmlns:p14="http://schemas.microsoft.com/office/powerpoint/2010/main" val="226233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DAB8009-5926-43A2-BECD-F97E1B374AF7}"/>
              </a:ext>
            </a:extLst>
          </p:cNvPr>
          <p:cNvSpPr txBox="1"/>
          <p:nvPr/>
        </p:nvSpPr>
        <p:spPr>
          <a:xfrm>
            <a:off x="719733" y="1756909"/>
            <a:ext cx="12673408" cy="4093428"/>
          </a:xfrm>
          <a:prstGeom prst="rect">
            <a:avLst/>
          </a:prstGeom>
          <a:noFill/>
          <a:ln>
            <a:solidFill>
              <a:schemeClr val="accent5"/>
            </a:solidFill>
          </a:ln>
        </p:spPr>
        <p:txBody>
          <a:bodyPr wrap="square" rtlCol="0">
            <a:spAutoFit/>
          </a:bodyPr>
          <a:lstStyle/>
          <a:p>
            <a:pPr lvl="0"/>
            <a:r>
              <a:rPr lang="fr-MA" sz="2000" dirty="0">
                <a:solidFill>
                  <a:prstClr val="black"/>
                </a:solidFill>
              </a:rPr>
              <a:t> </a:t>
            </a:r>
            <a:r>
              <a:rPr lang="fr-MA" sz="4000" dirty="0">
                <a:solidFill>
                  <a:srgbClr val="1F497D">
                    <a:lumMod val="60000"/>
                    <a:lumOff val="40000"/>
                  </a:srgbClr>
                </a:solidFill>
              </a:rPr>
              <a:t>N</a:t>
            </a:r>
            <a:r>
              <a:rPr lang="fr-MA" sz="2800" dirty="0">
                <a:solidFill>
                  <a:prstClr val="black"/>
                </a:solidFill>
              </a:rPr>
              <a:t>otre</a:t>
            </a:r>
            <a:r>
              <a:rPr lang="fr-MA" sz="2400" dirty="0">
                <a:solidFill>
                  <a:prstClr val="black"/>
                </a:solidFill>
              </a:rPr>
              <a:t> </a:t>
            </a:r>
            <a:r>
              <a:rPr lang="fr-MA" sz="2800" dirty="0">
                <a:solidFill>
                  <a:prstClr val="black"/>
                </a:solidFill>
              </a:rPr>
              <a:t>application comprendra les fonctionnalités suivantes :</a:t>
            </a:r>
          </a:p>
          <a:p>
            <a:pPr lvl="0"/>
            <a:endParaRPr lang="fr-MA" sz="2800" dirty="0">
              <a:solidFill>
                <a:prstClr val="black"/>
              </a:solidFill>
            </a:endParaRPr>
          </a:p>
          <a:p>
            <a:pPr lvl="0"/>
            <a:endParaRPr lang="fr-MA" sz="2800" dirty="0">
              <a:solidFill>
                <a:prstClr val="black"/>
              </a:solidFill>
            </a:endParaRPr>
          </a:p>
          <a:p>
            <a:pPr lvl="0"/>
            <a:endParaRPr lang="fr-MA" sz="2800" dirty="0">
              <a:solidFill>
                <a:prstClr val="black"/>
              </a:solidFill>
            </a:endParaRPr>
          </a:p>
          <a:p>
            <a:pPr lvl="0"/>
            <a:endParaRPr lang="fr-MA" sz="2800" dirty="0">
              <a:solidFill>
                <a:prstClr val="black"/>
              </a:solidFill>
            </a:endParaRPr>
          </a:p>
          <a:p>
            <a:pPr lvl="0"/>
            <a:endParaRPr lang="fr-MA" sz="2800" dirty="0">
              <a:solidFill>
                <a:prstClr val="black"/>
              </a:solidFill>
            </a:endParaRPr>
          </a:p>
          <a:p>
            <a:pPr lvl="0"/>
            <a:endParaRPr lang="fr-MA" sz="2800" dirty="0">
              <a:solidFill>
                <a:prstClr val="black"/>
              </a:solidFill>
            </a:endParaRPr>
          </a:p>
          <a:p>
            <a:pPr lvl="0"/>
            <a:endParaRPr lang="fr-MA" sz="2800" dirty="0">
              <a:solidFill>
                <a:prstClr val="black"/>
              </a:solidFill>
            </a:endParaRPr>
          </a:p>
          <a:p>
            <a:pPr lvl="0"/>
            <a:endParaRPr lang="fr-MA" sz="2400" dirty="0">
              <a:solidFill>
                <a:prstClr val="black"/>
              </a:solidFill>
            </a:endParaRPr>
          </a:p>
        </p:txBody>
      </p:sp>
      <p:sp>
        <p:nvSpPr>
          <p:cNvPr id="4" name="ZoneTexte 3">
            <a:extLst>
              <a:ext uri="{FF2B5EF4-FFF2-40B4-BE49-F238E27FC236}">
                <a16:creationId xmlns:a16="http://schemas.microsoft.com/office/drawing/2014/main" id="{148DAB2F-6B15-4184-9126-4A3D9809BB79}"/>
              </a:ext>
            </a:extLst>
          </p:cNvPr>
          <p:cNvSpPr txBox="1"/>
          <p:nvPr/>
        </p:nvSpPr>
        <p:spPr>
          <a:xfrm>
            <a:off x="1295797" y="2387851"/>
            <a:ext cx="5040560" cy="2831544"/>
          </a:xfrm>
          <a:prstGeom prst="rect">
            <a:avLst/>
          </a:prstGeom>
          <a:noFill/>
          <a:ln w="28575">
            <a:solidFill>
              <a:schemeClr val="bg1"/>
            </a:solidFill>
          </a:ln>
        </p:spPr>
        <p:txBody>
          <a:bodyPr wrap="square" rtlCol="0">
            <a:spAutoFit/>
          </a:bodyPr>
          <a:lstStyle/>
          <a:p>
            <a:endParaRPr lang="fr-MA" sz="2000" dirty="0"/>
          </a:p>
          <a:p>
            <a:pPr marL="514350" indent="-514350">
              <a:buClr>
                <a:schemeClr val="tx2"/>
              </a:buClr>
              <a:buFont typeface="+mj-lt"/>
              <a:buAutoNum type="arabicPeriod"/>
            </a:pPr>
            <a:r>
              <a:rPr lang="fr-FR" sz="2800" dirty="0"/>
              <a:t>Gestion du Fiche Patients .</a:t>
            </a:r>
          </a:p>
          <a:p>
            <a:pPr marL="514350" indent="-514350">
              <a:buClr>
                <a:schemeClr val="tx2"/>
              </a:buClr>
              <a:buFont typeface="+mj-lt"/>
              <a:buAutoNum type="arabicPeriod"/>
            </a:pPr>
            <a:r>
              <a:rPr lang="fr-FR" sz="2800" dirty="0"/>
              <a:t>Gestion des Rendez-vous.</a:t>
            </a:r>
          </a:p>
          <a:p>
            <a:pPr marL="514350" indent="-514350">
              <a:buClr>
                <a:schemeClr val="tx2"/>
              </a:buClr>
              <a:buFont typeface="+mj-lt"/>
              <a:buAutoNum type="arabicPeriod"/>
            </a:pPr>
            <a:r>
              <a:rPr lang="fr-FR" sz="2800" dirty="0"/>
              <a:t>Gestion des Médicament .</a:t>
            </a:r>
          </a:p>
          <a:p>
            <a:pPr marL="514350" indent="-514350">
              <a:buClr>
                <a:schemeClr val="tx2"/>
              </a:buClr>
              <a:buFont typeface="+mj-lt"/>
              <a:buAutoNum type="arabicPeriod"/>
            </a:pPr>
            <a:r>
              <a:rPr lang="fr-FR" sz="2800" dirty="0"/>
              <a:t>Gestion des Consultations .</a:t>
            </a:r>
          </a:p>
          <a:p>
            <a:pPr marL="514350" indent="-514350">
              <a:buClr>
                <a:schemeClr val="tx2"/>
              </a:buClr>
              <a:buFont typeface="+mj-lt"/>
              <a:buAutoNum type="arabicPeriod"/>
            </a:pPr>
            <a:r>
              <a:rPr lang="fr-MA" sz="2800" dirty="0"/>
              <a:t>Ordonnance .</a:t>
            </a:r>
            <a:endParaRPr lang="fr-FR" sz="2800" dirty="0"/>
          </a:p>
          <a:p>
            <a:endParaRPr lang="fr-MA" dirty="0"/>
          </a:p>
        </p:txBody>
      </p:sp>
    </p:spTree>
    <p:extLst>
      <p:ext uri="{BB962C8B-B14F-4D97-AF65-F5344CB8AC3E}">
        <p14:creationId xmlns:p14="http://schemas.microsoft.com/office/powerpoint/2010/main" val="141464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506546" y="2344373"/>
            <a:ext cx="2160240" cy="584775"/>
          </a:xfrm>
          <a:prstGeom prst="rect">
            <a:avLst/>
          </a:prstGeom>
          <a:noFill/>
        </p:spPr>
        <p:txBody>
          <a:bodyPr wrap="square" rtlCol="0">
            <a:spAutoFit/>
          </a:bodyPr>
          <a:lstStyle/>
          <a:p>
            <a:r>
              <a:rPr lang="fr-MA" sz="3200" b="1" dirty="0">
                <a:solidFill>
                  <a:schemeClr val="tx2">
                    <a:lumMod val="40000"/>
                    <a:lumOff val="60000"/>
                  </a:schemeClr>
                </a:solidFill>
              </a:rPr>
              <a:t>Entrer</a:t>
            </a:r>
            <a:endParaRPr lang="fr-FR" sz="3200" b="1" dirty="0">
              <a:solidFill>
                <a:schemeClr val="tx2">
                  <a:lumMod val="40000"/>
                  <a:lumOff val="60000"/>
                </a:schemeClr>
              </a:solidFill>
            </a:endParaRPr>
          </a:p>
        </p:txBody>
      </p:sp>
      <p:sp>
        <p:nvSpPr>
          <p:cNvPr id="3" name="Flèche droite 2"/>
          <p:cNvSpPr/>
          <p:nvPr/>
        </p:nvSpPr>
        <p:spPr>
          <a:xfrm>
            <a:off x="863748" y="2929148"/>
            <a:ext cx="3584317" cy="419274"/>
          </a:xfrm>
          <a:prstGeom prst="rightArrow">
            <a:avLst/>
          </a:prstGeom>
          <a:solidFill>
            <a:schemeClr val="tx2">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droite 3"/>
          <p:cNvSpPr/>
          <p:nvPr/>
        </p:nvSpPr>
        <p:spPr>
          <a:xfrm>
            <a:off x="9865859" y="2929148"/>
            <a:ext cx="3348582" cy="419274"/>
          </a:xfrm>
          <a:prstGeom prst="rightArrow">
            <a:avLst/>
          </a:prstGeom>
          <a:solidFill>
            <a:schemeClr val="tx2">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11083610" y="2344372"/>
            <a:ext cx="1800200" cy="584775"/>
          </a:xfrm>
          <a:prstGeom prst="rect">
            <a:avLst/>
          </a:prstGeom>
          <a:noFill/>
        </p:spPr>
        <p:txBody>
          <a:bodyPr wrap="square" rtlCol="0">
            <a:spAutoFit/>
          </a:bodyPr>
          <a:lstStyle/>
          <a:p>
            <a:r>
              <a:rPr lang="fr-MA" sz="3200" b="1" dirty="0">
                <a:solidFill>
                  <a:schemeClr val="tx2">
                    <a:lumMod val="40000"/>
                    <a:lumOff val="60000"/>
                  </a:schemeClr>
                </a:solidFill>
              </a:rPr>
              <a:t>Sortie</a:t>
            </a:r>
            <a:endParaRPr lang="fr-FR" sz="3200" b="1" dirty="0">
              <a:solidFill>
                <a:schemeClr val="tx2">
                  <a:lumMod val="40000"/>
                  <a:lumOff val="60000"/>
                </a:schemeClr>
              </a:solidFill>
            </a:endParaRPr>
          </a:p>
        </p:txBody>
      </p:sp>
      <p:sp>
        <p:nvSpPr>
          <p:cNvPr id="6" name="Rectangle à coins arrondis 5"/>
          <p:cNvSpPr/>
          <p:nvPr/>
        </p:nvSpPr>
        <p:spPr>
          <a:xfrm>
            <a:off x="4881224" y="2223867"/>
            <a:ext cx="4402186" cy="1800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097249" y="2597394"/>
            <a:ext cx="3900811" cy="923330"/>
          </a:xfrm>
          <a:prstGeom prst="rect">
            <a:avLst/>
          </a:prstGeom>
          <a:noFill/>
        </p:spPr>
        <p:txBody>
          <a:bodyPr wrap="none" lIns="91440" tIns="45720" rIns="91440" bIns="45720">
            <a:spAutoFit/>
          </a:bodyPr>
          <a:lstStyle/>
          <a:p>
            <a:pPr algn="ctr"/>
            <a:r>
              <a:rPr lang="fr-MA" sz="5400" dirty="0">
                <a:ln w="0"/>
                <a:solidFill>
                  <a:schemeClr val="accent1"/>
                </a:solidFill>
                <a:effectLst>
                  <a:outerShdw blurRad="60007" dist="310007" dir="7680000" sy="30000" kx="1300200" algn="ctr" rotWithShape="0">
                    <a:prstClr val="black">
                      <a:alpha val="32000"/>
                    </a:prstClr>
                  </a:outerShdw>
                </a:effectLst>
              </a:rPr>
              <a:t>APPLICATION</a:t>
            </a:r>
            <a:endParaRPr lang="fr-FR" sz="5400" dirty="0">
              <a:ln w="0"/>
              <a:solidFill>
                <a:schemeClr val="accent1"/>
              </a:solidFill>
              <a:effectLst>
                <a:outerShdw blurRad="60007" dist="310007" dir="7680000" sy="30000" kx="1300200" algn="ctr" rotWithShape="0">
                  <a:prstClr val="black">
                    <a:alpha val="32000"/>
                  </a:prstClr>
                </a:outerShdw>
              </a:effectLst>
            </a:endParaRPr>
          </a:p>
        </p:txBody>
      </p:sp>
      <p:sp>
        <p:nvSpPr>
          <p:cNvPr id="8" name="ZoneTexte 7"/>
          <p:cNvSpPr txBox="1"/>
          <p:nvPr/>
        </p:nvSpPr>
        <p:spPr>
          <a:xfrm>
            <a:off x="10460030" y="3542498"/>
            <a:ext cx="2160240"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MA" sz="2000" dirty="0"/>
              <a:t>Ordonnance</a:t>
            </a:r>
            <a:endParaRPr lang="fr-FR" dirty="0"/>
          </a:p>
        </p:txBody>
      </p:sp>
      <p:sp>
        <p:nvSpPr>
          <p:cNvPr id="9" name="ZoneTexte 8"/>
          <p:cNvSpPr txBox="1"/>
          <p:nvPr/>
        </p:nvSpPr>
        <p:spPr>
          <a:xfrm>
            <a:off x="1052902" y="3542498"/>
            <a:ext cx="2651702" cy="1323439"/>
          </a:xfrm>
          <a:prstGeom prst="rect">
            <a:avLst/>
          </a:prstGeom>
          <a:noFill/>
        </p:spPr>
        <p:txBody>
          <a:bodyPr wrap="square" rtlCol="0">
            <a:spAutoFit/>
          </a:bodyPr>
          <a:lstStyle/>
          <a:p>
            <a:pPr marL="285750" indent="-285750">
              <a:buClr>
                <a:schemeClr val="accent2"/>
              </a:buClr>
              <a:buFont typeface="Wingdings" panose="05000000000000000000" pitchFamily="2" charset="2"/>
              <a:buChar char="ü"/>
            </a:pPr>
            <a:r>
              <a:rPr lang="fr-MA" sz="2000" dirty="0"/>
              <a:t>CRUD Patient</a:t>
            </a:r>
          </a:p>
          <a:p>
            <a:pPr marL="285750" indent="-285750">
              <a:buClr>
                <a:schemeClr val="accent2"/>
              </a:buClr>
              <a:buFont typeface="Wingdings" panose="05000000000000000000" pitchFamily="2" charset="2"/>
              <a:buChar char="ü"/>
            </a:pPr>
            <a:r>
              <a:rPr lang="fr-MA" sz="2000" dirty="0"/>
              <a:t>CRUD Rendez-vous</a:t>
            </a:r>
          </a:p>
          <a:p>
            <a:pPr marL="285750" indent="-285750">
              <a:buClr>
                <a:schemeClr val="accent2"/>
              </a:buClr>
              <a:buFont typeface="Wingdings" panose="05000000000000000000" pitchFamily="2" charset="2"/>
              <a:buChar char="ü"/>
            </a:pPr>
            <a:r>
              <a:rPr lang="fr-MA" sz="2000" dirty="0"/>
              <a:t>CRUD Consultation</a:t>
            </a:r>
          </a:p>
          <a:p>
            <a:pPr marL="285750" indent="-285750">
              <a:buClr>
                <a:schemeClr val="accent2"/>
              </a:buClr>
              <a:buFont typeface="Wingdings" panose="05000000000000000000" pitchFamily="2" charset="2"/>
              <a:buChar char="ü"/>
            </a:pPr>
            <a:r>
              <a:rPr lang="fr-MA" sz="2000" dirty="0"/>
              <a:t>CRUD Médicament</a:t>
            </a:r>
            <a:endParaRPr lang="fr-FR" dirty="0"/>
          </a:p>
        </p:txBody>
      </p:sp>
    </p:spTree>
    <p:extLst>
      <p:ext uri="{BB962C8B-B14F-4D97-AF65-F5344CB8AC3E}">
        <p14:creationId xmlns:p14="http://schemas.microsoft.com/office/powerpoint/2010/main" val="104216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51782" y="3888482"/>
            <a:ext cx="11809312" cy="1077218"/>
          </a:xfrm>
          <a:prstGeom prst="rect">
            <a:avLst/>
          </a:prstGeom>
          <a:noFill/>
        </p:spPr>
        <p:txBody>
          <a:bodyPr wrap="square" rtlCol="0">
            <a:spAutoFit/>
          </a:bodyPr>
          <a:lstStyle/>
          <a:p>
            <a:r>
              <a:rPr lang="fr-MA" sz="3200" dirty="0"/>
              <a:t>    </a:t>
            </a:r>
          </a:p>
          <a:p>
            <a:endParaRPr lang="fr-FR" sz="3200" dirty="0"/>
          </a:p>
        </p:txBody>
      </p:sp>
      <p:sp>
        <p:nvSpPr>
          <p:cNvPr id="5" name="Rectangle 4"/>
          <p:cNvSpPr/>
          <p:nvPr/>
        </p:nvSpPr>
        <p:spPr>
          <a:xfrm>
            <a:off x="755737" y="663324"/>
            <a:ext cx="12601400" cy="923330"/>
          </a:xfrm>
          <a:prstGeom prst="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fr-MA" sz="5400" b="1" dirty="0">
                <a:ln w="12700">
                  <a:solidFill>
                    <a:schemeClr val="accent5"/>
                  </a:solidFill>
                  <a:prstDash val="solid"/>
                </a:ln>
                <a:solidFill>
                  <a:schemeClr val="accent5"/>
                </a:solidFill>
                <a:latin typeface="Montserrat ExtraBold" charset="0"/>
                <a:ea typeface="+mj-ea"/>
                <a:cs typeface="Times New Roman" panose="02020603050405020304" pitchFamily="18" charset="0"/>
              </a:rPr>
              <a:t>Conclusion:</a:t>
            </a:r>
            <a:endParaRPr lang="fr-FR" sz="5400" b="1" dirty="0">
              <a:ln w="12700">
                <a:solidFill>
                  <a:schemeClr val="accent5"/>
                </a:solidFill>
                <a:prstDash val="solid"/>
              </a:ln>
              <a:solidFill>
                <a:schemeClr val="accent5"/>
              </a:solidFill>
              <a:latin typeface="Montserrat ExtraBold" charset="0"/>
              <a:ea typeface="+mj-ea"/>
              <a:cs typeface="Times New Roman" panose="02020603050405020304" pitchFamily="18" charset="0"/>
            </a:endParaRPr>
          </a:p>
        </p:txBody>
      </p:sp>
      <p:sp>
        <p:nvSpPr>
          <p:cNvPr id="3" name="Étiquette 2"/>
          <p:cNvSpPr/>
          <p:nvPr/>
        </p:nvSpPr>
        <p:spPr>
          <a:xfrm>
            <a:off x="1130847" y="2016274"/>
            <a:ext cx="11398198" cy="4536678"/>
          </a:xfrm>
          <a:prstGeom prst="plaqu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solidFill>
                <a:schemeClr val="tx2">
                  <a:lumMod val="60000"/>
                  <a:lumOff val="40000"/>
                </a:schemeClr>
              </a:solidFill>
            </a:endParaRPr>
          </a:p>
        </p:txBody>
      </p:sp>
      <p:sp>
        <p:nvSpPr>
          <p:cNvPr id="4" name="ZoneTexte 3"/>
          <p:cNvSpPr txBox="1"/>
          <p:nvPr/>
        </p:nvSpPr>
        <p:spPr>
          <a:xfrm>
            <a:off x="1583830" y="2734027"/>
            <a:ext cx="10585175" cy="2954655"/>
          </a:xfrm>
          <a:prstGeom prst="rect">
            <a:avLst/>
          </a:prstGeom>
          <a:noFill/>
        </p:spPr>
        <p:txBody>
          <a:bodyPr wrap="square" rtlCol="0">
            <a:spAutoFit/>
          </a:bodyPr>
          <a:lstStyle/>
          <a:p>
            <a:r>
              <a:rPr lang="fr-MA" dirty="0"/>
              <a:t>      </a:t>
            </a:r>
          </a:p>
          <a:p>
            <a:r>
              <a:rPr lang="fr-MA" dirty="0"/>
              <a:t>        </a:t>
            </a:r>
            <a:r>
              <a:rPr lang="fr-MA" sz="2800" b="1" i="1" dirty="0"/>
              <a:t>T</a:t>
            </a:r>
            <a:r>
              <a:rPr lang="fr-MA" sz="2800" dirty="0"/>
              <a:t>out  au long  de la préparation de notre projet, nous avons essayé de mettre en pratique les connaissances  acquises durant nos études sur la base de données et les diagrammes .</a:t>
            </a:r>
          </a:p>
          <a:p>
            <a:r>
              <a:rPr lang="fr-MA" sz="2800" dirty="0"/>
              <a:t>     Donc à travers cette étude, on a pu gérer une gestion solide pour améliorer et faciliter le travail pour le personnel du cabinet médicale et les patient. </a:t>
            </a:r>
            <a:endParaRPr lang="fr-FR" sz="2800" dirty="0"/>
          </a:p>
        </p:txBody>
      </p:sp>
    </p:spTree>
    <p:extLst>
      <p:ext uri="{BB962C8B-B14F-4D97-AF65-F5344CB8AC3E}">
        <p14:creationId xmlns:p14="http://schemas.microsoft.com/office/powerpoint/2010/main" val="931159778"/>
      </p:ext>
    </p:extLst>
  </p:cSld>
  <p:clrMapOvr>
    <a:masterClrMapping/>
  </p:clrMapOvr>
  <p:transition>
    <p:comb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r="1274" b="13250"/>
          <a:stretch/>
        </p:blipFill>
        <p:spPr>
          <a:xfrm>
            <a:off x="-1" y="-372665"/>
            <a:ext cx="14112876" cy="7505832"/>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2021" y="1656234"/>
            <a:ext cx="7776864" cy="3888432"/>
          </a:xfrm>
          <a:prstGeom prst="rect">
            <a:avLst/>
          </a:prstGeom>
        </p:spPr>
      </p:pic>
    </p:spTree>
    <p:extLst>
      <p:ext uri="{BB962C8B-B14F-4D97-AF65-F5344CB8AC3E}">
        <p14:creationId xmlns:p14="http://schemas.microsoft.com/office/powerpoint/2010/main" val="1928057921"/>
      </p:ext>
    </p:extLst>
  </p:cSld>
  <p:clrMapOvr>
    <a:masterClrMapping/>
  </p:clrMapOvr>
  <p:transition>
    <p:plu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12088" y="2160290"/>
            <a:ext cx="12888698" cy="4392488"/>
          </a:xfrm>
          <a:ln>
            <a:solidFill>
              <a:schemeClr val="accent5"/>
            </a:solidFill>
          </a:ln>
        </p:spPr>
        <p:txBody>
          <a:bodyPr>
            <a:normAutofit fontScale="90000"/>
          </a:bodyPr>
          <a:lstStyle/>
          <a:p>
            <a:pPr>
              <a:buSzPct val="108000"/>
            </a:pPr>
            <a:r>
              <a:rPr lang="fr-MA" sz="4000" i="1" dirty="0">
                <a:solidFill>
                  <a:schemeClr val="accent1">
                    <a:lumMod val="75000"/>
                  </a:schemeClr>
                </a:solidFill>
                <a:latin typeface="Arial" panose="020B0604020202020204" pitchFamily="34" charset="0"/>
                <a:cs typeface="Arial" panose="020B0604020202020204" pitchFamily="34" charset="0"/>
              </a:rPr>
              <a:t>1.  </a:t>
            </a:r>
            <a:r>
              <a:rPr lang="fr-MA" sz="4000" b="0" i="1" dirty="0">
                <a:solidFill>
                  <a:schemeClr val="accent1">
                    <a:lumMod val="75000"/>
                  </a:schemeClr>
                </a:solidFill>
                <a:latin typeface="Arial" panose="020B0604020202020204" pitchFamily="34" charset="0"/>
                <a:cs typeface="Arial" panose="020B0604020202020204" pitchFamily="34" charset="0"/>
              </a:rPr>
              <a:t>Cahier de charge . </a:t>
            </a:r>
            <a:br>
              <a:rPr lang="fr-MA" sz="4000" b="0" i="1" dirty="0">
                <a:solidFill>
                  <a:schemeClr val="accent1">
                    <a:lumMod val="75000"/>
                  </a:schemeClr>
                </a:solidFill>
                <a:latin typeface="Arial" panose="020B0604020202020204" pitchFamily="34" charset="0"/>
                <a:cs typeface="Arial" panose="020B0604020202020204" pitchFamily="34" charset="0"/>
              </a:rPr>
            </a:br>
            <a:r>
              <a:rPr lang="fr-MA" sz="4000" i="1" dirty="0">
                <a:solidFill>
                  <a:schemeClr val="accent1">
                    <a:lumMod val="75000"/>
                  </a:schemeClr>
                </a:solidFill>
                <a:latin typeface="Arial" panose="020B0604020202020204" pitchFamily="34" charset="0"/>
                <a:cs typeface="Arial" panose="020B0604020202020204" pitchFamily="34" charset="0"/>
              </a:rPr>
              <a:t>2.  </a:t>
            </a:r>
            <a:r>
              <a:rPr lang="fr-MA" sz="4000" b="0" i="1" dirty="0">
                <a:solidFill>
                  <a:schemeClr val="accent1">
                    <a:lumMod val="75000"/>
                  </a:schemeClr>
                </a:solidFill>
                <a:latin typeface="Arial" panose="020B0604020202020204" pitchFamily="34" charset="0"/>
                <a:cs typeface="Arial" panose="020B0604020202020204" pitchFamily="34" charset="0"/>
              </a:rPr>
              <a:t>diagramme de cas d’utilisation .</a:t>
            </a:r>
            <a:br>
              <a:rPr lang="fr-MA" sz="4000" b="0" i="1" dirty="0">
                <a:solidFill>
                  <a:schemeClr val="accent1">
                    <a:lumMod val="75000"/>
                  </a:schemeClr>
                </a:solidFill>
                <a:latin typeface="Arial" panose="020B0604020202020204" pitchFamily="34" charset="0"/>
                <a:cs typeface="Arial" panose="020B0604020202020204" pitchFamily="34" charset="0"/>
              </a:rPr>
            </a:br>
            <a:r>
              <a:rPr lang="fr-MA" sz="4000" i="1" dirty="0">
                <a:solidFill>
                  <a:schemeClr val="accent1">
                    <a:lumMod val="75000"/>
                  </a:schemeClr>
                </a:solidFill>
                <a:latin typeface="Arial" panose="020B0604020202020204" pitchFamily="34" charset="0"/>
                <a:cs typeface="Arial" panose="020B0604020202020204" pitchFamily="34" charset="0"/>
              </a:rPr>
              <a:t>3.  </a:t>
            </a:r>
            <a:r>
              <a:rPr lang="fr-MA" sz="4000" b="0" i="1" dirty="0">
                <a:solidFill>
                  <a:schemeClr val="accent1">
                    <a:lumMod val="75000"/>
                  </a:schemeClr>
                </a:solidFill>
                <a:latin typeface="Arial" panose="020B0604020202020204" pitchFamily="34" charset="0"/>
                <a:cs typeface="Arial" panose="020B0604020202020204" pitchFamily="34" charset="0"/>
              </a:rPr>
              <a:t>dictionnaire de donnés . </a:t>
            </a:r>
            <a:br>
              <a:rPr lang="fr-MA" sz="4000" b="0" i="1" dirty="0">
                <a:solidFill>
                  <a:schemeClr val="accent1">
                    <a:lumMod val="75000"/>
                  </a:schemeClr>
                </a:solidFill>
                <a:latin typeface="Arial" panose="020B0604020202020204" pitchFamily="34" charset="0"/>
                <a:cs typeface="Arial" panose="020B0604020202020204" pitchFamily="34" charset="0"/>
              </a:rPr>
            </a:br>
            <a:r>
              <a:rPr lang="fr-MA" sz="4000" i="1" dirty="0">
                <a:solidFill>
                  <a:schemeClr val="accent1">
                    <a:lumMod val="75000"/>
                  </a:schemeClr>
                </a:solidFill>
                <a:latin typeface="Arial" panose="020B0604020202020204" pitchFamily="34" charset="0"/>
                <a:cs typeface="Arial" panose="020B0604020202020204" pitchFamily="34" charset="0"/>
              </a:rPr>
              <a:t>4. </a:t>
            </a:r>
            <a:r>
              <a:rPr lang="fr-MA" sz="4000" b="0" i="1" dirty="0">
                <a:solidFill>
                  <a:schemeClr val="accent1">
                    <a:lumMod val="75000"/>
                  </a:schemeClr>
                </a:solidFill>
                <a:latin typeface="Arial" panose="020B0604020202020204" pitchFamily="34" charset="0"/>
                <a:cs typeface="Arial" panose="020B0604020202020204" pitchFamily="34" charset="0"/>
              </a:rPr>
              <a:t> modèle  conceptuel des données (</a:t>
            </a:r>
            <a:r>
              <a:rPr lang="fr-MA" sz="4000" i="1" dirty="0">
                <a:solidFill>
                  <a:schemeClr val="accent1">
                    <a:lumMod val="75000"/>
                  </a:schemeClr>
                </a:solidFill>
                <a:latin typeface="Arial" panose="020B0604020202020204" pitchFamily="34" charset="0"/>
                <a:cs typeface="Arial" panose="020B0604020202020204" pitchFamily="34" charset="0"/>
              </a:rPr>
              <a:t>mcd) .</a:t>
            </a:r>
            <a:br>
              <a:rPr lang="fr-MA" sz="4000" i="1" dirty="0">
                <a:solidFill>
                  <a:schemeClr val="accent1">
                    <a:lumMod val="75000"/>
                  </a:schemeClr>
                </a:solidFill>
                <a:latin typeface="Arial" panose="020B0604020202020204" pitchFamily="34" charset="0"/>
                <a:cs typeface="Arial" panose="020B0604020202020204" pitchFamily="34" charset="0"/>
              </a:rPr>
            </a:br>
            <a:r>
              <a:rPr lang="fr-MA" sz="4000" i="1" dirty="0">
                <a:solidFill>
                  <a:schemeClr val="accent1">
                    <a:lumMod val="75000"/>
                  </a:schemeClr>
                </a:solidFill>
                <a:latin typeface="Arial" panose="020B0604020202020204" pitchFamily="34" charset="0"/>
                <a:cs typeface="Arial" panose="020B0604020202020204" pitchFamily="34" charset="0"/>
              </a:rPr>
              <a:t>5.  </a:t>
            </a:r>
            <a:r>
              <a:rPr lang="fr-MA" sz="4000" b="0" i="1" dirty="0">
                <a:solidFill>
                  <a:schemeClr val="accent1">
                    <a:lumMod val="75000"/>
                  </a:schemeClr>
                </a:solidFill>
                <a:latin typeface="Arial" panose="020B0604020202020204" pitchFamily="34" charset="0"/>
                <a:cs typeface="Arial" panose="020B0604020202020204" pitchFamily="34" charset="0"/>
              </a:rPr>
              <a:t>modèle logique des données  (</a:t>
            </a:r>
            <a:r>
              <a:rPr lang="fr-MA" sz="4000" i="1" dirty="0">
                <a:solidFill>
                  <a:schemeClr val="accent1">
                    <a:lumMod val="75000"/>
                  </a:schemeClr>
                </a:solidFill>
                <a:latin typeface="Arial" panose="020B0604020202020204" pitchFamily="34" charset="0"/>
                <a:cs typeface="Arial" panose="020B0604020202020204" pitchFamily="34" charset="0"/>
              </a:rPr>
              <a:t>mld) . </a:t>
            </a:r>
            <a:br>
              <a:rPr lang="fr-MA" sz="4000" i="1" dirty="0">
                <a:solidFill>
                  <a:schemeClr val="accent1">
                    <a:lumMod val="75000"/>
                  </a:schemeClr>
                </a:solidFill>
                <a:latin typeface="Arial" panose="020B0604020202020204" pitchFamily="34" charset="0"/>
                <a:cs typeface="Arial" panose="020B0604020202020204" pitchFamily="34" charset="0"/>
              </a:rPr>
            </a:br>
            <a:r>
              <a:rPr lang="fr-MA" sz="4000" i="1" dirty="0">
                <a:solidFill>
                  <a:schemeClr val="accent1">
                    <a:lumMod val="75000"/>
                  </a:schemeClr>
                </a:solidFill>
                <a:latin typeface="Arial" panose="020B0604020202020204" pitchFamily="34" charset="0"/>
                <a:cs typeface="Arial" panose="020B0604020202020204" pitchFamily="34" charset="0"/>
              </a:rPr>
              <a:t>6.  </a:t>
            </a:r>
            <a:r>
              <a:rPr lang="fr-MA" sz="4000" b="0" dirty="0">
                <a:solidFill>
                  <a:schemeClr val="accent1">
                    <a:lumMod val="75000"/>
                  </a:schemeClr>
                </a:solidFill>
                <a:latin typeface="Arial" panose="020B0604020202020204" pitchFamily="34" charset="0"/>
                <a:cs typeface="Arial" panose="020B0604020202020204" pitchFamily="34" charset="0"/>
              </a:rPr>
              <a:t>La base de données .</a:t>
            </a:r>
            <a:br>
              <a:rPr lang="fr-MA" sz="4000" b="0" dirty="0">
                <a:solidFill>
                  <a:schemeClr val="accent1">
                    <a:lumMod val="75000"/>
                  </a:schemeClr>
                </a:solidFill>
                <a:latin typeface="Arial" panose="020B0604020202020204" pitchFamily="34" charset="0"/>
                <a:cs typeface="Arial" panose="020B0604020202020204" pitchFamily="34" charset="0"/>
              </a:rPr>
            </a:br>
            <a:r>
              <a:rPr lang="fr-MA" sz="4000" dirty="0">
                <a:solidFill>
                  <a:schemeClr val="accent1">
                    <a:lumMod val="75000"/>
                  </a:schemeClr>
                </a:solidFill>
                <a:latin typeface="Arial" panose="020B0604020202020204" pitchFamily="34" charset="0"/>
                <a:cs typeface="Arial" panose="020B0604020202020204" pitchFamily="34" charset="0"/>
              </a:rPr>
              <a:t>7.  </a:t>
            </a:r>
            <a:r>
              <a:rPr lang="fr-MA" sz="4400" b="0" cap="none" dirty="0">
                <a:solidFill>
                  <a:schemeClr val="accent1">
                    <a:lumMod val="75000"/>
                  </a:schemeClr>
                </a:solidFill>
                <a:latin typeface="Arial" panose="020B0604020202020204" pitchFamily="34" charset="0"/>
                <a:cs typeface="Arial" panose="020B0604020202020204" pitchFamily="34" charset="0"/>
              </a:rPr>
              <a:t>Présentation d’application .</a:t>
            </a:r>
            <a:r>
              <a:rPr lang="fr-MA" sz="4000" b="0" dirty="0">
                <a:solidFill>
                  <a:schemeClr val="accent1">
                    <a:lumMod val="75000"/>
                  </a:schemeClr>
                </a:solidFill>
                <a:latin typeface="Arial" panose="020B0604020202020204" pitchFamily="34" charset="0"/>
                <a:cs typeface="Arial" panose="020B0604020202020204" pitchFamily="34" charset="0"/>
              </a:rPr>
              <a:t/>
            </a:r>
            <a:br>
              <a:rPr lang="fr-MA" sz="4000" b="0" dirty="0">
                <a:solidFill>
                  <a:schemeClr val="accent1">
                    <a:lumMod val="75000"/>
                  </a:schemeClr>
                </a:solidFill>
                <a:latin typeface="Arial" panose="020B0604020202020204" pitchFamily="34" charset="0"/>
                <a:cs typeface="Arial" panose="020B0604020202020204" pitchFamily="34" charset="0"/>
              </a:rPr>
            </a:br>
            <a:r>
              <a:rPr lang="fr-MA" sz="3600" b="0" dirty="0">
                <a:solidFill>
                  <a:schemeClr val="accent1">
                    <a:lumMod val="75000"/>
                  </a:schemeClr>
                </a:solidFill>
                <a:latin typeface="Aldhabi" panose="01000000000000000000" pitchFamily="2" charset="-78"/>
                <a:cs typeface="Aldhabi" panose="01000000000000000000" pitchFamily="2" charset="-78"/>
              </a:rPr>
              <a:t/>
            </a:r>
            <a:br>
              <a:rPr lang="fr-MA" sz="3600" b="0" dirty="0">
                <a:solidFill>
                  <a:schemeClr val="accent1">
                    <a:lumMod val="75000"/>
                  </a:schemeClr>
                </a:solidFill>
                <a:latin typeface="Aldhabi" panose="01000000000000000000" pitchFamily="2" charset="-78"/>
                <a:cs typeface="Aldhabi" panose="01000000000000000000" pitchFamily="2" charset="-78"/>
              </a:rPr>
            </a:br>
            <a:r>
              <a:rPr lang="fr-MA" sz="2800" i="1" dirty="0">
                <a:solidFill>
                  <a:schemeClr val="accent1">
                    <a:lumMod val="75000"/>
                  </a:schemeClr>
                </a:solidFill>
                <a:latin typeface="Aldhabi" panose="01000000000000000000" pitchFamily="2" charset="-78"/>
                <a:cs typeface="Aldhabi" panose="01000000000000000000" pitchFamily="2" charset="-78"/>
              </a:rPr>
              <a:t/>
            </a:r>
            <a:br>
              <a:rPr lang="fr-MA" sz="2800" i="1" dirty="0">
                <a:solidFill>
                  <a:schemeClr val="accent1">
                    <a:lumMod val="75000"/>
                  </a:schemeClr>
                </a:solidFill>
                <a:latin typeface="Aldhabi" panose="01000000000000000000" pitchFamily="2" charset="-78"/>
                <a:cs typeface="Aldhabi" panose="01000000000000000000" pitchFamily="2" charset="-78"/>
              </a:rPr>
            </a:br>
            <a:r>
              <a:rPr lang="fr-MA" sz="2800" b="0" i="1" dirty="0">
                <a:solidFill>
                  <a:schemeClr val="accent1">
                    <a:lumMod val="75000"/>
                  </a:schemeClr>
                </a:solidFill>
                <a:latin typeface="Aldhabi" panose="01000000000000000000" pitchFamily="2" charset="-78"/>
                <a:cs typeface="Aldhabi" panose="01000000000000000000" pitchFamily="2" charset="-78"/>
              </a:rPr>
              <a:t/>
            </a:r>
            <a:br>
              <a:rPr lang="fr-MA" sz="2800" b="0" i="1" dirty="0">
                <a:solidFill>
                  <a:schemeClr val="accent1">
                    <a:lumMod val="75000"/>
                  </a:schemeClr>
                </a:solidFill>
                <a:latin typeface="Aldhabi" panose="01000000000000000000" pitchFamily="2" charset="-78"/>
                <a:cs typeface="Aldhabi" panose="01000000000000000000" pitchFamily="2" charset="-78"/>
              </a:rPr>
            </a:br>
            <a:r>
              <a:rPr lang="fr-MA" sz="2800" b="0" i="1" dirty="0">
                <a:solidFill>
                  <a:schemeClr val="accent1">
                    <a:lumMod val="75000"/>
                  </a:schemeClr>
                </a:solidFill>
                <a:latin typeface="Aldhabi" panose="01000000000000000000" pitchFamily="2" charset="-78"/>
                <a:cs typeface="Aldhabi" panose="01000000000000000000" pitchFamily="2" charset="-78"/>
              </a:rPr>
              <a:t/>
            </a:r>
            <a:br>
              <a:rPr lang="fr-MA" sz="2800" b="0" i="1" dirty="0">
                <a:solidFill>
                  <a:schemeClr val="accent1">
                    <a:lumMod val="75000"/>
                  </a:schemeClr>
                </a:solidFill>
                <a:latin typeface="Aldhabi" panose="01000000000000000000" pitchFamily="2" charset="-78"/>
                <a:cs typeface="Aldhabi" panose="01000000000000000000" pitchFamily="2" charset="-78"/>
              </a:rPr>
            </a:br>
            <a:r>
              <a:rPr lang="fr-MA" sz="2800" b="0" i="1" dirty="0">
                <a:solidFill>
                  <a:schemeClr val="accent1">
                    <a:lumMod val="75000"/>
                  </a:schemeClr>
                </a:solidFill>
                <a:latin typeface="Aldhabi" panose="01000000000000000000" pitchFamily="2" charset="-78"/>
                <a:cs typeface="Aldhabi" panose="01000000000000000000" pitchFamily="2" charset="-78"/>
              </a:rPr>
              <a:t/>
            </a:r>
            <a:br>
              <a:rPr lang="fr-MA" sz="2800" b="0" i="1" dirty="0">
                <a:solidFill>
                  <a:schemeClr val="accent1">
                    <a:lumMod val="75000"/>
                  </a:schemeClr>
                </a:solidFill>
                <a:latin typeface="Aldhabi" panose="01000000000000000000" pitchFamily="2" charset="-78"/>
                <a:cs typeface="Aldhabi" panose="01000000000000000000" pitchFamily="2" charset="-78"/>
              </a:rPr>
            </a:br>
            <a:endParaRPr lang="fr-FR" sz="2800" dirty="0"/>
          </a:p>
        </p:txBody>
      </p:sp>
      <p:sp>
        <p:nvSpPr>
          <p:cNvPr id="3" name="Espace réservé du texte 2"/>
          <p:cNvSpPr>
            <a:spLocks noGrp="1"/>
          </p:cNvSpPr>
          <p:nvPr>
            <p:ph type="body" idx="1"/>
          </p:nvPr>
        </p:nvSpPr>
        <p:spPr>
          <a:xfrm>
            <a:off x="1058465" y="288082"/>
            <a:ext cx="11995944" cy="1280562"/>
          </a:xfrm>
          <a:ln>
            <a:solidFill>
              <a:schemeClr val="accent5"/>
            </a:solidFill>
          </a:ln>
        </p:spPr>
        <p:txBody>
          <a:bodyPr>
            <a:normAutofit fontScale="92500" lnSpcReduction="20000"/>
          </a:bodyPr>
          <a:lstStyle/>
          <a:p>
            <a:pPr algn="ctr"/>
            <a:r>
              <a:rPr lang="fr-MA" sz="9600" b="1" u="sng" dirty="0">
                <a:solidFill>
                  <a:schemeClr val="accent5"/>
                </a:solidFill>
              </a:rPr>
              <a:t>PLAN:</a:t>
            </a:r>
            <a:endParaRPr lang="fr-FR" sz="9600" b="1" u="sng" dirty="0">
              <a:solidFill>
                <a:schemeClr val="accent5"/>
              </a:solidFill>
            </a:endParaRPr>
          </a:p>
        </p:txBody>
      </p:sp>
    </p:spTree>
    <p:extLst>
      <p:ext uri="{BB962C8B-B14F-4D97-AF65-F5344CB8AC3E}">
        <p14:creationId xmlns:p14="http://schemas.microsoft.com/office/powerpoint/2010/main" val="2623659485"/>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59693" y="1998621"/>
            <a:ext cx="11120021" cy="959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7" tIns="126955" rIns="91437" bIns="0" numCol="1" anchor="ctr" anchorCtr="0" compatLnSpc="1">
            <a:prstTxWarp prst="textNoShape">
              <a:avLst/>
            </a:prstTxWarp>
            <a:spAutoFit/>
          </a:bodyPr>
          <a:lstStyle/>
          <a:p>
            <a:pPr eaLnBrk="0" fontAlgn="base" hangingPunct="0">
              <a:spcBef>
                <a:spcPct val="0"/>
              </a:spcBef>
              <a:spcAft>
                <a:spcPct val="0"/>
              </a:spcAft>
            </a:pPr>
            <a:r>
              <a:rPr lang="fr-FR" altLang="fr-FR" sz="3600" b="1" dirty="0">
                <a:solidFill>
                  <a:srgbClr val="96C134"/>
                </a:solidFill>
                <a:latin typeface="Montserrat ExtraBold" charset="0"/>
                <a:ea typeface="Times New Roman" panose="02020603050405020304" pitchFamily="18" charset="0"/>
                <a:cs typeface="Times New Roman" panose="02020603050405020304" pitchFamily="18" charset="0"/>
              </a:rPr>
              <a:t> </a:t>
            </a:r>
            <a:r>
              <a:rPr lang="fr-FR" altLang="fr-FR" sz="3200" b="1" dirty="0">
                <a:solidFill>
                  <a:schemeClr val="tx2">
                    <a:lumMod val="60000"/>
                    <a:lumOff val="40000"/>
                  </a:schemeClr>
                </a:solidFill>
                <a:latin typeface="Montserrat Medium" charset="0"/>
                <a:ea typeface="Times New Roman" panose="02020603050405020304" pitchFamily="18" charset="0"/>
                <a:cs typeface="Times New Roman" panose="02020603050405020304" pitchFamily="18" charset="0"/>
              </a:rPr>
              <a:t>1 - Contexte et d</a:t>
            </a:r>
            <a:r>
              <a:rPr lang="fr-FR" altLang="fr-FR" sz="3200" b="1" dirty="0">
                <a:solidFill>
                  <a:schemeClr val="tx2">
                    <a:lumMod val="60000"/>
                    <a:lumOff val="40000"/>
                  </a:schemeClr>
                </a:solidFill>
                <a:latin typeface="Cambria" panose="02040503050406030204" pitchFamily="18" charset="0"/>
                <a:ea typeface="Times New Roman" panose="02020603050405020304" pitchFamily="18" charset="0"/>
                <a:cs typeface="Times New Roman" panose="02020603050405020304" pitchFamily="18" charset="0"/>
              </a:rPr>
              <a:t>é</a:t>
            </a:r>
            <a:r>
              <a:rPr lang="fr-FR" altLang="fr-FR" sz="3200" b="1" dirty="0">
                <a:solidFill>
                  <a:schemeClr val="tx2">
                    <a:lumMod val="60000"/>
                    <a:lumOff val="40000"/>
                  </a:schemeClr>
                </a:solidFill>
                <a:latin typeface="Montserrat Medium" charset="0"/>
                <a:ea typeface="Times New Roman" panose="02020603050405020304" pitchFamily="18" charset="0"/>
                <a:cs typeface="Times New Roman" panose="02020603050405020304" pitchFamily="18" charset="0"/>
              </a:rPr>
              <a:t>finition du projet  :</a:t>
            </a:r>
            <a:endParaRPr lang="fr-FR" altLang="fr-FR" sz="2400" b="1" dirty="0">
              <a:solidFill>
                <a:schemeClr val="tx2">
                  <a:lumMod val="60000"/>
                  <a:lumOff val="40000"/>
                </a:schemeClr>
              </a:solidFill>
              <a:latin typeface="Cambria" panose="02040503050406030204" pitchFamily="18"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fr-FR" altLang="fr-FR" dirty="0">
              <a:latin typeface="Arial" panose="020B0604020202020204" pitchFamily="34" charset="0"/>
            </a:endParaRPr>
          </a:p>
        </p:txBody>
      </p:sp>
      <p:sp>
        <p:nvSpPr>
          <p:cNvPr id="5" name="Zone de texte 2"/>
          <p:cNvSpPr txBox="1">
            <a:spLocks noChangeArrowheads="1"/>
          </p:cNvSpPr>
          <p:nvPr/>
        </p:nvSpPr>
        <p:spPr bwMode="auto">
          <a:xfrm>
            <a:off x="513159" y="3096394"/>
            <a:ext cx="12591950" cy="2839225"/>
          </a:xfrm>
          <a:prstGeom prst="rect">
            <a:avLst/>
          </a:prstGeom>
          <a:solidFill>
            <a:srgbClr val="F2F2F2"/>
          </a:solidFill>
          <a:ln w="9525">
            <a:solidFill>
              <a:srgbClr val="D8D8D8"/>
            </a:solidFill>
            <a:miter lim="800000"/>
            <a:headEnd/>
            <a:tailEnd/>
          </a:ln>
        </p:spPr>
        <p:txBody>
          <a:bodyPr vert="horz" wrap="square" lIns="91437" tIns="45718" rIns="91437" bIns="45718" numCol="1" anchor="t" anchorCtr="0" compatLnSpc="1">
            <a:prstTxWarp prst="textNoShape">
              <a:avLst/>
            </a:prstTxWarp>
          </a:bodyPr>
          <a:lstStyle/>
          <a:p>
            <a:pPr eaLnBrk="0" fontAlgn="base" hangingPunct="0">
              <a:spcBef>
                <a:spcPct val="0"/>
              </a:spcBef>
              <a:spcAft>
                <a:spcPct val="0"/>
              </a:spcAft>
            </a:pPr>
            <a:r>
              <a:rPr lang="fr-FR" altLang="fr-FR" sz="2800" dirty="0">
                <a:latin typeface="Calibri" panose="020F0502020204030204" pitchFamily="34" charset="0"/>
                <a:ea typeface="Calibri" panose="020F0502020204030204" pitchFamily="34" charset="0"/>
                <a:cs typeface="Times New Roman" panose="02020603050405020304" pitchFamily="18" charset="0"/>
              </a:rPr>
              <a:t>     </a:t>
            </a:r>
          </a:p>
          <a:p>
            <a:pPr eaLnBrk="0" fontAlgn="base" hangingPunct="0">
              <a:spcBef>
                <a:spcPct val="0"/>
              </a:spcBef>
              <a:spcAft>
                <a:spcPct val="0"/>
              </a:spcAft>
            </a:pPr>
            <a:r>
              <a:rPr lang="fr-FR" altLang="fr-FR" sz="2800" dirty="0">
                <a:latin typeface="Calibri" panose="020F0502020204030204" pitchFamily="34" charset="0"/>
                <a:ea typeface="Calibri" panose="020F0502020204030204" pitchFamily="34" charset="0"/>
                <a:cs typeface="Times New Roman" panose="02020603050405020304" pitchFamily="18" charset="0"/>
              </a:rPr>
              <a:t>        </a:t>
            </a:r>
            <a:r>
              <a:rPr lang="fr-FR" altLang="fr-FR" sz="2800" b="1" dirty="0">
                <a:latin typeface="Calibri" panose="020F0502020204030204" pitchFamily="34" charset="0"/>
                <a:ea typeface="Calibri" panose="020F0502020204030204" pitchFamily="34" charset="0"/>
                <a:cs typeface="Times New Roman" panose="02020603050405020304" pitchFamily="18" charset="0"/>
              </a:rPr>
              <a:t> N</a:t>
            </a:r>
            <a:r>
              <a:rPr lang="fr-FR" altLang="fr-FR" sz="2800" dirty="0">
                <a:latin typeface="Calibri" panose="020F0502020204030204" pitchFamily="34" charset="0"/>
                <a:ea typeface="Calibri" panose="020F0502020204030204" pitchFamily="34" charset="0"/>
                <a:cs typeface="Times New Roman" panose="02020603050405020304" pitchFamily="18" charset="0"/>
              </a:rPr>
              <a:t>otre</a:t>
            </a:r>
            <a:r>
              <a:rPr lang="fr-FR" altLang="fr-FR" sz="2800" b="1" dirty="0">
                <a:latin typeface="Calibri" panose="020F0502020204030204" pitchFamily="34" charset="0"/>
                <a:ea typeface="Calibri" panose="020F0502020204030204" pitchFamily="34" charset="0"/>
                <a:cs typeface="Times New Roman" panose="02020603050405020304" pitchFamily="18" charset="0"/>
              </a:rPr>
              <a:t> </a:t>
            </a:r>
            <a:r>
              <a:rPr lang="fr-FR" altLang="fr-FR" sz="2800" dirty="0">
                <a:latin typeface="Calibri" panose="020F0502020204030204" pitchFamily="34" charset="0"/>
                <a:ea typeface="Calibri" panose="020F0502020204030204" pitchFamily="34" charset="0"/>
                <a:cs typeface="Times New Roman" panose="02020603050405020304" pitchFamily="18" charset="0"/>
              </a:rPr>
              <a:t>projet consiste a développer l’application pour la gestion d’un cabinet médicale qui sert a gérer le problème de la création   d’un fichier de patient et de faciliter le travail pour le médecin et la secrétaire. </a:t>
            </a:r>
            <a:endParaRPr lang="fr-FR" altLang="fr-FR" sz="4400" dirty="0">
              <a:latin typeface="Arial" panose="020B0604020202020204" pitchFamily="34" charset="0"/>
            </a:endParaRPr>
          </a:p>
        </p:txBody>
      </p:sp>
      <p:sp>
        <p:nvSpPr>
          <p:cNvPr id="7" name="Rectangle 6"/>
          <p:cNvSpPr/>
          <p:nvPr/>
        </p:nvSpPr>
        <p:spPr>
          <a:xfrm>
            <a:off x="359693" y="79178"/>
            <a:ext cx="13033448" cy="1015659"/>
          </a:xfrm>
          <a:prstGeom prst="rect">
            <a:avLst/>
          </a:prstGeom>
          <a:noFill/>
          <a:ln>
            <a:solidFill>
              <a:schemeClr val="accent5"/>
            </a:solidFill>
          </a:ln>
        </p:spPr>
        <p:txBody>
          <a:bodyPr wrap="square" lIns="91437" tIns="45718" rIns="91437" bIns="45718">
            <a:spAutoFit/>
          </a:bodyPr>
          <a:lstStyle/>
          <a:p>
            <a:pPr algn="ctr"/>
            <a:r>
              <a:rPr lang="fr-FR" altLang="fr-FR" sz="6000" b="1" dirty="0">
                <a:ln w="12700">
                  <a:solidFill>
                    <a:schemeClr val="accent5"/>
                  </a:solidFill>
                  <a:prstDash val="solid"/>
                </a:ln>
                <a:solidFill>
                  <a:schemeClr val="accent5"/>
                </a:solidFill>
                <a:latin typeface="Montserrat ExtraBold" charset="0"/>
                <a:ea typeface="Times New Roman" panose="02020603050405020304" pitchFamily="18" charset="0"/>
                <a:cs typeface="Times New Roman" panose="02020603050405020304" pitchFamily="18" charset="0"/>
              </a:rPr>
              <a:t>Cahier de charge</a:t>
            </a:r>
            <a:endParaRPr lang="fr-FR" sz="6000" b="1" dirty="0">
              <a:ln w="12700">
                <a:solidFill>
                  <a:schemeClr val="accent5"/>
                </a:solidFill>
                <a:prstDash val="solid"/>
              </a:ln>
              <a:solidFill>
                <a:schemeClr val="accent5"/>
              </a:solidFill>
            </a:endParaRPr>
          </a:p>
        </p:txBody>
      </p:sp>
      <p:sp>
        <p:nvSpPr>
          <p:cNvPr id="11" name="Rectangle 8"/>
          <p:cNvSpPr>
            <a:spLocks noChangeArrowheads="1"/>
          </p:cNvSpPr>
          <p:nvPr/>
        </p:nvSpPr>
        <p:spPr bwMode="auto">
          <a:xfrm>
            <a:off x="513159" y="4877254"/>
            <a:ext cx="184725" cy="36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7" tIns="45718" rIns="91437" bIns="45718"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877118401"/>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body" idx="1"/>
          </p:nvPr>
        </p:nvSpPr>
        <p:spPr bwMode="auto">
          <a:xfrm>
            <a:off x="647725" y="1360504"/>
            <a:ext cx="3540963" cy="97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7" tIns="126955" rIns="91437" bIns="0" numCol="1" anchor="ctr" anchorCtr="0" compatLnSpc="1">
            <a:prstTxWarp prst="textNoShape">
              <a:avLst/>
            </a:prstTxWarp>
            <a:spAutoFit/>
          </a:bodyPr>
          <a:lstStyle/>
          <a:p>
            <a:pPr lvl="0" eaLnBrk="0" fontAlgn="base" hangingPunct="0">
              <a:spcBef>
                <a:spcPct val="0"/>
              </a:spcBef>
              <a:spcAft>
                <a:spcPct val="0"/>
              </a:spcAft>
            </a:pPr>
            <a:r>
              <a:rPr lang="fr-FR" altLang="fr-FR" sz="2800" b="1" dirty="0">
                <a:solidFill>
                  <a:schemeClr val="tx2">
                    <a:lumMod val="60000"/>
                    <a:lumOff val="40000"/>
                  </a:schemeClr>
                </a:solidFill>
                <a:latin typeface="Montserrat Medium" charset="0"/>
                <a:ea typeface="Times New Roman" panose="02020603050405020304" pitchFamily="18" charset="0"/>
                <a:cs typeface="Times New Roman" panose="02020603050405020304" pitchFamily="18" charset="0"/>
              </a:rPr>
              <a:t>2 - Objectif du projet  :</a:t>
            </a:r>
            <a:endParaRPr lang="fr-FR" altLang="fr-FR" sz="2800" b="1" dirty="0">
              <a:solidFill>
                <a:schemeClr val="tx2">
                  <a:lumMod val="60000"/>
                  <a:lumOff val="40000"/>
                </a:schemeClr>
              </a:solidFill>
              <a:latin typeface="Cambria" panose="02040503050406030204" pitchFamily="18"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fr-FR" altLang="fr-FR" dirty="0">
              <a:latin typeface="Arial" panose="020B0604020202020204" pitchFamily="34" charset="0"/>
            </a:endParaRPr>
          </a:p>
        </p:txBody>
      </p:sp>
      <p:sp>
        <p:nvSpPr>
          <p:cNvPr id="5" name="Text Box 5"/>
          <p:cNvSpPr txBox="1">
            <a:spLocks noGrp="1" noChangeArrowheads="1"/>
          </p:cNvSpPr>
          <p:nvPr>
            <p:ph type="title"/>
          </p:nvPr>
        </p:nvSpPr>
        <p:spPr bwMode="auto">
          <a:xfrm>
            <a:off x="1007765" y="2304306"/>
            <a:ext cx="12313368" cy="2664296"/>
          </a:xfrm>
          <a:prstGeom prst="rect">
            <a:avLst/>
          </a:prstGeom>
          <a:solidFill>
            <a:srgbClr val="F2F2F2"/>
          </a:solidFill>
          <a:ln w="9525">
            <a:solidFill>
              <a:srgbClr val="D8D8D8"/>
            </a:solidFill>
            <a:miter lim="800000"/>
            <a:headEnd/>
            <a:tailEnd/>
          </a:ln>
        </p:spPr>
        <p:txBody>
          <a:bodyPr vert="horz" wrap="square" lIns="91437" tIns="45718" rIns="91437" bIns="45718" numCol="1" anchor="t" anchorCtr="0" compatLnSpc="1">
            <a:prstTxWarp prst="textNoShape">
              <a:avLst/>
            </a:prstTxWarp>
          </a:bodyPr>
          <a:lstStyle/>
          <a:p>
            <a:pPr lvl="0" eaLnBrk="0" fontAlgn="base" hangingPunct="0">
              <a:spcBef>
                <a:spcPct val="0"/>
              </a:spcBef>
              <a:spcAft>
                <a:spcPct val="0"/>
              </a:spcAft>
            </a:pPr>
            <a:r>
              <a:rPr lang="fr-MA" altLang="fr-FR" sz="1800" b="0" dirty="0">
                <a:latin typeface="Arial" panose="020B0604020202020204" pitchFamily="34" charset="0"/>
                <a:cs typeface="Arial" panose="020B0604020202020204" pitchFamily="34" charset="0"/>
              </a:rPr>
              <a:t>   </a:t>
            </a:r>
            <a:br>
              <a:rPr lang="fr-MA" altLang="fr-FR" sz="1800" b="0" dirty="0">
                <a:latin typeface="Arial" panose="020B0604020202020204" pitchFamily="34" charset="0"/>
                <a:cs typeface="Arial" panose="020B0604020202020204" pitchFamily="34" charset="0"/>
              </a:rPr>
            </a:br>
            <a:r>
              <a:rPr lang="fr-MA" altLang="fr-FR" sz="1800" b="0" dirty="0">
                <a:latin typeface="Arial" panose="020B0604020202020204" pitchFamily="34" charset="0"/>
                <a:cs typeface="Arial" panose="020B0604020202020204" pitchFamily="34" charset="0"/>
              </a:rPr>
              <a:t/>
            </a:r>
            <a:br>
              <a:rPr lang="fr-MA" altLang="fr-FR" sz="1800" b="0" dirty="0">
                <a:latin typeface="Arial" panose="020B0604020202020204" pitchFamily="34" charset="0"/>
                <a:cs typeface="Arial" panose="020B0604020202020204" pitchFamily="34" charset="0"/>
              </a:rPr>
            </a:br>
            <a:r>
              <a:rPr lang="fr-MA" altLang="fr-FR" sz="1800" b="0" dirty="0">
                <a:latin typeface="Arial" panose="020B0604020202020204" pitchFamily="34" charset="0"/>
                <a:cs typeface="Arial" panose="020B0604020202020204" pitchFamily="34" charset="0"/>
              </a:rPr>
              <a:t>     On désir doter le cabinet médicale d’un système  d’information capable d’automatiser sa gestion </a:t>
            </a:r>
            <a:r>
              <a:rPr lang="fr-MA" altLang="fr-FR" sz="32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893770665"/>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832751" y="1168272"/>
            <a:ext cx="3330906" cy="83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7" tIns="126955" rIns="91437" bIns="0" numCol="1" anchor="ctr" anchorCtr="0" compatLnSpc="1">
            <a:prstTxWarp prst="textNoShape">
              <a:avLst/>
            </a:prstTxWarp>
            <a:spAutoFit/>
          </a:bodyPr>
          <a:lstStyle/>
          <a:p>
            <a:pPr eaLnBrk="0" fontAlgn="base" hangingPunct="0">
              <a:spcBef>
                <a:spcPct val="0"/>
              </a:spcBef>
              <a:spcAft>
                <a:spcPct val="0"/>
              </a:spcAft>
            </a:pPr>
            <a:r>
              <a:rPr lang="fr-FR" altLang="fr-FR" sz="2800" b="1" dirty="0">
                <a:solidFill>
                  <a:schemeClr val="tx2">
                    <a:lumMod val="60000"/>
                    <a:lumOff val="40000"/>
                  </a:schemeClr>
                </a:solidFill>
                <a:latin typeface="Montserrat Medium" charset="0"/>
                <a:ea typeface="Times New Roman" panose="02020603050405020304" pitchFamily="18" charset="0"/>
                <a:cs typeface="Times New Roman" panose="02020603050405020304" pitchFamily="18" charset="0"/>
              </a:rPr>
              <a:t>3 – P</a:t>
            </a:r>
            <a:r>
              <a:rPr lang="fr-FR" altLang="fr-FR" sz="2800" b="1" dirty="0">
                <a:solidFill>
                  <a:schemeClr val="tx2">
                    <a:lumMod val="60000"/>
                    <a:lumOff val="40000"/>
                  </a:schemeClr>
                </a:solidFill>
                <a:latin typeface="Cambria" panose="02040503050406030204" pitchFamily="18" charset="0"/>
                <a:ea typeface="Times New Roman" panose="02020603050405020304" pitchFamily="18" charset="0"/>
                <a:cs typeface="Times New Roman" panose="02020603050405020304" pitchFamily="18" charset="0"/>
              </a:rPr>
              <a:t>roblématique :</a:t>
            </a:r>
          </a:p>
          <a:p>
            <a:pPr eaLnBrk="0" fontAlgn="base" hangingPunct="0">
              <a:spcBef>
                <a:spcPct val="0"/>
              </a:spcBef>
              <a:spcAft>
                <a:spcPct val="0"/>
              </a:spcAft>
            </a:pPr>
            <a:endParaRPr lang="fr-FR" altLang="fr-FR" dirty="0">
              <a:latin typeface="Arial" panose="020B0604020202020204" pitchFamily="34" charset="0"/>
            </a:endParaRPr>
          </a:p>
        </p:txBody>
      </p:sp>
      <p:sp>
        <p:nvSpPr>
          <p:cNvPr id="5" name="Text Box 1"/>
          <p:cNvSpPr txBox="1">
            <a:spLocks noChangeArrowheads="1"/>
          </p:cNvSpPr>
          <p:nvPr/>
        </p:nvSpPr>
        <p:spPr bwMode="auto">
          <a:xfrm>
            <a:off x="1017476" y="2096956"/>
            <a:ext cx="12056334" cy="1346492"/>
          </a:xfrm>
          <a:prstGeom prst="rect">
            <a:avLst/>
          </a:prstGeom>
          <a:solidFill>
            <a:srgbClr val="F2F2F2"/>
          </a:solidFill>
          <a:ln w="9525">
            <a:solidFill>
              <a:srgbClr val="D8D8D8"/>
            </a:solidFill>
            <a:miter lim="800000"/>
            <a:headEnd/>
            <a:tailEnd/>
          </a:ln>
        </p:spPr>
        <p:txBody>
          <a:bodyPr vert="horz" wrap="square" lIns="91437" tIns="45718" rIns="91437" bIns="45718" numCol="1" anchor="t" anchorCtr="0" compatLnSpc="1">
            <a:prstTxWarp prst="textNoShape">
              <a:avLst/>
            </a:prstTxWarp>
          </a:bodyPr>
          <a:lstStyle/>
          <a:p>
            <a:pPr eaLnBrk="0" fontAlgn="base" hangingPunct="0">
              <a:spcBef>
                <a:spcPct val="0"/>
              </a:spcBef>
              <a:spcAft>
                <a:spcPct val="0"/>
              </a:spcAft>
            </a:pPr>
            <a:endParaRPr lang="fr-MA" altLang="fr-FR" sz="2400" dirty="0">
              <a:latin typeface="Arial" panose="020B0604020202020204" pitchFamily="34" charset="0"/>
            </a:endParaRPr>
          </a:p>
          <a:p>
            <a:pPr eaLnBrk="0" fontAlgn="base" hangingPunct="0">
              <a:spcBef>
                <a:spcPct val="0"/>
              </a:spcBef>
              <a:spcAft>
                <a:spcPct val="0"/>
              </a:spcAft>
            </a:pPr>
            <a:r>
              <a:rPr lang="fr-MA" altLang="fr-FR" sz="2400" dirty="0">
                <a:latin typeface="Arial" panose="020B0604020202020204" pitchFamily="34" charset="0"/>
              </a:rPr>
              <a:t>         Comment gérer le cabinet médicale ?</a:t>
            </a:r>
          </a:p>
        </p:txBody>
      </p:sp>
      <p:sp>
        <p:nvSpPr>
          <p:cNvPr id="6" name="Rectangle 4"/>
          <p:cNvSpPr>
            <a:spLocks noChangeArrowheads="1"/>
          </p:cNvSpPr>
          <p:nvPr/>
        </p:nvSpPr>
        <p:spPr bwMode="auto">
          <a:xfrm>
            <a:off x="0" y="480060"/>
            <a:ext cx="1107930" cy="736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7" tIns="45718" rIns="91437" bIns="45718"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a:tabLst>
                <a:tab pos="914369" algn="l"/>
              </a:tabLst>
            </a:pPr>
            <a:endParaRPr lang="fr-FR" altLang="fr-FR" sz="1100" dirty="0">
              <a:latin typeface="Calibri" panose="020F0502020204030204" pitchFamily="34" charset="0"/>
              <a:ea typeface="Calibri" panose="020F0502020204030204" pitchFamily="34" charset="0"/>
              <a:cs typeface="Times New Roman" panose="02020603050405020304" pitchFamily="18" charset="0"/>
            </a:endParaRPr>
          </a:p>
          <a:p>
            <a:pPr>
              <a:tabLst>
                <a:tab pos="914369" algn="l"/>
              </a:tabLst>
            </a:pPr>
            <a:r>
              <a:rPr lang="fr-FR" altLang="fr-FR" sz="1100" dirty="0">
                <a:latin typeface="Calibri" panose="020F0502020204030204" pitchFamily="34" charset="0"/>
                <a:ea typeface="Calibri" panose="020F0502020204030204" pitchFamily="34" charset="0"/>
                <a:cs typeface="Times New Roman" panose="02020603050405020304" pitchFamily="18" charset="0"/>
              </a:rPr>
              <a:t>	</a:t>
            </a:r>
            <a:endParaRPr lang="fr-FR" altLang="fr-FR" sz="800" dirty="0"/>
          </a:p>
          <a:p>
            <a:pPr>
              <a:tabLst>
                <a:tab pos="914369" algn="l"/>
              </a:tabLst>
            </a:pPr>
            <a:endParaRPr lang="fr-FR" altLang="fr-FR" dirty="0"/>
          </a:p>
        </p:txBody>
      </p:sp>
      <p:sp>
        <p:nvSpPr>
          <p:cNvPr id="9" name="Rectangle 8"/>
          <p:cNvSpPr>
            <a:spLocks noChangeArrowheads="1"/>
          </p:cNvSpPr>
          <p:nvPr/>
        </p:nvSpPr>
        <p:spPr bwMode="auto">
          <a:xfrm>
            <a:off x="1832987" y="4609769"/>
            <a:ext cx="184725" cy="36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7" tIns="45718" rIns="91437" bIns="45718" numCol="1" anchor="ctr" anchorCtr="0" compatLnSpc="1">
            <a:prstTxWarp prst="textNoShape">
              <a:avLst/>
            </a:prstTxWarp>
            <a:spAutoFit/>
          </a:bodyPr>
          <a:lstStyle/>
          <a:p>
            <a:endParaRPr lang="fr-FR"/>
          </a:p>
        </p:txBody>
      </p:sp>
      <p:sp>
        <p:nvSpPr>
          <p:cNvPr id="12" name="Rectangle 12"/>
          <p:cNvSpPr>
            <a:spLocks noChangeArrowheads="1"/>
          </p:cNvSpPr>
          <p:nvPr/>
        </p:nvSpPr>
        <p:spPr bwMode="auto">
          <a:xfrm>
            <a:off x="832751" y="4231727"/>
            <a:ext cx="184725" cy="36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7" tIns="45718" rIns="91437" bIns="45718"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1510841251"/>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body" idx="1"/>
          </p:nvPr>
        </p:nvSpPr>
        <p:spPr bwMode="auto">
          <a:xfrm>
            <a:off x="431701" y="642834"/>
            <a:ext cx="4104456" cy="559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7" tIns="126955" rIns="91437" bIns="0" numCol="1" anchor="ctr" anchorCtr="0" compatLnSpc="1">
            <a:prstTxWarp prst="textNoShape">
              <a:avLst/>
            </a:prstTxWarp>
            <a:spAutoFit/>
          </a:bodyPr>
          <a:lstStyle/>
          <a:p>
            <a:pPr eaLnBrk="0" fontAlgn="base" hangingPunct="0">
              <a:spcBef>
                <a:spcPct val="0"/>
              </a:spcBef>
              <a:spcAft>
                <a:spcPct val="0"/>
              </a:spcAft>
            </a:pPr>
            <a:r>
              <a:rPr lang="fr-FR" altLang="fr-FR" sz="2800" b="1" dirty="0">
                <a:solidFill>
                  <a:schemeClr val="tx2">
                    <a:lumMod val="60000"/>
                    <a:lumOff val="40000"/>
                  </a:schemeClr>
                </a:solidFill>
                <a:latin typeface="Montserrat Medium" charset="0"/>
                <a:ea typeface="Times New Roman" panose="02020603050405020304" pitchFamily="18" charset="0"/>
                <a:cs typeface="Times New Roman" panose="02020603050405020304" pitchFamily="18" charset="0"/>
              </a:rPr>
              <a:t>4 –Règles de gestion :</a:t>
            </a:r>
            <a:endParaRPr lang="fr-FR" altLang="fr-FR" sz="3200" dirty="0">
              <a:solidFill>
                <a:schemeClr val="tx2">
                  <a:lumMod val="60000"/>
                  <a:lumOff val="40000"/>
                </a:schemeClr>
              </a:solidFill>
              <a:latin typeface="Arial" panose="020B0604020202020204" pitchFamily="34" charset="0"/>
            </a:endParaRPr>
          </a:p>
        </p:txBody>
      </p:sp>
      <p:sp>
        <p:nvSpPr>
          <p:cNvPr id="5" name="Text Box 9"/>
          <p:cNvSpPr txBox="1">
            <a:spLocks noGrp="1" noChangeArrowheads="1"/>
          </p:cNvSpPr>
          <p:nvPr>
            <p:ph type="title"/>
          </p:nvPr>
        </p:nvSpPr>
        <p:spPr bwMode="auto">
          <a:xfrm>
            <a:off x="791741" y="1296194"/>
            <a:ext cx="12601400" cy="5400600"/>
          </a:xfrm>
          <a:prstGeom prst="rect">
            <a:avLst/>
          </a:prstGeom>
          <a:solidFill>
            <a:srgbClr val="F2F2F2"/>
          </a:solidFill>
          <a:ln w="9525">
            <a:solidFill>
              <a:srgbClr val="D8D8D8"/>
            </a:solidFill>
            <a:miter lim="800000"/>
            <a:headEnd/>
            <a:tailEnd/>
          </a:ln>
        </p:spPr>
        <p:txBody>
          <a:bodyPr vert="horz" wrap="square" lIns="91437" tIns="45718" rIns="91437" bIns="45718" numCol="1" anchor="t" anchorCtr="0" compatLnSpc="1">
            <a:prstTxWarp prst="textNoShape">
              <a:avLst/>
            </a:prstTxWarp>
            <a:normAutofit fontScale="90000"/>
          </a:bodyPr>
          <a:lstStyle/>
          <a:p>
            <a:pPr eaLnBrk="0" fontAlgn="base" hangingPunct="0">
              <a:spcBef>
                <a:spcPct val="0"/>
              </a:spcBef>
              <a:spcAft>
                <a:spcPct val="0"/>
              </a:spcAft>
            </a:pPr>
            <a:r>
              <a:rPr lang="fr-MA" altLang="fr-FR" sz="2000" b="0" dirty="0">
                <a:latin typeface="Arial" panose="020B0604020202020204" pitchFamily="34" charset="0"/>
              </a:rPr>
              <a:t>  </a:t>
            </a:r>
            <a:br>
              <a:rPr lang="fr-MA" altLang="fr-FR" sz="2000" b="0" dirty="0">
                <a:latin typeface="Arial" panose="020B0604020202020204" pitchFamily="34" charset="0"/>
              </a:rPr>
            </a:br>
            <a:r>
              <a:rPr lang="fr-MA" altLang="fr-FR" sz="2000" b="0" dirty="0">
                <a:latin typeface="Arial" panose="020B0604020202020204" pitchFamily="34" charset="0"/>
              </a:rPr>
              <a:t>      Lorsqu’un client arrive la première fois chez un cabinet médicale, la secrétaire crée une fiche contenant les informations sur le patient (nom ,prénom ,date naissance , adresse, télé, mutuelle……… ) .</a:t>
            </a:r>
          </a:p>
          <a:p>
            <a:pPr eaLnBrk="0" fontAlgn="base" hangingPunct="0">
              <a:spcBef>
                <a:spcPct val="0"/>
              </a:spcBef>
              <a:spcAft>
                <a:spcPct val="0"/>
              </a:spcAft>
            </a:pPr>
            <a:endParaRPr lang="fr-MA" altLang="fr-FR" sz="2000" b="0" dirty="0">
              <a:latin typeface="Arial" panose="020B0604020202020204" pitchFamily="34" charset="0"/>
              <a:cs typeface="Arial" panose="020B0604020202020204" pitchFamily="34" charset="0"/>
            </a:endParaRPr>
          </a:p>
          <a:p>
            <a:pPr eaLnBrk="0" fontAlgn="base" hangingPunct="0">
              <a:spcBef>
                <a:spcPct val="0"/>
              </a:spcBef>
              <a:spcAft>
                <a:spcPct val="0"/>
              </a:spcAft>
            </a:pPr>
            <a:r>
              <a:rPr lang="fr-MA" sz="2000" b="0" dirty="0">
                <a:latin typeface="Arial" panose="020B0604020202020204" pitchFamily="34" charset="0"/>
                <a:cs typeface="Arial" panose="020B0604020202020204" pitchFamily="34" charset="0"/>
              </a:rPr>
              <a:t>    La prise d'un RDV s'effectue directement ou par une communication téléphonique en donnant le nom, le prénom, la date et l'heure souhaitée, et selon la disponibilité du médecin, un RDV sera fixé.</a:t>
            </a:r>
            <a:br>
              <a:rPr lang="fr-MA" sz="2000" b="0" dirty="0">
                <a:latin typeface="Arial" panose="020B0604020202020204" pitchFamily="34" charset="0"/>
                <a:cs typeface="Arial" panose="020B0604020202020204" pitchFamily="34" charset="0"/>
              </a:rPr>
            </a:br>
            <a:endParaRPr lang="fr-MA" altLang="fr-FR" sz="2000" b="0" dirty="0">
              <a:latin typeface="Arial" panose="020B0604020202020204" pitchFamily="34" charset="0"/>
              <a:cs typeface="Arial" panose="020B0604020202020204" pitchFamily="34" charset="0"/>
            </a:endParaRPr>
          </a:p>
          <a:p>
            <a:pPr eaLnBrk="0" fontAlgn="base" hangingPunct="0">
              <a:spcAft>
                <a:spcPct val="0"/>
              </a:spcAft>
            </a:pPr>
            <a:r>
              <a:rPr lang="fr-MA" altLang="fr-FR" sz="2000" b="0" dirty="0">
                <a:latin typeface="Arial" panose="020B0604020202020204" pitchFamily="34" charset="0"/>
              </a:rPr>
              <a:t>   Si le patient est déjà client du cabinet , la secrétaire lui demande son nom pour chercher sa fiche.</a:t>
            </a:r>
            <a:r>
              <a:rPr lang="fr-MA" altLang="fr-FR" sz="1800" dirty="0">
                <a:latin typeface="Arial" panose="020B0604020202020204" pitchFamily="34" charset="0"/>
              </a:rPr>
              <a:t>.</a:t>
            </a:r>
            <a:br>
              <a:rPr lang="fr-MA" altLang="fr-FR" sz="1800" dirty="0">
                <a:latin typeface="Arial" panose="020B0604020202020204" pitchFamily="34" charset="0"/>
              </a:rPr>
            </a:br>
            <a:r>
              <a:rPr lang="fr-MA" altLang="fr-FR" sz="1800" dirty="0">
                <a:latin typeface="Arial" panose="020B0604020202020204" pitchFamily="34" charset="0"/>
              </a:rPr>
              <a:t/>
            </a:r>
            <a:br>
              <a:rPr lang="fr-MA" altLang="fr-FR" sz="1800" dirty="0">
                <a:latin typeface="Arial" panose="020B0604020202020204" pitchFamily="34" charset="0"/>
              </a:rPr>
            </a:br>
            <a:r>
              <a:rPr lang="fr-MA" altLang="fr-FR" sz="1800" dirty="0">
                <a:latin typeface="Arial" panose="020B0604020202020204" pitchFamily="34" charset="0"/>
              </a:rPr>
              <a:t> </a:t>
            </a:r>
            <a:r>
              <a:rPr lang="fr-MA" altLang="fr-FR" sz="2000" b="0" dirty="0">
                <a:latin typeface="Arial" panose="020B0604020202020204" pitchFamily="34" charset="0"/>
              </a:rPr>
              <a:t>Le médecin consulte la patient Dans ce cas :</a:t>
            </a:r>
          </a:p>
          <a:p>
            <a:pPr marL="285741" indent="-285741" eaLnBrk="0" fontAlgn="base" hangingPunct="0">
              <a:spcBef>
                <a:spcPct val="0"/>
              </a:spcBef>
              <a:spcAft>
                <a:spcPct val="0"/>
              </a:spcAft>
            </a:pPr>
            <a:r>
              <a:rPr lang="fr-MA" altLang="fr-FR" sz="2000" b="0" dirty="0">
                <a:latin typeface="Arial" panose="020B0604020202020204" pitchFamily="34" charset="0"/>
              </a:rPr>
              <a:t>          - Le médecin prescrit au patient une ordonnance .</a:t>
            </a:r>
          </a:p>
          <a:p>
            <a:pPr marL="285741" indent="-285741" eaLnBrk="0" fontAlgn="base" hangingPunct="0">
              <a:spcBef>
                <a:spcPct val="0"/>
              </a:spcBef>
              <a:spcAft>
                <a:spcPct val="0"/>
              </a:spcAft>
            </a:pPr>
            <a:r>
              <a:rPr lang="fr-MA" altLang="fr-FR" sz="2000" b="0" dirty="0">
                <a:latin typeface="Arial" panose="020B0604020202020204" pitchFamily="34" charset="0"/>
              </a:rPr>
              <a:t>          - Le médecin prescrit au patient un médicament, selon la situation .</a:t>
            </a:r>
          </a:p>
          <a:p>
            <a:pPr marL="285741" indent="-285741" eaLnBrk="0" fontAlgn="base" hangingPunct="0">
              <a:spcBef>
                <a:spcPct val="0"/>
              </a:spcBef>
              <a:spcAft>
                <a:spcPct val="0"/>
              </a:spcAft>
            </a:pPr>
            <a:r>
              <a:rPr lang="fr-MA" altLang="fr-FR" sz="2000" b="0" dirty="0">
                <a:latin typeface="Arial" panose="020B0604020202020204" pitchFamily="34" charset="0"/>
              </a:rPr>
              <a:t>          - le médecin  enregistre la date de consultation  </a:t>
            </a:r>
          </a:p>
          <a:p>
            <a:pPr marL="285741" indent="-285741" eaLnBrk="0" fontAlgn="base" hangingPunct="0">
              <a:spcBef>
                <a:spcPct val="0"/>
              </a:spcBef>
              <a:spcAft>
                <a:spcPct val="0"/>
              </a:spcAft>
            </a:pPr>
            <a:endParaRPr lang="fr-MA" altLang="fr-FR" dirty="0">
              <a:latin typeface="Arial" panose="020B0604020202020204" pitchFamily="34" charset="0"/>
            </a:endParaRPr>
          </a:p>
          <a:p>
            <a:pPr marL="285741" indent="-285741" eaLnBrk="0" fontAlgn="base" hangingPunct="0">
              <a:spcBef>
                <a:spcPct val="0"/>
              </a:spcBef>
              <a:spcAft>
                <a:spcPct val="0"/>
              </a:spcAft>
            </a:pPr>
            <a:endParaRPr lang="fr-MA" altLang="fr-FR" dirty="0">
              <a:latin typeface="Arial" panose="020B0604020202020204" pitchFamily="34" charset="0"/>
            </a:endParaRPr>
          </a:p>
          <a:p>
            <a:pPr eaLnBrk="0" fontAlgn="base" hangingPunct="0">
              <a:spcBef>
                <a:spcPct val="0"/>
              </a:spcBef>
              <a:spcAft>
                <a:spcPct val="0"/>
              </a:spcAft>
            </a:pPr>
            <a:r>
              <a:rPr lang="fr-MA" altLang="fr-FR" dirty="0">
                <a:latin typeface="Arial" panose="020B0604020202020204" pitchFamily="34" charset="0"/>
              </a:rPr>
              <a:t> </a:t>
            </a:r>
          </a:p>
        </p:txBody>
      </p:sp>
    </p:spTree>
    <p:extLst>
      <p:ext uri="{BB962C8B-B14F-4D97-AF65-F5344CB8AC3E}">
        <p14:creationId xmlns:p14="http://schemas.microsoft.com/office/powerpoint/2010/main" val="2520646010"/>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kkkkml.PNG"/>
          <p:cNvPicPr>
            <a:picLocks noChangeAspect="1" noChangeArrowheads="1"/>
          </p:cNvPicPr>
          <p:nvPr/>
        </p:nvPicPr>
        <p:blipFill>
          <a:blip r:embed="rId2"/>
          <a:srcRect/>
          <a:stretch>
            <a:fillRect/>
          </a:stretch>
        </p:blipFill>
        <p:spPr bwMode="auto">
          <a:xfrm>
            <a:off x="935757" y="1224187"/>
            <a:ext cx="12025336" cy="5840980"/>
          </a:xfrm>
          <a:prstGeom prst="rect">
            <a:avLst/>
          </a:prstGeom>
          <a:noFill/>
          <a:ln>
            <a:solidFill>
              <a:schemeClr val="accent5"/>
            </a:solidFill>
          </a:ln>
        </p:spPr>
      </p:pic>
      <p:sp>
        <p:nvSpPr>
          <p:cNvPr id="4" name="Titre 1">
            <a:extLst>
              <a:ext uri="{FF2B5EF4-FFF2-40B4-BE49-F238E27FC236}">
                <a16:creationId xmlns:a16="http://schemas.microsoft.com/office/drawing/2014/main" id="{03423B25-C27D-4B64-98CB-BD8F18040287}"/>
              </a:ext>
            </a:extLst>
          </p:cNvPr>
          <p:cNvSpPr txBox="1">
            <a:spLocks/>
          </p:cNvSpPr>
          <p:nvPr/>
        </p:nvSpPr>
        <p:spPr>
          <a:xfrm>
            <a:off x="611721" y="135734"/>
            <a:ext cx="12673408" cy="936104"/>
          </a:xfrm>
          <a:prstGeom prst="rect">
            <a:avLst/>
          </a:prstGeom>
          <a:ln>
            <a:solidFill>
              <a:schemeClr val="accent5"/>
            </a:solidFill>
          </a:ln>
        </p:spPr>
        <p:txBody>
          <a:bodyPr/>
          <a:lstStyle>
            <a:lvl1pPr algn="ctr" defTabSz="1217715" rtl="0" eaLnBrk="1" latinLnBrk="0" hangingPunct="1">
              <a:spcBef>
                <a:spcPct val="0"/>
              </a:spcBef>
              <a:buNone/>
              <a:defRPr sz="5900" kern="1200">
                <a:solidFill>
                  <a:schemeClr val="tx1"/>
                </a:solidFill>
                <a:latin typeface="+mj-lt"/>
                <a:ea typeface="+mj-ea"/>
                <a:cs typeface="+mj-cs"/>
              </a:defRPr>
            </a:lvl1pPr>
          </a:lstStyle>
          <a:p>
            <a:r>
              <a:rPr lang="fr-MA" altLang="fr-FR" sz="5400" b="1" dirty="0">
                <a:ln w="12700">
                  <a:solidFill>
                    <a:schemeClr val="accent5"/>
                  </a:solidFill>
                  <a:prstDash val="solid"/>
                </a:ln>
                <a:solidFill>
                  <a:schemeClr val="accent5"/>
                </a:solidFill>
                <a:latin typeface="Montserrat ExtraBold" charset="0"/>
                <a:cs typeface="Times New Roman" panose="02020603050405020304" pitchFamily="18" charset="0"/>
              </a:rPr>
              <a:t>Diagramme De Cas D’utilisation</a:t>
            </a: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788144887"/>
              </p:ext>
            </p:extLst>
          </p:nvPr>
        </p:nvGraphicFramePr>
        <p:xfrm>
          <a:off x="1912901" y="814368"/>
          <a:ext cx="9408582" cy="6256900"/>
        </p:xfrm>
        <a:graphic>
          <a:graphicData uri="http://schemas.openxmlformats.org/drawingml/2006/table">
            <a:tbl>
              <a:tblPr firstRow="1" bandRow="1">
                <a:tableStyleId>{5C22544A-7EE6-4342-B048-85BDC9FD1C3A}</a:tableStyleId>
              </a:tblPr>
              <a:tblGrid>
                <a:gridCol w="3136194">
                  <a:extLst>
                    <a:ext uri="{9D8B030D-6E8A-4147-A177-3AD203B41FA5}">
                      <a16:colId xmlns:a16="http://schemas.microsoft.com/office/drawing/2014/main" val="20000"/>
                    </a:ext>
                  </a:extLst>
                </a:gridCol>
                <a:gridCol w="3136194">
                  <a:extLst>
                    <a:ext uri="{9D8B030D-6E8A-4147-A177-3AD203B41FA5}">
                      <a16:colId xmlns:a16="http://schemas.microsoft.com/office/drawing/2014/main" val="20001"/>
                    </a:ext>
                  </a:extLst>
                </a:gridCol>
                <a:gridCol w="3136194">
                  <a:extLst>
                    <a:ext uri="{9D8B030D-6E8A-4147-A177-3AD203B41FA5}">
                      <a16:colId xmlns:a16="http://schemas.microsoft.com/office/drawing/2014/main" val="20002"/>
                    </a:ext>
                  </a:extLst>
                </a:gridCol>
              </a:tblGrid>
              <a:tr h="383834">
                <a:tc>
                  <a:txBody>
                    <a:bodyPr/>
                    <a:lstStyle/>
                    <a:p>
                      <a:pPr algn="ctr"/>
                      <a:r>
                        <a:rPr lang="fr-FR" sz="2100" dirty="0"/>
                        <a:t>Nom</a:t>
                      </a:r>
                      <a:endParaRPr lang="fr-FR" sz="2100" dirty="0">
                        <a:solidFill>
                          <a:schemeClr val="bg1"/>
                        </a:solidFill>
                      </a:endParaRPr>
                    </a:p>
                  </a:txBody>
                  <a:tcPr marL="144069" marR="144069" marT="47909" marB="47909"/>
                </a:tc>
                <a:tc>
                  <a:txBody>
                    <a:bodyPr/>
                    <a:lstStyle/>
                    <a:p>
                      <a:pPr algn="ctr"/>
                      <a:r>
                        <a:rPr lang="fr-FR" sz="2100" dirty="0"/>
                        <a:t>Type</a:t>
                      </a:r>
                    </a:p>
                  </a:txBody>
                  <a:tcPr marL="144069" marR="144069" marT="47909" marB="47909"/>
                </a:tc>
                <a:tc>
                  <a:txBody>
                    <a:bodyPr/>
                    <a:lstStyle/>
                    <a:p>
                      <a:pPr algn="ctr"/>
                      <a:r>
                        <a:rPr lang="fr-FR" sz="2100" dirty="0"/>
                        <a:t>Description</a:t>
                      </a:r>
                    </a:p>
                  </a:txBody>
                  <a:tcPr marL="144069" marR="144069" marT="47909" marB="47909"/>
                </a:tc>
                <a:extLst>
                  <a:ext uri="{0D108BD9-81ED-4DB2-BD59-A6C34878D82A}">
                    <a16:rowId xmlns:a16="http://schemas.microsoft.com/office/drawing/2014/main" val="10000"/>
                  </a:ext>
                </a:extLst>
              </a:tr>
              <a:tr h="355701">
                <a:tc>
                  <a:txBody>
                    <a:bodyPr/>
                    <a:lstStyle/>
                    <a:p>
                      <a:pPr algn="l"/>
                      <a:r>
                        <a:rPr lang="fr-FR" sz="1900" b="1" dirty="0">
                          <a:solidFill>
                            <a:srgbClr val="FF0000"/>
                          </a:solidFill>
                        </a:rPr>
                        <a:t>NumM</a:t>
                      </a:r>
                    </a:p>
                  </a:txBody>
                  <a:tcPr marL="144069" marR="144069" marT="47909" marB="47909"/>
                </a:tc>
                <a:tc>
                  <a:txBody>
                    <a:bodyPr/>
                    <a:lstStyle/>
                    <a:p>
                      <a:pPr algn="l"/>
                      <a:r>
                        <a:rPr lang="fr-FR" sz="1900" dirty="0"/>
                        <a:t>Numérique</a:t>
                      </a:r>
                    </a:p>
                  </a:txBody>
                  <a:tcPr marL="144069" marR="144069" marT="47909" marB="47909"/>
                </a:tc>
                <a:tc>
                  <a:txBody>
                    <a:bodyPr/>
                    <a:lstStyle/>
                    <a:p>
                      <a:pPr algn="l"/>
                      <a:r>
                        <a:rPr lang="fr-FR" sz="1900" dirty="0"/>
                        <a:t>Numéro de médecin</a:t>
                      </a:r>
                    </a:p>
                  </a:txBody>
                  <a:tcPr marL="144069" marR="144069" marT="47909" marB="47909"/>
                </a:tc>
                <a:extLst>
                  <a:ext uri="{0D108BD9-81ED-4DB2-BD59-A6C34878D82A}">
                    <a16:rowId xmlns:a16="http://schemas.microsoft.com/office/drawing/2014/main" val="10001"/>
                  </a:ext>
                </a:extLst>
              </a:tr>
              <a:tr h="355701">
                <a:tc>
                  <a:txBody>
                    <a:bodyPr/>
                    <a:lstStyle/>
                    <a:p>
                      <a:pPr algn="l"/>
                      <a:r>
                        <a:rPr lang="fr-FR" sz="1900" dirty="0"/>
                        <a:t>Nom</a:t>
                      </a:r>
                    </a:p>
                  </a:txBody>
                  <a:tcPr marL="144069" marR="144069" marT="47909" marB="47909"/>
                </a:tc>
                <a:tc>
                  <a:txBody>
                    <a:bodyPr/>
                    <a:lstStyle/>
                    <a:p>
                      <a:pPr algn="l"/>
                      <a:r>
                        <a:rPr lang="fr-FR" sz="1900" dirty="0"/>
                        <a:t>Texte</a:t>
                      </a:r>
                    </a:p>
                  </a:txBody>
                  <a:tcPr marL="144069" marR="144069" marT="47909" marB="47909"/>
                </a:tc>
                <a:tc>
                  <a:txBody>
                    <a:bodyPr/>
                    <a:lstStyle/>
                    <a:p>
                      <a:pPr algn="l"/>
                      <a:r>
                        <a:rPr lang="fr-FR" sz="1900" dirty="0"/>
                        <a:t>Nom de médecin</a:t>
                      </a:r>
                    </a:p>
                  </a:txBody>
                  <a:tcPr marL="144069" marR="144069" marT="47909" marB="47909"/>
                </a:tc>
                <a:extLst>
                  <a:ext uri="{0D108BD9-81ED-4DB2-BD59-A6C34878D82A}">
                    <a16:rowId xmlns:a16="http://schemas.microsoft.com/office/drawing/2014/main" val="10002"/>
                  </a:ext>
                </a:extLst>
              </a:tr>
              <a:tr h="355701">
                <a:tc>
                  <a:txBody>
                    <a:bodyPr/>
                    <a:lstStyle/>
                    <a:p>
                      <a:pPr algn="l"/>
                      <a:r>
                        <a:rPr lang="fr-FR" sz="1900" dirty="0"/>
                        <a:t>Prénom</a:t>
                      </a:r>
                    </a:p>
                  </a:txBody>
                  <a:tcPr marL="144069" marR="144069" marT="47909" marB="47909"/>
                </a:tc>
                <a:tc>
                  <a:txBody>
                    <a:bodyPr/>
                    <a:lstStyle/>
                    <a:p>
                      <a:pPr algn="l"/>
                      <a:r>
                        <a:rPr lang="fr-FR" sz="1900" dirty="0"/>
                        <a:t>Texte</a:t>
                      </a:r>
                    </a:p>
                  </a:txBody>
                  <a:tcPr marL="144069" marR="144069" marT="47909" marB="47909"/>
                </a:tc>
                <a:tc>
                  <a:txBody>
                    <a:bodyPr/>
                    <a:lstStyle/>
                    <a:p>
                      <a:pPr algn="l"/>
                      <a:r>
                        <a:rPr lang="fr-FR" sz="1900" dirty="0"/>
                        <a:t>Prénom</a:t>
                      </a:r>
                      <a:r>
                        <a:rPr lang="fr-FR" sz="1900" baseline="0" dirty="0"/>
                        <a:t> de médecin</a:t>
                      </a:r>
                      <a:endParaRPr lang="fr-FR" sz="1900" dirty="0"/>
                    </a:p>
                  </a:txBody>
                  <a:tcPr marL="144069" marR="144069" marT="47909" marB="47909"/>
                </a:tc>
                <a:extLst>
                  <a:ext uri="{0D108BD9-81ED-4DB2-BD59-A6C34878D82A}">
                    <a16:rowId xmlns:a16="http://schemas.microsoft.com/office/drawing/2014/main" val="10003"/>
                  </a:ext>
                </a:extLst>
              </a:tr>
              <a:tr h="355701">
                <a:tc>
                  <a:txBody>
                    <a:bodyPr/>
                    <a:lstStyle/>
                    <a:p>
                      <a:pPr algn="l"/>
                      <a:r>
                        <a:rPr lang="fr-FR" sz="1900" dirty="0"/>
                        <a:t>Spécialité</a:t>
                      </a:r>
                    </a:p>
                  </a:txBody>
                  <a:tcPr marL="144069" marR="144069" marT="47909" marB="47909"/>
                </a:tc>
                <a:tc>
                  <a:txBody>
                    <a:bodyPr/>
                    <a:lstStyle/>
                    <a:p>
                      <a:pPr algn="l"/>
                      <a:r>
                        <a:rPr lang="fr-FR" sz="1900" dirty="0"/>
                        <a:t>Texte</a:t>
                      </a:r>
                    </a:p>
                  </a:txBody>
                  <a:tcPr marL="144069" marR="144069" marT="47909" marB="47909"/>
                </a:tc>
                <a:tc>
                  <a:txBody>
                    <a:bodyPr/>
                    <a:lstStyle/>
                    <a:p>
                      <a:pPr algn="l"/>
                      <a:r>
                        <a:rPr lang="fr-FR" sz="1900" dirty="0"/>
                        <a:t>Spécialité </a:t>
                      </a:r>
                      <a:r>
                        <a:rPr lang="fr-FR" sz="1900" baseline="0" dirty="0"/>
                        <a:t>de médecin</a:t>
                      </a:r>
                      <a:endParaRPr lang="fr-FR" sz="1900" dirty="0"/>
                    </a:p>
                  </a:txBody>
                  <a:tcPr marL="144069" marR="144069" marT="47909" marB="47909"/>
                </a:tc>
                <a:extLst>
                  <a:ext uri="{0D108BD9-81ED-4DB2-BD59-A6C34878D82A}">
                    <a16:rowId xmlns:a16="http://schemas.microsoft.com/office/drawing/2014/main" val="10004"/>
                  </a:ext>
                </a:extLst>
              </a:tr>
              <a:tr h="355701">
                <a:tc>
                  <a:txBody>
                    <a:bodyPr/>
                    <a:lstStyle/>
                    <a:p>
                      <a:pPr algn="l"/>
                      <a:r>
                        <a:rPr lang="fr-FR" sz="1900" dirty="0"/>
                        <a:t>Email</a:t>
                      </a:r>
                    </a:p>
                  </a:txBody>
                  <a:tcPr marL="144069" marR="144069" marT="47909" marB="47909"/>
                </a:tc>
                <a:tc>
                  <a:txBody>
                    <a:bodyPr/>
                    <a:lstStyle/>
                    <a:p>
                      <a:pPr algn="l"/>
                      <a:r>
                        <a:rPr lang="fr-FR" sz="1900" dirty="0"/>
                        <a:t>Texte</a:t>
                      </a:r>
                    </a:p>
                  </a:txBody>
                  <a:tcPr marL="144069" marR="144069" marT="47909" marB="47909"/>
                </a:tc>
                <a:tc>
                  <a:txBody>
                    <a:bodyPr/>
                    <a:lstStyle/>
                    <a:p>
                      <a:pPr marL="0" marR="0" indent="0" algn="l" defTabSz="1006619" rtl="0" eaLnBrk="1" fontAlgn="auto" latinLnBrk="0" hangingPunct="1">
                        <a:lnSpc>
                          <a:spcPct val="100000"/>
                        </a:lnSpc>
                        <a:spcBef>
                          <a:spcPts val="0"/>
                        </a:spcBef>
                        <a:spcAft>
                          <a:spcPts val="0"/>
                        </a:spcAft>
                        <a:buClrTx/>
                        <a:buSzTx/>
                        <a:buFontTx/>
                        <a:buNone/>
                        <a:tabLst/>
                        <a:defRPr/>
                      </a:pPr>
                      <a:r>
                        <a:rPr lang="fr-FR" sz="1900" dirty="0"/>
                        <a:t>Email </a:t>
                      </a:r>
                      <a:r>
                        <a:rPr lang="fr-FR" sz="1900" baseline="0" dirty="0"/>
                        <a:t>de médecin</a:t>
                      </a:r>
                      <a:endParaRPr lang="fr-FR" sz="1900" dirty="0"/>
                    </a:p>
                  </a:txBody>
                  <a:tcPr marL="144069" marR="144069" marT="47909" marB="47909"/>
                </a:tc>
                <a:extLst>
                  <a:ext uri="{0D108BD9-81ED-4DB2-BD59-A6C34878D82A}">
                    <a16:rowId xmlns:a16="http://schemas.microsoft.com/office/drawing/2014/main" val="10005"/>
                  </a:ext>
                </a:extLst>
              </a:tr>
              <a:tr h="355701">
                <a:tc>
                  <a:txBody>
                    <a:bodyPr/>
                    <a:lstStyle/>
                    <a:p>
                      <a:pPr algn="l"/>
                      <a:r>
                        <a:rPr lang="fr-FR" sz="1900" dirty="0"/>
                        <a:t>Tél</a:t>
                      </a:r>
                    </a:p>
                  </a:txBody>
                  <a:tcPr marL="144069" marR="144069" marT="47909" marB="47909"/>
                </a:tc>
                <a:tc>
                  <a:txBody>
                    <a:bodyPr/>
                    <a:lstStyle/>
                    <a:p>
                      <a:pPr algn="l"/>
                      <a:r>
                        <a:rPr lang="fr-FR" sz="1900" dirty="0"/>
                        <a:t>Numérique</a:t>
                      </a:r>
                    </a:p>
                  </a:txBody>
                  <a:tcPr marL="144069" marR="144069" marT="47909" marB="47909"/>
                </a:tc>
                <a:tc>
                  <a:txBody>
                    <a:bodyPr/>
                    <a:lstStyle/>
                    <a:p>
                      <a:pPr marL="0" marR="0" indent="0" algn="l" defTabSz="1006619" rtl="0" eaLnBrk="1" fontAlgn="auto" latinLnBrk="0" hangingPunct="1">
                        <a:lnSpc>
                          <a:spcPct val="100000"/>
                        </a:lnSpc>
                        <a:spcBef>
                          <a:spcPts val="0"/>
                        </a:spcBef>
                        <a:spcAft>
                          <a:spcPts val="0"/>
                        </a:spcAft>
                        <a:buClrTx/>
                        <a:buSzTx/>
                        <a:buFontTx/>
                        <a:buNone/>
                        <a:tabLst/>
                        <a:defRPr/>
                      </a:pPr>
                      <a:r>
                        <a:rPr lang="fr-FR" sz="1900" dirty="0"/>
                        <a:t>Tél </a:t>
                      </a:r>
                      <a:r>
                        <a:rPr lang="fr-FR" sz="1900" baseline="0" dirty="0"/>
                        <a:t>de médecin</a:t>
                      </a:r>
                      <a:endParaRPr lang="fr-FR" sz="1900" dirty="0"/>
                    </a:p>
                  </a:txBody>
                  <a:tcPr marL="144069" marR="144069" marT="47909" marB="47909"/>
                </a:tc>
                <a:extLst>
                  <a:ext uri="{0D108BD9-81ED-4DB2-BD59-A6C34878D82A}">
                    <a16:rowId xmlns:a16="http://schemas.microsoft.com/office/drawing/2014/main" val="10006"/>
                  </a:ext>
                </a:extLst>
              </a:tr>
              <a:tr h="355701">
                <a:tc>
                  <a:txBody>
                    <a:bodyPr/>
                    <a:lstStyle/>
                    <a:p>
                      <a:pPr algn="l"/>
                      <a:r>
                        <a:rPr lang="fr-FR" sz="1900" dirty="0"/>
                        <a:t>Adresse</a:t>
                      </a:r>
                    </a:p>
                  </a:txBody>
                  <a:tcPr marL="144069" marR="144069" marT="47909" marB="47909"/>
                </a:tc>
                <a:tc>
                  <a:txBody>
                    <a:bodyPr/>
                    <a:lstStyle/>
                    <a:p>
                      <a:pPr algn="l"/>
                      <a:r>
                        <a:rPr lang="fr-FR" sz="1900" dirty="0"/>
                        <a:t>texte</a:t>
                      </a:r>
                    </a:p>
                  </a:txBody>
                  <a:tcPr marL="144069" marR="144069" marT="47909" marB="47909"/>
                </a:tc>
                <a:tc>
                  <a:txBody>
                    <a:bodyPr/>
                    <a:lstStyle/>
                    <a:p>
                      <a:pPr marL="0" marR="0" indent="0" algn="l" defTabSz="1006619" rtl="0" eaLnBrk="1" fontAlgn="auto" latinLnBrk="0" hangingPunct="1">
                        <a:lnSpc>
                          <a:spcPct val="100000"/>
                        </a:lnSpc>
                        <a:spcBef>
                          <a:spcPts val="0"/>
                        </a:spcBef>
                        <a:spcAft>
                          <a:spcPts val="0"/>
                        </a:spcAft>
                        <a:buClrTx/>
                        <a:buSzTx/>
                        <a:buFontTx/>
                        <a:buNone/>
                        <a:tabLst/>
                        <a:defRPr/>
                      </a:pPr>
                      <a:r>
                        <a:rPr lang="fr-FR" sz="1900" dirty="0"/>
                        <a:t>Adresse </a:t>
                      </a:r>
                      <a:r>
                        <a:rPr lang="fr-FR" sz="1900" baseline="0" dirty="0"/>
                        <a:t>de médecin</a:t>
                      </a:r>
                      <a:endParaRPr lang="fr-FR" sz="1900" dirty="0"/>
                    </a:p>
                  </a:txBody>
                  <a:tcPr marL="144069" marR="144069" marT="47909" marB="47909"/>
                </a:tc>
                <a:extLst>
                  <a:ext uri="{0D108BD9-81ED-4DB2-BD59-A6C34878D82A}">
                    <a16:rowId xmlns:a16="http://schemas.microsoft.com/office/drawing/2014/main" val="10007"/>
                  </a:ext>
                </a:extLst>
              </a:tr>
              <a:tr h="364898">
                <a:tc>
                  <a:txBody>
                    <a:bodyPr/>
                    <a:lstStyle/>
                    <a:p>
                      <a:r>
                        <a:rPr lang="fr-FR" sz="2000" b="1" dirty="0">
                          <a:solidFill>
                            <a:srgbClr val="FF0000"/>
                          </a:solidFill>
                        </a:rPr>
                        <a:t>NumJ</a:t>
                      </a:r>
                    </a:p>
                  </a:txBody>
                  <a:tcPr marT="45271" marB="4527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a:t>Numérique</a:t>
                      </a:r>
                    </a:p>
                  </a:txBody>
                  <a:tcPr marT="45271" marB="45271"/>
                </a:tc>
                <a:tc>
                  <a:txBody>
                    <a:bodyPr/>
                    <a:lstStyle/>
                    <a:p>
                      <a:r>
                        <a:rPr lang="fr-FR" sz="2000" dirty="0"/>
                        <a:t>Numéro de journée</a:t>
                      </a:r>
                    </a:p>
                  </a:txBody>
                  <a:tcPr marT="45271" marB="45271"/>
                </a:tc>
                <a:extLst>
                  <a:ext uri="{0D108BD9-81ED-4DB2-BD59-A6C34878D82A}">
                    <a16:rowId xmlns:a16="http://schemas.microsoft.com/office/drawing/2014/main" val="10008"/>
                  </a:ext>
                </a:extLst>
              </a:tr>
              <a:tr h="364898">
                <a:tc>
                  <a:txBody>
                    <a:bodyPr/>
                    <a:lstStyle/>
                    <a:p>
                      <a:r>
                        <a:rPr lang="fr-FR" sz="2000" dirty="0"/>
                        <a:t>Heure Début</a:t>
                      </a:r>
                    </a:p>
                  </a:txBody>
                  <a:tcPr marT="45271" marB="45271"/>
                </a:tc>
                <a:tc>
                  <a:txBody>
                    <a:bodyPr/>
                    <a:lstStyle/>
                    <a:p>
                      <a:r>
                        <a:rPr lang="fr-FR" sz="2000" dirty="0"/>
                        <a:t>Time</a:t>
                      </a:r>
                    </a:p>
                  </a:txBody>
                  <a:tcPr marT="45271" marB="45271"/>
                </a:tc>
                <a:tc>
                  <a:txBody>
                    <a:bodyPr/>
                    <a:lstStyle/>
                    <a:p>
                      <a:r>
                        <a:rPr lang="fr-FR" sz="2000" dirty="0"/>
                        <a:t>Heure début de</a:t>
                      </a:r>
                      <a:r>
                        <a:rPr lang="fr-FR" sz="2000" baseline="0" dirty="0"/>
                        <a:t> journée</a:t>
                      </a:r>
                      <a:endParaRPr lang="fr-FR" sz="2000" dirty="0"/>
                    </a:p>
                  </a:txBody>
                  <a:tcPr marT="45271" marB="45271"/>
                </a:tc>
                <a:extLst>
                  <a:ext uri="{0D108BD9-81ED-4DB2-BD59-A6C34878D82A}">
                    <a16:rowId xmlns:a16="http://schemas.microsoft.com/office/drawing/2014/main" val="10009"/>
                  </a:ext>
                </a:extLst>
              </a:tr>
              <a:tr h="364898">
                <a:tc>
                  <a:txBody>
                    <a:bodyPr/>
                    <a:lstStyle/>
                    <a:p>
                      <a:r>
                        <a:rPr lang="fr-FR" sz="2000" dirty="0"/>
                        <a:t>HeureFin</a:t>
                      </a:r>
                    </a:p>
                  </a:txBody>
                  <a:tcPr marT="45271" marB="45271"/>
                </a:tc>
                <a:tc>
                  <a:txBody>
                    <a:bodyPr/>
                    <a:lstStyle/>
                    <a:p>
                      <a:r>
                        <a:rPr lang="fr-FR" sz="2000" dirty="0"/>
                        <a:t>Time</a:t>
                      </a:r>
                    </a:p>
                  </a:txBody>
                  <a:tcPr marT="45271" marB="45271"/>
                </a:tc>
                <a:tc>
                  <a:txBody>
                    <a:bodyPr/>
                    <a:lstStyle/>
                    <a:p>
                      <a:r>
                        <a:rPr lang="fr-FR" sz="2000" dirty="0"/>
                        <a:t>Heure fin de journée</a:t>
                      </a:r>
                    </a:p>
                  </a:txBody>
                  <a:tcPr marT="45271" marB="45271"/>
                </a:tc>
                <a:extLst>
                  <a:ext uri="{0D108BD9-81ED-4DB2-BD59-A6C34878D82A}">
                    <a16:rowId xmlns:a16="http://schemas.microsoft.com/office/drawing/2014/main" val="10010"/>
                  </a:ext>
                </a:extLst>
              </a:tr>
              <a:tr h="355701">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1900" b="1" dirty="0">
                          <a:solidFill>
                            <a:srgbClr val="FF0000"/>
                          </a:solidFill>
                        </a:rPr>
                        <a:t>NumR</a:t>
                      </a:r>
                    </a:p>
                  </a:txBody>
                  <a:tcPr marL="144069" marR="144069" marT="47909" marB="47909"/>
                </a:tc>
                <a:tc>
                  <a:txBody>
                    <a:bodyPr/>
                    <a:lstStyle/>
                    <a:p>
                      <a:pPr algn="l"/>
                      <a:r>
                        <a:rPr lang="fr-FR" sz="1900" dirty="0"/>
                        <a:t>Numérique</a:t>
                      </a:r>
                    </a:p>
                  </a:txBody>
                  <a:tcPr marL="144069" marR="144069" marT="47909" marB="47909"/>
                </a:tc>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1900" dirty="0"/>
                        <a:t>Numéro de rendez-vous</a:t>
                      </a:r>
                    </a:p>
                  </a:txBody>
                  <a:tcPr marL="144069" marR="144069" marT="47909" marB="47909"/>
                </a:tc>
                <a:extLst>
                  <a:ext uri="{0D108BD9-81ED-4DB2-BD59-A6C34878D82A}">
                    <a16:rowId xmlns:a16="http://schemas.microsoft.com/office/drawing/2014/main" val="10011"/>
                  </a:ext>
                </a:extLst>
              </a:tr>
              <a:tr h="355701">
                <a:tc>
                  <a:txBody>
                    <a:bodyPr/>
                    <a:lstStyle/>
                    <a:p>
                      <a:pPr algn="l"/>
                      <a:r>
                        <a:rPr lang="fr-FR" sz="1900" dirty="0"/>
                        <a:t>DateR</a:t>
                      </a:r>
                    </a:p>
                  </a:txBody>
                  <a:tcPr marL="144069" marR="144069" marT="47909" marB="47909"/>
                </a:tc>
                <a:tc>
                  <a:txBody>
                    <a:bodyPr/>
                    <a:lstStyle/>
                    <a:p>
                      <a:pPr algn="l"/>
                      <a:r>
                        <a:rPr lang="fr-FR" sz="1900" dirty="0"/>
                        <a:t>Date</a:t>
                      </a:r>
                    </a:p>
                  </a:txBody>
                  <a:tcPr marL="144069" marR="144069" marT="47909" marB="47909"/>
                </a:tc>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1900" dirty="0"/>
                        <a:t>Date de rendez-vous</a:t>
                      </a:r>
                    </a:p>
                  </a:txBody>
                  <a:tcPr marL="144069" marR="144069" marT="47909" marB="47909"/>
                </a:tc>
                <a:extLst>
                  <a:ext uri="{0D108BD9-81ED-4DB2-BD59-A6C34878D82A}">
                    <a16:rowId xmlns:a16="http://schemas.microsoft.com/office/drawing/2014/main" val="10012"/>
                  </a:ext>
                </a:extLst>
              </a:tr>
              <a:tr h="355701">
                <a:tc>
                  <a:txBody>
                    <a:bodyPr/>
                    <a:lstStyle/>
                    <a:p>
                      <a:pPr algn="l"/>
                      <a:r>
                        <a:rPr lang="fr-FR" sz="1900" dirty="0"/>
                        <a:t>Heure</a:t>
                      </a:r>
                    </a:p>
                  </a:txBody>
                  <a:tcPr marL="144069" marR="144069" marT="47909" marB="47909"/>
                </a:tc>
                <a:tc>
                  <a:txBody>
                    <a:bodyPr/>
                    <a:lstStyle/>
                    <a:p>
                      <a:pPr algn="l"/>
                      <a:r>
                        <a:rPr lang="fr-FR" sz="1900" dirty="0"/>
                        <a:t>Date</a:t>
                      </a:r>
                    </a:p>
                  </a:txBody>
                  <a:tcPr marL="144069" marR="144069" marT="47909" marB="47909"/>
                </a:tc>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1900" dirty="0"/>
                        <a:t>Heure de rendez-vous</a:t>
                      </a:r>
                    </a:p>
                  </a:txBody>
                  <a:tcPr marL="144069" marR="144069" marT="47909" marB="47909"/>
                </a:tc>
                <a:extLst>
                  <a:ext uri="{0D108BD9-81ED-4DB2-BD59-A6C34878D82A}">
                    <a16:rowId xmlns:a16="http://schemas.microsoft.com/office/drawing/2014/main" val="10013"/>
                  </a:ext>
                </a:extLst>
              </a:tr>
              <a:tr h="369768">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2000" b="1" u="none" strike="noStrike" dirty="0">
                          <a:solidFill>
                            <a:srgbClr val="FF0000"/>
                          </a:solidFill>
                          <a:effectLst/>
                        </a:rPr>
                        <a:t>NumP</a:t>
                      </a:r>
                      <a:endParaRPr lang="fr-FR" sz="2000" b="1" i="0" u="none" strike="noStrike" dirty="0">
                        <a:solidFill>
                          <a:srgbClr val="FF0000"/>
                        </a:solidFill>
                        <a:effectLst/>
                      </a:endParaRPr>
                    </a:p>
                  </a:txBody>
                  <a:tcPr marL="144069" marR="144069" marT="47909" marB="47909"/>
                </a:tc>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2000" b="0" u="none" strike="noStrike" dirty="0">
                          <a:effectLst/>
                        </a:rPr>
                        <a:t>Numérique</a:t>
                      </a:r>
                      <a:endParaRPr lang="fr-FR" sz="2000" b="0" i="0" u="none" strike="noStrike" dirty="0">
                        <a:effectLst/>
                      </a:endParaRPr>
                    </a:p>
                  </a:txBody>
                  <a:tcPr marL="144069" marR="144069" marT="47909" marB="47909"/>
                </a:tc>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2000" b="0" u="none" strike="noStrike" dirty="0">
                          <a:effectLst/>
                        </a:rPr>
                        <a:t>Numéro de patient</a:t>
                      </a:r>
                      <a:endParaRPr lang="fr-FR" sz="2000" b="0" i="0" u="none" strike="noStrike" dirty="0">
                        <a:effectLst/>
                      </a:endParaRPr>
                    </a:p>
                  </a:txBody>
                  <a:tcPr marL="144069" marR="144069" marT="47909" marB="47909"/>
                </a:tc>
                <a:extLst>
                  <a:ext uri="{0D108BD9-81ED-4DB2-BD59-A6C34878D82A}">
                    <a16:rowId xmlns:a16="http://schemas.microsoft.com/office/drawing/2014/main" val="10014"/>
                  </a:ext>
                </a:extLst>
              </a:tr>
              <a:tr h="369768">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2000" dirty="0"/>
                        <a:t>NomP</a:t>
                      </a:r>
                    </a:p>
                  </a:txBody>
                  <a:tcPr marL="144069" marR="144069" marT="47909" marB="47909"/>
                </a:tc>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2000" dirty="0"/>
                        <a:t>Texte</a:t>
                      </a:r>
                    </a:p>
                  </a:txBody>
                  <a:tcPr marL="144069" marR="144069" marT="47909" marB="47909"/>
                </a:tc>
                <a:tc>
                  <a:txBody>
                    <a:bodyPr/>
                    <a:lstStyle/>
                    <a:p>
                      <a:pPr algn="l"/>
                      <a:r>
                        <a:rPr lang="fr-FR" sz="1800" dirty="0"/>
                        <a:t>Nom de patient</a:t>
                      </a:r>
                    </a:p>
                  </a:txBody>
                  <a:tcPr marL="93345" marR="93345" marT="45627" marB="45627"/>
                </a:tc>
                <a:extLst>
                  <a:ext uri="{0D108BD9-81ED-4DB2-BD59-A6C34878D82A}">
                    <a16:rowId xmlns:a16="http://schemas.microsoft.com/office/drawing/2014/main" val="10015"/>
                  </a:ext>
                </a:extLst>
              </a:tr>
            </a:tbl>
          </a:graphicData>
        </a:graphic>
      </p:graphicFrame>
      <p:sp>
        <p:nvSpPr>
          <p:cNvPr id="4" name="Titre 1">
            <a:extLst>
              <a:ext uri="{FF2B5EF4-FFF2-40B4-BE49-F238E27FC236}">
                <a16:creationId xmlns:a16="http://schemas.microsoft.com/office/drawing/2014/main" id="{1D476EC3-AE6D-452C-8347-FD64448D1BF1}"/>
              </a:ext>
            </a:extLst>
          </p:cNvPr>
          <p:cNvSpPr txBox="1">
            <a:spLocks/>
          </p:cNvSpPr>
          <p:nvPr/>
        </p:nvSpPr>
        <p:spPr>
          <a:xfrm>
            <a:off x="719733" y="0"/>
            <a:ext cx="12385376" cy="504106"/>
          </a:xfrm>
          <a:prstGeom prst="rect">
            <a:avLst/>
          </a:prstGeom>
          <a:ln>
            <a:solidFill>
              <a:schemeClr val="bg1"/>
            </a:solidFill>
          </a:ln>
        </p:spPr>
        <p:txBody>
          <a:bodyPr/>
          <a:lstStyle>
            <a:lvl1pPr algn="ctr" defTabSz="1217715" rtl="0" eaLnBrk="1" latinLnBrk="0" hangingPunct="1">
              <a:spcBef>
                <a:spcPct val="0"/>
              </a:spcBef>
              <a:buNone/>
              <a:defRPr sz="5900" kern="1200">
                <a:solidFill>
                  <a:schemeClr val="tx1"/>
                </a:solidFill>
                <a:latin typeface="+mj-lt"/>
                <a:ea typeface="+mj-ea"/>
                <a:cs typeface="+mj-cs"/>
              </a:defRPr>
            </a:lvl1pPr>
          </a:lstStyle>
          <a:p>
            <a:r>
              <a:rPr lang="fr-MA" altLang="fr-FR" sz="4800" b="1" dirty="0">
                <a:ln w="12700">
                  <a:solidFill>
                    <a:schemeClr val="accent5"/>
                  </a:solidFill>
                  <a:prstDash val="solid"/>
                </a:ln>
                <a:solidFill>
                  <a:schemeClr val="accent5"/>
                </a:solidFill>
                <a:latin typeface="Montserrat ExtraBold" charset="0"/>
                <a:cs typeface="Times New Roman" panose="02020603050405020304" pitchFamily="18" charset="0"/>
              </a:rPr>
              <a:t>Dictionnaire De Données</a:t>
            </a:r>
          </a:p>
        </p:txBody>
      </p:sp>
    </p:spTree>
  </p:cSld>
  <p:clrMapOvr>
    <a:masterClrMapping/>
  </p:clrMapOvr>
  <p:transition>
    <p:split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2198653" y="171426"/>
          <a:ext cx="9408582" cy="6804702"/>
        </p:xfrm>
        <a:graphic>
          <a:graphicData uri="http://schemas.openxmlformats.org/drawingml/2006/table">
            <a:tbl>
              <a:tblPr firstRow="1" bandRow="1">
                <a:tableStyleId>{69CF1AB2-1976-4502-BF36-3FF5EA218861}</a:tableStyleId>
              </a:tblPr>
              <a:tblGrid>
                <a:gridCol w="3136194">
                  <a:extLst>
                    <a:ext uri="{9D8B030D-6E8A-4147-A177-3AD203B41FA5}">
                      <a16:colId xmlns:a16="http://schemas.microsoft.com/office/drawing/2014/main" val="20000"/>
                    </a:ext>
                  </a:extLst>
                </a:gridCol>
                <a:gridCol w="3136194">
                  <a:extLst>
                    <a:ext uri="{9D8B030D-6E8A-4147-A177-3AD203B41FA5}">
                      <a16:colId xmlns:a16="http://schemas.microsoft.com/office/drawing/2014/main" val="20001"/>
                    </a:ext>
                  </a:extLst>
                </a:gridCol>
                <a:gridCol w="3136194">
                  <a:extLst>
                    <a:ext uri="{9D8B030D-6E8A-4147-A177-3AD203B41FA5}">
                      <a16:colId xmlns:a16="http://schemas.microsoft.com/office/drawing/2014/main" val="20002"/>
                    </a:ext>
                  </a:extLst>
                </a:gridCol>
              </a:tblGrid>
              <a:tr h="370840">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2000" b="0" dirty="0"/>
                        <a:t>PrénomP</a:t>
                      </a:r>
                    </a:p>
                  </a:txBody>
                  <a:tcPr marL="144069" marR="144069" marT="47909" marB="47909"/>
                </a:tc>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2000" b="0" dirty="0"/>
                        <a:t>Texte</a:t>
                      </a:r>
                    </a:p>
                  </a:txBody>
                  <a:tcPr marL="144069" marR="144069" marT="47909" marB="47909"/>
                </a:tc>
                <a:tc>
                  <a:txBody>
                    <a:bodyPr/>
                    <a:lstStyle/>
                    <a:p>
                      <a:pPr algn="l"/>
                      <a:r>
                        <a:rPr lang="fr-FR" sz="1800" b="0" dirty="0"/>
                        <a:t>Prénom de patient</a:t>
                      </a:r>
                    </a:p>
                  </a:txBody>
                  <a:tcPr marL="93345" marR="93345" marT="45627" marB="45627"/>
                </a:tc>
                <a:extLst>
                  <a:ext uri="{0D108BD9-81ED-4DB2-BD59-A6C34878D82A}">
                    <a16:rowId xmlns:a16="http://schemas.microsoft.com/office/drawing/2014/main" val="10000"/>
                  </a:ext>
                </a:extLst>
              </a:tr>
              <a:tr h="370840">
                <a:tc>
                  <a:txBody>
                    <a:bodyPr/>
                    <a:lstStyle/>
                    <a:p>
                      <a:pPr algn="l"/>
                      <a:r>
                        <a:rPr lang="fr-FR" sz="1800" b="0" dirty="0"/>
                        <a:t>Sexe</a:t>
                      </a:r>
                    </a:p>
                  </a:txBody>
                  <a:tcPr marL="93345" marR="93345" marT="45627" marB="45627"/>
                </a:tc>
                <a:tc>
                  <a:txBody>
                    <a:bodyPr/>
                    <a:lstStyle/>
                    <a:p>
                      <a:pPr algn="l"/>
                      <a:r>
                        <a:rPr lang="fr-FR" sz="1800" b="0" dirty="0"/>
                        <a:t>Texte</a:t>
                      </a:r>
                    </a:p>
                  </a:txBody>
                  <a:tcPr marL="93345" marR="93345" marT="45627" marB="45627"/>
                </a:tc>
                <a:tc>
                  <a:txBody>
                    <a:bodyPr/>
                    <a:lstStyle/>
                    <a:p>
                      <a:pPr algn="l"/>
                      <a:r>
                        <a:rPr lang="fr-FR" sz="1800" b="0" dirty="0"/>
                        <a:t>Sexe de patient</a:t>
                      </a:r>
                    </a:p>
                  </a:txBody>
                  <a:tcPr marL="93345" marR="93345" marT="45627" marB="45627"/>
                </a:tc>
                <a:extLst>
                  <a:ext uri="{0D108BD9-81ED-4DB2-BD59-A6C34878D82A}">
                    <a16:rowId xmlns:a16="http://schemas.microsoft.com/office/drawing/2014/main" val="10001"/>
                  </a:ext>
                </a:extLst>
              </a:tr>
              <a:tr h="370840">
                <a:tc>
                  <a:txBody>
                    <a:bodyPr/>
                    <a:lstStyle/>
                    <a:p>
                      <a:pPr algn="l"/>
                      <a:r>
                        <a:rPr lang="fr-FR" sz="1800" b="0" dirty="0"/>
                        <a:t>DateN</a:t>
                      </a:r>
                    </a:p>
                  </a:txBody>
                  <a:tcPr marL="93345" marR="93345" marT="45627" marB="45627"/>
                </a:tc>
                <a:tc>
                  <a:txBody>
                    <a:bodyPr/>
                    <a:lstStyle/>
                    <a:p>
                      <a:pPr algn="l"/>
                      <a:r>
                        <a:rPr lang="fr-FR" sz="1800" b="0" dirty="0"/>
                        <a:t>Numérique</a:t>
                      </a:r>
                    </a:p>
                  </a:txBody>
                  <a:tcPr marL="93345" marR="93345" marT="45627" marB="45627"/>
                </a:tc>
                <a:tc>
                  <a:txBody>
                    <a:bodyPr/>
                    <a:lstStyle/>
                    <a:p>
                      <a:pPr algn="l"/>
                      <a:r>
                        <a:rPr lang="fr-FR" sz="1800" b="0" dirty="0"/>
                        <a:t>Date naissance de patient</a:t>
                      </a:r>
                    </a:p>
                  </a:txBody>
                  <a:tcPr marL="93345" marR="93345" marT="45627" marB="45627"/>
                </a:tc>
                <a:extLst>
                  <a:ext uri="{0D108BD9-81ED-4DB2-BD59-A6C34878D82A}">
                    <a16:rowId xmlns:a16="http://schemas.microsoft.com/office/drawing/2014/main" val="10002"/>
                  </a:ext>
                </a:extLst>
              </a:tr>
              <a:tr h="370840">
                <a:tc>
                  <a:txBody>
                    <a:bodyPr/>
                    <a:lstStyle/>
                    <a:p>
                      <a:pPr algn="l"/>
                      <a:r>
                        <a:rPr lang="fr-FR" sz="1800" dirty="0"/>
                        <a:t>Email_P</a:t>
                      </a:r>
                    </a:p>
                  </a:txBody>
                  <a:tcPr marL="93345" marR="93345" marT="45627" marB="45627"/>
                </a:tc>
                <a:tc>
                  <a:txBody>
                    <a:bodyPr/>
                    <a:lstStyle/>
                    <a:p>
                      <a:pPr algn="l"/>
                      <a:r>
                        <a:rPr lang="fr-FR" sz="1800" dirty="0"/>
                        <a:t>Texte</a:t>
                      </a:r>
                    </a:p>
                  </a:txBody>
                  <a:tcPr marL="93345" marR="93345" marT="45627" marB="45627"/>
                </a:tc>
                <a:tc>
                  <a:txBody>
                    <a:bodyPr/>
                    <a:lstStyle/>
                    <a:p>
                      <a:pPr algn="l"/>
                      <a:r>
                        <a:rPr lang="fr-FR" sz="1800" dirty="0"/>
                        <a:t>Email de patient</a:t>
                      </a:r>
                    </a:p>
                  </a:txBody>
                  <a:tcPr marL="93345" marR="93345" marT="45627" marB="45627"/>
                </a:tc>
                <a:extLst>
                  <a:ext uri="{0D108BD9-81ED-4DB2-BD59-A6C34878D82A}">
                    <a16:rowId xmlns:a16="http://schemas.microsoft.com/office/drawing/2014/main" val="10003"/>
                  </a:ext>
                </a:extLst>
              </a:tr>
              <a:tr h="370840">
                <a:tc>
                  <a:txBody>
                    <a:bodyPr/>
                    <a:lstStyle/>
                    <a:p>
                      <a:pPr algn="l"/>
                      <a:r>
                        <a:rPr lang="fr-FR" sz="1800" dirty="0"/>
                        <a:t>Adresse_P</a:t>
                      </a:r>
                    </a:p>
                  </a:txBody>
                  <a:tcPr marL="93345" marR="93345" marT="45627" marB="45627"/>
                </a:tc>
                <a:tc>
                  <a:txBody>
                    <a:bodyPr/>
                    <a:lstStyle/>
                    <a:p>
                      <a:pPr algn="l"/>
                      <a:r>
                        <a:rPr lang="fr-FR" sz="1800" dirty="0"/>
                        <a:t>Texte</a:t>
                      </a:r>
                    </a:p>
                  </a:txBody>
                  <a:tcPr marL="93345" marR="93345" marT="45627" marB="45627"/>
                </a:tc>
                <a:tc>
                  <a:txBody>
                    <a:bodyPr/>
                    <a:lstStyle/>
                    <a:p>
                      <a:pPr algn="l"/>
                      <a:r>
                        <a:rPr lang="fr-FR" sz="1800" dirty="0"/>
                        <a:t>Adresse de patient</a:t>
                      </a:r>
                    </a:p>
                  </a:txBody>
                  <a:tcPr marL="93345" marR="93345" marT="45627" marB="45627"/>
                </a:tc>
                <a:extLst>
                  <a:ext uri="{0D108BD9-81ED-4DB2-BD59-A6C34878D82A}">
                    <a16:rowId xmlns:a16="http://schemas.microsoft.com/office/drawing/2014/main" val="10004"/>
                  </a:ext>
                </a:extLst>
              </a:tr>
              <a:tr h="370840">
                <a:tc>
                  <a:txBody>
                    <a:bodyPr/>
                    <a:lstStyle/>
                    <a:p>
                      <a:pPr algn="l"/>
                      <a:r>
                        <a:rPr lang="fr-FR" sz="1800" dirty="0"/>
                        <a:t>Tél_P</a:t>
                      </a:r>
                    </a:p>
                  </a:txBody>
                  <a:tcPr marL="93345" marR="93345" marT="45627" marB="45627"/>
                </a:tc>
                <a:tc>
                  <a:txBody>
                    <a:bodyPr/>
                    <a:lstStyle/>
                    <a:p>
                      <a:pPr algn="l"/>
                      <a:r>
                        <a:rPr lang="fr-FR" sz="1800" dirty="0"/>
                        <a:t>Numérique</a:t>
                      </a:r>
                    </a:p>
                  </a:txBody>
                  <a:tcPr marL="93345" marR="93345" marT="45627" marB="45627"/>
                </a:tc>
                <a:tc>
                  <a:txBody>
                    <a:bodyPr/>
                    <a:lstStyle/>
                    <a:p>
                      <a:pPr algn="l"/>
                      <a:r>
                        <a:rPr lang="fr-FR" sz="1800" dirty="0"/>
                        <a:t>Téléphone</a:t>
                      </a:r>
                      <a:r>
                        <a:rPr lang="fr-FR" sz="1800" baseline="0" dirty="0"/>
                        <a:t> </a:t>
                      </a:r>
                      <a:r>
                        <a:rPr lang="fr-FR" sz="1800" dirty="0"/>
                        <a:t>de patient</a:t>
                      </a:r>
                    </a:p>
                  </a:txBody>
                  <a:tcPr marL="93345" marR="93345" marT="45627" marB="45627"/>
                </a:tc>
                <a:extLst>
                  <a:ext uri="{0D108BD9-81ED-4DB2-BD59-A6C34878D82A}">
                    <a16:rowId xmlns:a16="http://schemas.microsoft.com/office/drawing/2014/main" val="10005"/>
                  </a:ext>
                </a:extLst>
              </a:tr>
              <a:tr h="370840">
                <a:tc>
                  <a:txBody>
                    <a:bodyPr/>
                    <a:lstStyle/>
                    <a:p>
                      <a:r>
                        <a:rPr lang="fr-FR" sz="2000" b="1" dirty="0">
                          <a:solidFill>
                            <a:srgbClr val="FF0000"/>
                          </a:solidFill>
                        </a:rPr>
                        <a:t>NumMutt</a:t>
                      </a:r>
                    </a:p>
                  </a:txBody>
                  <a:tcPr marT="45271" marB="4527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a:t>Numérique</a:t>
                      </a:r>
                    </a:p>
                  </a:txBody>
                  <a:tcPr marT="45271" marB="45271"/>
                </a:tc>
                <a:tc>
                  <a:txBody>
                    <a:bodyPr/>
                    <a:lstStyle/>
                    <a:p>
                      <a:r>
                        <a:rPr lang="fr-FR" sz="2000" dirty="0"/>
                        <a:t>Numéro de mutuelle</a:t>
                      </a:r>
                    </a:p>
                  </a:txBody>
                  <a:tcPr marT="45271" marB="45271"/>
                </a:tc>
                <a:extLst>
                  <a:ext uri="{0D108BD9-81ED-4DB2-BD59-A6C34878D82A}">
                    <a16:rowId xmlns:a16="http://schemas.microsoft.com/office/drawing/2014/main" val="10006"/>
                  </a:ext>
                </a:extLst>
              </a:tr>
              <a:tr h="370840">
                <a:tc>
                  <a:txBody>
                    <a:bodyPr/>
                    <a:lstStyle/>
                    <a:p>
                      <a:r>
                        <a:rPr lang="fr-FR" sz="2000" dirty="0"/>
                        <a:t>NomMutt</a:t>
                      </a:r>
                    </a:p>
                  </a:txBody>
                  <a:tcPr marT="45271" marB="4527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a:t>Texte</a:t>
                      </a:r>
                    </a:p>
                  </a:txBody>
                  <a:tcPr marT="45271" marB="45271"/>
                </a:tc>
                <a:tc>
                  <a:txBody>
                    <a:bodyPr/>
                    <a:lstStyle/>
                    <a:p>
                      <a:r>
                        <a:rPr lang="fr-FR" sz="2000" dirty="0"/>
                        <a:t>Nom de mutuelle</a:t>
                      </a:r>
                    </a:p>
                  </a:txBody>
                  <a:tcPr marT="45271" marB="45271"/>
                </a:tc>
                <a:extLst>
                  <a:ext uri="{0D108BD9-81ED-4DB2-BD59-A6C34878D82A}">
                    <a16:rowId xmlns:a16="http://schemas.microsoft.com/office/drawing/2014/main" val="10007"/>
                  </a:ext>
                </a:extLst>
              </a:tr>
              <a:tr h="370840">
                <a:tc>
                  <a:txBody>
                    <a:bodyPr/>
                    <a:lstStyle/>
                    <a:p>
                      <a:pPr algn="l"/>
                      <a:r>
                        <a:rPr lang="fr-FR" sz="1800" b="1" dirty="0">
                          <a:solidFill>
                            <a:srgbClr val="FF0000"/>
                          </a:solidFill>
                        </a:rPr>
                        <a:t>NumCon</a:t>
                      </a:r>
                    </a:p>
                  </a:txBody>
                  <a:tcPr marL="93345" marR="93345" marT="45627" marB="45627"/>
                </a:tc>
                <a:tc>
                  <a:txBody>
                    <a:bodyPr/>
                    <a:lstStyle/>
                    <a:p>
                      <a:pPr algn="l"/>
                      <a:r>
                        <a:rPr lang="fr-FR" sz="1800" dirty="0"/>
                        <a:t>Numérique</a:t>
                      </a:r>
                    </a:p>
                  </a:txBody>
                  <a:tcPr marL="93345" marR="93345" marT="45627" marB="45627"/>
                </a:tc>
                <a:tc>
                  <a:txBody>
                    <a:bodyPr/>
                    <a:lstStyle/>
                    <a:p>
                      <a:pPr algn="l"/>
                      <a:r>
                        <a:rPr lang="fr-FR" sz="1800" dirty="0"/>
                        <a:t>Numéro de consultation</a:t>
                      </a:r>
                    </a:p>
                  </a:txBody>
                  <a:tcPr marL="93345" marR="93345" marT="45627" marB="45627"/>
                </a:tc>
                <a:extLst>
                  <a:ext uri="{0D108BD9-81ED-4DB2-BD59-A6C34878D82A}">
                    <a16:rowId xmlns:a16="http://schemas.microsoft.com/office/drawing/2014/main" val="10008"/>
                  </a:ext>
                </a:extLst>
              </a:tr>
              <a:tr h="370840">
                <a:tc>
                  <a:txBody>
                    <a:bodyPr/>
                    <a:lstStyle/>
                    <a:p>
                      <a:pPr algn="l"/>
                      <a:r>
                        <a:rPr lang="fr-FR" sz="1800" dirty="0"/>
                        <a:t>DateCon</a:t>
                      </a:r>
                    </a:p>
                  </a:txBody>
                  <a:tcPr marL="93345" marR="93345" marT="45627" marB="45627"/>
                </a:tc>
                <a:tc>
                  <a:txBody>
                    <a:bodyPr/>
                    <a:lstStyle/>
                    <a:p>
                      <a:pPr algn="l"/>
                      <a:r>
                        <a:rPr lang="fr-FR" sz="1800" dirty="0"/>
                        <a:t>Date</a:t>
                      </a:r>
                    </a:p>
                  </a:txBody>
                  <a:tcPr marL="93345" marR="93345" marT="45627" marB="45627"/>
                </a:tc>
                <a:tc>
                  <a:txBody>
                    <a:bodyPr/>
                    <a:lstStyle/>
                    <a:p>
                      <a:pPr algn="l"/>
                      <a:r>
                        <a:rPr lang="fr-FR" sz="1800" dirty="0"/>
                        <a:t>Date de consultation</a:t>
                      </a:r>
                    </a:p>
                  </a:txBody>
                  <a:tcPr marL="93345" marR="93345" marT="45627" marB="45627"/>
                </a:tc>
                <a:extLst>
                  <a:ext uri="{0D108BD9-81ED-4DB2-BD59-A6C34878D82A}">
                    <a16:rowId xmlns:a16="http://schemas.microsoft.com/office/drawing/2014/main" val="10009"/>
                  </a:ext>
                </a:extLst>
              </a:tr>
              <a:tr h="370840">
                <a:tc>
                  <a:txBody>
                    <a:bodyPr/>
                    <a:lstStyle/>
                    <a:p>
                      <a:pPr algn="l"/>
                      <a:r>
                        <a:rPr lang="fr-FR" sz="1800" dirty="0"/>
                        <a:t>Diagnostic</a:t>
                      </a:r>
                    </a:p>
                  </a:txBody>
                  <a:tcPr marL="93345" marR="93345" marT="45627" marB="45627"/>
                </a:tc>
                <a:tc>
                  <a:txBody>
                    <a:bodyPr/>
                    <a:lstStyle/>
                    <a:p>
                      <a:pPr algn="l"/>
                      <a:r>
                        <a:rPr lang="fr-FR" sz="1800" dirty="0"/>
                        <a:t>Texte</a:t>
                      </a:r>
                    </a:p>
                  </a:txBody>
                  <a:tcPr marL="93345" marR="93345" marT="45627" marB="45627"/>
                </a:tc>
                <a:tc>
                  <a:txBody>
                    <a:bodyPr/>
                    <a:lstStyle/>
                    <a:p>
                      <a:pPr algn="l"/>
                      <a:r>
                        <a:rPr lang="fr-FR" sz="1800" dirty="0"/>
                        <a:t>Diagnostic  de patient </a:t>
                      </a:r>
                    </a:p>
                  </a:txBody>
                  <a:tcPr marL="93345" marR="93345" marT="45627" marB="45627"/>
                </a:tc>
                <a:extLst>
                  <a:ext uri="{0D108BD9-81ED-4DB2-BD59-A6C34878D82A}">
                    <a16:rowId xmlns:a16="http://schemas.microsoft.com/office/drawing/2014/main" val="10010"/>
                  </a:ext>
                </a:extLst>
              </a:tr>
              <a:tr h="370840">
                <a:tc>
                  <a:txBody>
                    <a:bodyPr/>
                    <a:lstStyle/>
                    <a:p>
                      <a:pPr algn="l"/>
                      <a:r>
                        <a:rPr lang="fr-FR" sz="1800" dirty="0"/>
                        <a:t>Prix</a:t>
                      </a:r>
                    </a:p>
                  </a:txBody>
                  <a:tcPr marL="93345" marR="93345" marT="45627" marB="45627"/>
                </a:tc>
                <a:tc>
                  <a:txBody>
                    <a:bodyPr/>
                    <a:lstStyle/>
                    <a:p>
                      <a:pPr algn="l"/>
                      <a:r>
                        <a:rPr lang="fr-FR" sz="1800" dirty="0"/>
                        <a:t>Caractère</a:t>
                      </a:r>
                    </a:p>
                  </a:txBody>
                  <a:tcPr marL="93345" marR="93345" marT="45627" marB="45627"/>
                </a:tc>
                <a:tc>
                  <a:txBody>
                    <a:bodyPr/>
                    <a:lstStyle/>
                    <a:p>
                      <a:pPr algn="l"/>
                      <a:r>
                        <a:rPr lang="fr-FR" sz="1800" dirty="0"/>
                        <a:t>Prix de</a:t>
                      </a:r>
                      <a:r>
                        <a:rPr lang="fr-FR" sz="1800" baseline="0" dirty="0"/>
                        <a:t> </a:t>
                      </a:r>
                      <a:r>
                        <a:rPr lang="fr-FR" sz="1800" dirty="0"/>
                        <a:t>consultation</a:t>
                      </a:r>
                    </a:p>
                  </a:txBody>
                  <a:tcPr marL="93345" marR="93345" marT="45627" marB="45627"/>
                </a:tc>
                <a:extLst>
                  <a:ext uri="{0D108BD9-81ED-4DB2-BD59-A6C34878D82A}">
                    <a16:rowId xmlns:a16="http://schemas.microsoft.com/office/drawing/2014/main" val="10011"/>
                  </a:ext>
                </a:extLst>
              </a:tr>
              <a:tr h="370840">
                <a:tc>
                  <a:txBody>
                    <a:bodyPr/>
                    <a:lstStyle/>
                    <a:p>
                      <a:r>
                        <a:rPr lang="fr-FR" sz="2000" dirty="0"/>
                        <a:t>Tentions</a:t>
                      </a:r>
                    </a:p>
                  </a:txBody>
                  <a:tcPr/>
                </a:tc>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2000" dirty="0"/>
                        <a:t>Numérique</a:t>
                      </a:r>
                    </a:p>
                  </a:txBody>
                  <a:tcPr/>
                </a:tc>
                <a:tc>
                  <a:txBody>
                    <a:bodyPr/>
                    <a:lstStyle/>
                    <a:p>
                      <a:r>
                        <a:rPr lang="fr-FR" sz="2000" dirty="0"/>
                        <a:t>Tentions de consultation</a:t>
                      </a:r>
                    </a:p>
                  </a:txBody>
                  <a:tcPr/>
                </a:tc>
                <a:extLst>
                  <a:ext uri="{0D108BD9-81ED-4DB2-BD59-A6C34878D82A}">
                    <a16:rowId xmlns:a16="http://schemas.microsoft.com/office/drawing/2014/main" val="10012"/>
                  </a:ext>
                </a:extLst>
              </a:tr>
              <a:tr h="370840">
                <a:tc>
                  <a:txBody>
                    <a:bodyPr/>
                    <a:lstStyle/>
                    <a:p>
                      <a:r>
                        <a:rPr lang="fr-FR" sz="2000" dirty="0"/>
                        <a:t>poids</a:t>
                      </a:r>
                    </a:p>
                  </a:txBody>
                  <a:tcPr/>
                </a:tc>
                <a:tc>
                  <a:txBody>
                    <a:bodyPr/>
                    <a:lstStyle/>
                    <a:p>
                      <a:pPr marL="0" marR="0" indent="0" algn="l" defTabSz="1217715" rtl="0" eaLnBrk="1" fontAlgn="auto" latinLnBrk="0" hangingPunct="1">
                        <a:lnSpc>
                          <a:spcPct val="100000"/>
                        </a:lnSpc>
                        <a:spcBef>
                          <a:spcPts val="0"/>
                        </a:spcBef>
                        <a:spcAft>
                          <a:spcPts val="0"/>
                        </a:spcAft>
                        <a:buClrTx/>
                        <a:buSzTx/>
                        <a:buFontTx/>
                        <a:buNone/>
                        <a:tabLst/>
                        <a:defRPr/>
                      </a:pPr>
                      <a:r>
                        <a:rPr lang="fr-FR" sz="2000" dirty="0"/>
                        <a:t>texte</a:t>
                      </a:r>
                    </a:p>
                  </a:txBody>
                  <a:tcPr/>
                </a:tc>
                <a:tc>
                  <a:txBody>
                    <a:bodyPr/>
                    <a:lstStyle/>
                    <a:p>
                      <a:r>
                        <a:rPr lang="fr-FR" sz="2000" dirty="0"/>
                        <a:t>Poids de consultation </a:t>
                      </a:r>
                    </a:p>
                  </a:txBody>
                  <a:tcPr/>
                </a:tc>
                <a:extLst>
                  <a:ext uri="{0D108BD9-81ED-4DB2-BD59-A6C34878D82A}">
                    <a16:rowId xmlns:a16="http://schemas.microsoft.com/office/drawing/2014/main" val="10013"/>
                  </a:ext>
                </a:extLst>
              </a:tr>
              <a:tr h="370840">
                <a:tc>
                  <a:txBody>
                    <a:bodyPr/>
                    <a:lstStyle/>
                    <a:p>
                      <a:pPr algn="l"/>
                      <a:r>
                        <a:rPr lang="fr-FR" sz="1800" b="1" dirty="0">
                          <a:solidFill>
                            <a:srgbClr val="FF0000"/>
                          </a:solidFill>
                        </a:rPr>
                        <a:t>NumMédi</a:t>
                      </a:r>
                    </a:p>
                  </a:txBody>
                  <a:tcPr marL="144069" marR="144069" marT="47909" marB="47909"/>
                </a:tc>
                <a:tc>
                  <a:txBody>
                    <a:bodyPr/>
                    <a:lstStyle/>
                    <a:p>
                      <a:pPr algn="l"/>
                      <a:r>
                        <a:rPr lang="fr-FR" sz="1800" dirty="0"/>
                        <a:t>Numérique</a:t>
                      </a:r>
                    </a:p>
                  </a:txBody>
                  <a:tcPr marL="144069" marR="144069" marT="47909" marB="47909"/>
                </a:tc>
                <a:tc>
                  <a:txBody>
                    <a:bodyPr/>
                    <a:lstStyle/>
                    <a:p>
                      <a:pPr algn="l"/>
                      <a:r>
                        <a:rPr lang="fr-FR" sz="1800" dirty="0"/>
                        <a:t>Numéro de médicament</a:t>
                      </a:r>
                    </a:p>
                  </a:txBody>
                  <a:tcPr marL="144069" marR="144069" marT="47909" marB="47909"/>
                </a:tc>
                <a:extLst>
                  <a:ext uri="{0D108BD9-81ED-4DB2-BD59-A6C34878D82A}">
                    <a16:rowId xmlns:a16="http://schemas.microsoft.com/office/drawing/2014/main" val="10014"/>
                  </a:ext>
                </a:extLst>
              </a:tr>
              <a:tr h="370840">
                <a:tc>
                  <a:txBody>
                    <a:bodyPr/>
                    <a:lstStyle/>
                    <a:p>
                      <a:pPr algn="l"/>
                      <a:r>
                        <a:rPr lang="fr-FR" sz="1800" dirty="0"/>
                        <a:t>NomMédi</a:t>
                      </a:r>
                    </a:p>
                  </a:txBody>
                  <a:tcPr marL="144069" marR="144069" marT="47909" marB="47909"/>
                </a:tc>
                <a:tc>
                  <a:txBody>
                    <a:bodyPr/>
                    <a:lstStyle/>
                    <a:p>
                      <a:pPr algn="l"/>
                      <a:r>
                        <a:rPr lang="fr-FR" sz="1800" dirty="0"/>
                        <a:t>Texte</a:t>
                      </a:r>
                    </a:p>
                  </a:txBody>
                  <a:tcPr marL="144069" marR="144069" marT="47909" marB="47909"/>
                </a:tc>
                <a:tc>
                  <a:txBody>
                    <a:bodyPr/>
                    <a:lstStyle/>
                    <a:p>
                      <a:pPr algn="l"/>
                      <a:r>
                        <a:rPr lang="fr-FR" sz="1800" dirty="0"/>
                        <a:t>Nom</a:t>
                      </a:r>
                      <a:r>
                        <a:rPr lang="fr-FR" sz="1800" baseline="0" dirty="0"/>
                        <a:t> </a:t>
                      </a:r>
                      <a:r>
                        <a:rPr lang="fr-FR" sz="1800" dirty="0"/>
                        <a:t>de médicament </a:t>
                      </a:r>
                    </a:p>
                  </a:txBody>
                  <a:tcPr marL="144069" marR="144069" marT="47909" marB="47909"/>
                </a:tc>
                <a:extLst>
                  <a:ext uri="{0D108BD9-81ED-4DB2-BD59-A6C34878D82A}">
                    <a16:rowId xmlns:a16="http://schemas.microsoft.com/office/drawing/2014/main" val="10015"/>
                  </a:ext>
                </a:extLst>
              </a:tr>
              <a:tr h="370840">
                <a:tc>
                  <a:txBody>
                    <a:bodyPr/>
                    <a:lstStyle/>
                    <a:p>
                      <a:pPr algn="l"/>
                      <a:r>
                        <a:rPr lang="fr-FR" sz="1800" dirty="0"/>
                        <a:t>Forme</a:t>
                      </a:r>
                    </a:p>
                  </a:txBody>
                  <a:tcPr marL="144069" marR="144069" marT="47909" marB="47909"/>
                </a:tc>
                <a:tc>
                  <a:txBody>
                    <a:bodyPr/>
                    <a:lstStyle/>
                    <a:p>
                      <a:pPr algn="l"/>
                      <a:r>
                        <a:rPr lang="fr-FR" sz="1800" dirty="0"/>
                        <a:t>Texte</a:t>
                      </a:r>
                    </a:p>
                  </a:txBody>
                  <a:tcPr marL="144069" marR="144069" marT="47909" marB="47909"/>
                </a:tc>
                <a:tc>
                  <a:txBody>
                    <a:bodyPr/>
                    <a:lstStyle/>
                    <a:p>
                      <a:pPr algn="l"/>
                      <a:r>
                        <a:rPr lang="fr-FR" sz="1800" dirty="0"/>
                        <a:t>Forme</a:t>
                      </a:r>
                      <a:r>
                        <a:rPr lang="fr-FR" sz="1800" baseline="0" dirty="0"/>
                        <a:t> </a:t>
                      </a:r>
                      <a:r>
                        <a:rPr lang="fr-FR" sz="1800" dirty="0"/>
                        <a:t>de médicament </a:t>
                      </a:r>
                    </a:p>
                  </a:txBody>
                  <a:tcPr marL="144069" marR="144069" marT="47909" marB="47909"/>
                </a:tc>
                <a:extLst>
                  <a:ext uri="{0D108BD9-81ED-4DB2-BD59-A6C34878D82A}">
                    <a16:rowId xmlns:a16="http://schemas.microsoft.com/office/drawing/2014/main" val="10016"/>
                  </a:ext>
                </a:extLst>
              </a:tr>
              <a:tr h="370840">
                <a:tc>
                  <a:txBody>
                    <a:bodyPr/>
                    <a:lstStyle/>
                    <a:p>
                      <a:pPr algn="l"/>
                      <a:r>
                        <a:rPr lang="fr-FR" sz="1800" dirty="0"/>
                        <a:t>Dosage</a:t>
                      </a:r>
                    </a:p>
                  </a:txBody>
                  <a:tcPr marL="144069" marR="144069" marT="47909" marB="47909"/>
                </a:tc>
                <a:tc>
                  <a:txBody>
                    <a:bodyPr/>
                    <a:lstStyle/>
                    <a:p>
                      <a:pPr algn="l"/>
                      <a:r>
                        <a:rPr lang="fr-FR" sz="1800" dirty="0"/>
                        <a:t>Numérique</a:t>
                      </a:r>
                    </a:p>
                  </a:txBody>
                  <a:tcPr marL="144069" marR="144069" marT="47909" marB="47909"/>
                </a:tc>
                <a:tc>
                  <a:txBody>
                    <a:bodyPr/>
                    <a:lstStyle/>
                    <a:p>
                      <a:pPr algn="l"/>
                      <a:r>
                        <a:rPr lang="fr-FR" sz="1800" dirty="0"/>
                        <a:t>Dosage de médicament </a:t>
                      </a:r>
                    </a:p>
                  </a:txBody>
                  <a:tcPr marL="144069" marR="144069" marT="47909" marB="47909"/>
                </a:tc>
                <a:extLst>
                  <a:ext uri="{0D108BD9-81ED-4DB2-BD59-A6C34878D82A}">
                    <a16:rowId xmlns:a16="http://schemas.microsoft.com/office/drawing/2014/main" val="10017"/>
                  </a:ext>
                </a:extLst>
              </a:tr>
            </a:tbl>
          </a:graphicData>
        </a:graphic>
      </p:graphicFrame>
    </p:spTree>
  </p:cSld>
  <p:clrMapOvr>
    <a:masterClrMapping/>
  </p:clrMapOvr>
  <p:transition>
    <p:split/>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2D9F34F-4313-45BC-9430-8AE90A961C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3894</TotalTime>
  <Words>626</Words>
  <Application>Microsoft Office PowerPoint</Application>
  <PresentationFormat>Custom</PresentationFormat>
  <Paragraphs>177</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Aldhabi</vt:lpstr>
      <vt:lpstr>Arial</vt:lpstr>
      <vt:lpstr>Arial Narrow</vt:lpstr>
      <vt:lpstr>Berlin Sans FB Demi</vt:lpstr>
      <vt:lpstr>Bradley Hand ITC</vt:lpstr>
      <vt:lpstr>Calibri</vt:lpstr>
      <vt:lpstr>Cambria</vt:lpstr>
      <vt:lpstr>Corbel</vt:lpstr>
      <vt:lpstr>Franklin Gothic Medium</vt:lpstr>
      <vt:lpstr>Montserrat ExtraBold</vt:lpstr>
      <vt:lpstr>Montserrat Medium</vt:lpstr>
      <vt:lpstr>Times New Roman</vt:lpstr>
      <vt:lpstr>Wingdings</vt:lpstr>
      <vt:lpstr>Thème Office</vt:lpstr>
      <vt:lpstr> GESTION D’UN CABINET Médicale</vt:lpstr>
      <vt:lpstr>1.  Cahier de charge .  2.  diagramme de cas d’utilisation . 3.  dictionnaire de donnés .  4.  modèle  conceptuel des données (mcd) . 5.  modèle logique des données  (mld) .  6.  La base de données . 7.  Présentation d’application .      </vt:lpstr>
      <vt:lpstr>PowerPoint Presentation</vt:lpstr>
      <vt:lpstr>          On désir doter le cabinet médicale d’un système  d’information capable d’automatiser sa gestion .</vt:lpstr>
      <vt:lpstr>PowerPoint Presentation</vt:lpstr>
      <vt:lpstr>         Lorsqu’un client arrive la première fois chez un cabinet médicale, la secrétaire crée une fiche contenant les informations sur le patient (nom ,prénom ,date naissance , adresse, télé, mutuelle……… ) .      La prise d'un RDV s'effectue directement ou par une communication téléphonique en donnant le nom, le prénom, la date et l'heure souhaitée, et selon la disponibilité du médecin, un RDV sera fixé.     Si le patient est déjà client du cabinet , la secrétaire lui demande son nom pour chercher sa fiche..   Le médecin consulte la patient Dans ce cas :           - Le médecin prescrit au patient une ordonnance .           - Le médecin prescrit au patient un médicament, selon la situation .           - le médecin  enregistre la date de consultation      </vt:lpstr>
      <vt:lpstr>PowerPoint Presentation</vt:lpstr>
      <vt:lpstr>PowerPoint Presentation</vt:lpstr>
      <vt:lpstr>PowerPoint Presentation</vt:lpstr>
      <vt:lpstr>Modèle Conceptuel des Données (MCD)</vt:lpstr>
      <vt:lpstr>Modèle  Logique Des Données(MLD)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D’UN CABINET Médical</dc:title>
  <dc:creator>Utilisateur Windows</dc:creator>
  <cp:keywords/>
  <cp:lastModifiedBy>TTE</cp:lastModifiedBy>
  <cp:revision>142</cp:revision>
  <dcterms:created xsi:type="dcterms:W3CDTF">2019-01-22T21:32:02Z</dcterms:created>
  <dcterms:modified xsi:type="dcterms:W3CDTF">2023-11-18T15:48:42Z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TC300074779990</vt:lpwstr>
  </property>
</Properties>
</file>