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41" autoAdjust="0"/>
  </p:normalViewPr>
  <p:slideViewPr>
    <p:cSldViewPr snapToGrid="0" showGuides="1">
      <p:cViewPr varScale="1">
        <p:scale>
          <a:sx n="105" d="100"/>
          <a:sy n="105" d="100"/>
        </p:scale>
        <p:origin x="2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32838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A29E-0F16-47BA-989C-184691A4677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14A10-2958-491F-B5BF-3832EE9C0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Option Explicit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Module-level Constants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Const INPUT_SHEET_NAME As String = "</a:t>
            </a:r>
            <a:r>
              <a:rPr lang="en-US" dirty="0" err="1"/>
              <a:t>IntakeForm</a:t>
            </a:r>
            <a:r>
              <a:rPr lang="en-US" dirty="0"/>
              <a:t>"</a:t>
            </a:r>
          </a:p>
          <a:p>
            <a:r>
              <a:rPr lang="en-US" dirty="0"/>
              <a:t>Private Const DATA_SHEET_NAME As String = "</a:t>
            </a:r>
            <a:r>
              <a:rPr lang="en-US" dirty="0" err="1"/>
              <a:t>IntakeData</a:t>
            </a:r>
            <a:r>
              <a:rPr lang="en-US" dirty="0"/>
              <a:t>"</a:t>
            </a:r>
          </a:p>
          <a:p>
            <a:r>
              <a:rPr lang="en-US" dirty="0"/>
              <a:t>Private Const CONFIG_SHEET_NAME As String = "Config"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Main Entry Point: Submit Intake Form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Public Sub </a:t>
            </a:r>
            <a:r>
              <a:rPr lang="en-US" dirty="0" err="1"/>
              <a:t>SubmitIntake</a:t>
            </a:r>
            <a:r>
              <a:rPr lang="en-US" dirty="0"/>
              <a:t>()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Application.ScreenUpdating</a:t>
            </a:r>
            <a:r>
              <a:rPr lang="en-US" dirty="0"/>
              <a:t> = False</a:t>
            </a:r>
          </a:p>
          <a:p>
            <a:r>
              <a:rPr lang="en-US" dirty="0"/>
              <a:t>    </a:t>
            </a:r>
            <a:r>
              <a:rPr lang="en-US" dirty="0" err="1"/>
              <a:t>Application.EnableEvents</a:t>
            </a:r>
            <a:r>
              <a:rPr lang="en-US" dirty="0"/>
              <a:t> = False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Initialize worksheets</a:t>
            </a:r>
          </a:p>
          <a:p>
            <a:r>
              <a:rPr lang="en-US" dirty="0"/>
              <a:t>    Dim </a:t>
            </a:r>
            <a:r>
              <a:rPr lang="en-US" dirty="0" err="1"/>
              <a:t>wsInput</a:t>
            </a:r>
            <a:r>
              <a:rPr lang="en-US" dirty="0"/>
              <a:t> As Worksheet, </a:t>
            </a:r>
            <a:r>
              <a:rPr lang="en-US" dirty="0" err="1"/>
              <a:t>wsData</a:t>
            </a:r>
            <a:r>
              <a:rPr lang="en-US" dirty="0"/>
              <a:t> As Worksheet</a:t>
            </a:r>
          </a:p>
          <a:p>
            <a:r>
              <a:rPr lang="en-US" dirty="0"/>
              <a:t>    Set </a:t>
            </a:r>
            <a:r>
              <a:rPr lang="en-US" dirty="0" err="1"/>
              <a:t>wsInput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(INPUT_SHEET_NAME)</a:t>
            </a:r>
          </a:p>
          <a:p>
            <a:r>
              <a:rPr lang="en-US" dirty="0"/>
              <a:t>    Set </a:t>
            </a:r>
            <a:r>
              <a:rPr lang="en-US" dirty="0" err="1"/>
              <a:t>wsData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(DATA_SHEET_NAME)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1. VALIDATE: Check required fields</a:t>
            </a:r>
          </a:p>
          <a:p>
            <a:r>
              <a:rPr lang="en-US" dirty="0"/>
              <a:t>    If Not </a:t>
            </a:r>
            <a:r>
              <a:rPr lang="en-US" dirty="0" err="1"/>
              <a:t>ValidateFormData</a:t>
            </a:r>
            <a:r>
              <a:rPr lang="en-US" dirty="0"/>
              <a:t>(</a:t>
            </a:r>
            <a:r>
              <a:rPr lang="en-US" dirty="0" err="1"/>
              <a:t>wsInput</a:t>
            </a:r>
            <a:r>
              <a:rPr lang="en-US" dirty="0"/>
              <a:t>) Then</a:t>
            </a:r>
          </a:p>
          <a:p>
            <a:r>
              <a:rPr lang="en-US" dirty="0"/>
              <a:t>        </a:t>
            </a:r>
            <a:r>
              <a:rPr lang="en-US" dirty="0" err="1"/>
              <a:t>MsgBox</a:t>
            </a:r>
            <a:r>
              <a:rPr lang="en-US" dirty="0"/>
              <a:t> "Please fill in all required fields", </a:t>
            </a:r>
            <a:r>
              <a:rPr lang="en-US" dirty="0" err="1"/>
              <a:t>vbExclamation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CleanExit</a:t>
            </a:r>
            <a:endParaRPr lang="en-US" dirty="0"/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2. GET NEW ID: Calculate next entry ID</a:t>
            </a:r>
          </a:p>
          <a:p>
            <a:r>
              <a:rPr lang="en-US" dirty="0"/>
              <a:t>    Dim </a:t>
            </a:r>
            <a:r>
              <a:rPr lang="en-US" dirty="0" err="1"/>
              <a:t>entryId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entryId</a:t>
            </a:r>
            <a:r>
              <a:rPr lang="en-US" dirty="0"/>
              <a:t> = </a:t>
            </a:r>
            <a:r>
              <a:rPr lang="en-US" dirty="0" err="1"/>
              <a:t>GetNextEntryId</a:t>
            </a:r>
            <a:r>
              <a:rPr lang="en-US" dirty="0"/>
              <a:t>(</a:t>
            </a:r>
            <a:r>
              <a:rPr lang="en-US" dirty="0" err="1"/>
              <a:t>wsData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3. SEND EMAIL: Build and send email</a:t>
            </a:r>
          </a:p>
          <a:p>
            <a:r>
              <a:rPr lang="en-US" dirty="0"/>
              <a:t>    If Not </a:t>
            </a:r>
            <a:r>
              <a:rPr lang="en-US" dirty="0" err="1"/>
              <a:t>SendFormEmail</a:t>
            </a:r>
            <a:r>
              <a:rPr lang="en-US" dirty="0"/>
              <a:t>(</a:t>
            </a:r>
            <a:r>
              <a:rPr lang="en-US" dirty="0" err="1"/>
              <a:t>wsInput</a:t>
            </a:r>
            <a:r>
              <a:rPr lang="en-US" dirty="0"/>
              <a:t>, </a:t>
            </a:r>
            <a:r>
              <a:rPr lang="en-US" dirty="0" err="1"/>
              <a:t>entryId</a:t>
            </a:r>
            <a:r>
              <a:rPr lang="en-US" dirty="0"/>
              <a:t>) Then</a:t>
            </a:r>
          </a:p>
          <a:p>
            <a:r>
              <a:rPr lang="en-US" dirty="0"/>
              <a:t>    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CleanExit</a:t>
            </a:r>
            <a:endParaRPr lang="en-US" dirty="0"/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4. ACCUMULATE DATA: Store in data sheet</a:t>
            </a:r>
          </a:p>
          <a:p>
            <a:r>
              <a:rPr lang="en-US" dirty="0"/>
              <a:t>    </a:t>
            </a:r>
            <a:r>
              <a:rPr lang="en-US" dirty="0" err="1"/>
              <a:t>AccumulateFormData</a:t>
            </a:r>
            <a:r>
              <a:rPr lang="en-US" dirty="0"/>
              <a:t> </a:t>
            </a:r>
            <a:r>
              <a:rPr lang="en-US" dirty="0" err="1"/>
              <a:t>wsInput</a:t>
            </a:r>
            <a:r>
              <a:rPr lang="en-US" dirty="0"/>
              <a:t>, </a:t>
            </a:r>
            <a:r>
              <a:rPr lang="en-US" dirty="0" err="1"/>
              <a:t>wsData</a:t>
            </a:r>
            <a:r>
              <a:rPr lang="en-US" dirty="0"/>
              <a:t>, </a:t>
            </a:r>
            <a:r>
              <a:rPr lang="en-US" dirty="0" err="1"/>
              <a:t>entryId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' 5. CLEAR FORM: Reset for next entry</a:t>
            </a:r>
          </a:p>
          <a:p>
            <a:r>
              <a:rPr lang="en-US" dirty="0"/>
              <a:t>    </a:t>
            </a:r>
            <a:r>
              <a:rPr lang="en-US" dirty="0" err="1"/>
              <a:t>ClearIntakeForm</a:t>
            </a:r>
            <a:r>
              <a:rPr lang="en-US" dirty="0"/>
              <a:t> </a:t>
            </a:r>
            <a:r>
              <a:rPr lang="en-US" dirty="0" err="1"/>
              <a:t>wsInput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"Form submitted successfully!" &amp; </a:t>
            </a:r>
            <a:r>
              <a:rPr lang="en-US" dirty="0" err="1"/>
              <a:t>vbNewLine</a:t>
            </a:r>
            <a:r>
              <a:rPr lang="en-US" dirty="0"/>
              <a:t> &amp; _</a:t>
            </a:r>
          </a:p>
          <a:p>
            <a:r>
              <a:rPr lang="en-US" dirty="0"/>
              <a:t>           "Entry ID: " &amp; </a:t>
            </a:r>
            <a:r>
              <a:rPr lang="en-US" dirty="0" err="1"/>
              <a:t>entryId</a:t>
            </a:r>
            <a:r>
              <a:rPr lang="en-US" dirty="0"/>
              <a:t>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 err="1"/>
              <a:t>CleanExit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Application.ScreenUpdating</a:t>
            </a:r>
            <a:r>
              <a:rPr lang="en-US" dirty="0"/>
              <a:t> = True</a:t>
            </a:r>
          </a:p>
          <a:p>
            <a:r>
              <a:rPr lang="en-US" dirty="0"/>
              <a:t>    </a:t>
            </a:r>
            <a:r>
              <a:rPr lang="en-US" dirty="0" err="1"/>
              <a:t>Application.EnableEvents</a:t>
            </a:r>
            <a:r>
              <a:rPr lang="en-US" dirty="0"/>
              <a:t> = True</a:t>
            </a:r>
          </a:p>
          <a:p>
            <a:r>
              <a:rPr lang="en-US" dirty="0"/>
              <a:t>    Exit Sub</a:t>
            </a:r>
          </a:p>
          <a:p>
            <a:endParaRPr lang="en-US" dirty="0"/>
          </a:p>
          <a:p>
            <a:r>
              <a:rPr lang="en-US" dirty="0" err="1"/>
              <a:t>ErrHandler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"Error: " &amp; </a:t>
            </a:r>
            <a:r>
              <a:rPr lang="en-US" dirty="0" err="1"/>
              <a:t>Err.Description</a:t>
            </a:r>
            <a:r>
              <a:rPr lang="en-US" dirty="0"/>
              <a:t>, </a:t>
            </a:r>
            <a:r>
              <a:rPr lang="en-US" dirty="0" err="1"/>
              <a:t>vbCritical</a:t>
            </a:r>
            <a:endParaRPr lang="en-US" dirty="0"/>
          </a:p>
          <a:p>
            <a:r>
              <a:rPr lang="en-US" dirty="0"/>
              <a:t>    Resume </a:t>
            </a:r>
            <a:r>
              <a:rPr lang="en-US" dirty="0" err="1"/>
              <a:t>CleanExit</a:t>
            </a:r>
            <a:endParaRPr lang="en-US" dirty="0"/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Validate Form Data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ValidateFormData</a:t>
            </a:r>
            <a:r>
              <a:rPr lang="en-US" dirty="0"/>
              <a:t>(</a:t>
            </a:r>
            <a:r>
              <a:rPr lang="en-US" dirty="0" err="1"/>
              <a:t>ws</a:t>
            </a:r>
            <a:r>
              <a:rPr lang="en-US" dirty="0"/>
              <a:t> As Worksheet) As Boolean</a:t>
            </a:r>
          </a:p>
          <a:p>
            <a:r>
              <a:rPr lang="en-US" dirty="0"/>
              <a:t>    Dim </a:t>
            </a:r>
            <a:r>
              <a:rPr lang="en-US" dirty="0" err="1"/>
              <a:t>inputRange</a:t>
            </a:r>
            <a:r>
              <a:rPr lang="en-US" dirty="0"/>
              <a:t> As Range</a:t>
            </a:r>
          </a:p>
          <a:p>
            <a:r>
              <a:rPr lang="en-US" dirty="0"/>
              <a:t>    Set </a:t>
            </a:r>
            <a:r>
              <a:rPr lang="en-US" dirty="0" err="1"/>
              <a:t>inputRange</a:t>
            </a:r>
            <a:r>
              <a:rPr lang="en-US" dirty="0"/>
              <a:t> = </a:t>
            </a:r>
            <a:r>
              <a:rPr lang="en-US" dirty="0" err="1"/>
              <a:t>ws.Range</a:t>
            </a:r>
            <a:r>
              <a:rPr lang="en-US" dirty="0"/>
              <a:t>("B2:B13")  ' Adjust range as needed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cell As Range</a:t>
            </a:r>
          </a:p>
          <a:p>
            <a:r>
              <a:rPr lang="en-US" dirty="0"/>
              <a:t>    For Each cell In </a:t>
            </a:r>
            <a:r>
              <a:rPr lang="en-US" dirty="0" err="1"/>
              <a:t>inputRange</a:t>
            </a:r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cell.Interior.Color</a:t>
            </a:r>
            <a:r>
              <a:rPr lang="en-US" dirty="0"/>
              <a:t> = RGB(255, 255, 0) Then  ' Required fields marked yellow</a:t>
            </a:r>
          </a:p>
          <a:p>
            <a:r>
              <a:rPr lang="en-US" dirty="0"/>
              <a:t>            If Len(Trim(</a:t>
            </a:r>
            <a:r>
              <a:rPr lang="en-US" dirty="0" err="1"/>
              <a:t>cell.Value</a:t>
            </a:r>
            <a:r>
              <a:rPr lang="en-US" dirty="0"/>
              <a:t>)) = 0 Then</a:t>
            </a:r>
          </a:p>
          <a:p>
            <a:r>
              <a:rPr lang="en-US" dirty="0"/>
              <a:t>                </a:t>
            </a:r>
            <a:r>
              <a:rPr lang="en-US" dirty="0" err="1"/>
              <a:t>cell.Select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ValidateFormData</a:t>
            </a:r>
            <a:r>
              <a:rPr lang="en-US" dirty="0"/>
              <a:t> = False</a:t>
            </a:r>
          </a:p>
          <a:p>
            <a:r>
              <a:rPr lang="en-US" dirty="0"/>
              <a:t>                Exit Function</a:t>
            </a:r>
          </a:p>
          <a:p>
            <a:r>
              <a:rPr lang="en-US" dirty="0"/>
              <a:t>            End If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Next cell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ValidateFormData</a:t>
            </a:r>
            <a:r>
              <a:rPr lang="en-US" dirty="0"/>
              <a:t> = True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Get Next Entry ID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GetNextEntryId</a:t>
            </a:r>
            <a:r>
              <a:rPr lang="en-US" dirty="0"/>
              <a:t>(</a:t>
            </a:r>
            <a:r>
              <a:rPr lang="en-US" dirty="0" err="1"/>
              <a:t>wsData</a:t>
            </a:r>
            <a:r>
              <a:rPr lang="en-US" dirty="0"/>
              <a:t> As Worksheet) As Long</a:t>
            </a:r>
          </a:p>
          <a:p>
            <a:r>
              <a:rPr lang="en-US" dirty="0"/>
              <a:t>    ' If sheet is empty (except header), return 1</a:t>
            </a:r>
          </a:p>
          <a:p>
            <a:r>
              <a:rPr lang="en-US" dirty="0"/>
              <a:t>    If </a:t>
            </a:r>
            <a:r>
              <a:rPr lang="en-US" dirty="0" err="1"/>
              <a:t>Application.WorksheetFunction.CountA</a:t>
            </a:r>
            <a:r>
              <a:rPr lang="en-US" dirty="0"/>
              <a:t>(</a:t>
            </a:r>
            <a:r>
              <a:rPr lang="en-US" dirty="0" err="1"/>
              <a:t>wsData.Rows</a:t>
            </a:r>
            <a:r>
              <a:rPr lang="en-US" dirty="0"/>
              <a:t>(1)) = 0 Then</a:t>
            </a:r>
          </a:p>
          <a:p>
            <a:r>
              <a:rPr lang="en-US" dirty="0"/>
              <a:t>        </a:t>
            </a:r>
            <a:r>
              <a:rPr lang="en-US" dirty="0" err="1"/>
              <a:t>GetNextEntryId</a:t>
            </a:r>
            <a:r>
              <a:rPr lang="en-US" dirty="0"/>
              <a:t> = 1</a:t>
            </a:r>
          </a:p>
          <a:p>
            <a:r>
              <a:rPr lang="en-US" dirty="0"/>
              <a:t>        Exit Function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Get last row with data</a:t>
            </a:r>
          </a:p>
          <a:p>
            <a:r>
              <a:rPr lang="en-US" dirty="0"/>
              <a:t>    Dim </a:t>
            </a:r>
            <a:r>
              <a:rPr lang="en-US" dirty="0" err="1"/>
              <a:t>lastRow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lastRow</a:t>
            </a:r>
            <a:r>
              <a:rPr lang="en-US" dirty="0"/>
              <a:t> =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wsData.Rows.Count</a:t>
            </a:r>
            <a:r>
              <a:rPr lang="en-US" dirty="0"/>
              <a:t>, 1).End(</a:t>
            </a:r>
            <a:r>
              <a:rPr lang="en-US" dirty="0" err="1"/>
              <a:t>xlUp</a:t>
            </a:r>
            <a:r>
              <a:rPr lang="en-US" dirty="0"/>
              <a:t>).Row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If only header exists, return 1, else return next ID</a:t>
            </a:r>
          </a:p>
          <a:p>
            <a:r>
              <a:rPr lang="en-US" dirty="0"/>
              <a:t>    If </a:t>
            </a:r>
            <a:r>
              <a:rPr lang="en-US" dirty="0" err="1"/>
              <a:t>lastRow</a:t>
            </a:r>
            <a:r>
              <a:rPr lang="en-US" dirty="0"/>
              <a:t> &lt;= 1 Then</a:t>
            </a:r>
          </a:p>
          <a:p>
            <a:r>
              <a:rPr lang="en-US" dirty="0"/>
              <a:t>        </a:t>
            </a:r>
            <a:r>
              <a:rPr lang="en-US" dirty="0" err="1"/>
              <a:t>GetNextEntryId</a:t>
            </a:r>
            <a:r>
              <a:rPr lang="en-US" dirty="0"/>
              <a:t> = 1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</a:t>
            </a:r>
            <a:r>
              <a:rPr lang="en-US" dirty="0" err="1"/>
              <a:t>GetNextEntryId</a:t>
            </a:r>
            <a:r>
              <a:rPr lang="en-US" dirty="0"/>
              <a:t> =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lastRow</a:t>
            </a:r>
            <a:r>
              <a:rPr lang="en-US" dirty="0"/>
              <a:t>, 1).Value + 1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Send Form Email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SendFormEmail</a:t>
            </a:r>
            <a:r>
              <a:rPr lang="en-US" dirty="0"/>
              <a:t>(</a:t>
            </a:r>
            <a:r>
              <a:rPr lang="en-US" dirty="0" err="1"/>
              <a:t>wsInput</a:t>
            </a:r>
            <a:r>
              <a:rPr lang="en-US" dirty="0"/>
              <a:t> As Worksheet, </a:t>
            </a:r>
            <a:r>
              <a:rPr lang="en-US" dirty="0" err="1"/>
              <a:t>entryId</a:t>
            </a:r>
            <a:r>
              <a:rPr lang="en-US" dirty="0"/>
              <a:t> As Long) As Boolean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EmailError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outlookApp</a:t>
            </a:r>
            <a:r>
              <a:rPr lang="en-US" dirty="0"/>
              <a:t> As Object, </a:t>
            </a:r>
            <a:r>
              <a:rPr lang="en-US" dirty="0" err="1"/>
              <a:t>outlookMail</a:t>
            </a:r>
            <a:r>
              <a:rPr lang="en-US" dirty="0"/>
              <a:t> As Object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Outlook.Application</a:t>
            </a:r>
            <a:r>
              <a:rPr lang="en-US" dirty="0"/>
              <a:t>")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</a:t>
            </a:r>
            <a:r>
              <a:rPr lang="en-US" dirty="0" err="1"/>
              <a:t>outlookApp.CreateItem</a:t>
            </a:r>
            <a:r>
              <a:rPr lang="en-US" dirty="0"/>
              <a:t>(0)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With </a:t>
            </a:r>
            <a:r>
              <a:rPr lang="en-US" dirty="0" err="1"/>
              <a:t>outlookMail</a:t>
            </a:r>
            <a:endParaRPr lang="en-US" dirty="0"/>
          </a:p>
          <a:p>
            <a:r>
              <a:rPr lang="en-US" dirty="0"/>
              <a:t>        .To = </a:t>
            </a:r>
            <a:r>
              <a:rPr lang="en-US" dirty="0" err="1"/>
              <a:t>wsInput.Range</a:t>
            </a:r>
            <a:r>
              <a:rPr lang="en-US" dirty="0"/>
              <a:t>("D2").Value  ' Email recipient</a:t>
            </a:r>
          </a:p>
          <a:p>
            <a:r>
              <a:rPr lang="en-US" dirty="0"/>
              <a:t>        .Subject = "New Form Submission - Entry #" &amp; </a:t>
            </a:r>
            <a:r>
              <a:rPr lang="en-US" dirty="0" err="1"/>
              <a:t>entryId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/>
              <a:t>HTMLBody</a:t>
            </a:r>
            <a:r>
              <a:rPr lang="en-US" dirty="0"/>
              <a:t> = </a:t>
            </a:r>
            <a:r>
              <a:rPr lang="en-US" dirty="0" err="1"/>
              <a:t>BuildEmailBody</a:t>
            </a:r>
            <a:r>
              <a:rPr lang="en-US" dirty="0"/>
              <a:t>(</a:t>
            </a:r>
            <a:r>
              <a:rPr lang="en-US" dirty="0" err="1"/>
              <a:t>wsInput</a:t>
            </a:r>
            <a:r>
              <a:rPr lang="en-US" dirty="0"/>
              <a:t>, </a:t>
            </a:r>
            <a:r>
              <a:rPr lang="en-US" dirty="0" err="1"/>
              <a:t>entryId</a:t>
            </a:r>
            <a:r>
              <a:rPr lang="en-US" dirty="0"/>
              <a:t>)</a:t>
            </a:r>
          </a:p>
          <a:p>
            <a:r>
              <a:rPr lang="en-US" dirty="0"/>
              <a:t>        .Display  ' Show email for review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Ask user to confirm sending</a:t>
            </a:r>
          </a:p>
          <a:p>
            <a:r>
              <a:rPr lang="en-US" dirty="0"/>
              <a:t>        Dim response As </a:t>
            </a:r>
            <a:r>
              <a:rPr lang="en-US" dirty="0" err="1"/>
              <a:t>VbMsgBoxResult</a:t>
            </a:r>
            <a:endParaRPr lang="en-US" dirty="0"/>
          </a:p>
          <a:p>
            <a:r>
              <a:rPr lang="en-US" dirty="0"/>
              <a:t>        response = </a:t>
            </a:r>
            <a:r>
              <a:rPr lang="en-US" dirty="0" err="1"/>
              <a:t>MsgBox</a:t>
            </a:r>
            <a:r>
              <a:rPr lang="en-US" dirty="0"/>
              <a:t>("Send this email now?", </a:t>
            </a:r>
            <a:r>
              <a:rPr lang="en-US" dirty="0" err="1"/>
              <a:t>vbQuestion</a:t>
            </a:r>
            <a:r>
              <a:rPr lang="en-US" dirty="0"/>
              <a:t> + </a:t>
            </a:r>
            <a:r>
              <a:rPr lang="en-US" dirty="0" err="1"/>
              <a:t>vbYesNo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If response = </a:t>
            </a:r>
            <a:r>
              <a:rPr lang="en-US" dirty="0" err="1"/>
              <a:t>vbYes</a:t>
            </a:r>
            <a:r>
              <a:rPr lang="en-US" dirty="0"/>
              <a:t> Then</a:t>
            </a:r>
          </a:p>
          <a:p>
            <a:r>
              <a:rPr lang="en-US" dirty="0"/>
              <a:t>            .Send</a:t>
            </a:r>
          </a:p>
          <a:p>
            <a:r>
              <a:rPr lang="en-US" dirty="0"/>
              <a:t>            </a:t>
            </a:r>
            <a:r>
              <a:rPr lang="en-US" dirty="0" err="1"/>
              <a:t>SendFormEmail</a:t>
            </a:r>
            <a:r>
              <a:rPr lang="en-US" dirty="0"/>
              <a:t> = True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SendFormEmail</a:t>
            </a:r>
            <a:r>
              <a:rPr lang="en-US" dirty="0"/>
              <a:t> = False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EmailCleanup</a:t>
            </a:r>
            <a:r>
              <a:rPr lang="en-US" dirty="0"/>
              <a:t>:</a:t>
            </a:r>
          </a:p>
          <a:p>
            <a:r>
              <a:rPr lang="en-US" dirty="0"/>
              <a:t>    Set </a:t>
            </a:r>
            <a:r>
              <a:rPr lang="en-US" dirty="0" err="1"/>
              <a:t>outlookMail</a:t>
            </a:r>
            <a:r>
              <a:rPr lang="en-US" dirty="0"/>
              <a:t> = Nothing</a:t>
            </a:r>
          </a:p>
          <a:p>
            <a:r>
              <a:rPr lang="en-US" dirty="0"/>
              <a:t>    Set </a:t>
            </a:r>
            <a:r>
              <a:rPr lang="en-US" dirty="0" err="1"/>
              <a:t>outlookApp</a:t>
            </a:r>
            <a:r>
              <a:rPr lang="en-US" dirty="0"/>
              <a:t> = Nothing</a:t>
            </a:r>
          </a:p>
          <a:p>
            <a:r>
              <a:rPr lang="en-US" dirty="0"/>
              <a:t>    Exit Function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EmailError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"Email error: " &amp; </a:t>
            </a:r>
            <a:r>
              <a:rPr lang="en-US" dirty="0" err="1"/>
              <a:t>Err.Description</a:t>
            </a:r>
            <a:r>
              <a:rPr lang="en-US" dirty="0"/>
              <a:t>, </a:t>
            </a:r>
            <a:r>
              <a:rPr lang="en-US" dirty="0" err="1"/>
              <a:t>vbExclamation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SendFormEmail</a:t>
            </a:r>
            <a:r>
              <a:rPr lang="en-US" dirty="0"/>
              <a:t> = False</a:t>
            </a:r>
          </a:p>
          <a:p>
            <a:r>
              <a:rPr lang="en-US" dirty="0"/>
              <a:t>    Resume </a:t>
            </a:r>
            <a:r>
              <a:rPr lang="en-US" dirty="0" err="1"/>
              <a:t>EmailCleanup</a:t>
            </a:r>
            <a:endParaRPr lang="en-US" dirty="0"/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Build Email Body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Function </a:t>
            </a:r>
            <a:r>
              <a:rPr lang="en-US" dirty="0" err="1"/>
              <a:t>BuildEmailBody</a:t>
            </a:r>
            <a:r>
              <a:rPr lang="en-US" dirty="0"/>
              <a:t>(</a:t>
            </a:r>
            <a:r>
              <a:rPr lang="en-US" dirty="0" err="1"/>
              <a:t>wsInput</a:t>
            </a:r>
            <a:r>
              <a:rPr lang="en-US" dirty="0"/>
              <a:t> As Worksheet, </a:t>
            </a:r>
            <a:r>
              <a:rPr lang="en-US" dirty="0" err="1"/>
              <a:t>entryId</a:t>
            </a:r>
            <a:r>
              <a:rPr lang="en-US" dirty="0"/>
              <a:t> As Long) As String</a:t>
            </a:r>
          </a:p>
          <a:p>
            <a:r>
              <a:rPr lang="en-US" dirty="0"/>
              <a:t>    Dim html As String</a:t>
            </a:r>
          </a:p>
          <a:p>
            <a:r>
              <a:rPr lang="en-US" dirty="0"/>
              <a:t>    html = "&lt;html&gt;&lt;head&gt;&lt;style&gt;" &amp; _</a:t>
            </a:r>
          </a:p>
          <a:p>
            <a:r>
              <a:rPr lang="en-US" dirty="0"/>
              <a:t>           "body{font-family:-apple-system,</a:t>
            </a:r>
            <a:r>
              <a:rPr lang="en-US" dirty="0" err="1"/>
              <a:t>BlinkMacSystemFont</a:t>
            </a:r>
            <a:r>
              <a:rPr lang="en-US" dirty="0"/>
              <a:t>,'Segoe UI',Roboto;line-height:1.5;color:#333;margin:0;padding:40px}" &amp; _</a:t>
            </a:r>
          </a:p>
          <a:p>
            <a:r>
              <a:rPr lang="en-US" dirty="0"/>
              <a:t>           ".container{max-width:600px;margin:auto;background:white;border-radius:8px;box-shadow:0 2px 4px </a:t>
            </a:r>
            <a:r>
              <a:rPr lang="en-US" dirty="0" err="1"/>
              <a:t>rgba</a:t>
            </a:r>
            <a:r>
              <a:rPr lang="en-US" dirty="0"/>
              <a:t>(0,0,0,0.1);padding:30px}" &amp; _</a:t>
            </a:r>
          </a:p>
          <a:p>
            <a:r>
              <a:rPr lang="en-US" dirty="0"/>
              <a:t>           ".header{border-bottom:2px solid #f0f0f0;margin-bottom:20px;padding-bottom:20px}" &amp; _</a:t>
            </a:r>
          </a:p>
          <a:p>
            <a:r>
              <a:rPr lang="en-US" dirty="0"/>
              <a:t>           "h1{color:#2563eb;margin:0 0 10px;font-size:24px}" &amp; _</a:t>
            </a:r>
          </a:p>
          <a:p>
            <a:r>
              <a:rPr lang="en-US" dirty="0"/>
              <a:t>           ".badge{background:#</a:t>
            </a:r>
            <a:r>
              <a:rPr lang="en-US" dirty="0" err="1"/>
              <a:t>dbeafe;color</a:t>
            </a:r>
            <a:r>
              <a:rPr lang="en-US" dirty="0"/>
              <a:t>:#2563eb;padding:5px 10px;border-radius:4px;font-size:14px}" &amp; _</a:t>
            </a:r>
          </a:p>
          <a:p>
            <a:r>
              <a:rPr lang="en-US" dirty="0"/>
              <a:t>           "table{width:100%;border-collapse:separate;border-spacing:0;margin:20px 0}" &amp; _</a:t>
            </a:r>
          </a:p>
          <a:p>
            <a:r>
              <a:rPr lang="en-US" dirty="0"/>
              <a:t>           "</a:t>
            </a:r>
            <a:r>
              <a:rPr lang="en-US" dirty="0" err="1"/>
              <a:t>th</a:t>
            </a:r>
            <a:r>
              <a:rPr lang="en-US" dirty="0"/>
              <a:t>{background:#2563eb;color:white;text-align:left;padding:12px;font-weight:500}" &amp; _</a:t>
            </a:r>
          </a:p>
          <a:p>
            <a:r>
              <a:rPr lang="en-US" dirty="0"/>
              <a:t>           "td{padding:12px;border-bottom:1px solid #f0f0f0}" &amp; _</a:t>
            </a:r>
          </a:p>
          <a:p>
            <a:r>
              <a:rPr lang="en-US" dirty="0"/>
              <a:t>           ".footer{</a:t>
            </a:r>
            <a:r>
              <a:rPr lang="en-US" dirty="0" err="1"/>
              <a:t>text-align:center;color</a:t>
            </a:r>
            <a:r>
              <a:rPr lang="en-US" dirty="0"/>
              <a:t>:#666;font-size:12px;margin-top:30px;padding-top:20px;border-top:2px solid #f0f0f0}" &amp; _</a:t>
            </a:r>
          </a:p>
          <a:p>
            <a:r>
              <a:rPr lang="en-US" dirty="0"/>
              <a:t>           "&lt;/style&gt;&lt;/head&gt;&lt;body&gt;&lt;div class='container'&gt;"</a:t>
            </a:r>
          </a:p>
          <a:p>
            <a:endParaRPr lang="en-US" dirty="0"/>
          </a:p>
          <a:p>
            <a:r>
              <a:rPr lang="en-US" dirty="0"/>
              <a:t>    ' Header</a:t>
            </a:r>
          </a:p>
          <a:p>
            <a:r>
              <a:rPr lang="en-US" dirty="0"/>
              <a:t>    html = html &amp; "&lt;div class='header'&gt;" &amp; _</a:t>
            </a:r>
          </a:p>
          <a:p>
            <a:r>
              <a:rPr lang="en-US" dirty="0"/>
              <a:t>           "&lt;h1&gt;New Form Submission&lt;/h1&gt;" &amp; _</a:t>
            </a:r>
          </a:p>
          <a:p>
            <a:r>
              <a:rPr lang="en-US" dirty="0"/>
              <a:t>           "&lt;span class='badge'&gt;Entry ID: " &amp; </a:t>
            </a:r>
            <a:r>
              <a:rPr lang="en-US" dirty="0" err="1"/>
              <a:t>entryId</a:t>
            </a:r>
            <a:r>
              <a:rPr lang="en-US" dirty="0"/>
              <a:t> &amp; "&lt;/span&gt;&lt;/div&gt;"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Data table</a:t>
            </a:r>
          </a:p>
          <a:p>
            <a:r>
              <a:rPr lang="en-US" dirty="0"/>
              <a:t>    html = html &amp; "&lt;table&gt;&lt;</a:t>
            </a:r>
            <a:r>
              <a:rPr lang="en-US" dirty="0" err="1"/>
              <a:t>tbody</a:t>
            </a:r>
            <a:r>
              <a:rPr lang="en-US" dirty="0"/>
              <a:t>&gt;"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Add form fields</a:t>
            </a:r>
          </a:p>
          <a:p>
            <a:r>
              <a:rPr lang="en-US" dirty="0"/>
              <a:t>    Dim </a:t>
            </a:r>
            <a:r>
              <a:rPr lang="en-US" dirty="0" err="1"/>
              <a:t>dataRange</a:t>
            </a:r>
            <a:r>
              <a:rPr lang="en-US" dirty="0"/>
              <a:t> As Range</a:t>
            </a:r>
          </a:p>
          <a:p>
            <a:r>
              <a:rPr lang="en-US" dirty="0"/>
              <a:t>    Set </a:t>
            </a:r>
            <a:r>
              <a:rPr lang="en-US" dirty="0" err="1"/>
              <a:t>dataRange</a:t>
            </a:r>
            <a:r>
              <a:rPr lang="en-US" dirty="0"/>
              <a:t> = </a:t>
            </a:r>
            <a:r>
              <a:rPr lang="en-US" dirty="0" err="1"/>
              <a:t>wsInput.Range</a:t>
            </a:r>
            <a:r>
              <a:rPr lang="en-US" dirty="0"/>
              <a:t>("B2:B13")  ' Adjust range as needed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Dim cell As Range, </a:t>
            </a:r>
            <a:r>
              <a:rPr lang="en-US" dirty="0" err="1"/>
              <a:t>labelCell</a:t>
            </a:r>
            <a:r>
              <a:rPr lang="en-US" dirty="0"/>
              <a:t> As Range</a:t>
            </a:r>
          </a:p>
          <a:p>
            <a:r>
              <a:rPr lang="en-US" dirty="0"/>
              <a:t>    For Each cell In </a:t>
            </a:r>
            <a:r>
              <a:rPr lang="en-US" dirty="0" err="1"/>
              <a:t>dataRange</a:t>
            </a:r>
            <a:endParaRPr lang="en-US" dirty="0"/>
          </a:p>
          <a:p>
            <a:r>
              <a:rPr lang="en-US" dirty="0"/>
              <a:t>        Set </a:t>
            </a:r>
            <a:r>
              <a:rPr lang="en-US" dirty="0" err="1"/>
              <a:t>labelCell</a:t>
            </a:r>
            <a:r>
              <a:rPr lang="en-US" dirty="0"/>
              <a:t> = </a:t>
            </a:r>
            <a:r>
              <a:rPr lang="en-US" dirty="0" err="1"/>
              <a:t>cell.Offset</a:t>
            </a:r>
            <a:r>
              <a:rPr lang="en-US" dirty="0"/>
              <a:t>(0, -1)  ' Get label from column A</a:t>
            </a:r>
          </a:p>
          <a:p>
            <a:r>
              <a:rPr lang="en-US" dirty="0"/>
              <a:t>        If Len(Trim(</a:t>
            </a:r>
            <a:r>
              <a:rPr lang="en-US" dirty="0" err="1"/>
              <a:t>cell.Value</a:t>
            </a:r>
            <a:r>
              <a:rPr lang="en-US" dirty="0"/>
              <a:t>)) &gt; 0 Then  ' Only include filled fields</a:t>
            </a:r>
          </a:p>
          <a:p>
            <a:r>
              <a:rPr lang="en-US" dirty="0"/>
              <a:t>            html = html &amp; "&lt;tr&gt;&lt;</a:t>
            </a:r>
            <a:r>
              <a:rPr lang="en-US" dirty="0" err="1"/>
              <a:t>th</a:t>
            </a:r>
            <a:r>
              <a:rPr lang="en-US" dirty="0"/>
              <a:t>&gt;" &amp; </a:t>
            </a:r>
            <a:r>
              <a:rPr lang="en-US" dirty="0" err="1"/>
              <a:t>labelCell.Value</a:t>
            </a:r>
            <a:r>
              <a:rPr lang="en-US" dirty="0"/>
              <a:t> &amp; "&lt;/</a:t>
            </a:r>
            <a:r>
              <a:rPr lang="en-US" dirty="0" err="1"/>
              <a:t>th</a:t>
            </a:r>
            <a:r>
              <a:rPr lang="en-US" dirty="0"/>
              <a:t>&gt;" &amp; _</a:t>
            </a:r>
          </a:p>
          <a:p>
            <a:r>
              <a:rPr lang="en-US" dirty="0"/>
              <a:t>                   "&lt;td&gt;" &amp; </a:t>
            </a:r>
            <a:r>
              <a:rPr lang="en-US" dirty="0" err="1"/>
              <a:t>cell.Value</a:t>
            </a:r>
            <a:r>
              <a:rPr lang="en-US" dirty="0"/>
              <a:t> &amp; "&lt;/td&gt;&lt;/tr&gt;"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Next cell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html = html &amp; "&lt;/</a:t>
            </a:r>
            <a:r>
              <a:rPr lang="en-US" dirty="0" err="1"/>
              <a:t>tbody</a:t>
            </a:r>
            <a:r>
              <a:rPr lang="en-US" dirty="0"/>
              <a:t>&gt;&lt;/table&gt;" &amp; _</a:t>
            </a:r>
          </a:p>
          <a:p>
            <a:r>
              <a:rPr lang="en-US" dirty="0"/>
              <a:t>           "&lt;div class='footer'&gt;This is an automated message. Please do not reply.&lt;/div&gt;" &amp; _</a:t>
            </a:r>
          </a:p>
          <a:p>
            <a:r>
              <a:rPr lang="en-US" dirty="0"/>
              <a:t>           "&lt;/div&gt;&lt;/body&gt;&lt;/html&gt;"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BuildEmailBody</a:t>
            </a:r>
            <a:r>
              <a:rPr lang="en-US" dirty="0"/>
              <a:t> = html</a:t>
            </a:r>
          </a:p>
          <a:p>
            <a:r>
              <a:rPr lang="en-US" dirty="0"/>
              <a:t>End Function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Accumulate Form Data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Sub </a:t>
            </a:r>
            <a:r>
              <a:rPr lang="en-US" dirty="0" err="1"/>
              <a:t>AccumulateFormData</a:t>
            </a:r>
            <a:r>
              <a:rPr lang="en-US" dirty="0"/>
              <a:t>(</a:t>
            </a:r>
            <a:r>
              <a:rPr lang="en-US" dirty="0" err="1"/>
              <a:t>wsInput</a:t>
            </a:r>
            <a:r>
              <a:rPr lang="en-US" dirty="0"/>
              <a:t> As Worksheet, </a:t>
            </a:r>
            <a:r>
              <a:rPr lang="en-US" dirty="0" err="1"/>
              <a:t>wsData</a:t>
            </a:r>
            <a:r>
              <a:rPr lang="en-US" dirty="0"/>
              <a:t> As Worksheet, </a:t>
            </a:r>
            <a:r>
              <a:rPr lang="en-US" dirty="0" err="1"/>
              <a:t>entryId</a:t>
            </a:r>
            <a:r>
              <a:rPr lang="en-US" dirty="0"/>
              <a:t> As Long)</a:t>
            </a:r>
          </a:p>
          <a:p>
            <a:r>
              <a:rPr lang="en-US" dirty="0"/>
              <a:t>    ' Ensure headers exist</a:t>
            </a:r>
          </a:p>
          <a:p>
            <a:r>
              <a:rPr lang="en-US" dirty="0"/>
              <a:t>    If </a:t>
            </a:r>
            <a:r>
              <a:rPr lang="en-US" dirty="0" err="1"/>
              <a:t>Application.WorksheetFunction.CountA</a:t>
            </a:r>
            <a:r>
              <a:rPr lang="en-US" dirty="0"/>
              <a:t>(</a:t>
            </a:r>
            <a:r>
              <a:rPr lang="en-US" dirty="0" err="1"/>
              <a:t>wsData.Rows</a:t>
            </a:r>
            <a:r>
              <a:rPr lang="en-US" dirty="0"/>
              <a:t>(1)) = 0 Then</a:t>
            </a:r>
          </a:p>
          <a:p>
            <a:r>
              <a:rPr lang="en-US" dirty="0"/>
              <a:t>        ' Copy headers from input sheet</a:t>
            </a:r>
          </a:p>
          <a:p>
            <a:r>
              <a:rPr lang="en-US" dirty="0"/>
              <a:t>        </a:t>
            </a:r>
            <a:r>
              <a:rPr lang="en-US" dirty="0" err="1"/>
              <a:t>wsInput.Range</a:t>
            </a:r>
            <a:r>
              <a:rPr lang="en-US" dirty="0"/>
              <a:t>("A1:A13").Copy </a:t>
            </a:r>
            <a:r>
              <a:rPr lang="en-US" dirty="0" err="1"/>
              <a:t>wsData.Range</a:t>
            </a:r>
            <a:r>
              <a:rPr lang="en-US" dirty="0"/>
              <a:t>("B1")</a:t>
            </a:r>
          </a:p>
          <a:p>
            <a:r>
              <a:rPr lang="en-US" dirty="0"/>
              <a:t>        </a:t>
            </a:r>
            <a:r>
              <a:rPr lang="en-US" dirty="0" err="1"/>
              <a:t>wsData.Range</a:t>
            </a:r>
            <a:r>
              <a:rPr lang="en-US" dirty="0"/>
              <a:t>("A1").Value = "Entry ID"</a:t>
            </a:r>
          </a:p>
          <a:p>
            <a:r>
              <a:rPr lang="en-US" dirty="0"/>
              <a:t>        </a:t>
            </a:r>
            <a:r>
              <a:rPr lang="en-US" dirty="0" err="1"/>
              <a:t>wsData.Range</a:t>
            </a:r>
            <a:r>
              <a:rPr lang="en-US" dirty="0"/>
              <a:t>("N1").Value = "Timestamp"  ' Adjust column as needed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Get next row</a:t>
            </a:r>
          </a:p>
          <a:p>
            <a:r>
              <a:rPr lang="en-US" dirty="0"/>
              <a:t>    Dim </a:t>
            </a:r>
            <a:r>
              <a:rPr lang="en-US" dirty="0" err="1"/>
              <a:t>nextRow</a:t>
            </a:r>
            <a:r>
              <a:rPr lang="en-US" dirty="0"/>
              <a:t> As Long</a:t>
            </a:r>
          </a:p>
          <a:p>
            <a:r>
              <a:rPr lang="en-US" dirty="0"/>
              <a:t>    </a:t>
            </a:r>
            <a:r>
              <a:rPr lang="en-US" dirty="0" err="1"/>
              <a:t>nextRow</a:t>
            </a:r>
            <a:r>
              <a:rPr lang="en-US" dirty="0"/>
              <a:t> =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wsData.Rows.Count</a:t>
            </a:r>
            <a:r>
              <a:rPr lang="en-US" dirty="0"/>
              <a:t>, 1).End(</a:t>
            </a:r>
            <a:r>
              <a:rPr lang="en-US" dirty="0" err="1"/>
              <a:t>xlUp</a:t>
            </a:r>
            <a:r>
              <a:rPr lang="en-US" dirty="0"/>
              <a:t>).Row + 1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Copy data</a:t>
            </a:r>
          </a:p>
          <a:p>
            <a:r>
              <a:rPr lang="en-US" dirty="0"/>
              <a:t>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nextRow</a:t>
            </a:r>
            <a:r>
              <a:rPr lang="en-US" dirty="0"/>
              <a:t>, 1).Value = </a:t>
            </a:r>
            <a:r>
              <a:rPr lang="en-US" dirty="0" err="1"/>
              <a:t>entryId</a:t>
            </a:r>
            <a:r>
              <a:rPr lang="en-US" dirty="0"/>
              <a:t>  ' Entry ID</a:t>
            </a:r>
          </a:p>
          <a:p>
            <a:r>
              <a:rPr lang="en-US" dirty="0"/>
              <a:t>    </a:t>
            </a:r>
            <a:r>
              <a:rPr lang="en-US" dirty="0" err="1"/>
              <a:t>wsInput.Range</a:t>
            </a:r>
            <a:r>
              <a:rPr lang="en-US" dirty="0"/>
              <a:t>("B2:B13").Copy  ' Copy form data</a:t>
            </a:r>
          </a:p>
          <a:p>
            <a:r>
              <a:rPr lang="en-US" dirty="0"/>
              <a:t>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nextRow</a:t>
            </a:r>
            <a:r>
              <a:rPr lang="en-US" dirty="0"/>
              <a:t>, 2).</a:t>
            </a:r>
            <a:r>
              <a:rPr lang="en-US" dirty="0" err="1"/>
              <a:t>PasteSpecial</a:t>
            </a:r>
            <a:r>
              <a:rPr lang="en-US" dirty="0"/>
              <a:t> </a:t>
            </a:r>
            <a:r>
              <a:rPr lang="en-US" dirty="0" err="1"/>
              <a:t>xlPasteValues</a:t>
            </a:r>
            <a:r>
              <a:rPr lang="en-US" dirty="0"/>
              <a:t>  ' Paste values only</a:t>
            </a:r>
          </a:p>
          <a:p>
            <a:r>
              <a:rPr lang="en-US" dirty="0"/>
              <a:t>    </a:t>
            </a:r>
            <a:r>
              <a:rPr lang="en-US" dirty="0" err="1"/>
              <a:t>wsData.Cells</a:t>
            </a:r>
            <a:r>
              <a:rPr lang="en-US" dirty="0"/>
              <a:t>(</a:t>
            </a:r>
            <a:r>
              <a:rPr lang="en-US" dirty="0" err="1"/>
              <a:t>nextRow</a:t>
            </a:r>
            <a:r>
              <a:rPr lang="en-US" dirty="0"/>
              <a:t>, 14).Value = Now()  ' Timestamp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Format for readability</a:t>
            </a:r>
          </a:p>
          <a:p>
            <a:r>
              <a:rPr lang="en-US" dirty="0"/>
              <a:t>    </a:t>
            </a:r>
            <a:r>
              <a:rPr lang="en-US" dirty="0" err="1"/>
              <a:t>wsData.UsedRange.EntireColumn.AutoFit</a:t>
            </a:r>
            <a:endParaRPr lang="en-US" dirty="0"/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' Clear Intake Form</a:t>
            </a:r>
          </a:p>
          <a:p>
            <a:r>
              <a:rPr lang="en-US" dirty="0"/>
              <a:t>'-------------------------------------------------------------------</a:t>
            </a:r>
          </a:p>
          <a:p>
            <a:r>
              <a:rPr lang="en-US" dirty="0"/>
              <a:t>Private Sub </a:t>
            </a:r>
            <a:r>
              <a:rPr lang="en-US" dirty="0" err="1"/>
              <a:t>ClearIntakeForm</a:t>
            </a:r>
            <a:r>
              <a:rPr lang="en-US" dirty="0"/>
              <a:t>(</a:t>
            </a:r>
            <a:r>
              <a:rPr lang="en-US" dirty="0" err="1"/>
              <a:t>ws</a:t>
            </a:r>
            <a:r>
              <a:rPr lang="en-US" dirty="0"/>
              <a:t> As Worksheet)</a:t>
            </a:r>
          </a:p>
          <a:p>
            <a:r>
              <a:rPr lang="en-US" dirty="0"/>
              <a:t>    With </a:t>
            </a:r>
            <a:r>
              <a:rPr lang="en-US" dirty="0" err="1"/>
              <a:t>ws</a:t>
            </a:r>
            <a:endParaRPr lang="en-US" dirty="0"/>
          </a:p>
          <a:p>
            <a:r>
              <a:rPr lang="en-US" dirty="0"/>
              <a:t>        .Range("B2:B13").</a:t>
            </a:r>
            <a:r>
              <a:rPr lang="en-US" dirty="0" err="1"/>
              <a:t>ClearContents</a:t>
            </a:r>
            <a:r>
              <a:rPr lang="en-US" dirty="0"/>
              <a:t>  ' Clear input fields</a:t>
            </a:r>
          </a:p>
          <a:p>
            <a:r>
              <a:rPr lang="en-US" dirty="0"/>
              <a:t>        .Range("B2").Select  ' Move cursor to first input field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End Sub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Sub </a:t>
            </a:r>
            <a:r>
              <a:rPr lang="en-US" dirty="0" err="1"/>
              <a:t>SetupConfiguration</a:t>
            </a:r>
            <a:r>
              <a:rPr lang="en-US" dirty="0"/>
              <a:t>()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Dim </a:t>
            </a:r>
            <a:r>
              <a:rPr lang="en-US" dirty="0" err="1"/>
              <a:t>ws</a:t>
            </a:r>
            <a:r>
              <a:rPr lang="en-US" dirty="0"/>
              <a:t> As Worksheet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Create Config sheet if it doesn't exist</a:t>
            </a:r>
          </a:p>
          <a:p>
            <a:r>
              <a:rPr lang="en-US" dirty="0"/>
              <a:t>    On Error Resume Next</a:t>
            </a:r>
          </a:p>
          <a:p>
            <a:r>
              <a:rPr lang="en-US" dirty="0"/>
              <a:t>    Set </a:t>
            </a:r>
            <a:r>
              <a:rPr lang="en-US" dirty="0" err="1"/>
              <a:t>ws</a:t>
            </a:r>
            <a:r>
              <a:rPr lang="en-US" dirty="0"/>
              <a:t> = </a:t>
            </a:r>
            <a:r>
              <a:rPr lang="en-US" dirty="0" err="1"/>
              <a:t>ThisWorkbook.Worksheets</a:t>
            </a:r>
            <a:r>
              <a:rPr lang="en-US" dirty="0"/>
              <a:t>(CONFIG_SHEET_NAME)</a:t>
            </a:r>
          </a:p>
          <a:p>
            <a:r>
              <a:rPr lang="en-US" dirty="0"/>
              <a:t>    On Error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ErrHandler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If </a:t>
            </a:r>
            <a:r>
              <a:rPr lang="en-US" dirty="0" err="1"/>
              <a:t>ws</a:t>
            </a:r>
            <a:r>
              <a:rPr lang="en-US" dirty="0"/>
              <a:t> Is Nothing Then</a:t>
            </a:r>
          </a:p>
          <a:p>
            <a:r>
              <a:rPr lang="en-US" dirty="0"/>
              <a:t>        Set </a:t>
            </a:r>
            <a:r>
              <a:rPr lang="en-US" dirty="0" err="1"/>
              <a:t>ws</a:t>
            </a:r>
            <a:r>
              <a:rPr lang="en-US" dirty="0"/>
              <a:t> = </a:t>
            </a:r>
            <a:r>
              <a:rPr lang="en-US" dirty="0" err="1"/>
              <a:t>ThisWorkbook.Worksheets.Add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ws.Name</a:t>
            </a:r>
            <a:r>
              <a:rPr lang="en-US" dirty="0"/>
              <a:t> = CONFIG_SHEET_NAME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Application.ScreenUpdating</a:t>
            </a:r>
            <a:r>
              <a:rPr lang="en-US" dirty="0"/>
              <a:t> = False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' Clear existing content</a:t>
            </a:r>
          </a:p>
          <a:p>
            <a:r>
              <a:rPr lang="en-US" dirty="0"/>
              <a:t>    </a:t>
            </a:r>
            <a:r>
              <a:rPr lang="en-US" dirty="0" err="1"/>
              <a:t>ws.Cells.Clear</a:t>
            </a:r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With </a:t>
            </a:r>
            <a:r>
              <a:rPr lang="en-US" dirty="0" err="1"/>
              <a:t>ws</a:t>
            </a:r>
            <a:endParaRPr lang="en-US" dirty="0"/>
          </a:p>
          <a:p>
            <a:r>
              <a:rPr lang="en-US" dirty="0"/>
              <a:t>        ' Email Settings</a:t>
            </a:r>
          </a:p>
          <a:p>
            <a:r>
              <a:rPr lang="en-US" dirty="0"/>
              <a:t>        .Range("A1").Value = "Email Settings"</a:t>
            </a:r>
          </a:p>
          <a:p>
            <a:r>
              <a:rPr lang="en-US" dirty="0"/>
              <a:t>        .Range("A1").</a:t>
            </a:r>
            <a:r>
              <a:rPr lang="en-US" dirty="0" err="1"/>
              <a:t>Font.Bold</a:t>
            </a:r>
            <a:r>
              <a:rPr lang="en-US" dirty="0"/>
              <a:t> = True</a:t>
            </a:r>
          </a:p>
          <a:p>
            <a:r>
              <a:rPr lang="en-US" dirty="0"/>
              <a:t>        .Range("A2").Value = "To Address:"</a:t>
            </a:r>
          </a:p>
          <a:p>
            <a:r>
              <a:rPr lang="en-US" dirty="0"/>
              <a:t>        .Range("B2").Value = "recipient@company.com"</a:t>
            </a:r>
          </a:p>
          <a:p>
            <a:r>
              <a:rPr lang="en-US" dirty="0"/>
              <a:t>        .Range("A3").Value = "CC Address:"</a:t>
            </a:r>
          </a:p>
          <a:p>
            <a:r>
              <a:rPr lang="en-US" dirty="0"/>
              <a:t>        .Range("B3").Value = "cc@company.com"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EmailTo</a:t>
            </a:r>
            <a:r>
              <a:rPr lang="en-US" dirty="0"/>
              <a:t>", .Range("B2")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EmailCC</a:t>
            </a:r>
            <a:r>
              <a:rPr lang="en-US" dirty="0"/>
              <a:t>", .Range("B3")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Required Fields Configuration</a:t>
            </a:r>
          </a:p>
          <a:p>
            <a:r>
              <a:rPr lang="en-US" dirty="0"/>
              <a:t>        .Range("A5").Value = "Required Fields"</a:t>
            </a:r>
          </a:p>
          <a:p>
            <a:r>
              <a:rPr lang="en-US" dirty="0"/>
              <a:t>        .Range("A5").</a:t>
            </a:r>
            <a:r>
              <a:rPr lang="en-US" dirty="0" err="1"/>
              <a:t>Font.Bold</a:t>
            </a:r>
            <a:r>
              <a:rPr lang="en-US" dirty="0"/>
              <a:t> = True</a:t>
            </a:r>
          </a:p>
          <a:p>
            <a:r>
              <a:rPr lang="en-US" dirty="0"/>
              <a:t>        .Range("A6").Value = "Field Name"</a:t>
            </a:r>
          </a:p>
          <a:p>
            <a:r>
              <a:rPr lang="en-US" dirty="0"/>
              <a:t>        .Range("B6").Value = "Required"</a:t>
            </a:r>
          </a:p>
          <a:p>
            <a:r>
              <a:rPr lang="en-US" dirty="0"/>
              <a:t>        .Range("A7:A18").Value = </a:t>
            </a:r>
            <a:r>
              <a:rPr lang="en-US" dirty="0" err="1"/>
              <a:t>Application.Transpose</a:t>
            </a:r>
            <a:r>
              <a:rPr lang="en-US" dirty="0"/>
              <a:t>(Array("Name", "Email", "Phone", "Company", _</a:t>
            </a:r>
          </a:p>
          <a:p>
            <a:r>
              <a:rPr lang="en-US" dirty="0"/>
              <a:t>            "Address", "City", "State", "ZIP", "Country", "Title", "Department", "Comments"))</a:t>
            </a:r>
          </a:p>
          <a:p>
            <a:r>
              <a:rPr lang="en-US" dirty="0"/>
              <a:t>        .Range("B7:B18").Value = </a:t>
            </a:r>
            <a:r>
              <a:rPr lang="en-US" dirty="0" err="1"/>
              <a:t>Application.Transpose</a:t>
            </a:r>
            <a:r>
              <a:rPr lang="en-US" dirty="0"/>
              <a:t>(Array(True, True, True, True, _</a:t>
            </a:r>
          </a:p>
          <a:p>
            <a:r>
              <a:rPr lang="en-US" dirty="0"/>
              <a:t>            False, False, False, False, False, True, True, False))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RequiredFields</a:t>
            </a:r>
            <a:r>
              <a:rPr lang="en-US" dirty="0"/>
              <a:t>", .Range("A7:B18")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Style Settings</a:t>
            </a:r>
          </a:p>
          <a:p>
            <a:r>
              <a:rPr lang="en-US" dirty="0"/>
              <a:t>        .Range("D1").Value = "Style Settings"</a:t>
            </a:r>
          </a:p>
          <a:p>
            <a:r>
              <a:rPr lang="en-US" dirty="0"/>
              <a:t>        .Range("D1").</a:t>
            </a:r>
            <a:r>
              <a:rPr lang="en-US" dirty="0" err="1"/>
              <a:t>Font.Bold</a:t>
            </a:r>
            <a:r>
              <a:rPr lang="en-US" dirty="0"/>
              <a:t> = True</a:t>
            </a:r>
          </a:p>
          <a:p>
            <a:r>
              <a:rPr lang="en-US" dirty="0"/>
              <a:t>        .Range("D2").Value = "Primary Color:"</a:t>
            </a:r>
          </a:p>
          <a:p>
            <a:r>
              <a:rPr lang="en-US" dirty="0"/>
              <a:t>        .Range("E2").Value = "#2563eb"</a:t>
            </a:r>
          </a:p>
          <a:p>
            <a:r>
              <a:rPr lang="en-US" dirty="0"/>
              <a:t>        .Range("D3").Value = "Secondary Color:"</a:t>
            </a:r>
          </a:p>
          <a:p>
            <a:r>
              <a:rPr lang="en-US" dirty="0"/>
              <a:t>        .Range("E3").Value = "#1e40af"</a:t>
            </a:r>
          </a:p>
          <a:p>
            <a:r>
              <a:rPr lang="en-US" dirty="0"/>
              <a:t>        .Range("D4").Value = "Font Family:"</a:t>
            </a:r>
          </a:p>
          <a:p>
            <a:r>
              <a:rPr lang="en-US" dirty="0"/>
              <a:t>        .Range("E4").Value = "-apple-</a:t>
            </a:r>
            <a:r>
              <a:rPr lang="en-US" dirty="0" err="1"/>
              <a:t>system,system</a:t>
            </a:r>
            <a:r>
              <a:rPr lang="en-US" dirty="0"/>
              <a:t>-ui,</a:t>
            </a:r>
            <a:r>
              <a:rPr lang="en-US" dirty="0" err="1"/>
              <a:t>BlinkMacSystemFont</a:t>
            </a:r>
            <a:r>
              <a:rPr lang="en-US" dirty="0"/>
              <a:t>,'Segoe </a:t>
            </a:r>
            <a:r>
              <a:rPr lang="en-US" dirty="0" err="1"/>
              <a:t>UI',Roboto</a:t>
            </a:r>
            <a:r>
              <a:rPr lang="en-US" dirty="0"/>
              <a:t>"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PrimaryColor</a:t>
            </a:r>
            <a:r>
              <a:rPr lang="en-US" dirty="0"/>
              <a:t>", .Range("E2")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SecondaryColor</a:t>
            </a:r>
            <a:r>
              <a:rPr lang="en-US" dirty="0"/>
              <a:t>", .Range("E3")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FontFamily</a:t>
            </a:r>
            <a:r>
              <a:rPr lang="en-US" dirty="0"/>
              <a:t>", .Range("E4")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Email Template</a:t>
            </a:r>
          </a:p>
          <a:p>
            <a:r>
              <a:rPr lang="en-US" dirty="0"/>
              <a:t>        .Range("D6").Value = "Email Template"</a:t>
            </a:r>
          </a:p>
          <a:p>
            <a:r>
              <a:rPr lang="en-US" dirty="0"/>
              <a:t>        .Range("D6").</a:t>
            </a:r>
            <a:r>
              <a:rPr lang="en-US" dirty="0" err="1"/>
              <a:t>Font.Bold</a:t>
            </a:r>
            <a:r>
              <a:rPr lang="en-US" dirty="0"/>
              <a:t> = True</a:t>
            </a:r>
          </a:p>
          <a:p>
            <a:r>
              <a:rPr lang="en-US" dirty="0"/>
              <a:t>        .Range("D7").Value = "Subject Template:"</a:t>
            </a:r>
          </a:p>
          <a:p>
            <a:r>
              <a:rPr lang="en-US" dirty="0"/>
              <a:t>        .Range("E7").Value = "New Intake Form Submission - Entry #{EntryID}"</a:t>
            </a:r>
          </a:p>
          <a:p>
            <a:r>
              <a:rPr lang="en-US" dirty="0"/>
              <a:t>        .Range("D8").Value = "Footer Text:"</a:t>
            </a:r>
          </a:p>
          <a:p>
            <a:r>
              <a:rPr lang="en-US" dirty="0"/>
              <a:t>        .Range("E8").Value = "This is an automated message. Please do not reply."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EmailSubject</a:t>
            </a:r>
            <a:r>
              <a:rPr lang="en-US" dirty="0"/>
              <a:t>", .Range("E7")</a:t>
            </a:r>
          </a:p>
          <a:p>
            <a:r>
              <a:rPr lang="en-US" dirty="0"/>
              <a:t>        .</a:t>
            </a:r>
            <a:r>
              <a:rPr lang="en-US" dirty="0" err="1"/>
              <a:t>Names.Add</a:t>
            </a:r>
            <a:r>
              <a:rPr lang="en-US" dirty="0"/>
              <a:t> "</a:t>
            </a:r>
            <a:r>
              <a:rPr lang="en-US" dirty="0" err="1"/>
              <a:t>EmailFooter</a:t>
            </a:r>
            <a:r>
              <a:rPr lang="en-US" dirty="0"/>
              <a:t>", .Range("E8")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Format Sheet</a:t>
            </a:r>
          </a:p>
          <a:p>
            <a:r>
              <a:rPr lang="en-US" dirty="0"/>
              <a:t>        .</a:t>
            </a:r>
            <a:r>
              <a:rPr lang="en-US" dirty="0" err="1"/>
              <a:t>UsedRange.EntireColumn.AutoFit</a:t>
            </a:r>
            <a:endParaRPr lang="en-US" dirty="0"/>
          </a:p>
          <a:p>
            <a:r>
              <a:rPr lang="en-US" dirty="0"/>
              <a:t>        With .Range("A1:E1,A5:B5,D6:E6")</a:t>
            </a:r>
          </a:p>
          <a:p>
            <a:r>
              <a:rPr lang="en-US" dirty="0"/>
              <a:t>            .</a:t>
            </a:r>
            <a:r>
              <a:rPr lang="en-US" dirty="0" err="1"/>
              <a:t>Font.Bold</a:t>
            </a:r>
            <a:r>
              <a:rPr lang="en-US" dirty="0"/>
              <a:t> = True</a:t>
            </a:r>
          </a:p>
          <a:p>
            <a:r>
              <a:rPr lang="en-US" dirty="0"/>
              <a:t>            .</a:t>
            </a:r>
            <a:r>
              <a:rPr lang="en-US" dirty="0" err="1"/>
              <a:t>Font.Size</a:t>
            </a:r>
            <a:r>
              <a:rPr lang="en-US" dirty="0"/>
              <a:t> = 12</a:t>
            </a:r>
          </a:p>
          <a:p>
            <a:r>
              <a:rPr lang="en-US" dirty="0"/>
              <a:t>            .</a:t>
            </a:r>
            <a:r>
              <a:rPr lang="en-US" dirty="0" err="1"/>
              <a:t>Interior.Color</a:t>
            </a:r>
            <a:r>
              <a:rPr lang="en-US" dirty="0"/>
              <a:t> = RGB(240, 240, 240)</a:t>
            </a:r>
          </a:p>
          <a:p>
            <a:r>
              <a:rPr lang="en-US" dirty="0"/>
              <a:t>        End With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Add input validation</a:t>
            </a:r>
          </a:p>
          <a:p>
            <a:r>
              <a:rPr lang="en-US" dirty="0"/>
              <a:t>        .Range("B2:B3").</a:t>
            </a:r>
            <a:r>
              <a:rPr lang="en-US" dirty="0" err="1"/>
              <a:t>Validation.Add</a:t>
            </a:r>
            <a:r>
              <a:rPr lang="en-US" dirty="0"/>
              <a:t> Type:=</a:t>
            </a:r>
            <a:r>
              <a:rPr lang="en-US" dirty="0" err="1"/>
              <a:t>xlValidateCustom</a:t>
            </a:r>
            <a:r>
              <a:rPr lang="en-US" dirty="0"/>
              <a:t>, _</a:t>
            </a:r>
          </a:p>
          <a:p>
            <a:r>
              <a:rPr lang="en-US" dirty="0"/>
              <a:t>            Formula1:="=ISNUMBER(FIND(""@"",B2))"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' Protect sheet</a:t>
            </a:r>
          </a:p>
          <a:p>
            <a:r>
              <a:rPr lang="en-US" dirty="0"/>
              <a:t>        .Protect Password:="", </a:t>
            </a:r>
            <a:r>
              <a:rPr lang="en-US" dirty="0" err="1"/>
              <a:t>UserInterfaceOnly</a:t>
            </a:r>
            <a:r>
              <a:rPr lang="en-US" dirty="0"/>
              <a:t>:=True, </a:t>
            </a:r>
            <a:r>
              <a:rPr lang="en-US" dirty="0" err="1"/>
              <a:t>AllowFormattingCells</a:t>
            </a:r>
            <a:r>
              <a:rPr lang="en-US" dirty="0"/>
              <a:t>:=True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Application.ScreenUpdating</a:t>
            </a:r>
            <a:r>
              <a:rPr lang="en-US" dirty="0"/>
              <a:t> = True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"Configuration sheet has been set up successfully!", </a:t>
            </a:r>
            <a:r>
              <a:rPr lang="en-US" dirty="0" err="1"/>
              <a:t>vbInformation</a:t>
            </a:r>
            <a:endParaRPr lang="en-US" dirty="0"/>
          </a:p>
          <a:p>
            <a:r>
              <a:rPr lang="en-US" dirty="0"/>
              <a:t>    Exit Sub</a:t>
            </a:r>
          </a:p>
          <a:p>
            <a:endParaRPr lang="en-US" dirty="0"/>
          </a:p>
          <a:p>
            <a:r>
              <a:rPr lang="en-US" dirty="0" err="1"/>
              <a:t>ErrHandler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Application.ScreenUpdating</a:t>
            </a:r>
            <a:r>
              <a:rPr lang="en-US" dirty="0"/>
              <a:t> = True</a:t>
            </a:r>
          </a:p>
          <a:p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"Error setting up configuration: " &amp; </a:t>
            </a:r>
            <a:r>
              <a:rPr lang="en-US" dirty="0" err="1"/>
              <a:t>Err.Description</a:t>
            </a:r>
            <a:r>
              <a:rPr lang="en-US" dirty="0"/>
              <a:t>, </a:t>
            </a:r>
            <a:r>
              <a:rPr lang="en-US" dirty="0" err="1"/>
              <a:t>vbCritical</a:t>
            </a:r>
            <a:endParaRPr lang="en-US" dirty="0"/>
          </a:p>
          <a:p>
            <a:r>
              <a:rPr lang="en-US"/>
              <a:t>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14A10-2958-491F-B5BF-3832EE9C0C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8A58-2659-7A25-43B9-70EE27D9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155E-5D17-B1D4-63B4-7AC9A9F3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B4FE-A8F8-5B2F-59DB-D7EDA22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3089-201E-B2C4-DB8F-E27A7F5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DDDB-9517-E202-E4E9-F096205A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7238-A44A-73DF-3348-06931DE4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539D9-7E55-0A36-8A4A-AE12735D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966-C5E0-693D-4607-7C65F771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7B1-7874-86E1-02CB-BF930875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5A8E-B020-5FC3-2CF6-70003B3F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DD57D-ECB3-6D14-C7AC-489AED685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EAC7-39AE-9CE7-987A-A4C49F13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741C-631F-3A01-5558-36D3CC69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DC75-962B-99D5-6D53-A6404DE5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53F1-A2C2-85DE-09F2-C52A708D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5BD2-3743-34EE-8269-72DCC4CE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A9EC-79A1-6053-45D3-F08A5DF81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D6A7-F02B-A89C-946A-EFBCA9F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EE39-C786-6179-3509-954BBCF4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7D7D-B5E2-3CEA-72C3-7062209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EFD-8A0A-9DE6-F9EA-D76DD7E0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E4F87-4ED5-4C23-A04D-5DF1D456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9E8E-E98B-3897-91BF-F0CFAAC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B1EE-40E6-6BC1-42E1-38AE8B79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6157-1D74-8518-7D97-9437A73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FE6-FC48-E225-76A2-B718C108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5219-5544-7D8C-A5CD-78DCB4AC9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C5A0E-BE60-488F-7602-F0BF29E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D52AE-22A1-556C-2595-FAC3A6B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A7E89-F9A8-049B-1105-B41D284A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8291-8BAE-8B12-E92B-73210E31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BF8-7E39-827A-8334-829FC29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12BCE-EC8B-0D0A-7315-CE8C8692D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4E0A3-ABF4-4119-D0E2-7B995F5B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AAB43-541F-6FBD-2EBF-67F45704D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017C8-BA98-D854-4B30-023945402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07A8-7F98-E0A4-0574-EE519F63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53732-A876-AF90-34B3-64E87C4F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2CFFA-ED12-73E7-2255-61FAA346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9E0-994D-113F-B5CB-F40F2E40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4EC7B-9FE1-588D-0FDE-40BC82C4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2669-1D34-01ED-300F-A83D8BA4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D12D1-2F3F-B58D-6FEC-08B713E9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A72DE-4204-2E48-1465-D4D71608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8B385-B6B6-D7EB-60D2-58BF9AB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B6E53-36E1-707B-7249-F6D124B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0D18-3F6A-E442-B76F-12314855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FA8E-B6F8-3C5E-AB2A-6A9F2D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AFB4A-0424-779A-DE4D-137E6D859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C23C-9CC1-C288-4C75-399A4343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04931-8002-01D8-14ED-7E1CC0C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FF13-C11D-5EBF-817B-94766897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A262-68CB-C17B-AA42-DF83195C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1A46-68B8-C80D-A778-27F2FD14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5B7F-727B-CFE3-46AE-A80554FF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3103-0BDE-6B15-73EB-D2F50EC7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EA51-828F-D040-3138-FF729A48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E5D20-0A73-7892-99AE-D12783AA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863C4-4178-1194-D409-DA39D588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069DD-651D-B835-B13B-EFDFFC2F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F067-2EF7-0A87-85C2-FAE38200D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18845-46C8-47AE-9CDC-9743C6DBA3B8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2909-65D5-9802-C23E-CB497F687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34-FFDF-883D-9365-1032D0974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84940-EC9C-446C-B9F2-492D96A0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27BAA224-3FFD-1BFE-0994-DA8519A458B4}"/>
              </a:ext>
            </a:extLst>
          </p:cNvPr>
          <p:cNvGrpSpPr/>
          <p:nvPr/>
        </p:nvGrpSpPr>
        <p:grpSpPr>
          <a:xfrm>
            <a:off x="1678869" y="361334"/>
            <a:ext cx="1733522" cy="5943601"/>
            <a:chOff x="1678869" y="361334"/>
            <a:chExt cx="1733522" cy="594360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5C952C0-9756-A4DF-9AE9-5128D8E73CD2}"/>
                </a:ext>
              </a:extLst>
            </p:cNvPr>
            <p:cNvGrpSpPr/>
            <p:nvPr/>
          </p:nvGrpSpPr>
          <p:grpSpPr>
            <a:xfrm>
              <a:off x="1678869" y="361334"/>
              <a:ext cx="1725562" cy="5943601"/>
              <a:chOff x="1637071" y="457199"/>
              <a:chExt cx="1725562" cy="59436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BC54E72-84C4-3C4F-6E3C-600EFC9FE899}"/>
                  </a:ext>
                </a:extLst>
              </p:cNvPr>
              <p:cNvSpPr/>
              <p:nvPr/>
            </p:nvSpPr>
            <p:spPr>
              <a:xfrm rot="5400000">
                <a:off x="1850922" y="243348"/>
                <a:ext cx="1297859" cy="1725562"/>
              </a:xfrm>
              <a:custGeom>
                <a:avLst/>
                <a:gdLst>
                  <a:gd name="connsiteX0" fmla="*/ 0 w 1297859"/>
                  <a:gd name="connsiteY0" fmla="*/ 1725562 h 1725562"/>
                  <a:gd name="connsiteX1" fmla="*/ 0 w 1297859"/>
                  <a:gd name="connsiteY1" fmla="*/ 508817 h 1725562"/>
                  <a:gd name="connsiteX2" fmla="*/ 508817 w 1297859"/>
                  <a:gd name="connsiteY2" fmla="*/ 0 h 1725562"/>
                  <a:gd name="connsiteX3" fmla="*/ 1297859 w 1297859"/>
                  <a:gd name="connsiteY3" fmla="*/ 0 h 1725562"/>
                  <a:gd name="connsiteX4" fmla="*/ 1297858 w 1297859"/>
                  <a:gd name="connsiteY4" fmla="*/ 1725562 h 1725562"/>
                  <a:gd name="connsiteX5" fmla="*/ 0 w 1297859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9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0" y="227806"/>
                      <a:pt x="227806" y="0"/>
                      <a:pt x="508817" y="0"/>
                    </a:cubicBezTo>
                    <a:lnTo>
                      <a:pt x="1297859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A71B37C0-FDBF-838E-15BF-E6D9C8273472}"/>
                  </a:ext>
                </a:extLst>
              </p:cNvPr>
              <p:cNvSpPr/>
              <p:nvPr/>
            </p:nvSpPr>
            <p:spPr>
              <a:xfrm rot="5400000">
                <a:off x="176980" y="3215148"/>
                <a:ext cx="4645743" cy="1725562"/>
              </a:xfrm>
              <a:custGeom>
                <a:avLst/>
                <a:gdLst>
                  <a:gd name="connsiteX0" fmla="*/ 0 w 4645743"/>
                  <a:gd name="connsiteY0" fmla="*/ 1725562 h 1725562"/>
                  <a:gd name="connsiteX1" fmla="*/ 1 w 4645743"/>
                  <a:gd name="connsiteY1" fmla="*/ 0 h 1725562"/>
                  <a:gd name="connsiteX2" fmla="*/ 4136927 w 4645743"/>
                  <a:gd name="connsiteY2" fmla="*/ 1 h 1725562"/>
                  <a:gd name="connsiteX3" fmla="*/ 4645743 w 4645743"/>
                  <a:gd name="connsiteY3" fmla="*/ 508817 h 1725562"/>
                  <a:gd name="connsiteX4" fmla="*/ 4645743 w 4645743"/>
                  <a:gd name="connsiteY4" fmla="*/ 1725562 h 1725562"/>
                  <a:gd name="connsiteX5" fmla="*/ 0 w 46457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45743" h="1725562">
                    <a:moveTo>
                      <a:pt x="0" y="1725562"/>
                    </a:moveTo>
                    <a:lnTo>
                      <a:pt x="1" y="0"/>
                    </a:lnTo>
                    <a:lnTo>
                      <a:pt x="4136927" y="1"/>
                    </a:lnTo>
                    <a:cubicBezTo>
                      <a:pt x="4417938" y="1"/>
                      <a:pt x="4645743" y="227806"/>
                      <a:pt x="4645743" y="508817"/>
                    </a:cubicBezTo>
                    <a:lnTo>
                      <a:pt x="46457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20F41D-6605-8C5E-1630-D615D36D7792}"/>
                </a:ext>
              </a:extLst>
            </p:cNvPr>
            <p:cNvSpPr txBox="1"/>
            <p:nvPr/>
          </p:nvSpPr>
          <p:spPr>
            <a:xfrm>
              <a:off x="1938791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pic>
          <p:nvPicPr>
            <p:cNvPr id="55" name="Graphic 54" descr="Bar chart with solid fill">
              <a:extLst>
                <a:ext uri="{FF2B5EF4-FFF2-40B4-BE49-F238E27FC236}">
                  <a16:creationId xmlns:a16="http://schemas.microsoft.com/office/drawing/2014/main" id="{1241393F-7B37-6DD5-73C1-DFD84D7C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7329" y="5662644"/>
              <a:ext cx="548640" cy="54864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B0777E-8F4A-47BB-AA54-D21CF411C1CB}"/>
                </a:ext>
              </a:extLst>
            </p:cNvPr>
            <p:cNvSpPr txBox="1"/>
            <p:nvPr/>
          </p:nvSpPr>
          <p:spPr>
            <a:xfrm>
              <a:off x="197806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77A4FB-BAC5-5ECF-ABFE-9F1457042BB4}"/>
                </a:ext>
              </a:extLst>
            </p:cNvPr>
            <p:cNvSpPr txBox="1"/>
            <p:nvPr/>
          </p:nvSpPr>
          <p:spPr>
            <a:xfrm>
              <a:off x="1996558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E5A3F-2B65-7B1B-DA3A-64B48359C960}"/>
              </a:ext>
            </a:extLst>
          </p:cNvPr>
          <p:cNvGrpSpPr/>
          <p:nvPr/>
        </p:nvGrpSpPr>
        <p:grpSpPr>
          <a:xfrm>
            <a:off x="3957483" y="457200"/>
            <a:ext cx="1725563" cy="5257801"/>
            <a:chOff x="3957483" y="457200"/>
            <a:chExt cx="1725563" cy="525780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A15AAC-5A20-4B22-1E85-4E16BABBDE7F}"/>
                </a:ext>
              </a:extLst>
            </p:cNvPr>
            <p:cNvGrpSpPr/>
            <p:nvPr/>
          </p:nvGrpSpPr>
          <p:grpSpPr>
            <a:xfrm>
              <a:off x="3957483" y="457200"/>
              <a:ext cx="1725563" cy="5257801"/>
              <a:chOff x="3957483" y="457200"/>
              <a:chExt cx="1725563" cy="5257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BB762E-B073-22D5-6FAB-C68152C6AF88}"/>
                  </a:ext>
                </a:extLst>
              </p:cNvPr>
              <p:cNvSpPr/>
              <p:nvPr/>
            </p:nvSpPr>
            <p:spPr>
              <a:xfrm rot="5400000">
                <a:off x="4171335" y="243348"/>
                <a:ext cx="1297858" cy="1725562"/>
              </a:xfrm>
              <a:custGeom>
                <a:avLst/>
                <a:gdLst>
                  <a:gd name="connsiteX0" fmla="*/ 0 w 1297858"/>
                  <a:gd name="connsiteY0" fmla="*/ 1725562 h 1725562"/>
                  <a:gd name="connsiteX1" fmla="*/ 0 w 1297858"/>
                  <a:gd name="connsiteY1" fmla="*/ 508817 h 1725562"/>
                  <a:gd name="connsiteX2" fmla="*/ 508817 w 1297858"/>
                  <a:gd name="connsiteY2" fmla="*/ 0 h 1725562"/>
                  <a:gd name="connsiteX3" fmla="*/ 1297858 w 1297858"/>
                  <a:gd name="connsiteY3" fmla="*/ 0 h 1725562"/>
                  <a:gd name="connsiteX4" fmla="*/ 1297858 w 1297858"/>
                  <a:gd name="connsiteY4" fmla="*/ 1725562 h 1725562"/>
                  <a:gd name="connsiteX5" fmla="*/ 0 w 1297858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8" h="1725562">
                    <a:moveTo>
                      <a:pt x="0" y="1725562"/>
                    </a:moveTo>
                    <a:lnTo>
                      <a:pt x="0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8" y="0"/>
                    </a:lnTo>
                    <a:lnTo>
                      <a:pt x="1297858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4837639-96A3-C31B-06A1-54C387771F06}"/>
                  </a:ext>
                </a:extLst>
              </p:cNvPr>
              <p:cNvSpPr/>
              <p:nvPr/>
            </p:nvSpPr>
            <p:spPr>
              <a:xfrm rot="5400000">
                <a:off x="2840293" y="2872249"/>
                <a:ext cx="3959943" cy="1725562"/>
              </a:xfrm>
              <a:custGeom>
                <a:avLst/>
                <a:gdLst>
                  <a:gd name="connsiteX0" fmla="*/ 0 w 3959943"/>
                  <a:gd name="connsiteY0" fmla="*/ 1725562 h 1725562"/>
                  <a:gd name="connsiteX1" fmla="*/ 0 w 3959943"/>
                  <a:gd name="connsiteY1" fmla="*/ 0 h 1725562"/>
                  <a:gd name="connsiteX2" fmla="*/ 3451127 w 3959943"/>
                  <a:gd name="connsiteY2" fmla="*/ 0 h 1725562"/>
                  <a:gd name="connsiteX3" fmla="*/ 3959943 w 3959943"/>
                  <a:gd name="connsiteY3" fmla="*/ 508817 h 1725562"/>
                  <a:gd name="connsiteX4" fmla="*/ 3959943 w 3959943"/>
                  <a:gd name="connsiteY4" fmla="*/ 1725562 h 1725562"/>
                  <a:gd name="connsiteX5" fmla="*/ 0 w 3959943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59943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3451127" y="0"/>
                    </a:lnTo>
                    <a:cubicBezTo>
                      <a:pt x="3732138" y="0"/>
                      <a:pt x="3959943" y="227806"/>
                      <a:pt x="3959943" y="508817"/>
                    </a:cubicBezTo>
                    <a:lnTo>
                      <a:pt x="3959943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5BA90D-1E02-06E1-3E7F-8ED8B1D1D3B6}"/>
                </a:ext>
              </a:extLst>
            </p:cNvPr>
            <p:cNvSpPr txBox="1"/>
            <p:nvPr/>
          </p:nvSpPr>
          <p:spPr>
            <a:xfrm>
              <a:off x="4206978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pic>
          <p:nvPicPr>
            <p:cNvPr id="53" name="Graphic 52" descr="Apple with solid fill">
              <a:extLst>
                <a:ext uri="{FF2B5EF4-FFF2-40B4-BE49-F238E27FC236}">
                  <a16:creationId xmlns:a16="http://schemas.microsoft.com/office/drawing/2014/main" id="{2B1AF660-DDED-C88F-8D6B-1FF172735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2254" y="5035099"/>
              <a:ext cx="548640" cy="54864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79B78B-4DFF-C363-CBE8-5292EFB423C3}"/>
                </a:ext>
              </a:extLst>
            </p:cNvPr>
            <p:cNvSpPr txBox="1"/>
            <p:nvPr/>
          </p:nvSpPr>
          <p:spPr>
            <a:xfrm>
              <a:off x="4277992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8DDA75-192C-0FC0-FED9-9CC5DA06390C}"/>
                </a:ext>
              </a:extLst>
            </p:cNvPr>
            <p:cNvSpPr txBox="1"/>
            <p:nvPr/>
          </p:nvSpPr>
          <p:spPr>
            <a:xfrm>
              <a:off x="4216187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7AA75D-AF61-CD3B-3777-AC72155639C6}"/>
              </a:ext>
            </a:extLst>
          </p:cNvPr>
          <p:cNvGrpSpPr/>
          <p:nvPr/>
        </p:nvGrpSpPr>
        <p:grpSpPr>
          <a:xfrm>
            <a:off x="6277896" y="457201"/>
            <a:ext cx="1725563" cy="4572001"/>
            <a:chOff x="6277896" y="457201"/>
            <a:chExt cx="1725563" cy="45720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A28A4A-BE4B-C311-06E3-FDE00FC49BD8}"/>
                </a:ext>
              </a:extLst>
            </p:cNvPr>
            <p:cNvGrpSpPr/>
            <p:nvPr/>
          </p:nvGrpSpPr>
          <p:grpSpPr>
            <a:xfrm>
              <a:off x="6277896" y="457201"/>
              <a:ext cx="1725563" cy="4572001"/>
              <a:chOff x="6277896" y="457201"/>
              <a:chExt cx="1725563" cy="45720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35BDA19-C54A-3AC6-1286-5D4716FE0E78}"/>
                  </a:ext>
                </a:extLst>
              </p:cNvPr>
              <p:cNvSpPr/>
              <p:nvPr/>
            </p:nvSpPr>
            <p:spPr>
              <a:xfrm rot="5400000">
                <a:off x="6491749" y="243349"/>
                <a:ext cx="1297857" cy="1725562"/>
              </a:xfrm>
              <a:custGeom>
                <a:avLst/>
                <a:gdLst>
                  <a:gd name="connsiteX0" fmla="*/ 0 w 1297857"/>
                  <a:gd name="connsiteY0" fmla="*/ 1725562 h 1725562"/>
                  <a:gd name="connsiteX1" fmla="*/ 1 w 1297857"/>
                  <a:gd name="connsiteY1" fmla="*/ 508817 h 1725562"/>
                  <a:gd name="connsiteX2" fmla="*/ 508817 w 1297857"/>
                  <a:gd name="connsiteY2" fmla="*/ 0 h 1725562"/>
                  <a:gd name="connsiteX3" fmla="*/ 1297857 w 1297857"/>
                  <a:gd name="connsiteY3" fmla="*/ 0 h 1725562"/>
                  <a:gd name="connsiteX4" fmla="*/ 1297857 w 1297857"/>
                  <a:gd name="connsiteY4" fmla="*/ 1725562 h 1725562"/>
                  <a:gd name="connsiteX5" fmla="*/ 0 w 1297857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7" h="1725562">
                    <a:moveTo>
                      <a:pt x="0" y="1725562"/>
                    </a:moveTo>
                    <a:lnTo>
                      <a:pt x="1" y="508817"/>
                    </a:lnTo>
                    <a:cubicBezTo>
                      <a:pt x="1" y="227806"/>
                      <a:pt x="227806" y="0"/>
                      <a:pt x="508817" y="0"/>
                    </a:cubicBezTo>
                    <a:lnTo>
                      <a:pt x="1297857" y="0"/>
                    </a:lnTo>
                    <a:lnTo>
                      <a:pt x="1297857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AE48FE4-A704-E70C-0E44-D966A22E7589}"/>
                  </a:ext>
                </a:extLst>
              </p:cNvPr>
              <p:cNvSpPr/>
              <p:nvPr/>
            </p:nvSpPr>
            <p:spPr>
              <a:xfrm rot="5400000">
                <a:off x="5503605" y="2529349"/>
                <a:ext cx="3274144" cy="1725562"/>
              </a:xfrm>
              <a:custGeom>
                <a:avLst/>
                <a:gdLst>
                  <a:gd name="connsiteX0" fmla="*/ 0 w 3274144"/>
                  <a:gd name="connsiteY0" fmla="*/ 1725562 h 1725562"/>
                  <a:gd name="connsiteX1" fmla="*/ 0 w 3274144"/>
                  <a:gd name="connsiteY1" fmla="*/ 0 h 1725562"/>
                  <a:gd name="connsiteX2" fmla="*/ 2765328 w 3274144"/>
                  <a:gd name="connsiteY2" fmla="*/ 0 h 1725562"/>
                  <a:gd name="connsiteX3" fmla="*/ 3274144 w 3274144"/>
                  <a:gd name="connsiteY3" fmla="*/ 508817 h 1725562"/>
                  <a:gd name="connsiteX4" fmla="*/ 3274144 w 3274144"/>
                  <a:gd name="connsiteY4" fmla="*/ 1725562 h 1725562"/>
                  <a:gd name="connsiteX5" fmla="*/ 0 w 3274144"/>
                  <a:gd name="connsiteY5" fmla="*/ 1725562 h 172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4144" h="1725562">
                    <a:moveTo>
                      <a:pt x="0" y="1725562"/>
                    </a:moveTo>
                    <a:lnTo>
                      <a:pt x="0" y="0"/>
                    </a:lnTo>
                    <a:lnTo>
                      <a:pt x="2765328" y="0"/>
                    </a:lnTo>
                    <a:cubicBezTo>
                      <a:pt x="3046339" y="0"/>
                      <a:pt x="3274144" y="227806"/>
                      <a:pt x="3274144" y="508817"/>
                    </a:cubicBezTo>
                    <a:lnTo>
                      <a:pt x="3274144" y="1725562"/>
                    </a:lnTo>
                    <a:lnTo>
                      <a:pt x="0" y="17255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F45950-0BD8-E6B6-3928-EC38CB35BBB4}"/>
                </a:ext>
              </a:extLst>
            </p:cNvPr>
            <p:cNvSpPr txBox="1"/>
            <p:nvPr/>
          </p:nvSpPr>
          <p:spPr>
            <a:xfrm>
              <a:off x="6484985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pic>
          <p:nvPicPr>
            <p:cNvPr id="51" name="Graphic 50" descr="Aperture with solid fill">
              <a:extLst>
                <a:ext uri="{FF2B5EF4-FFF2-40B4-BE49-F238E27FC236}">
                  <a16:creationId xmlns:a16="http://schemas.microsoft.com/office/drawing/2014/main" id="{B811CF99-E6C0-66D0-422D-A968A30AF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3333" y="4346351"/>
              <a:ext cx="548640" cy="54864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188E85-2AA4-847E-68C8-57550EC70E39}"/>
                </a:ext>
              </a:extLst>
            </p:cNvPr>
            <p:cNvSpPr txBox="1"/>
            <p:nvPr/>
          </p:nvSpPr>
          <p:spPr>
            <a:xfrm>
              <a:off x="6583286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74D9DF-079C-5C76-4D1D-F250AE543A45}"/>
                </a:ext>
              </a:extLst>
            </p:cNvPr>
            <p:cNvSpPr txBox="1"/>
            <p:nvPr/>
          </p:nvSpPr>
          <p:spPr>
            <a:xfrm>
              <a:off x="6484985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2B710B0-8A3D-5068-2CFF-A1417B4705F1}"/>
              </a:ext>
            </a:extLst>
          </p:cNvPr>
          <p:cNvGrpSpPr/>
          <p:nvPr/>
        </p:nvGrpSpPr>
        <p:grpSpPr>
          <a:xfrm>
            <a:off x="8598307" y="457203"/>
            <a:ext cx="1725563" cy="4114801"/>
            <a:chOff x="8598307" y="457203"/>
            <a:chExt cx="1725563" cy="41148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45AB1BE-C402-12CD-94F8-38620145BDBB}"/>
                </a:ext>
              </a:extLst>
            </p:cNvPr>
            <p:cNvGrpSpPr/>
            <p:nvPr/>
          </p:nvGrpSpPr>
          <p:grpSpPr>
            <a:xfrm>
              <a:off x="8598307" y="457203"/>
              <a:ext cx="1725563" cy="4114801"/>
              <a:chOff x="8598307" y="457203"/>
              <a:chExt cx="1725563" cy="4114801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CD29FE6-6632-1427-5F93-AAF8CA814CCE}"/>
                  </a:ext>
                </a:extLst>
              </p:cNvPr>
              <p:cNvSpPr/>
              <p:nvPr/>
            </p:nvSpPr>
            <p:spPr>
              <a:xfrm rot="5400000">
                <a:off x="8812161" y="243349"/>
                <a:ext cx="1297856" cy="1725563"/>
              </a:xfrm>
              <a:custGeom>
                <a:avLst/>
                <a:gdLst>
                  <a:gd name="connsiteX0" fmla="*/ 0 w 1297856"/>
                  <a:gd name="connsiteY0" fmla="*/ 1725563 h 1725563"/>
                  <a:gd name="connsiteX1" fmla="*/ 0 w 1297856"/>
                  <a:gd name="connsiteY1" fmla="*/ 508817 h 1725563"/>
                  <a:gd name="connsiteX2" fmla="*/ 508816 w 1297856"/>
                  <a:gd name="connsiteY2" fmla="*/ 0 h 1725563"/>
                  <a:gd name="connsiteX3" fmla="*/ 1297856 w 1297856"/>
                  <a:gd name="connsiteY3" fmla="*/ 0 h 1725563"/>
                  <a:gd name="connsiteX4" fmla="*/ 1297855 w 1297856"/>
                  <a:gd name="connsiteY4" fmla="*/ 1725563 h 1725563"/>
                  <a:gd name="connsiteX5" fmla="*/ 0 w 129785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7856" h="1725563">
                    <a:moveTo>
                      <a:pt x="0" y="1725563"/>
                    </a:moveTo>
                    <a:lnTo>
                      <a:pt x="0" y="508817"/>
                    </a:lnTo>
                    <a:cubicBezTo>
                      <a:pt x="1" y="227807"/>
                      <a:pt x="227805" y="0"/>
                      <a:pt x="508816" y="0"/>
                    </a:cubicBezTo>
                    <a:lnTo>
                      <a:pt x="1297856" y="0"/>
                    </a:lnTo>
                    <a:lnTo>
                      <a:pt x="1297855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14F1E63-3FC5-E986-1738-AE3997EF0909}"/>
                  </a:ext>
                </a:extLst>
              </p:cNvPr>
              <p:cNvSpPr/>
              <p:nvPr/>
            </p:nvSpPr>
            <p:spPr>
              <a:xfrm rot="5400000">
                <a:off x="8052616" y="2300749"/>
                <a:ext cx="2816946" cy="1725563"/>
              </a:xfrm>
              <a:custGeom>
                <a:avLst/>
                <a:gdLst>
                  <a:gd name="connsiteX0" fmla="*/ 0 w 2816946"/>
                  <a:gd name="connsiteY0" fmla="*/ 1725563 h 1725563"/>
                  <a:gd name="connsiteX1" fmla="*/ 1 w 2816946"/>
                  <a:gd name="connsiteY1" fmla="*/ 0 h 1725563"/>
                  <a:gd name="connsiteX2" fmla="*/ 2308130 w 2816946"/>
                  <a:gd name="connsiteY2" fmla="*/ 0 h 1725563"/>
                  <a:gd name="connsiteX3" fmla="*/ 2816946 w 2816946"/>
                  <a:gd name="connsiteY3" fmla="*/ 508817 h 1725563"/>
                  <a:gd name="connsiteX4" fmla="*/ 2816946 w 2816946"/>
                  <a:gd name="connsiteY4" fmla="*/ 1725563 h 1725563"/>
                  <a:gd name="connsiteX5" fmla="*/ 0 w 2816946"/>
                  <a:gd name="connsiteY5" fmla="*/ 1725563 h 172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6946" h="1725563">
                    <a:moveTo>
                      <a:pt x="0" y="1725563"/>
                    </a:moveTo>
                    <a:lnTo>
                      <a:pt x="1" y="0"/>
                    </a:lnTo>
                    <a:lnTo>
                      <a:pt x="2308130" y="0"/>
                    </a:lnTo>
                    <a:cubicBezTo>
                      <a:pt x="2589141" y="0"/>
                      <a:pt x="2816946" y="227807"/>
                      <a:pt x="2816946" y="508817"/>
                    </a:cubicBezTo>
                    <a:lnTo>
                      <a:pt x="2816946" y="1725563"/>
                    </a:lnTo>
                    <a:lnTo>
                      <a:pt x="0" y="17255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7BAE69-DA63-3D2C-A8CC-C94CAEE2E167}"/>
                </a:ext>
              </a:extLst>
            </p:cNvPr>
            <p:cNvSpPr txBox="1"/>
            <p:nvPr/>
          </p:nvSpPr>
          <p:spPr>
            <a:xfrm>
              <a:off x="8795880" y="553064"/>
              <a:ext cx="13113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STEP</a:t>
              </a:r>
            </a:p>
            <a:p>
              <a:pPr algn="ctr"/>
              <a:r>
                <a:rPr lang="en-US" sz="28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pic>
          <p:nvPicPr>
            <p:cNvPr id="49" name="Graphic 48" descr="Alarm Ringing with solid fill">
              <a:extLst>
                <a:ext uri="{FF2B5EF4-FFF2-40B4-BE49-F238E27FC236}">
                  <a16:creationId xmlns:a16="http://schemas.microsoft.com/office/drawing/2014/main" id="{4476BB5F-56E4-92AE-AE7D-8AA07E49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43524" y="3982064"/>
              <a:ext cx="548640" cy="54864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402B35-CEA3-C68A-314D-EF67C7C93AB1}"/>
                </a:ext>
              </a:extLst>
            </p:cNvPr>
            <p:cNvSpPr txBox="1"/>
            <p:nvPr/>
          </p:nvSpPr>
          <p:spPr>
            <a:xfrm>
              <a:off x="8895101" y="1755057"/>
              <a:ext cx="1272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659689-F866-D92F-ACAB-BE6076B185E3}"/>
                </a:ext>
              </a:extLst>
            </p:cNvPr>
            <p:cNvSpPr txBox="1"/>
            <p:nvPr/>
          </p:nvSpPr>
          <p:spPr>
            <a:xfrm>
              <a:off x="8814019" y="2222575"/>
              <a:ext cx="141583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Low"/>
              <a:r>
                <a:rPr lang="en-US" sz="1400" dirty="0">
                  <a:solidFill>
                    <a:srgbClr val="00206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90217820-2CFE-2E21-D40F-408AA4342E3C}"/>
              </a:ext>
            </a:extLst>
          </p:cNvPr>
          <p:cNvSpPr/>
          <p:nvPr/>
        </p:nvSpPr>
        <p:spPr>
          <a:xfrm>
            <a:off x="1009650" y="0"/>
            <a:ext cx="892890" cy="6666271"/>
          </a:xfrm>
          <a:prstGeom prst="ellipse">
            <a:avLst/>
          </a:prstGeom>
          <a:gradFill flip="none" rotWithShape="1">
            <a:gsLst>
              <a:gs pos="7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01ACF6-51DC-88C4-4A2E-7B1C6649C3ED}"/>
              </a:ext>
            </a:extLst>
          </p:cNvPr>
          <p:cNvSpPr/>
          <p:nvPr/>
        </p:nvSpPr>
        <p:spPr>
          <a:xfrm>
            <a:off x="3590031" y="133350"/>
            <a:ext cx="569016" cy="617158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C6F2DA-92DF-691E-14C8-D0D8AA05D89F}"/>
              </a:ext>
            </a:extLst>
          </p:cNvPr>
          <p:cNvSpPr/>
          <p:nvPr/>
        </p:nvSpPr>
        <p:spPr>
          <a:xfrm>
            <a:off x="5904280" y="133350"/>
            <a:ext cx="530942" cy="5176069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214607-09BC-F985-E8B1-E5864BD4A87F}"/>
              </a:ext>
            </a:extLst>
          </p:cNvPr>
          <p:cNvSpPr/>
          <p:nvPr/>
        </p:nvSpPr>
        <p:spPr>
          <a:xfrm>
            <a:off x="8189059" y="133351"/>
            <a:ext cx="530942" cy="4748366"/>
          </a:xfrm>
          <a:prstGeom prst="ellipse">
            <a:avLst/>
          </a:prstGeom>
          <a:gradFill flip="none" rotWithShape="1">
            <a:gsLst>
              <a:gs pos="66000">
                <a:srgbClr val="FAFBFD"/>
              </a:gs>
              <a:gs pos="100000">
                <a:schemeClr val="tx1">
                  <a:alpha val="2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2388</Words>
  <Application>Microsoft Office PowerPoint</Application>
  <PresentationFormat>Widescreen</PresentationFormat>
  <Paragraphs>329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Open Sans Extrabold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7</cp:revision>
  <dcterms:created xsi:type="dcterms:W3CDTF">2024-09-20T10:36:32Z</dcterms:created>
  <dcterms:modified xsi:type="dcterms:W3CDTF">2025-02-01T18:39:40Z</dcterms:modified>
</cp:coreProperties>
</file>