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041" autoAdjust="0"/>
  </p:normalViewPr>
  <p:slideViewPr>
    <p:cSldViewPr snapToGrid="0" showGuides="1">
      <p:cViewPr varScale="1">
        <p:scale>
          <a:sx n="105" d="100"/>
          <a:sy n="105" d="100"/>
        </p:scale>
        <p:origin x="2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941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A29E-0F16-47BA-989C-184691A4677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14A10-2958-491F-B5BF-3832EE9C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Explicit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Module-level Constants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Const INPUT_SHEET_NAME As String = "</a:t>
            </a:r>
            <a:r>
              <a:rPr lang="en-US" dirty="0" err="1"/>
              <a:t>IntakeForm</a:t>
            </a:r>
            <a:r>
              <a:rPr lang="en-US" dirty="0"/>
              <a:t>"</a:t>
            </a:r>
          </a:p>
          <a:p>
            <a:r>
              <a:rPr lang="en-US" dirty="0"/>
              <a:t>Private Const DATA_SHEET_NAME As String = "</a:t>
            </a:r>
            <a:r>
              <a:rPr lang="en-US" dirty="0" err="1"/>
              <a:t>IntakeData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</a:t>
            </a:r>
            <a:r>
              <a:rPr lang="en-US" dirty="0" err="1"/>
              <a:t>GetDataHeaders</a:t>
            </a:r>
            <a:r>
              <a:rPr lang="en-US" dirty="0"/>
              <a:t>:</a:t>
            </a:r>
          </a:p>
          <a:p>
            <a:r>
              <a:rPr lang="en-US" dirty="0"/>
              <a:t>' Returns a 1-based array of headers.</a:t>
            </a:r>
          </a:p>
          <a:p>
            <a:r>
              <a:rPr lang="en-US" dirty="0"/>
              <a:t>' The array elements are:</a:t>
            </a:r>
          </a:p>
          <a:p>
            <a:r>
              <a:rPr lang="en-US" dirty="0"/>
              <a:t>'   Index 1: "Entry #"</a:t>
            </a:r>
          </a:p>
          <a:p>
            <a:r>
              <a:rPr lang="en-US" dirty="0"/>
              <a:t>'   Index 2 to (n-1): Form fields (e.g., Name, Email, etc.)</a:t>
            </a:r>
          </a:p>
          <a:p>
            <a:r>
              <a:rPr lang="en-US" dirty="0"/>
              <a:t>'   Index n: "Timestamp"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Function </a:t>
            </a:r>
            <a:r>
              <a:rPr lang="en-US" dirty="0" err="1"/>
              <a:t>GetDataHeaders</a:t>
            </a:r>
            <a:r>
              <a:rPr lang="en-US" dirty="0"/>
              <a:t>() As Variant</a:t>
            </a:r>
          </a:p>
          <a:p>
            <a:r>
              <a:rPr lang="en-US" dirty="0"/>
              <a:t>    Dim </a:t>
            </a:r>
            <a:r>
              <a:rPr lang="en-US" dirty="0" err="1"/>
              <a:t>arr</a:t>
            </a:r>
            <a:r>
              <a:rPr lang="en-US" dirty="0"/>
              <a:t> As Variant, headers() As Variant</a:t>
            </a:r>
          </a:p>
          <a:p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 = Array("Entry #", "Name", "Email", "Field 3", "Field 4", _</a:t>
            </a:r>
          </a:p>
          <a:p>
            <a:r>
              <a:rPr lang="en-US" dirty="0"/>
              <a:t>                "Field 5", "Field 6", "Field 7", "Field 8", "Field 9", _</a:t>
            </a:r>
          </a:p>
          <a:p>
            <a:r>
              <a:rPr lang="en-US" dirty="0"/>
              <a:t>                "Field 10", "Field 11", "Field 12", "Timestamp")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ReDim</a:t>
            </a:r>
            <a:r>
              <a:rPr lang="en-US" dirty="0"/>
              <a:t> headers(1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+ 1)</a:t>
            </a:r>
          </a:p>
          <a:p>
            <a:r>
              <a:rPr lang="en-US" dirty="0"/>
              <a:t>    Dim </a:t>
            </a:r>
            <a:r>
              <a:rPr lang="en-US" dirty="0" err="1"/>
              <a:t>i</a:t>
            </a:r>
            <a:r>
              <a:rPr lang="en-US" dirty="0"/>
              <a:t> As Long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LBound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        headers(</a:t>
            </a:r>
            <a:r>
              <a:rPr lang="en-US" dirty="0" err="1"/>
              <a:t>i</a:t>
            </a:r>
            <a:r>
              <a:rPr lang="en-US" dirty="0"/>
              <a:t> + 1) = </a:t>
            </a:r>
            <a:r>
              <a:rPr lang="en-US" dirty="0" err="1"/>
              <a:t>arr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GetDataHeaders</a:t>
            </a:r>
            <a:r>
              <a:rPr lang="en-US" dirty="0"/>
              <a:t> = headers</a:t>
            </a:r>
          </a:p>
          <a:p>
            <a:r>
              <a:rPr lang="en-US" dirty="0"/>
              <a:t>End Function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</a:t>
            </a:r>
            <a:r>
              <a:rPr lang="en-US" dirty="0" err="1"/>
              <a:t>SubmitIntake</a:t>
            </a:r>
            <a:r>
              <a:rPr lang="en-US" dirty="0"/>
              <a:t>:</a:t>
            </a:r>
          </a:p>
          <a:p>
            <a:r>
              <a:rPr lang="en-US" dirty="0"/>
              <a:t>' Reads form data from the INPUT_SHEET_NAME, prepares an email (with a</a:t>
            </a:r>
          </a:p>
          <a:p>
            <a:r>
              <a:rPr lang="en-US" dirty="0"/>
              <a:t>' horizontal table) displaying only the new entry, and displays the email</a:t>
            </a:r>
          </a:p>
          <a:p>
            <a:r>
              <a:rPr lang="en-US" dirty="0"/>
              <a:t>' for review. The user is then prompted to confirm sending. Only if the</a:t>
            </a:r>
          </a:p>
          <a:p>
            <a:r>
              <a:rPr lang="en-US" dirty="0"/>
              <a:t>' email is sent will the new entry be accumulated in the DATA_SHEET_NAME.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Sub </a:t>
            </a:r>
            <a:r>
              <a:rPr lang="en-US" dirty="0" err="1"/>
              <a:t>SubmitIntake</a:t>
            </a:r>
            <a:r>
              <a:rPr lang="en-US" dirty="0"/>
              <a:t>()</a:t>
            </a:r>
          </a:p>
          <a:p>
            <a:r>
              <a:rPr lang="en-US" dirty="0"/>
              <a:t>    On Error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ErrHandler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dataHeaders</a:t>
            </a:r>
            <a:r>
              <a:rPr lang="en-US" dirty="0"/>
              <a:t> As Variant</a:t>
            </a:r>
          </a:p>
          <a:p>
            <a:r>
              <a:rPr lang="en-US" dirty="0"/>
              <a:t>    </a:t>
            </a:r>
            <a:r>
              <a:rPr lang="en-US" dirty="0" err="1"/>
              <a:t>dataHeaders</a:t>
            </a:r>
            <a:r>
              <a:rPr lang="en-US" dirty="0"/>
              <a:t> = </a:t>
            </a:r>
            <a:r>
              <a:rPr lang="en-US" dirty="0" err="1"/>
              <a:t>GetDataHeaders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wsInput</a:t>
            </a:r>
            <a:r>
              <a:rPr lang="en-US" dirty="0"/>
              <a:t> As Worksheet</a:t>
            </a:r>
          </a:p>
          <a:p>
            <a:r>
              <a:rPr lang="en-US" dirty="0"/>
              <a:t>    Set </a:t>
            </a:r>
            <a:r>
              <a:rPr lang="en-US" dirty="0" err="1"/>
              <a:t>wsInput</a:t>
            </a:r>
            <a:r>
              <a:rPr lang="en-US" dirty="0"/>
              <a:t> = </a:t>
            </a:r>
            <a:r>
              <a:rPr lang="en-US" dirty="0" err="1"/>
              <a:t>ThisWorkbook.Worksheets</a:t>
            </a:r>
            <a:r>
              <a:rPr lang="en-US" dirty="0"/>
              <a:t>(INPUT_SHEET_NAME)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Determine the number of form fields.</a:t>
            </a:r>
          </a:p>
          <a:p>
            <a:r>
              <a:rPr lang="en-US" dirty="0"/>
              <a:t>    ' Exclude the first header ("Entry #") and the last header ("Timestamp").</a:t>
            </a:r>
          </a:p>
          <a:p>
            <a:r>
              <a:rPr lang="en-US" dirty="0"/>
              <a:t>    Dim </a:t>
            </a:r>
            <a:r>
              <a:rPr lang="en-US" dirty="0" err="1"/>
              <a:t>fieldCount</a:t>
            </a:r>
            <a:r>
              <a:rPr lang="en-US" dirty="0"/>
              <a:t> As Long</a:t>
            </a:r>
          </a:p>
          <a:p>
            <a:r>
              <a:rPr lang="en-US" dirty="0"/>
              <a:t>    </a:t>
            </a:r>
            <a:r>
              <a:rPr lang="en-US" dirty="0" err="1"/>
              <a:t>fieldCount</a:t>
            </a:r>
            <a:r>
              <a:rPr lang="en-US" dirty="0"/>
              <a:t> =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dataHeaders</a:t>
            </a:r>
            <a:r>
              <a:rPr lang="en-US" dirty="0"/>
              <a:t>) - 2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Gather form data from the input sheet.</a:t>
            </a:r>
          </a:p>
          <a:p>
            <a:r>
              <a:rPr lang="en-US" dirty="0"/>
              <a:t>    ' Assumes that the input fields are in column B starting at row 2.</a:t>
            </a:r>
          </a:p>
          <a:p>
            <a:r>
              <a:rPr lang="en-US" dirty="0"/>
              <a:t>    Dim </a:t>
            </a:r>
            <a:r>
              <a:rPr lang="en-US" dirty="0" err="1"/>
              <a:t>formData</a:t>
            </a:r>
            <a:r>
              <a:rPr lang="en-US" dirty="0"/>
              <a:t>() As Variant</a:t>
            </a:r>
          </a:p>
          <a:p>
            <a:r>
              <a:rPr lang="en-US" dirty="0"/>
              <a:t>    </a:t>
            </a:r>
            <a:r>
              <a:rPr lang="en-US" dirty="0" err="1"/>
              <a:t>ReDim</a:t>
            </a:r>
            <a:r>
              <a:rPr lang="en-US" dirty="0"/>
              <a:t> </a:t>
            </a:r>
            <a:r>
              <a:rPr lang="en-US" dirty="0" err="1"/>
              <a:t>formData</a:t>
            </a:r>
            <a:r>
              <a:rPr lang="en-US" dirty="0"/>
              <a:t>(1 To </a:t>
            </a:r>
            <a:r>
              <a:rPr lang="en-US" dirty="0" err="1"/>
              <a:t>fieldCount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i</a:t>
            </a:r>
            <a:r>
              <a:rPr lang="en-US" dirty="0"/>
              <a:t> As Long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fieldCount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formData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wsInput.Cells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+ 1, "B").Value</a:t>
            </a:r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'-------------------------------------------------------------------</a:t>
            </a:r>
          </a:p>
          <a:p>
            <a:r>
              <a:rPr lang="en-US" dirty="0"/>
              <a:t>    ' Prepare an Outlook email containing only the new entry.</a:t>
            </a:r>
          </a:p>
          <a:p>
            <a:r>
              <a:rPr lang="en-US" dirty="0"/>
              <a:t>    ' The email uses a horizontal table format: field names as headers and</a:t>
            </a:r>
          </a:p>
          <a:p>
            <a:r>
              <a:rPr lang="en-US" dirty="0"/>
              <a:t>    ' new entry values in one row.</a:t>
            </a:r>
          </a:p>
          <a:p>
            <a:r>
              <a:rPr lang="en-US" dirty="0"/>
              <a:t>    '-------------------------------------------------------------------</a:t>
            </a:r>
          </a:p>
          <a:p>
            <a:r>
              <a:rPr lang="en-US" dirty="0"/>
              <a:t>    Dim </a:t>
            </a:r>
            <a:r>
              <a:rPr lang="en-US" dirty="0" err="1"/>
              <a:t>outlookApp</a:t>
            </a:r>
            <a:r>
              <a:rPr lang="en-US" dirty="0"/>
              <a:t> As Object, </a:t>
            </a:r>
            <a:r>
              <a:rPr lang="en-US" dirty="0" err="1"/>
              <a:t>outlookMail</a:t>
            </a:r>
            <a:r>
              <a:rPr lang="en-US" dirty="0"/>
              <a:t> As Object</a:t>
            </a:r>
          </a:p>
          <a:p>
            <a:r>
              <a:rPr lang="en-US" dirty="0"/>
              <a:t>    Set </a:t>
            </a:r>
            <a:r>
              <a:rPr lang="en-US" dirty="0" err="1"/>
              <a:t>outlookApp</a:t>
            </a:r>
            <a:r>
              <a:rPr lang="en-US" dirty="0"/>
              <a:t> = </a:t>
            </a:r>
            <a:r>
              <a:rPr lang="en-US" dirty="0" err="1"/>
              <a:t>CreateObject</a:t>
            </a:r>
            <a:r>
              <a:rPr lang="en-US" dirty="0"/>
              <a:t>("</a:t>
            </a:r>
            <a:r>
              <a:rPr lang="en-US" dirty="0" err="1"/>
              <a:t>Outlook.Application</a:t>
            </a:r>
            <a:r>
              <a:rPr lang="en-US" dirty="0"/>
              <a:t>")</a:t>
            </a:r>
          </a:p>
          <a:p>
            <a:r>
              <a:rPr lang="en-US" dirty="0"/>
              <a:t>    Set </a:t>
            </a:r>
            <a:r>
              <a:rPr lang="en-US" dirty="0" err="1"/>
              <a:t>outlookMail</a:t>
            </a:r>
            <a:r>
              <a:rPr lang="en-US" dirty="0"/>
              <a:t> = </a:t>
            </a:r>
            <a:r>
              <a:rPr lang="en-US" dirty="0" err="1"/>
              <a:t>outlookApp.CreateItem</a:t>
            </a:r>
            <a:r>
              <a:rPr lang="en-US" dirty="0"/>
              <a:t>(0)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With </a:t>
            </a:r>
            <a:r>
              <a:rPr lang="en-US" dirty="0" err="1"/>
              <a:t>outlookMail</a:t>
            </a:r>
            <a:endParaRPr lang="en-US" dirty="0"/>
          </a:p>
          <a:p>
            <a:r>
              <a:rPr lang="en-US" dirty="0"/>
              <a:t>        .To = "recipient@example.com"           ' Update with your recipient address.</a:t>
            </a:r>
          </a:p>
          <a:p>
            <a:r>
              <a:rPr lang="en-US" dirty="0"/>
              <a:t>        .CC = "ccrecipient@example.com"           ' Update with your CC address.</a:t>
            </a:r>
          </a:p>
          <a:p>
            <a:r>
              <a:rPr lang="en-US" dirty="0"/>
              <a:t>        .</a:t>
            </a:r>
            <a:r>
              <a:rPr lang="en-US" dirty="0" err="1"/>
              <a:t>SentOnBehalfOfName</a:t>
            </a:r>
            <a:r>
              <a:rPr lang="en-US" dirty="0"/>
              <a:t> = "sender@example.com"  ' Set the From address if permitted.</a:t>
            </a:r>
          </a:p>
          <a:p>
            <a:r>
              <a:rPr lang="en-US" dirty="0"/>
              <a:t>        .Subject = "New Intake Form Submission"</a:t>
            </a:r>
          </a:p>
          <a:p>
            <a:r>
              <a:rPr lang="en-US" dirty="0"/>
              <a:t>        .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BuildNewEntryEmailBody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, </a:t>
            </a:r>
            <a:r>
              <a:rPr lang="en-US" dirty="0" err="1"/>
              <a:t>dataHeaders</a:t>
            </a:r>
            <a:r>
              <a:rPr lang="en-US" dirty="0"/>
              <a:t>)</a:t>
            </a:r>
          </a:p>
          <a:p>
            <a:r>
              <a:rPr lang="en-US" dirty="0"/>
              <a:t>        .Display    ' Display the email for review.</a:t>
            </a:r>
          </a:p>
          <a:p>
            <a:r>
              <a:rPr lang="en-US" dirty="0"/>
              <a:t>    End With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'-------------------------------------------------------------------</a:t>
            </a:r>
          </a:p>
          <a:p>
            <a:r>
              <a:rPr lang="en-US" dirty="0"/>
              <a:t>    ' Prompt the user for confirmation before sending the email.</a:t>
            </a:r>
          </a:p>
          <a:p>
            <a:r>
              <a:rPr lang="en-US" dirty="0"/>
              <a:t>    '-------------------------------------------------------------------</a:t>
            </a:r>
          </a:p>
          <a:p>
            <a:r>
              <a:rPr lang="en-US" dirty="0"/>
              <a:t>    Dim answer As </a:t>
            </a:r>
            <a:r>
              <a:rPr lang="en-US" dirty="0" err="1"/>
              <a:t>VbMsgBoxResult</a:t>
            </a:r>
            <a:endParaRPr lang="en-US" dirty="0"/>
          </a:p>
          <a:p>
            <a:r>
              <a:rPr lang="en-US" dirty="0"/>
              <a:t>    answer = </a:t>
            </a:r>
            <a:r>
              <a:rPr lang="en-US" dirty="0" err="1"/>
              <a:t>MsgBox</a:t>
            </a:r>
            <a:r>
              <a:rPr lang="en-US" dirty="0"/>
              <a:t>("Are you ready to send this email?", </a:t>
            </a:r>
            <a:r>
              <a:rPr lang="en-US" dirty="0" err="1"/>
              <a:t>vbYesNo</a:t>
            </a:r>
            <a:r>
              <a:rPr lang="en-US" dirty="0"/>
              <a:t> + </a:t>
            </a:r>
            <a:r>
              <a:rPr lang="en-US" dirty="0" err="1"/>
              <a:t>vbQuestion</a:t>
            </a:r>
            <a:r>
              <a:rPr lang="en-US" dirty="0"/>
              <a:t>, "Send Email Confirmation")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If answer = </a:t>
            </a:r>
            <a:r>
              <a:rPr lang="en-US" dirty="0" err="1"/>
              <a:t>vbYes</a:t>
            </a:r>
            <a:r>
              <a:rPr lang="en-US" dirty="0"/>
              <a:t> Then</a:t>
            </a:r>
          </a:p>
          <a:p>
            <a:r>
              <a:rPr lang="en-US" dirty="0"/>
              <a:t>        </a:t>
            </a:r>
            <a:r>
              <a:rPr lang="en-US" dirty="0" err="1"/>
              <a:t>outlookMail.Send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MsgBox</a:t>
            </a:r>
            <a:r>
              <a:rPr lang="en-US" dirty="0"/>
              <a:t> "Email has been sent.", </a:t>
            </a:r>
            <a:r>
              <a:rPr lang="en-US" dirty="0" err="1"/>
              <a:t>vbInformation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/>
              <a:t>        ' Now, accumulate the new entry in the DATA_SHEET_NAME sheet.</a:t>
            </a:r>
          </a:p>
          <a:p>
            <a:r>
              <a:rPr lang="en-US" dirty="0"/>
              <a:t>        Dim </a:t>
            </a:r>
            <a:r>
              <a:rPr lang="en-US" dirty="0" err="1"/>
              <a:t>wsData</a:t>
            </a:r>
            <a:r>
              <a:rPr lang="en-US" dirty="0"/>
              <a:t> As Worksheet</a:t>
            </a:r>
          </a:p>
          <a:p>
            <a:r>
              <a:rPr lang="en-US" dirty="0"/>
              <a:t>        Set </a:t>
            </a:r>
            <a:r>
              <a:rPr lang="en-US" dirty="0" err="1"/>
              <a:t>wsData</a:t>
            </a:r>
            <a:r>
              <a:rPr lang="en-US" dirty="0"/>
              <a:t> = </a:t>
            </a:r>
            <a:r>
              <a:rPr lang="en-US" dirty="0" err="1"/>
              <a:t>ThisWorkbook.Worksheets</a:t>
            </a:r>
            <a:r>
              <a:rPr lang="en-US" dirty="0"/>
              <a:t>(DATA_SHEET_NAME)</a:t>
            </a:r>
          </a:p>
          <a:p>
            <a:r>
              <a:rPr lang="en-US" dirty="0"/>
              <a:t>        Dim </a:t>
            </a:r>
            <a:r>
              <a:rPr lang="en-US" dirty="0" err="1"/>
              <a:t>newRow</a:t>
            </a:r>
            <a:r>
              <a:rPr lang="en-US" dirty="0"/>
              <a:t> As Long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If </a:t>
            </a:r>
            <a:r>
              <a:rPr lang="en-US" dirty="0" err="1"/>
              <a:t>Application.WorksheetFunction.CountA</a:t>
            </a:r>
            <a:r>
              <a:rPr lang="en-US" dirty="0"/>
              <a:t>(</a:t>
            </a:r>
            <a:r>
              <a:rPr lang="en-US" dirty="0" err="1"/>
              <a:t>wsData.Rows</a:t>
            </a:r>
            <a:r>
              <a:rPr lang="en-US" dirty="0"/>
              <a:t>(1)) = 0 Then</a:t>
            </a:r>
          </a:p>
          <a:p>
            <a:r>
              <a:rPr lang="en-US" dirty="0"/>
              <a:t>            ' If the header row is empty, write headers.</a:t>
            </a:r>
          </a:p>
          <a:p>
            <a:r>
              <a:rPr lang="en-US" dirty="0"/>
              <a:t>            Dim j As Long</a:t>
            </a:r>
          </a:p>
          <a:p>
            <a:r>
              <a:rPr lang="en-US" dirty="0"/>
              <a:t>            For j = 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dataHeaders</a:t>
            </a:r>
            <a:r>
              <a:rPr lang="en-US" dirty="0"/>
              <a:t>)</a:t>
            </a:r>
          </a:p>
          <a:p>
            <a:r>
              <a:rPr lang="en-US" dirty="0"/>
              <a:t>                </a:t>
            </a:r>
            <a:r>
              <a:rPr lang="en-US" dirty="0" err="1"/>
              <a:t>wsData.Cells</a:t>
            </a:r>
            <a:r>
              <a:rPr lang="en-US" dirty="0"/>
              <a:t>(1, j).Value = </a:t>
            </a:r>
            <a:r>
              <a:rPr lang="en-US" dirty="0" err="1"/>
              <a:t>dataHeaders</a:t>
            </a:r>
            <a:r>
              <a:rPr lang="en-US" dirty="0"/>
              <a:t>(j)</a:t>
            </a:r>
          </a:p>
          <a:p>
            <a:r>
              <a:rPr lang="en-US" dirty="0"/>
              <a:t>            Next j</a:t>
            </a:r>
          </a:p>
          <a:p>
            <a:r>
              <a:rPr lang="en-US" dirty="0"/>
              <a:t>            </a:t>
            </a:r>
            <a:r>
              <a:rPr lang="en-US" dirty="0" err="1"/>
              <a:t>newRow</a:t>
            </a:r>
            <a:r>
              <a:rPr lang="en-US" dirty="0"/>
              <a:t> = 2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</a:t>
            </a:r>
            <a:r>
              <a:rPr lang="en-US" dirty="0" err="1"/>
              <a:t>newRow</a:t>
            </a:r>
            <a:r>
              <a:rPr lang="en-US" dirty="0"/>
              <a:t> =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wsData.Rows.Count</a:t>
            </a:r>
            <a:r>
              <a:rPr lang="en-US" dirty="0"/>
              <a:t>, 1).End(</a:t>
            </a:r>
            <a:r>
              <a:rPr lang="en-US" dirty="0" err="1"/>
              <a:t>xlUp</a:t>
            </a:r>
            <a:r>
              <a:rPr lang="en-US" dirty="0"/>
              <a:t>).Row + 1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' Write the sequential entry number into column A.</a:t>
            </a:r>
          </a:p>
          <a:p>
            <a:r>
              <a:rPr lang="en-US" dirty="0"/>
              <a:t>       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newRow</a:t>
            </a:r>
            <a:r>
              <a:rPr lang="en-US" dirty="0"/>
              <a:t>, 1).Value = </a:t>
            </a:r>
            <a:r>
              <a:rPr lang="en-US" dirty="0" err="1"/>
              <a:t>newRow</a:t>
            </a:r>
            <a:r>
              <a:rPr lang="en-US" dirty="0"/>
              <a:t> - 1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' Write the form data into the appropriate columns.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fieldCount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newRow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+ 1).Value = </a:t>
            </a:r>
            <a:r>
              <a:rPr lang="en-US" dirty="0" err="1"/>
              <a:t>formData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/>
              <a:t>        ' Write the current timestamp into the last column.</a:t>
            </a:r>
          </a:p>
          <a:p>
            <a:r>
              <a:rPr lang="en-US" dirty="0"/>
              <a:t>       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newRow</a:t>
            </a:r>
            <a:r>
              <a:rPr lang="en-US" dirty="0"/>
              <a:t>,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dataHeaders</a:t>
            </a:r>
            <a:r>
              <a:rPr lang="en-US" dirty="0"/>
              <a:t>)).Value = Now()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/>
              <a:t>MsgBox</a:t>
            </a:r>
            <a:r>
              <a:rPr lang="en-US" dirty="0"/>
              <a:t> "Email not sent. You may review and send manually. Data has not been accumulated.", </a:t>
            </a:r>
            <a:r>
              <a:rPr lang="en-US" dirty="0" err="1"/>
              <a:t>vbInformation</a:t>
            </a:r>
            <a:endParaRPr lang="en-US" dirty="0"/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Cleanup:</a:t>
            </a:r>
          </a:p>
          <a:p>
            <a:r>
              <a:rPr lang="en-US" dirty="0"/>
              <a:t>    Set </a:t>
            </a:r>
            <a:r>
              <a:rPr lang="en-US" dirty="0" err="1"/>
              <a:t>outlookMail</a:t>
            </a:r>
            <a:r>
              <a:rPr lang="en-US" dirty="0"/>
              <a:t> = Nothing</a:t>
            </a:r>
          </a:p>
          <a:p>
            <a:r>
              <a:rPr lang="en-US" dirty="0"/>
              <a:t>    Set </a:t>
            </a:r>
            <a:r>
              <a:rPr lang="en-US" dirty="0" err="1"/>
              <a:t>outlookApp</a:t>
            </a:r>
            <a:r>
              <a:rPr lang="en-US" dirty="0"/>
              <a:t> = Nothing</a:t>
            </a:r>
          </a:p>
          <a:p>
            <a:r>
              <a:rPr lang="en-US" dirty="0"/>
              <a:t>    Exit Sub</a:t>
            </a:r>
          </a:p>
          <a:p>
            <a:endParaRPr lang="en-US" dirty="0"/>
          </a:p>
          <a:p>
            <a:r>
              <a:rPr lang="en-US" dirty="0" err="1"/>
              <a:t>ErrHandler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"Error: " &amp; </a:t>
            </a:r>
            <a:r>
              <a:rPr lang="en-US" dirty="0" err="1"/>
              <a:t>Err.Description</a:t>
            </a:r>
            <a:r>
              <a:rPr lang="en-US" dirty="0"/>
              <a:t>, </a:t>
            </a:r>
            <a:r>
              <a:rPr lang="en-US" dirty="0" err="1"/>
              <a:t>vbCritical</a:t>
            </a:r>
            <a:endParaRPr lang="en-US" dirty="0"/>
          </a:p>
          <a:p>
            <a:r>
              <a:rPr lang="en-US" dirty="0"/>
              <a:t>    Resume Cleanup</a:t>
            </a:r>
          </a:p>
          <a:p>
            <a:r>
              <a:rPr lang="en-US" dirty="0"/>
              <a:t>End Sub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</a:t>
            </a:r>
            <a:r>
              <a:rPr lang="en-US" dirty="0" err="1"/>
              <a:t>BuildNewEntryEmailBody</a:t>
            </a:r>
            <a:r>
              <a:rPr lang="en-US" dirty="0"/>
              <a:t>:</a:t>
            </a:r>
          </a:p>
          <a:p>
            <a:r>
              <a:rPr lang="en-US" dirty="0"/>
              <a:t>' Constructs a stunning HTML email containing only the new entry details</a:t>
            </a:r>
          </a:p>
          <a:p>
            <a:r>
              <a:rPr lang="en-US" dirty="0"/>
              <a:t>' in a horizontal table format (with field names as headers).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Function </a:t>
            </a:r>
            <a:r>
              <a:rPr lang="en-US" dirty="0" err="1"/>
              <a:t>BuildNewEntryEmailBody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 As Variant, </a:t>
            </a:r>
            <a:r>
              <a:rPr lang="en-US" dirty="0" err="1"/>
              <a:t>dataHeaders</a:t>
            </a:r>
            <a:r>
              <a:rPr lang="en-US" dirty="0"/>
              <a:t> As Variant) As String</a:t>
            </a:r>
          </a:p>
          <a:p>
            <a:r>
              <a:rPr lang="en-US" dirty="0"/>
              <a:t>    Dim </a:t>
            </a:r>
            <a:r>
              <a:rPr lang="en-US" dirty="0" err="1"/>
              <a:t>htmlBody</a:t>
            </a:r>
            <a:r>
              <a:rPr lang="en-US" dirty="0"/>
              <a:t> As String</a:t>
            </a:r>
          </a:p>
          <a:p>
            <a:r>
              <a:rPr lang="en-US" dirty="0"/>
              <a:t>    Dim </a:t>
            </a:r>
            <a:r>
              <a:rPr lang="en-US" dirty="0" err="1"/>
              <a:t>i</a:t>
            </a:r>
            <a:r>
              <a:rPr lang="en-US" dirty="0"/>
              <a:t> As Long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htmlBody</a:t>
            </a:r>
            <a:r>
              <a:rPr lang="en-US" dirty="0"/>
              <a:t> = "&lt;html&gt;"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"&lt;head&gt;"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&lt;meta http-</a:t>
            </a:r>
            <a:r>
              <a:rPr lang="en-US" dirty="0" err="1"/>
              <a:t>equiv</a:t>
            </a:r>
            <a:r>
              <a:rPr lang="en-US" dirty="0"/>
              <a:t>='Content-Type' content='text/html; charset=UTF-8'&gt;"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&lt;title&gt;New Intake Submission&lt;/title&gt;"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&lt;style&gt;"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body {font-family: 'Segoe UI', Tahoma, Geneva, Verdana, sans-serif; background-color: #f4f4f4; margin: 0; padding: 20px;}"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.container {max-width:600px; margin: auto; background: #fff; padding: 20px; border-radius: 8px; box-shadow: 0 2px 5px </a:t>
            </a:r>
            <a:r>
              <a:rPr lang="en-US" dirty="0" err="1"/>
              <a:t>rgba</a:t>
            </a:r>
            <a:r>
              <a:rPr lang="en-US" dirty="0"/>
              <a:t>(0,0,0,0.1);}"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h2 {color: #2d89ef; margin-bottom: 10px;}"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p {color: #555;}"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table {width: 100%; border-collapse: collapse; margin: 20px 0;}"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</a:t>
            </a:r>
            <a:r>
              <a:rPr lang="en-US" dirty="0" err="1"/>
              <a:t>th</a:t>
            </a:r>
            <a:r>
              <a:rPr lang="en-US" dirty="0"/>
              <a:t>, td {padding: 12px; border: 1px solid #ddd; text-align: left;}"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</a:t>
            </a:r>
            <a:r>
              <a:rPr lang="en-US" dirty="0" err="1"/>
              <a:t>th</a:t>
            </a:r>
            <a:r>
              <a:rPr lang="en-US" dirty="0"/>
              <a:t> {background-color: #2d89ef; color: #fff;}"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</a:t>
            </a:r>
            <a:r>
              <a:rPr lang="en-US" dirty="0" err="1"/>
              <a:t>tr:nth-child</a:t>
            </a:r>
            <a:r>
              <a:rPr lang="en-US" dirty="0"/>
              <a:t>(even) {background-color: #f9f9f9;}"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.footer {text-align: center; font-size: 12px; color: #888; margin-top: 20px;}"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&lt;/style&gt;"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"&lt;/head&gt;"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"&lt;body&gt;"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&lt;div class='container'&gt;"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&lt;h2&gt;New Intake Form Submission&lt;/h2&gt;"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&lt;p&gt;A new entry has been recorded. Details are shown below:&lt;/p&gt;"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' Build the horizontal table.</a:t>
            </a:r>
          </a:p>
          <a:p>
            <a:r>
              <a:rPr lang="en-US" dirty="0"/>
              <a:t>    ' The header row displays field names (starting with </a:t>
            </a:r>
            <a:r>
              <a:rPr lang="en-US" dirty="0" err="1"/>
              <a:t>dataHeaders</a:t>
            </a:r>
            <a:r>
              <a:rPr lang="en-US" dirty="0"/>
              <a:t>(2) for "Name", etc.)</a:t>
            </a:r>
          </a:p>
          <a:p>
            <a:r>
              <a:rPr lang="en-US" dirty="0"/>
              <a:t>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&lt;table&gt;"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  &lt;</a:t>
            </a:r>
            <a:r>
              <a:rPr lang="en-US" dirty="0" err="1"/>
              <a:t>thead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"        &lt;tr&gt;"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      &lt;</a:t>
            </a:r>
            <a:r>
              <a:rPr lang="en-US" dirty="0" err="1"/>
              <a:t>th</a:t>
            </a:r>
            <a:r>
              <a:rPr lang="en-US" dirty="0"/>
              <a:t>&gt;" &amp; </a:t>
            </a:r>
            <a:r>
              <a:rPr lang="en-US" dirty="0" err="1"/>
              <a:t>dataHeaders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+ 1) &amp; "&lt;/</a:t>
            </a:r>
            <a:r>
              <a:rPr lang="en-US" dirty="0" err="1"/>
              <a:t>th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    &lt;/tr&gt;" &amp; </a:t>
            </a:r>
            <a:r>
              <a:rPr lang="en-US" dirty="0" err="1"/>
              <a:t>vbCrLf</a:t>
            </a:r>
            <a:r>
              <a:rPr lang="en-US" dirty="0"/>
              <a:t> &amp; "      &lt;/</a:t>
            </a:r>
            <a:r>
              <a:rPr lang="en-US" dirty="0" err="1"/>
              <a:t>thead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  &lt;</a:t>
            </a:r>
            <a:r>
              <a:rPr lang="en-US" dirty="0" err="1"/>
              <a:t>tbody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"        &lt;tr&gt;"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      &lt;td&gt;" &amp; </a:t>
            </a:r>
            <a:r>
              <a:rPr lang="en-US" dirty="0" err="1"/>
              <a:t>formData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&amp; "&lt;/td&gt;"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    &lt;/tr&gt;" &amp; </a:t>
            </a:r>
            <a:r>
              <a:rPr lang="en-US" dirty="0" err="1"/>
              <a:t>vbCrLf</a:t>
            </a:r>
            <a:r>
              <a:rPr lang="en-US" dirty="0"/>
              <a:t> &amp; "      &lt;/</a:t>
            </a:r>
            <a:r>
              <a:rPr lang="en-US" dirty="0" err="1"/>
              <a:t>tbody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&lt;/table&gt;"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&lt;div class='footer'&gt;"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  &lt;p&gt;This is an automated message. Please do not reply.&lt;/p&gt;"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  &lt;/div&gt;"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  &lt;/div&gt;"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"&lt;/body&gt;"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"&lt;/html&gt;"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BuildNewEntryEmailBody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endParaRPr lang="en-US" dirty="0"/>
          </a:p>
          <a:p>
            <a:r>
              <a:rPr lang="en-US"/>
              <a:t>End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14A10-2958-491F-B5BF-3832EE9C0C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A58-2659-7A25-43B9-70EE27D9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A155E-5D17-B1D4-63B4-7AC9A9F3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B4FE-A8F8-5B2F-59DB-D7EDA229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3089-201E-B2C4-DB8F-E27A7F54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DDDB-9517-E202-E4E9-F096205A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7238-A44A-73DF-3348-06931DE4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539D9-7E55-0A36-8A4A-AE12735D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1966-C5E0-693D-4607-7C65F771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17B1-7874-86E1-02CB-BF930875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5A8E-B020-5FC3-2CF6-70003B3F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0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DD57D-ECB3-6D14-C7AC-489AED685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8EAC7-39AE-9CE7-987A-A4C49F13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741C-631F-3A01-5558-36D3CC69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DC75-962B-99D5-6D53-A6404DE5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53F1-A2C2-85DE-09F2-C52A708D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5BD2-3743-34EE-8269-72DCC4CE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A9EC-79A1-6053-45D3-F08A5DF8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D6A7-F02B-A89C-946A-EFBCA9FF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EE39-C786-6179-3509-954BBCF4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7D7D-B5E2-3CEA-72C3-70622094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AEFD-8A0A-9DE6-F9EA-D76DD7E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4F87-4ED5-4C23-A04D-5DF1D456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9E8E-E98B-3897-91BF-F0CFAAC0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B1EE-40E6-6BC1-42E1-38AE8B79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6157-1D74-8518-7D97-9437A73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DFE6-FC48-E225-76A2-B718C108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5219-5544-7D8C-A5CD-78DCB4AC9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C5A0E-BE60-488F-7602-F0BF29EE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52AE-22A1-556C-2595-FAC3A6B6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A7E89-F9A8-049B-1105-B41D284A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A8291-8BAE-8B12-E92B-73210E31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9BF8-7E39-827A-8334-829FC29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12BCE-EC8B-0D0A-7315-CE8C8692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4E0A3-ABF4-4119-D0E2-7B995F5B3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AAB43-541F-6FBD-2EBF-67F45704D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017C8-BA98-D854-4B30-023945402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F07A8-7F98-E0A4-0574-EE519F63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53732-A876-AF90-34B3-64E87C4F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2CFFA-ED12-73E7-2255-61FAA346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59E0-994D-113F-B5CB-F40F2E40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EC7B-9FE1-588D-0FDE-40BC82C4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82669-1D34-01ED-300F-A83D8BA4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D12D1-2F3F-B58D-6FEC-08B713E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A72DE-4204-2E48-1465-D4D71608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8B385-B6B6-D7EB-60D2-58BF9AB9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B6E53-36E1-707B-7249-F6D124B3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0D18-3F6A-E442-B76F-12314855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FA8E-B6F8-3C5E-AB2A-6A9F2DDF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AFB4A-0424-779A-DE4D-137E6D85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3C23C-9CC1-C288-4C75-399A4343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04931-8002-01D8-14ED-7E1CC0C0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9FF13-C11D-5EBF-817B-94766897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A262-68CB-C17B-AA42-DF83195C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71A46-68B8-C80D-A778-27F2FD148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E5B7F-727B-CFE3-46AE-A80554FFE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3103-0BDE-6B15-73EB-D2F50EC7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EA51-828F-D040-3138-FF729A48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E5D20-0A73-7892-99AE-D12783AA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863C4-4178-1194-D409-DA39D588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069DD-651D-B835-B13B-EFDFFC2F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F067-2EF7-0A87-85C2-FAE38200D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2909-65D5-9802-C23E-CB497F687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34-FFDF-883D-9365-1032D0974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27BAA224-3FFD-1BFE-0994-DA8519A458B4}"/>
              </a:ext>
            </a:extLst>
          </p:cNvPr>
          <p:cNvGrpSpPr/>
          <p:nvPr/>
        </p:nvGrpSpPr>
        <p:grpSpPr>
          <a:xfrm>
            <a:off x="1678869" y="361334"/>
            <a:ext cx="1733522" cy="5943601"/>
            <a:chOff x="1678869" y="361334"/>
            <a:chExt cx="1733522" cy="594360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C952C0-9756-A4DF-9AE9-5128D8E73CD2}"/>
                </a:ext>
              </a:extLst>
            </p:cNvPr>
            <p:cNvGrpSpPr/>
            <p:nvPr/>
          </p:nvGrpSpPr>
          <p:grpSpPr>
            <a:xfrm>
              <a:off x="1678869" y="361334"/>
              <a:ext cx="1725562" cy="5943601"/>
              <a:chOff x="1637071" y="457199"/>
              <a:chExt cx="1725562" cy="59436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1BC54E72-84C4-3C4F-6E3C-600EFC9FE899}"/>
                  </a:ext>
                </a:extLst>
              </p:cNvPr>
              <p:cNvSpPr/>
              <p:nvPr/>
            </p:nvSpPr>
            <p:spPr>
              <a:xfrm rot="5400000">
                <a:off x="1850922" y="243348"/>
                <a:ext cx="1297859" cy="1725562"/>
              </a:xfrm>
              <a:custGeom>
                <a:avLst/>
                <a:gdLst>
                  <a:gd name="connsiteX0" fmla="*/ 0 w 1297859"/>
                  <a:gd name="connsiteY0" fmla="*/ 1725562 h 1725562"/>
                  <a:gd name="connsiteX1" fmla="*/ 0 w 1297859"/>
                  <a:gd name="connsiteY1" fmla="*/ 508817 h 1725562"/>
                  <a:gd name="connsiteX2" fmla="*/ 508817 w 1297859"/>
                  <a:gd name="connsiteY2" fmla="*/ 0 h 1725562"/>
                  <a:gd name="connsiteX3" fmla="*/ 1297859 w 1297859"/>
                  <a:gd name="connsiteY3" fmla="*/ 0 h 1725562"/>
                  <a:gd name="connsiteX4" fmla="*/ 1297858 w 1297859"/>
                  <a:gd name="connsiteY4" fmla="*/ 1725562 h 1725562"/>
                  <a:gd name="connsiteX5" fmla="*/ 0 w 1297859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9" h="1725562">
                    <a:moveTo>
                      <a:pt x="0" y="1725562"/>
                    </a:moveTo>
                    <a:lnTo>
                      <a:pt x="0" y="508817"/>
                    </a:lnTo>
                    <a:cubicBezTo>
                      <a:pt x="0" y="227806"/>
                      <a:pt x="227806" y="0"/>
                      <a:pt x="508817" y="0"/>
                    </a:cubicBezTo>
                    <a:lnTo>
                      <a:pt x="1297859" y="0"/>
                    </a:lnTo>
                    <a:lnTo>
                      <a:pt x="1297858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A71B37C0-FDBF-838E-15BF-E6D9C8273472}"/>
                  </a:ext>
                </a:extLst>
              </p:cNvPr>
              <p:cNvSpPr/>
              <p:nvPr/>
            </p:nvSpPr>
            <p:spPr>
              <a:xfrm rot="5400000">
                <a:off x="176980" y="3215148"/>
                <a:ext cx="4645743" cy="1725562"/>
              </a:xfrm>
              <a:custGeom>
                <a:avLst/>
                <a:gdLst>
                  <a:gd name="connsiteX0" fmla="*/ 0 w 4645743"/>
                  <a:gd name="connsiteY0" fmla="*/ 1725562 h 1725562"/>
                  <a:gd name="connsiteX1" fmla="*/ 1 w 4645743"/>
                  <a:gd name="connsiteY1" fmla="*/ 0 h 1725562"/>
                  <a:gd name="connsiteX2" fmla="*/ 4136927 w 4645743"/>
                  <a:gd name="connsiteY2" fmla="*/ 1 h 1725562"/>
                  <a:gd name="connsiteX3" fmla="*/ 4645743 w 4645743"/>
                  <a:gd name="connsiteY3" fmla="*/ 508817 h 1725562"/>
                  <a:gd name="connsiteX4" fmla="*/ 4645743 w 4645743"/>
                  <a:gd name="connsiteY4" fmla="*/ 1725562 h 1725562"/>
                  <a:gd name="connsiteX5" fmla="*/ 0 w 4645743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743" h="1725562">
                    <a:moveTo>
                      <a:pt x="0" y="1725562"/>
                    </a:moveTo>
                    <a:lnTo>
                      <a:pt x="1" y="0"/>
                    </a:lnTo>
                    <a:lnTo>
                      <a:pt x="4136927" y="1"/>
                    </a:lnTo>
                    <a:cubicBezTo>
                      <a:pt x="4417938" y="1"/>
                      <a:pt x="4645743" y="227806"/>
                      <a:pt x="4645743" y="508817"/>
                    </a:cubicBezTo>
                    <a:lnTo>
                      <a:pt x="4645743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20F41D-6605-8C5E-1630-D615D36D7792}"/>
                </a:ext>
              </a:extLst>
            </p:cNvPr>
            <p:cNvSpPr txBox="1"/>
            <p:nvPr/>
          </p:nvSpPr>
          <p:spPr>
            <a:xfrm>
              <a:off x="1938791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  <p:pic>
          <p:nvPicPr>
            <p:cNvPr id="55" name="Graphic 54" descr="Bar chart with solid fill">
              <a:extLst>
                <a:ext uri="{FF2B5EF4-FFF2-40B4-BE49-F238E27FC236}">
                  <a16:creationId xmlns:a16="http://schemas.microsoft.com/office/drawing/2014/main" id="{1241393F-7B37-6DD5-73C1-DFD84D7C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7329" y="5662644"/>
              <a:ext cx="548640" cy="54864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B0777E-8F4A-47BB-AA54-D21CF411C1CB}"/>
                </a:ext>
              </a:extLst>
            </p:cNvPr>
            <p:cNvSpPr txBox="1"/>
            <p:nvPr/>
          </p:nvSpPr>
          <p:spPr>
            <a:xfrm>
              <a:off x="1978066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77A4FB-BAC5-5ECF-ABFE-9F1457042BB4}"/>
                </a:ext>
              </a:extLst>
            </p:cNvPr>
            <p:cNvSpPr txBox="1"/>
            <p:nvPr/>
          </p:nvSpPr>
          <p:spPr>
            <a:xfrm>
              <a:off x="1996558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E5A3F-2B65-7B1B-DA3A-64B48359C960}"/>
              </a:ext>
            </a:extLst>
          </p:cNvPr>
          <p:cNvGrpSpPr/>
          <p:nvPr/>
        </p:nvGrpSpPr>
        <p:grpSpPr>
          <a:xfrm>
            <a:off x="3957483" y="457200"/>
            <a:ext cx="1725563" cy="5257801"/>
            <a:chOff x="3957483" y="457200"/>
            <a:chExt cx="1725563" cy="525780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CA15AAC-5A20-4B22-1E85-4E16BABBDE7F}"/>
                </a:ext>
              </a:extLst>
            </p:cNvPr>
            <p:cNvGrpSpPr/>
            <p:nvPr/>
          </p:nvGrpSpPr>
          <p:grpSpPr>
            <a:xfrm>
              <a:off x="3957483" y="457200"/>
              <a:ext cx="1725563" cy="5257801"/>
              <a:chOff x="3957483" y="457200"/>
              <a:chExt cx="1725563" cy="52578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FBB762E-B073-22D5-6FAB-C68152C6AF88}"/>
                  </a:ext>
                </a:extLst>
              </p:cNvPr>
              <p:cNvSpPr/>
              <p:nvPr/>
            </p:nvSpPr>
            <p:spPr>
              <a:xfrm rot="5400000">
                <a:off x="4171335" y="243348"/>
                <a:ext cx="1297858" cy="1725562"/>
              </a:xfrm>
              <a:custGeom>
                <a:avLst/>
                <a:gdLst>
                  <a:gd name="connsiteX0" fmla="*/ 0 w 1297858"/>
                  <a:gd name="connsiteY0" fmla="*/ 1725562 h 1725562"/>
                  <a:gd name="connsiteX1" fmla="*/ 0 w 1297858"/>
                  <a:gd name="connsiteY1" fmla="*/ 508817 h 1725562"/>
                  <a:gd name="connsiteX2" fmla="*/ 508817 w 1297858"/>
                  <a:gd name="connsiteY2" fmla="*/ 0 h 1725562"/>
                  <a:gd name="connsiteX3" fmla="*/ 1297858 w 1297858"/>
                  <a:gd name="connsiteY3" fmla="*/ 0 h 1725562"/>
                  <a:gd name="connsiteX4" fmla="*/ 1297858 w 1297858"/>
                  <a:gd name="connsiteY4" fmla="*/ 1725562 h 1725562"/>
                  <a:gd name="connsiteX5" fmla="*/ 0 w 1297858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8" h="1725562">
                    <a:moveTo>
                      <a:pt x="0" y="1725562"/>
                    </a:moveTo>
                    <a:lnTo>
                      <a:pt x="0" y="508817"/>
                    </a:lnTo>
                    <a:cubicBezTo>
                      <a:pt x="1" y="227806"/>
                      <a:pt x="227806" y="0"/>
                      <a:pt x="508817" y="0"/>
                    </a:cubicBezTo>
                    <a:lnTo>
                      <a:pt x="1297858" y="0"/>
                    </a:lnTo>
                    <a:lnTo>
                      <a:pt x="1297858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4837639-96A3-C31B-06A1-54C387771F06}"/>
                  </a:ext>
                </a:extLst>
              </p:cNvPr>
              <p:cNvSpPr/>
              <p:nvPr/>
            </p:nvSpPr>
            <p:spPr>
              <a:xfrm rot="5400000">
                <a:off x="2840293" y="2872249"/>
                <a:ext cx="3959943" cy="1725562"/>
              </a:xfrm>
              <a:custGeom>
                <a:avLst/>
                <a:gdLst>
                  <a:gd name="connsiteX0" fmla="*/ 0 w 3959943"/>
                  <a:gd name="connsiteY0" fmla="*/ 1725562 h 1725562"/>
                  <a:gd name="connsiteX1" fmla="*/ 0 w 3959943"/>
                  <a:gd name="connsiteY1" fmla="*/ 0 h 1725562"/>
                  <a:gd name="connsiteX2" fmla="*/ 3451127 w 3959943"/>
                  <a:gd name="connsiteY2" fmla="*/ 0 h 1725562"/>
                  <a:gd name="connsiteX3" fmla="*/ 3959943 w 3959943"/>
                  <a:gd name="connsiteY3" fmla="*/ 508817 h 1725562"/>
                  <a:gd name="connsiteX4" fmla="*/ 3959943 w 3959943"/>
                  <a:gd name="connsiteY4" fmla="*/ 1725562 h 1725562"/>
                  <a:gd name="connsiteX5" fmla="*/ 0 w 3959943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59943" h="1725562">
                    <a:moveTo>
                      <a:pt x="0" y="1725562"/>
                    </a:moveTo>
                    <a:lnTo>
                      <a:pt x="0" y="0"/>
                    </a:lnTo>
                    <a:lnTo>
                      <a:pt x="3451127" y="0"/>
                    </a:lnTo>
                    <a:cubicBezTo>
                      <a:pt x="3732138" y="0"/>
                      <a:pt x="3959943" y="227806"/>
                      <a:pt x="3959943" y="508817"/>
                    </a:cubicBezTo>
                    <a:lnTo>
                      <a:pt x="3959943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5BA90D-1E02-06E1-3E7F-8ED8B1D1D3B6}"/>
                </a:ext>
              </a:extLst>
            </p:cNvPr>
            <p:cNvSpPr txBox="1"/>
            <p:nvPr/>
          </p:nvSpPr>
          <p:spPr>
            <a:xfrm>
              <a:off x="4206978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  <p:pic>
          <p:nvPicPr>
            <p:cNvPr id="53" name="Graphic 52" descr="Apple with solid fill">
              <a:extLst>
                <a:ext uri="{FF2B5EF4-FFF2-40B4-BE49-F238E27FC236}">
                  <a16:creationId xmlns:a16="http://schemas.microsoft.com/office/drawing/2014/main" id="{2B1AF660-DDED-C88F-8D6B-1FF172735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12254" y="5035099"/>
              <a:ext cx="548640" cy="54864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79B78B-4DFF-C363-CBE8-5292EFB423C3}"/>
                </a:ext>
              </a:extLst>
            </p:cNvPr>
            <p:cNvSpPr txBox="1"/>
            <p:nvPr/>
          </p:nvSpPr>
          <p:spPr>
            <a:xfrm>
              <a:off x="4277992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B8DDA75-192C-0FC0-FED9-9CC5DA06390C}"/>
                </a:ext>
              </a:extLst>
            </p:cNvPr>
            <p:cNvSpPr txBox="1"/>
            <p:nvPr/>
          </p:nvSpPr>
          <p:spPr>
            <a:xfrm>
              <a:off x="4216187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7AA75D-AF61-CD3B-3777-AC72155639C6}"/>
              </a:ext>
            </a:extLst>
          </p:cNvPr>
          <p:cNvGrpSpPr/>
          <p:nvPr/>
        </p:nvGrpSpPr>
        <p:grpSpPr>
          <a:xfrm>
            <a:off x="6277896" y="457201"/>
            <a:ext cx="1725563" cy="4572001"/>
            <a:chOff x="6277896" y="457201"/>
            <a:chExt cx="1725563" cy="45720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DA28A4A-BE4B-C311-06E3-FDE00FC49BD8}"/>
                </a:ext>
              </a:extLst>
            </p:cNvPr>
            <p:cNvGrpSpPr/>
            <p:nvPr/>
          </p:nvGrpSpPr>
          <p:grpSpPr>
            <a:xfrm>
              <a:off x="6277896" y="457201"/>
              <a:ext cx="1725563" cy="4572001"/>
              <a:chOff x="6277896" y="457201"/>
              <a:chExt cx="1725563" cy="45720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35BDA19-C54A-3AC6-1286-5D4716FE0E78}"/>
                  </a:ext>
                </a:extLst>
              </p:cNvPr>
              <p:cNvSpPr/>
              <p:nvPr/>
            </p:nvSpPr>
            <p:spPr>
              <a:xfrm rot="5400000">
                <a:off x="6491749" y="243349"/>
                <a:ext cx="1297857" cy="1725562"/>
              </a:xfrm>
              <a:custGeom>
                <a:avLst/>
                <a:gdLst>
                  <a:gd name="connsiteX0" fmla="*/ 0 w 1297857"/>
                  <a:gd name="connsiteY0" fmla="*/ 1725562 h 1725562"/>
                  <a:gd name="connsiteX1" fmla="*/ 1 w 1297857"/>
                  <a:gd name="connsiteY1" fmla="*/ 508817 h 1725562"/>
                  <a:gd name="connsiteX2" fmla="*/ 508817 w 1297857"/>
                  <a:gd name="connsiteY2" fmla="*/ 0 h 1725562"/>
                  <a:gd name="connsiteX3" fmla="*/ 1297857 w 1297857"/>
                  <a:gd name="connsiteY3" fmla="*/ 0 h 1725562"/>
                  <a:gd name="connsiteX4" fmla="*/ 1297857 w 1297857"/>
                  <a:gd name="connsiteY4" fmla="*/ 1725562 h 1725562"/>
                  <a:gd name="connsiteX5" fmla="*/ 0 w 1297857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7" h="1725562">
                    <a:moveTo>
                      <a:pt x="0" y="1725562"/>
                    </a:moveTo>
                    <a:lnTo>
                      <a:pt x="1" y="508817"/>
                    </a:lnTo>
                    <a:cubicBezTo>
                      <a:pt x="1" y="227806"/>
                      <a:pt x="227806" y="0"/>
                      <a:pt x="508817" y="0"/>
                    </a:cubicBezTo>
                    <a:lnTo>
                      <a:pt x="1297857" y="0"/>
                    </a:lnTo>
                    <a:lnTo>
                      <a:pt x="1297857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AE48FE4-A704-E70C-0E44-D966A22E7589}"/>
                  </a:ext>
                </a:extLst>
              </p:cNvPr>
              <p:cNvSpPr/>
              <p:nvPr/>
            </p:nvSpPr>
            <p:spPr>
              <a:xfrm rot="5400000">
                <a:off x="5503605" y="2529349"/>
                <a:ext cx="3274144" cy="1725562"/>
              </a:xfrm>
              <a:custGeom>
                <a:avLst/>
                <a:gdLst>
                  <a:gd name="connsiteX0" fmla="*/ 0 w 3274144"/>
                  <a:gd name="connsiteY0" fmla="*/ 1725562 h 1725562"/>
                  <a:gd name="connsiteX1" fmla="*/ 0 w 3274144"/>
                  <a:gd name="connsiteY1" fmla="*/ 0 h 1725562"/>
                  <a:gd name="connsiteX2" fmla="*/ 2765328 w 3274144"/>
                  <a:gd name="connsiteY2" fmla="*/ 0 h 1725562"/>
                  <a:gd name="connsiteX3" fmla="*/ 3274144 w 3274144"/>
                  <a:gd name="connsiteY3" fmla="*/ 508817 h 1725562"/>
                  <a:gd name="connsiteX4" fmla="*/ 3274144 w 3274144"/>
                  <a:gd name="connsiteY4" fmla="*/ 1725562 h 1725562"/>
                  <a:gd name="connsiteX5" fmla="*/ 0 w 3274144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4144" h="1725562">
                    <a:moveTo>
                      <a:pt x="0" y="1725562"/>
                    </a:moveTo>
                    <a:lnTo>
                      <a:pt x="0" y="0"/>
                    </a:lnTo>
                    <a:lnTo>
                      <a:pt x="2765328" y="0"/>
                    </a:lnTo>
                    <a:cubicBezTo>
                      <a:pt x="3046339" y="0"/>
                      <a:pt x="3274144" y="227806"/>
                      <a:pt x="3274144" y="508817"/>
                    </a:cubicBezTo>
                    <a:lnTo>
                      <a:pt x="3274144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F45950-0BD8-E6B6-3928-EC38CB35BBB4}"/>
                </a:ext>
              </a:extLst>
            </p:cNvPr>
            <p:cNvSpPr txBox="1"/>
            <p:nvPr/>
          </p:nvSpPr>
          <p:spPr>
            <a:xfrm>
              <a:off x="6484985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  <p:pic>
          <p:nvPicPr>
            <p:cNvPr id="51" name="Graphic 50" descr="Aperture with solid fill">
              <a:extLst>
                <a:ext uri="{FF2B5EF4-FFF2-40B4-BE49-F238E27FC236}">
                  <a16:creationId xmlns:a16="http://schemas.microsoft.com/office/drawing/2014/main" id="{B811CF99-E6C0-66D0-422D-A968A30AF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93333" y="4346351"/>
              <a:ext cx="548640" cy="54864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188E85-2AA4-847E-68C8-57550EC70E39}"/>
                </a:ext>
              </a:extLst>
            </p:cNvPr>
            <p:cNvSpPr txBox="1"/>
            <p:nvPr/>
          </p:nvSpPr>
          <p:spPr>
            <a:xfrm>
              <a:off x="6583286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74D9DF-079C-5C76-4D1D-F250AE543A45}"/>
                </a:ext>
              </a:extLst>
            </p:cNvPr>
            <p:cNvSpPr txBox="1"/>
            <p:nvPr/>
          </p:nvSpPr>
          <p:spPr>
            <a:xfrm>
              <a:off x="6484985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2B710B0-8A3D-5068-2CFF-A1417B4705F1}"/>
              </a:ext>
            </a:extLst>
          </p:cNvPr>
          <p:cNvGrpSpPr/>
          <p:nvPr/>
        </p:nvGrpSpPr>
        <p:grpSpPr>
          <a:xfrm>
            <a:off x="8598307" y="457203"/>
            <a:ext cx="1725563" cy="4114801"/>
            <a:chOff x="8598307" y="457203"/>
            <a:chExt cx="1725563" cy="411480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45AB1BE-C402-12CD-94F8-38620145BDBB}"/>
                </a:ext>
              </a:extLst>
            </p:cNvPr>
            <p:cNvGrpSpPr/>
            <p:nvPr/>
          </p:nvGrpSpPr>
          <p:grpSpPr>
            <a:xfrm>
              <a:off x="8598307" y="457203"/>
              <a:ext cx="1725563" cy="4114801"/>
              <a:chOff x="8598307" y="457203"/>
              <a:chExt cx="1725563" cy="41148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CD29FE6-6632-1427-5F93-AAF8CA814CCE}"/>
                  </a:ext>
                </a:extLst>
              </p:cNvPr>
              <p:cNvSpPr/>
              <p:nvPr/>
            </p:nvSpPr>
            <p:spPr>
              <a:xfrm rot="5400000">
                <a:off x="8812161" y="243349"/>
                <a:ext cx="1297856" cy="1725563"/>
              </a:xfrm>
              <a:custGeom>
                <a:avLst/>
                <a:gdLst>
                  <a:gd name="connsiteX0" fmla="*/ 0 w 1297856"/>
                  <a:gd name="connsiteY0" fmla="*/ 1725563 h 1725563"/>
                  <a:gd name="connsiteX1" fmla="*/ 0 w 1297856"/>
                  <a:gd name="connsiteY1" fmla="*/ 508817 h 1725563"/>
                  <a:gd name="connsiteX2" fmla="*/ 508816 w 1297856"/>
                  <a:gd name="connsiteY2" fmla="*/ 0 h 1725563"/>
                  <a:gd name="connsiteX3" fmla="*/ 1297856 w 1297856"/>
                  <a:gd name="connsiteY3" fmla="*/ 0 h 1725563"/>
                  <a:gd name="connsiteX4" fmla="*/ 1297855 w 1297856"/>
                  <a:gd name="connsiteY4" fmla="*/ 1725563 h 1725563"/>
                  <a:gd name="connsiteX5" fmla="*/ 0 w 1297856"/>
                  <a:gd name="connsiteY5" fmla="*/ 1725563 h 172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6" h="1725563">
                    <a:moveTo>
                      <a:pt x="0" y="1725563"/>
                    </a:moveTo>
                    <a:lnTo>
                      <a:pt x="0" y="508817"/>
                    </a:lnTo>
                    <a:cubicBezTo>
                      <a:pt x="1" y="227807"/>
                      <a:pt x="227805" y="0"/>
                      <a:pt x="508816" y="0"/>
                    </a:cubicBezTo>
                    <a:lnTo>
                      <a:pt x="1297856" y="0"/>
                    </a:lnTo>
                    <a:lnTo>
                      <a:pt x="1297855" y="1725563"/>
                    </a:lnTo>
                    <a:lnTo>
                      <a:pt x="0" y="1725563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14F1E63-3FC5-E986-1738-AE3997EF0909}"/>
                  </a:ext>
                </a:extLst>
              </p:cNvPr>
              <p:cNvSpPr/>
              <p:nvPr/>
            </p:nvSpPr>
            <p:spPr>
              <a:xfrm rot="5400000">
                <a:off x="8052616" y="2300749"/>
                <a:ext cx="2816946" cy="1725563"/>
              </a:xfrm>
              <a:custGeom>
                <a:avLst/>
                <a:gdLst>
                  <a:gd name="connsiteX0" fmla="*/ 0 w 2816946"/>
                  <a:gd name="connsiteY0" fmla="*/ 1725563 h 1725563"/>
                  <a:gd name="connsiteX1" fmla="*/ 1 w 2816946"/>
                  <a:gd name="connsiteY1" fmla="*/ 0 h 1725563"/>
                  <a:gd name="connsiteX2" fmla="*/ 2308130 w 2816946"/>
                  <a:gd name="connsiteY2" fmla="*/ 0 h 1725563"/>
                  <a:gd name="connsiteX3" fmla="*/ 2816946 w 2816946"/>
                  <a:gd name="connsiteY3" fmla="*/ 508817 h 1725563"/>
                  <a:gd name="connsiteX4" fmla="*/ 2816946 w 2816946"/>
                  <a:gd name="connsiteY4" fmla="*/ 1725563 h 1725563"/>
                  <a:gd name="connsiteX5" fmla="*/ 0 w 2816946"/>
                  <a:gd name="connsiteY5" fmla="*/ 1725563 h 172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16946" h="1725563">
                    <a:moveTo>
                      <a:pt x="0" y="1725563"/>
                    </a:moveTo>
                    <a:lnTo>
                      <a:pt x="1" y="0"/>
                    </a:lnTo>
                    <a:lnTo>
                      <a:pt x="2308130" y="0"/>
                    </a:lnTo>
                    <a:cubicBezTo>
                      <a:pt x="2589141" y="0"/>
                      <a:pt x="2816946" y="227807"/>
                      <a:pt x="2816946" y="508817"/>
                    </a:cubicBezTo>
                    <a:lnTo>
                      <a:pt x="2816946" y="1725563"/>
                    </a:lnTo>
                    <a:lnTo>
                      <a:pt x="0" y="17255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7BAE69-DA63-3D2C-A8CC-C94CAEE2E167}"/>
                </a:ext>
              </a:extLst>
            </p:cNvPr>
            <p:cNvSpPr txBox="1"/>
            <p:nvPr/>
          </p:nvSpPr>
          <p:spPr>
            <a:xfrm>
              <a:off x="8795880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04</a:t>
              </a:r>
            </a:p>
          </p:txBody>
        </p:sp>
        <p:pic>
          <p:nvPicPr>
            <p:cNvPr id="49" name="Graphic 48" descr="Alarm Ringing with solid fill">
              <a:extLst>
                <a:ext uri="{FF2B5EF4-FFF2-40B4-BE49-F238E27FC236}">
                  <a16:creationId xmlns:a16="http://schemas.microsoft.com/office/drawing/2014/main" id="{4476BB5F-56E4-92AE-AE7D-8AA07E49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43524" y="3982064"/>
              <a:ext cx="548640" cy="54864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1402B35-CEA3-C68A-314D-EF67C7C93AB1}"/>
                </a:ext>
              </a:extLst>
            </p:cNvPr>
            <p:cNvSpPr txBox="1"/>
            <p:nvPr/>
          </p:nvSpPr>
          <p:spPr>
            <a:xfrm>
              <a:off x="8895101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659689-F866-D92F-ACAB-BE6076B185E3}"/>
                </a:ext>
              </a:extLst>
            </p:cNvPr>
            <p:cNvSpPr txBox="1"/>
            <p:nvPr/>
          </p:nvSpPr>
          <p:spPr>
            <a:xfrm>
              <a:off x="8814019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90217820-2CFE-2E21-D40F-408AA4342E3C}"/>
              </a:ext>
            </a:extLst>
          </p:cNvPr>
          <p:cNvSpPr/>
          <p:nvPr/>
        </p:nvSpPr>
        <p:spPr>
          <a:xfrm>
            <a:off x="1009650" y="0"/>
            <a:ext cx="892890" cy="6666271"/>
          </a:xfrm>
          <a:prstGeom prst="ellipse">
            <a:avLst/>
          </a:prstGeom>
          <a:gradFill flip="none" rotWithShape="1">
            <a:gsLst>
              <a:gs pos="7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01ACF6-51DC-88C4-4A2E-7B1C6649C3ED}"/>
              </a:ext>
            </a:extLst>
          </p:cNvPr>
          <p:cNvSpPr/>
          <p:nvPr/>
        </p:nvSpPr>
        <p:spPr>
          <a:xfrm>
            <a:off x="3590031" y="133350"/>
            <a:ext cx="569016" cy="6171586"/>
          </a:xfrm>
          <a:prstGeom prst="ellipse">
            <a:avLst/>
          </a:prstGeom>
          <a:gradFill flip="none" rotWithShape="1">
            <a:gsLst>
              <a:gs pos="6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C6F2DA-92DF-691E-14C8-D0D8AA05D89F}"/>
              </a:ext>
            </a:extLst>
          </p:cNvPr>
          <p:cNvSpPr/>
          <p:nvPr/>
        </p:nvSpPr>
        <p:spPr>
          <a:xfrm>
            <a:off x="5904280" y="133350"/>
            <a:ext cx="530942" cy="5176069"/>
          </a:xfrm>
          <a:prstGeom prst="ellipse">
            <a:avLst/>
          </a:prstGeom>
          <a:gradFill flip="none" rotWithShape="1">
            <a:gsLst>
              <a:gs pos="6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214607-09BC-F985-E8B1-E5864BD4A87F}"/>
              </a:ext>
            </a:extLst>
          </p:cNvPr>
          <p:cNvSpPr/>
          <p:nvPr/>
        </p:nvSpPr>
        <p:spPr>
          <a:xfrm>
            <a:off x="8189059" y="133351"/>
            <a:ext cx="530942" cy="4748366"/>
          </a:xfrm>
          <a:prstGeom prst="ellipse">
            <a:avLst/>
          </a:prstGeom>
          <a:gradFill flip="none" rotWithShape="1">
            <a:gsLst>
              <a:gs pos="6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1694</Words>
  <Application>Microsoft Office PowerPoint</Application>
  <PresentationFormat>Widescreen</PresentationFormat>
  <Paragraphs>201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Open Sans</vt:lpstr>
      <vt:lpstr>Open Sans Extrabold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Otieno, Willys O</dc:creator>
  <cp:lastModifiedBy>willys otieno</cp:lastModifiedBy>
  <cp:revision>5</cp:revision>
  <dcterms:created xsi:type="dcterms:W3CDTF">2024-09-20T10:36:32Z</dcterms:created>
  <dcterms:modified xsi:type="dcterms:W3CDTF">2025-02-01T17:31:29Z</dcterms:modified>
</cp:coreProperties>
</file>