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A56DFB-8700-47EC-8A9B-B77417ACA39A}" type="datetimeFigureOut">
              <a:rPr lang="ru-RU" smtClean="0"/>
              <a:pPr/>
              <a:t>12.11.2018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08FDD5-BCAE-4DB2-904A-E9112374DF4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md/stireal/informatica/candidat/calcul_numeric_3.pdf" TargetMode="External"/><Relationship Id="rId2" Type="http://schemas.openxmlformats.org/officeDocument/2006/relationships/hyperlink" Target="http://www.academia.edu/32350323/Separarea_solu%C8%9Biilor_ecua%C8%9Biil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ys.ubbcluj.ro/~tbeu/NMP/C7_rom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0043"/>
            <a:ext cx="8458200" cy="3371870"/>
          </a:xfrm>
        </p:spPr>
        <p:txBody>
          <a:bodyPr>
            <a:normAutofit/>
          </a:bodyPr>
          <a:lstStyle/>
          <a:p>
            <a:r>
              <a:rPr lang="ro-RO" dirty="0"/>
              <a:t>Metode numerice de </a:t>
            </a:r>
            <a:r>
              <a:rPr lang="ro-RO" dirty="0" smtClean="0"/>
              <a:t>rezolvare </a:t>
            </a:r>
            <a:r>
              <a:rPr lang="ro-RO" dirty="0"/>
              <a:t>a ecuațiilor algebrice și transcendente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5572140"/>
            <a:ext cx="4953000" cy="78581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o-RO" dirty="0" smtClean="0">
                <a:solidFill>
                  <a:schemeClr val="tx1"/>
                </a:solidFill>
              </a:rPr>
              <a:t>Buga Otilia</a:t>
            </a:r>
          </a:p>
          <a:p>
            <a:pPr algn="l"/>
            <a:r>
              <a:rPr lang="ro-RO" dirty="0" smtClean="0">
                <a:solidFill>
                  <a:schemeClr val="tx1"/>
                </a:solidFill>
              </a:rPr>
              <a:t>cl.12 </a:t>
            </a:r>
            <a:r>
              <a:rPr lang="en-US" dirty="0" smtClean="0">
                <a:solidFill>
                  <a:schemeClr val="tx1"/>
                </a:solidFill>
              </a:rPr>
              <a:t>“B”</a:t>
            </a:r>
            <a:endParaRPr lang="ro-RO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7608" y="1285860"/>
            <a:ext cx="4986392" cy="23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000132"/>
          </a:xfrm>
        </p:spPr>
        <p:txBody>
          <a:bodyPr/>
          <a:lstStyle/>
          <a:p>
            <a:pPr algn="ctr"/>
            <a:r>
              <a:rPr lang="ro-RO" dirty="0" smtClean="0"/>
              <a:t>Metoda bisecției</a:t>
            </a:r>
            <a:endParaRPr lang="ru-R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32"/>
            <a:ext cx="4771828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5643602" cy="176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643050"/>
            <a:ext cx="55530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214290"/>
            <a:ext cx="8229600" cy="6143668"/>
          </a:xfrm>
        </p:spPr>
        <p:txBody>
          <a:bodyPr/>
          <a:lstStyle/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endParaRPr lang="ro-RO" sz="1200" baseline="34000" dirty="0" smtClean="0"/>
          </a:p>
          <a:p>
            <a:pPr>
              <a:buNone/>
            </a:pPr>
            <a:r>
              <a:rPr lang="vi-VN" sz="1000" i="1" baseline="34000" dirty="0" smtClean="0"/>
              <a:t>2</a:t>
            </a:r>
            <a:r>
              <a:rPr lang="vi-VN" sz="1000" i="1" dirty="0" smtClean="0"/>
              <a:t> în contextul dat precizia e semnifică o eroare de calcul, care nu depăseste valoarea e</a:t>
            </a:r>
            <a:endParaRPr lang="ru-RU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54768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5" y="3495675"/>
            <a:ext cx="44100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00042"/>
            <a:ext cx="59340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571876"/>
            <a:ext cx="46958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lang="ro-RO" dirty="0" smtClean="0"/>
              <a:t>Metoda coardelor (secantei)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08"/>
            <a:ext cx="5072066" cy="418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071546"/>
            <a:ext cx="40636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3143248"/>
            <a:ext cx="2614618" cy="63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3857628"/>
            <a:ext cx="305142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1" y="428604"/>
            <a:ext cx="661204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5" y="285728"/>
            <a:ext cx="542878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857496"/>
            <a:ext cx="5500726" cy="221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5072074"/>
            <a:ext cx="1038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286124"/>
            <a:ext cx="408137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71546"/>
            <a:ext cx="442948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428604"/>
            <a:ext cx="4071966" cy="28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500042"/>
            <a:ext cx="6079699" cy="550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pPr algn="ctr"/>
            <a:r>
              <a:rPr lang="ro-RO" dirty="0" smtClean="0"/>
              <a:t>Metoda Newton (tangentei)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3643"/>
            <a:ext cx="4714876" cy="564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285860"/>
            <a:ext cx="4484743" cy="34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643050"/>
            <a:ext cx="4500562" cy="55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1071546"/>
            <a:ext cx="8229600" cy="3143272"/>
          </a:xfrm>
        </p:spPr>
        <p:txBody>
          <a:bodyPr>
            <a:normAutofit/>
          </a:bodyPr>
          <a:lstStyle/>
          <a:p>
            <a:r>
              <a:rPr lang="ro-RO" sz="5400" dirty="0" smtClean="0"/>
              <a:t>Separarea soluțiilor ecuațiilor algebrice și transcendente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474550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85728"/>
            <a:ext cx="43292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214422"/>
            <a:ext cx="4000528" cy="55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46547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85728"/>
            <a:ext cx="421163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857232"/>
            <a:ext cx="44788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 smtClean="0"/>
              <a:t>Metoda aproximațiilor succesive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4423"/>
            <a:ext cx="4357654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214422"/>
            <a:ext cx="4309210" cy="552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42852"/>
            <a:ext cx="538573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hlinkClick r:id="rId2"/>
              </a:rPr>
              <a:t>http://www.academia.edu/32350323/Separarea_solu%C8%9Biilor_ecua%C8%9Biilor</a:t>
            </a:r>
            <a:endParaRPr lang="ro-RO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hlinkClick r:id="rId3"/>
              </a:rPr>
              <a:t>http://www.math.md/stireal/informatica/candidat/calcul_numeric_3.pdf</a:t>
            </a:r>
            <a:endParaRPr lang="ro-RO" dirty="0" smtClean="0"/>
          </a:p>
          <a:p>
            <a:r>
              <a:rPr lang="ro-RO" dirty="0" smtClean="0"/>
              <a:t>Manual de informatică clasa a </a:t>
            </a:r>
            <a:r>
              <a:rPr lang="ro-RO" dirty="0" smtClean="0"/>
              <a:t>XII-a</a:t>
            </a:r>
          </a:p>
          <a:p>
            <a:r>
              <a:rPr lang="en-US" dirty="0" smtClean="0">
                <a:hlinkClick r:id="rId4"/>
              </a:rPr>
              <a:t>http://www.phys.ubbcluj.ro/~</a:t>
            </a:r>
            <a:r>
              <a:rPr lang="en-US" dirty="0" smtClean="0">
                <a:hlinkClick r:id="rId4"/>
              </a:rPr>
              <a:t>tbeu/NMP/C7_rom.pdf</a:t>
            </a:r>
            <a:endParaRPr lang="ro-RO" dirty="0" smtClean="0"/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Surse utilizate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 are forma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polinom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adusă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formă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ecuaţia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 =0 se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numeşte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algebrică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–7=0.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contrar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cind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 nu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polinomială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ecuaţia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numeşte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transcendentă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i="1" dirty="0" err="1" smtClean="0"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o-RO" sz="1400" i="1" dirty="0" smtClean="0">
                <a:latin typeface="Times New Roman" pitchFamily="18" charset="0"/>
                <a:cs typeface="Times New Roman" pitchFamily="18" charset="0"/>
              </a:rPr>
              <a:t> sin(x)+cos(x)=0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o-RO" sz="1400" i="1" dirty="0" smtClean="0">
                <a:latin typeface="Times New Roman" pitchFamily="18" charset="0"/>
                <a:cs typeface="Times New Roman" pitchFamily="18" charset="0"/>
              </a:rPr>
              <a:t>n(x)+x=3,14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Orice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ξ,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expresia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f(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ξ) = 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este adevărată, se numeşte </a:t>
            </a:r>
            <a:r>
              <a:rPr lang="pt-BR" sz="1400" b="1" i="1" dirty="0" smtClean="0">
                <a:latin typeface="Times New Roman" pitchFamily="18" charset="0"/>
                <a:cs typeface="Times New Roman" pitchFamily="18" charset="0"/>
              </a:rPr>
              <a:t>zerou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 al funcţiei f(x) sau </a:t>
            </a:r>
            <a:r>
              <a:rPr lang="pt-BR" sz="1400" b="1" i="1" dirty="0" smtClean="0">
                <a:latin typeface="Times New Roman" pitchFamily="18" charset="0"/>
                <a:cs typeface="Times New Roman" pitchFamily="18" charset="0"/>
              </a:rPr>
              <a:t>soluţie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 a ecuaţiei f(x) = 0.</a:t>
            </a:r>
          </a:p>
          <a:p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Teorem</a:t>
            </a:r>
            <a:r>
              <a:rPr lang="ro-RO" sz="1400" b="1" dirty="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Dacă funcţia </a:t>
            </a:r>
            <a:r>
              <a:rPr lang="vi-VN" sz="1400" i="1" dirty="0" smtClean="0">
                <a:latin typeface="Times New Roman" pitchFamily="18" charset="0"/>
                <a:cs typeface="Times New Roman" pitchFamily="18" charset="0"/>
              </a:rPr>
              <a:t>f (x), continuă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segmentul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a, b],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primeşte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la extremităţile lui valori 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diferit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400" i="1" dirty="0" smtClean="0">
                <a:latin typeface="Times New Roman" pitchFamily="18" charset="0"/>
                <a:cs typeface="Times New Roman" pitchFamily="18" charset="0"/>
              </a:rPr>
              <a:t>f (a) × f(b) &lt; 0), atunci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segment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punct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ξ, 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astfel incit </a:t>
            </a:r>
            <a:r>
              <a:rPr lang="vi-VN" sz="1400" i="1" dirty="0" smtClean="0">
                <a:latin typeface="Times New Roman" pitchFamily="18" charset="0"/>
                <a:cs typeface="Times New Roman" pitchFamily="18" charset="0"/>
              </a:rPr>
              <a:t>f (</a:t>
            </a:r>
            <a:r>
              <a:rPr lang="el-GR" sz="1400" i="1" dirty="0" smtClean="0">
                <a:latin typeface="Times New Roman" pitchFamily="18" charset="0"/>
                <a:cs typeface="Times New Roman" pitchFamily="18" charset="0"/>
              </a:rPr>
              <a:t>ξ) = 0. </a:t>
            </a:r>
            <a:r>
              <a:rPr lang="vi-VN" sz="1400" i="1" dirty="0" smtClean="0">
                <a:latin typeface="Times New Roman" pitchFamily="18" charset="0"/>
                <a:cs typeface="Times New Roman" pitchFamily="18" charset="0"/>
              </a:rPr>
              <a:t>Dacă pe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vi-VN" sz="1400" i="1" dirty="0" smtClean="0">
                <a:latin typeface="Times New Roman" pitchFamily="18" charset="0"/>
                <a:cs typeface="Times New Roman" pitchFamily="18" charset="0"/>
              </a:rPr>
              <a:t>a, b] există derivata f '(x), continuă,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care are un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constant,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es-ES" sz="1400" dirty="0" err="1" smtClean="0">
                <a:latin typeface="Times New Roman" pitchFamily="18" charset="0"/>
                <a:cs typeface="Times New Roman" pitchFamily="18" charset="0"/>
              </a:rPr>
              <a:t>soluţie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Times New Roman" pitchFamily="18" charset="0"/>
                <a:cs typeface="Times New Roman" pitchFamily="18" charset="0"/>
              </a:rPr>
              <a:t>unică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s-ES" sz="1400" dirty="0" err="1" smtClean="0">
                <a:latin typeface="Times New Roman" pitchFamily="18" charset="0"/>
                <a:cs typeface="Times New Roman" pitchFamily="18" charset="0"/>
              </a:rPr>
              <a:t>ecuaţiei</a:t>
            </a:r>
            <a:r>
              <a:rPr lang="es-E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s-ES" sz="1400" i="1" dirty="0" smtClean="0">
                <a:latin typeface="Times New Roman" pitchFamily="18" charset="0"/>
                <a:cs typeface="Times New Roman" pitchFamily="18" charset="0"/>
              </a:rPr>
              <a:t>       f (x) = 0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segment. 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dirty="0" smtClean="0"/>
              <a:t>!</a:t>
            </a:r>
            <a:endParaRPr lang="ru-RU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472" y="714356"/>
            <a:ext cx="8229600" cy="4929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ecuația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algebrică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transcendentă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are o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structură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simplă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soluțiile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pot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determinate exact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relativ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uşor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însă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structura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ecuației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complicată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procedura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determinare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soluțiilor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devine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destul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anevoioasă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Mai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ecuația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modelează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careva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situații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fenomene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depind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mulți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parametri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cărora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cunoscută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doar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aproximativ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noțiunea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soluție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pierde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sensul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sens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careva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calcul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aproximativ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soluțiilor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ecuațiilor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algebrice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transcendente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spcAft>
                <a:spcPts val="60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dată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ecuația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f(x) = 0 , f(x)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definită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continuă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careva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interval a ≤ x ≤ b.</a:t>
            </a:r>
            <a:endParaRPr lang="ro-RO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endParaRPr lang="ro-RO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Să 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 că 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) are solu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ii distincte (izolate), adică pentru fiecare solu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ie a ecua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iei există o vecinătate a sa, care nu con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ine alte solu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ii. Astfel, rezolvarea unei ecua</a:t>
            </a:r>
            <a:r>
              <a:rPr lang="ro-RO" sz="1400" dirty="0" err="1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err="1" smtClean="0">
                <a:latin typeface="Times New Roman" pitchFamily="18" charset="0"/>
                <a:cs typeface="Times New Roman" pitchFamily="18" charset="0"/>
              </a:rPr>
              <a:t>ii algebrice se divide în două etape: </a:t>
            </a:r>
            <a:endParaRPr lang="ro-RO" sz="1400" dirty="0" err="1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spcAft>
                <a:spcPts val="600"/>
              </a:spcAft>
              <a:buNone/>
            </a:pP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1. Separarea intervalelor pe care ecua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ia are o singură solu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ie</a:t>
            </a:r>
            <a:endParaRPr lang="ro-RO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spcAft>
                <a:spcPts val="600"/>
              </a:spcAft>
              <a:buNone/>
            </a:pP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2. Micşorarea pe cît mai mult posibil a fiecărui din aceste intervale (dacă se pune problema determinării tuturor solu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iilor) sau a unuia din ele (dacă trebuie de determinat doar una din solu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ii). </a:t>
            </a:r>
            <a:endParaRPr lang="ro-RO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  <a:buNone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  <a:buNone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  <a:buNone/>
            </a:pPr>
            <a:endParaRPr lang="ro-RO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9528" y="714356"/>
            <a:ext cx="6034471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928670"/>
            <a:ext cx="3429024" cy="46434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Pentru separarea anlitica a soluțiilor vor fi folosite proprietățile derivatei.</a:t>
            </a:r>
          </a:p>
          <a:p>
            <a:pPr>
              <a:spcAft>
                <a:spcPts val="600"/>
              </a:spcAft>
            </a:pP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Dacă solu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iile ecua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iei f′(x)=0 pot fi uşor calculate, atunci procesul de separare a solu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iilor se reduce la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determinarea semnelor func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iei în extremită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ile segmentului [a, b] şi în punctele în care derivata func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iei este 0. Segmentele la extremită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ile cărora func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ia va avea valori de semn opus vor con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ine câte o solu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ie a ecua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iei ini</a:t>
            </a:r>
            <a:r>
              <a:rPr lang="ro-RO" sz="14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400" dirty="0" smtClean="0">
                <a:latin typeface="Times New Roman" pitchFamily="18" charset="0"/>
                <a:cs typeface="Times New Roman" pitchFamily="18" charset="0"/>
              </a:rPr>
              <a:t>iale.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000108"/>
          </a:xfrm>
        </p:spPr>
        <p:txBody>
          <a:bodyPr/>
          <a:lstStyle/>
          <a:p>
            <a:pPr algn="ctr"/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analitic</a:t>
            </a:r>
            <a:r>
              <a:rPr lang="ro-RO" dirty="0" smtClean="0"/>
              <a:t>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85727"/>
            <a:ext cx="6715172" cy="55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571612"/>
            <a:ext cx="854395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Cunoasterea unui limbaj de programare u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urează mult studierea comportamentului</a:t>
            </a:r>
          </a:p>
          <a:p>
            <a:pPr lvl="1">
              <a:spcAft>
                <a:spcPts val="600"/>
              </a:spcAft>
              <a:buNone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unei func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ș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i în particular procesul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 separare a solu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iilor ecua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iei f(x) = 0.</a:t>
            </a:r>
            <a:endParaRPr lang="ro-RO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 Următorul program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Pascal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vizualizarea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regim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text 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graficului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separarea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solu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iilor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spcAft>
                <a:spcPts val="600"/>
              </a:spcAft>
              <a:buNone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Prin modificarea subprogramului (func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ia f) în care este descrisă func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ia graficul căreia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se construieste,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programul se adaptează la oricare altă func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ie acceptabilă, introdusă de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utilizator</a:t>
            </a:r>
            <a:r>
              <a:rPr lang="ro-RO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spcAft>
                <a:spcPts val="600"/>
              </a:spcAft>
              <a:buNone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ro-RO" dirty="0" smtClean="0"/>
              <a:t>Metoda grafică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840" y="142852"/>
            <a:ext cx="7658160" cy="6072206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700" b="1" dirty="0" smtClean="0"/>
              <a:t>Program</a:t>
            </a:r>
            <a:r>
              <a:rPr lang="ro-RO" sz="700" b="1" dirty="0" smtClean="0"/>
              <a:t> P14</a:t>
            </a:r>
            <a:r>
              <a:rPr lang="en-US" sz="700" b="1" dirty="0" smtClean="0"/>
              <a:t> </a:t>
            </a:r>
            <a:r>
              <a:rPr lang="en-US" sz="700" dirty="0" smtClean="0"/>
              <a:t>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uses </a:t>
            </a:r>
            <a:r>
              <a:rPr lang="en-US" sz="700" dirty="0" err="1" smtClean="0"/>
              <a:t>crt</a:t>
            </a:r>
            <a:r>
              <a:rPr lang="en-US" sz="700" dirty="0" smtClean="0"/>
              <a:t>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const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nmax</a:t>
            </a:r>
            <a:r>
              <a:rPr lang="en-US" sz="700" dirty="0" smtClean="0"/>
              <a:t>=50;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ymax</a:t>
            </a:r>
            <a:r>
              <a:rPr lang="en-US" sz="700" dirty="0" smtClean="0"/>
              <a:t>=20;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deplas</a:t>
            </a:r>
            <a:r>
              <a:rPr lang="en-US" sz="700" dirty="0" smtClean="0"/>
              <a:t>=15;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type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ecran</a:t>
            </a:r>
            <a:r>
              <a:rPr lang="en-US" sz="700" dirty="0" smtClean="0"/>
              <a:t>=array[0..21,0..78] of char;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valorireal</a:t>
            </a:r>
            <a:r>
              <a:rPr lang="en-US" sz="700" dirty="0" smtClean="0"/>
              <a:t>=array[1..nmax] of real;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valoriintreg</a:t>
            </a:r>
            <a:r>
              <a:rPr lang="en-US" sz="700" dirty="0" smtClean="0"/>
              <a:t>=array[1..nmax] of integer;</a:t>
            </a:r>
            <a:endParaRPr lang="ru-RU" sz="700" dirty="0" smtClean="0"/>
          </a:p>
          <a:p>
            <a:pPr>
              <a:buNone/>
            </a:pPr>
            <a:r>
              <a:rPr lang="en-US" sz="700" b="1" dirty="0" err="1" smtClean="0"/>
              <a:t>var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graf</a:t>
            </a:r>
            <a:r>
              <a:rPr lang="en-US" sz="700" dirty="0" smtClean="0"/>
              <a:t>: </a:t>
            </a:r>
            <a:r>
              <a:rPr lang="en-US" sz="700" dirty="0" err="1" smtClean="0"/>
              <a:t>ecran</a:t>
            </a:r>
            <a:r>
              <a:rPr lang="en-US" sz="700" dirty="0" smtClean="0"/>
              <a:t>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y: </a:t>
            </a:r>
            <a:r>
              <a:rPr lang="en-US" sz="700" dirty="0" err="1" smtClean="0"/>
              <a:t>valorireal</a:t>
            </a:r>
            <a:r>
              <a:rPr lang="en-US" sz="700" dirty="0" smtClean="0"/>
              <a:t>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ynorm</a:t>
            </a:r>
            <a:r>
              <a:rPr lang="en-US" sz="700" dirty="0" smtClean="0"/>
              <a:t>: </a:t>
            </a:r>
            <a:r>
              <a:rPr lang="en-US" sz="700" dirty="0" err="1" smtClean="0"/>
              <a:t>valoriintreg</a:t>
            </a:r>
            <a:r>
              <a:rPr lang="en-US" sz="700" dirty="0" smtClean="0"/>
              <a:t>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vmax,vmin,a,b</a:t>
            </a:r>
            <a:r>
              <a:rPr lang="en-US" sz="700" dirty="0" smtClean="0"/>
              <a:t>: real;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i,j,liniezero</a:t>
            </a:r>
            <a:r>
              <a:rPr lang="en-US" sz="700" dirty="0" smtClean="0"/>
              <a:t>: integer;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function </a:t>
            </a:r>
            <a:r>
              <a:rPr lang="en-US" sz="700" dirty="0" smtClean="0"/>
              <a:t>f(x:real):real;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begin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f:=exp(</a:t>
            </a:r>
            <a:r>
              <a:rPr lang="en-US" sz="700" dirty="0" err="1" smtClean="0"/>
              <a:t>cos</a:t>
            </a:r>
            <a:r>
              <a:rPr lang="en-US" sz="700" dirty="0" smtClean="0"/>
              <a:t>(2*x)*</a:t>
            </a:r>
            <a:r>
              <a:rPr lang="en-US" sz="700" dirty="0" err="1" smtClean="0"/>
              <a:t>ln</a:t>
            </a:r>
            <a:r>
              <a:rPr lang="en-US" sz="700" dirty="0" smtClean="0"/>
              <a:t>(x))+3*sin(x);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end;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procedure </a:t>
            </a:r>
            <a:r>
              <a:rPr lang="en-US" sz="700" dirty="0" err="1" smtClean="0"/>
              <a:t>calcul</a:t>
            </a:r>
            <a:r>
              <a:rPr lang="en-US" sz="700" dirty="0" smtClean="0"/>
              <a:t>(</a:t>
            </a:r>
            <a:r>
              <a:rPr lang="en-US" sz="700" dirty="0" err="1" smtClean="0"/>
              <a:t>a,b:real;var</a:t>
            </a:r>
            <a:r>
              <a:rPr lang="en-US" sz="700" dirty="0" smtClean="0"/>
              <a:t> z:valorireal);</a:t>
            </a:r>
            <a:endParaRPr lang="ru-RU" sz="700" dirty="0" smtClean="0"/>
          </a:p>
          <a:p>
            <a:pPr>
              <a:buNone/>
            </a:pPr>
            <a:r>
              <a:rPr lang="en-US" sz="700" b="1" dirty="0" err="1" smtClean="0"/>
              <a:t>var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h: real;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begin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h:=abs(b-a)/(nmax-1);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for </a:t>
            </a:r>
            <a:r>
              <a:rPr lang="en-US" sz="700" dirty="0" err="1" smtClean="0"/>
              <a:t>i</a:t>
            </a:r>
            <a:r>
              <a:rPr lang="en-US" sz="700" dirty="0" smtClean="0"/>
              <a:t>:=1 to </a:t>
            </a:r>
            <a:r>
              <a:rPr lang="en-US" sz="700" dirty="0" err="1" smtClean="0"/>
              <a:t>nmax</a:t>
            </a:r>
            <a:r>
              <a:rPr lang="en-US" sz="700" dirty="0" smtClean="0"/>
              <a:t> do z[</a:t>
            </a:r>
            <a:r>
              <a:rPr lang="en-US" sz="700" dirty="0" err="1" smtClean="0"/>
              <a:t>i</a:t>
            </a:r>
            <a:r>
              <a:rPr lang="en-US" sz="700" dirty="0" smtClean="0"/>
              <a:t>]:=f(a+(i-1)*h);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end;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procedure </a:t>
            </a:r>
            <a:r>
              <a:rPr lang="en-US" sz="700" dirty="0" err="1" smtClean="0"/>
              <a:t>normare</a:t>
            </a:r>
            <a:r>
              <a:rPr lang="en-US" sz="700" dirty="0" smtClean="0"/>
              <a:t>(</a:t>
            </a:r>
            <a:r>
              <a:rPr lang="en-US" sz="700" dirty="0" err="1" smtClean="0"/>
              <a:t>var</a:t>
            </a:r>
            <a:r>
              <a:rPr lang="en-US" sz="700" dirty="0" smtClean="0"/>
              <a:t> </a:t>
            </a:r>
            <a:r>
              <a:rPr lang="en-US" sz="700" dirty="0" err="1" smtClean="0"/>
              <a:t>fz:valoriintreg</a:t>
            </a:r>
            <a:r>
              <a:rPr lang="en-US" sz="700" dirty="0" smtClean="0"/>
              <a:t>; z:valorireal);</a:t>
            </a:r>
            <a:endParaRPr lang="ru-RU" sz="700" dirty="0" smtClean="0"/>
          </a:p>
          <a:p>
            <a:pPr>
              <a:buNone/>
            </a:pPr>
            <a:r>
              <a:rPr lang="en-US" sz="700" b="1" dirty="0" err="1" smtClean="0"/>
              <a:t>var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max,delta</a:t>
            </a:r>
            <a:r>
              <a:rPr lang="en-US" sz="700" dirty="0" smtClean="0"/>
              <a:t>: real;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begin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max:=abs(z[1]); </a:t>
            </a:r>
            <a:r>
              <a:rPr lang="en-US" sz="700" dirty="0" err="1" smtClean="0"/>
              <a:t>vmax</a:t>
            </a:r>
            <a:r>
              <a:rPr lang="en-US" sz="700" dirty="0" smtClean="0"/>
              <a:t>:=z[1]; </a:t>
            </a:r>
            <a:r>
              <a:rPr lang="en-US" sz="700" dirty="0" err="1" smtClean="0"/>
              <a:t>vmin</a:t>
            </a:r>
            <a:r>
              <a:rPr lang="en-US" sz="700" dirty="0" smtClean="0"/>
              <a:t>:=z[1];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for </a:t>
            </a:r>
            <a:r>
              <a:rPr lang="en-US" sz="700" dirty="0" err="1" smtClean="0"/>
              <a:t>i</a:t>
            </a:r>
            <a:r>
              <a:rPr lang="en-US" sz="700" dirty="0" smtClean="0"/>
              <a:t>:=2 </a:t>
            </a:r>
            <a:r>
              <a:rPr lang="en-US" sz="700" b="1" dirty="0" smtClean="0"/>
              <a:t>to </a:t>
            </a:r>
            <a:r>
              <a:rPr lang="en-US" sz="700" dirty="0" err="1" smtClean="0"/>
              <a:t>nmax</a:t>
            </a:r>
            <a:r>
              <a:rPr lang="en-US" sz="700" dirty="0" smtClean="0"/>
              <a:t> </a:t>
            </a:r>
            <a:r>
              <a:rPr lang="en-US" sz="700" b="1" dirty="0" smtClean="0"/>
              <a:t>do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begin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if abs(z[</a:t>
            </a:r>
            <a:r>
              <a:rPr lang="en-US" sz="700" dirty="0" err="1" smtClean="0"/>
              <a:t>i</a:t>
            </a:r>
            <a:r>
              <a:rPr lang="en-US" sz="700" dirty="0" smtClean="0"/>
              <a:t>])&gt;max then max:=abs(z[</a:t>
            </a:r>
            <a:r>
              <a:rPr lang="en-US" sz="700" dirty="0" err="1" smtClean="0"/>
              <a:t>i</a:t>
            </a:r>
            <a:r>
              <a:rPr lang="en-US" sz="700" dirty="0" smtClean="0"/>
              <a:t>]);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if z[</a:t>
            </a:r>
            <a:r>
              <a:rPr lang="en-US" sz="700" dirty="0" err="1" smtClean="0"/>
              <a:t>i</a:t>
            </a:r>
            <a:r>
              <a:rPr lang="en-US" sz="700" dirty="0" smtClean="0"/>
              <a:t>]&gt;</a:t>
            </a:r>
            <a:r>
              <a:rPr lang="en-US" sz="700" dirty="0" err="1" smtClean="0"/>
              <a:t>vmax</a:t>
            </a:r>
            <a:r>
              <a:rPr lang="en-US" sz="700" dirty="0" smtClean="0"/>
              <a:t> then </a:t>
            </a:r>
            <a:r>
              <a:rPr lang="en-US" sz="700" dirty="0" err="1" smtClean="0"/>
              <a:t>vmax</a:t>
            </a:r>
            <a:r>
              <a:rPr lang="en-US" sz="700" dirty="0" smtClean="0"/>
              <a:t>:=z[</a:t>
            </a:r>
            <a:r>
              <a:rPr lang="en-US" sz="700" dirty="0" err="1" smtClean="0"/>
              <a:t>i</a:t>
            </a:r>
            <a:r>
              <a:rPr lang="en-US" sz="700" dirty="0" smtClean="0"/>
              <a:t>];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if z[</a:t>
            </a:r>
            <a:r>
              <a:rPr lang="en-US" sz="700" dirty="0" err="1" smtClean="0"/>
              <a:t>i</a:t>
            </a:r>
            <a:r>
              <a:rPr lang="en-US" sz="700" dirty="0" smtClean="0"/>
              <a:t>]&lt;</a:t>
            </a:r>
            <a:r>
              <a:rPr lang="en-US" sz="700" dirty="0" err="1" smtClean="0"/>
              <a:t>vmin</a:t>
            </a:r>
            <a:r>
              <a:rPr lang="en-US" sz="700" dirty="0" smtClean="0"/>
              <a:t> then </a:t>
            </a:r>
            <a:r>
              <a:rPr lang="en-US" sz="700" dirty="0" err="1" smtClean="0"/>
              <a:t>vmin</a:t>
            </a:r>
            <a:r>
              <a:rPr lang="en-US" sz="700" dirty="0" smtClean="0"/>
              <a:t>:=z[</a:t>
            </a:r>
            <a:r>
              <a:rPr lang="en-US" sz="700" dirty="0" err="1" smtClean="0"/>
              <a:t>i</a:t>
            </a:r>
            <a:r>
              <a:rPr lang="en-US" sz="700" dirty="0" smtClean="0"/>
              <a:t>];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end;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delta:=(</a:t>
            </a:r>
            <a:r>
              <a:rPr lang="en-US" sz="700" dirty="0" err="1" smtClean="0"/>
              <a:t>ymax</a:t>
            </a:r>
            <a:r>
              <a:rPr lang="en-US" sz="700" dirty="0" smtClean="0"/>
              <a:t> div 2) / max;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for </a:t>
            </a:r>
            <a:r>
              <a:rPr lang="en-US" sz="700" dirty="0" err="1" smtClean="0"/>
              <a:t>i</a:t>
            </a:r>
            <a:r>
              <a:rPr lang="en-US" sz="700" dirty="0" smtClean="0"/>
              <a:t>:=1 </a:t>
            </a:r>
            <a:r>
              <a:rPr lang="en-US" sz="700" b="1" dirty="0" smtClean="0"/>
              <a:t>to </a:t>
            </a:r>
            <a:r>
              <a:rPr lang="en-US" sz="700" dirty="0" err="1" smtClean="0"/>
              <a:t>nmax</a:t>
            </a:r>
            <a:r>
              <a:rPr lang="en-US" sz="700" dirty="0" smtClean="0"/>
              <a:t> </a:t>
            </a:r>
            <a:r>
              <a:rPr lang="en-US" sz="700" b="1" dirty="0" smtClean="0"/>
              <a:t>do </a:t>
            </a:r>
            <a:r>
              <a:rPr lang="en-US" sz="700" dirty="0" err="1" smtClean="0"/>
              <a:t>fz</a:t>
            </a:r>
            <a:r>
              <a:rPr lang="en-US" sz="700" dirty="0" smtClean="0"/>
              <a:t>[</a:t>
            </a:r>
            <a:r>
              <a:rPr lang="en-US" sz="700" dirty="0" err="1" smtClean="0"/>
              <a:t>i</a:t>
            </a:r>
            <a:r>
              <a:rPr lang="en-US" sz="700" dirty="0" smtClean="0"/>
              <a:t>]:=round(z[</a:t>
            </a:r>
            <a:r>
              <a:rPr lang="en-US" sz="700" dirty="0" err="1" smtClean="0"/>
              <a:t>i</a:t>
            </a:r>
            <a:r>
              <a:rPr lang="en-US" sz="700" dirty="0" smtClean="0"/>
              <a:t>]*delta);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end;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procedure </a:t>
            </a:r>
            <a:r>
              <a:rPr lang="en-US" sz="700" dirty="0" err="1" smtClean="0"/>
              <a:t>modeleazagrafic</a:t>
            </a:r>
            <a:r>
              <a:rPr lang="en-US" sz="700" dirty="0" smtClean="0"/>
              <a:t>(g:ecran);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begin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fillchar</a:t>
            </a:r>
            <a:r>
              <a:rPr lang="en-US" sz="700" dirty="0" smtClean="0"/>
              <a:t>(</a:t>
            </a:r>
            <a:r>
              <a:rPr lang="en-US" sz="700" dirty="0" err="1" smtClean="0"/>
              <a:t>g,sizeOf</a:t>
            </a:r>
            <a:r>
              <a:rPr lang="en-US" sz="700" dirty="0" smtClean="0"/>
              <a:t>(g),' ');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for </a:t>
            </a:r>
            <a:r>
              <a:rPr lang="en-US" sz="700" dirty="0" err="1" smtClean="0"/>
              <a:t>i</a:t>
            </a:r>
            <a:r>
              <a:rPr lang="en-US" sz="700" dirty="0" smtClean="0"/>
              <a:t>:=</a:t>
            </a:r>
            <a:r>
              <a:rPr lang="en-US" sz="700" dirty="0" err="1" smtClean="0"/>
              <a:t>deplas</a:t>
            </a:r>
            <a:r>
              <a:rPr lang="en-US" sz="700" dirty="0" smtClean="0"/>
              <a:t> </a:t>
            </a:r>
            <a:r>
              <a:rPr lang="en-US" sz="700" b="1" dirty="0" smtClean="0"/>
              <a:t>to </a:t>
            </a:r>
            <a:r>
              <a:rPr lang="en-US" sz="700" dirty="0" err="1" smtClean="0"/>
              <a:t>nmax+deplas</a:t>
            </a:r>
            <a:r>
              <a:rPr lang="en-US" sz="700" dirty="0" smtClean="0"/>
              <a:t> </a:t>
            </a:r>
            <a:r>
              <a:rPr lang="en-US" sz="700" b="1" dirty="0" smtClean="0"/>
              <a:t>do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begin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g[</a:t>
            </a:r>
            <a:r>
              <a:rPr lang="en-US" sz="700" dirty="0" err="1" smtClean="0"/>
              <a:t>liniezero,i</a:t>
            </a:r>
            <a:r>
              <a:rPr lang="en-US" sz="700" dirty="0" smtClean="0"/>
              <a:t>]:='-';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g[</a:t>
            </a:r>
            <a:r>
              <a:rPr lang="en-US" sz="700" dirty="0" err="1" smtClean="0"/>
              <a:t>ymax</a:t>
            </a:r>
            <a:r>
              <a:rPr lang="en-US" sz="700" dirty="0" smtClean="0"/>
              <a:t> div 2 - </a:t>
            </a:r>
            <a:r>
              <a:rPr lang="en-US" sz="700" dirty="0" err="1" smtClean="0"/>
              <a:t>ynorm</a:t>
            </a:r>
            <a:r>
              <a:rPr lang="en-US" sz="700" dirty="0" smtClean="0"/>
              <a:t>[i-deplas+1],</a:t>
            </a:r>
            <a:r>
              <a:rPr lang="en-US" sz="700" dirty="0" err="1" smtClean="0"/>
              <a:t>i</a:t>
            </a:r>
            <a:r>
              <a:rPr lang="en-US" sz="700" dirty="0" smtClean="0"/>
              <a:t>]:='*';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end;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for </a:t>
            </a:r>
            <a:r>
              <a:rPr lang="en-US" sz="700" dirty="0" err="1" smtClean="0"/>
              <a:t>i</a:t>
            </a:r>
            <a:r>
              <a:rPr lang="en-US" sz="700" dirty="0" smtClean="0"/>
              <a:t>:=0 </a:t>
            </a:r>
            <a:r>
              <a:rPr lang="en-US" sz="700" b="1" dirty="0" smtClean="0"/>
              <a:t>to </a:t>
            </a:r>
            <a:r>
              <a:rPr lang="en-US" sz="700" dirty="0" err="1" smtClean="0"/>
              <a:t>ymax</a:t>
            </a:r>
            <a:r>
              <a:rPr lang="en-US" sz="700" dirty="0" smtClean="0"/>
              <a:t> </a:t>
            </a:r>
            <a:r>
              <a:rPr lang="en-US" sz="700" b="1" dirty="0" smtClean="0"/>
              <a:t>do </a:t>
            </a:r>
            <a:r>
              <a:rPr lang="en-US" sz="700" dirty="0" smtClean="0"/>
              <a:t>g[i,1]:='|';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g[0,1]:='^';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g[0,3]:='Y';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g[liniezero,nmax+deplas+1]:='&gt;';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g[liniezero,3]:='0';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g[liniezero,nmax+deplas+2]:='X';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clrscr</a:t>
            </a:r>
            <a:r>
              <a:rPr lang="en-US" sz="700" dirty="0" smtClean="0"/>
              <a:t>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for </a:t>
            </a:r>
            <a:r>
              <a:rPr lang="en-US" sz="700" dirty="0" err="1" smtClean="0"/>
              <a:t>i</a:t>
            </a:r>
            <a:r>
              <a:rPr lang="en-US" sz="700" dirty="0" smtClean="0"/>
              <a:t>:=0 </a:t>
            </a:r>
            <a:r>
              <a:rPr lang="en-US" sz="700" b="1" dirty="0" smtClean="0"/>
              <a:t>to </a:t>
            </a:r>
            <a:r>
              <a:rPr lang="en-US" sz="700" dirty="0" smtClean="0"/>
              <a:t>21 </a:t>
            </a:r>
            <a:r>
              <a:rPr lang="en-US" sz="700" b="1" dirty="0" smtClean="0"/>
              <a:t>do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begin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for j:=0 to 78 do write(g[</a:t>
            </a:r>
            <a:r>
              <a:rPr lang="en-US" sz="700" dirty="0" err="1" smtClean="0"/>
              <a:t>i,j</a:t>
            </a:r>
            <a:r>
              <a:rPr lang="en-US" sz="700" dirty="0" smtClean="0"/>
              <a:t>]);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writeln</a:t>
            </a:r>
            <a:r>
              <a:rPr lang="en-US" sz="700" dirty="0" smtClean="0"/>
              <a:t>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end;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gotoxy</a:t>
            </a:r>
            <a:r>
              <a:rPr lang="en-US" sz="700" dirty="0" smtClean="0"/>
              <a:t>(4,2);write(vmax:0:2);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gotoxy</a:t>
            </a:r>
            <a:r>
              <a:rPr lang="en-US" sz="700" dirty="0" smtClean="0"/>
              <a:t>(4,23);write(vmin:0:2);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gotoxy</a:t>
            </a:r>
            <a:r>
              <a:rPr lang="en-US" sz="700" dirty="0" smtClean="0"/>
              <a:t>(deplas-1,23);write ('X: ',a:0:2,' ':50,b:0:2);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gotoxy</a:t>
            </a:r>
            <a:r>
              <a:rPr lang="en-US" sz="700" dirty="0" smtClean="0"/>
              <a:t>(1,25);write('Alt interval (D)a / (N)u');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end;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begin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repeat </a:t>
            </a:r>
            <a:r>
              <a:rPr lang="en-US" sz="700" dirty="0" err="1" smtClean="0"/>
              <a:t>clrscr</a:t>
            </a:r>
            <a:r>
              <a:rPr lang="en-US" sz="700" dirty="0" smtClean="0"/>
              <a:t>;</a:t>
            </a:r>
            <a:endParaRPr lang="ru-RU" sz="700" dirty="0" smtClean="0"/>
          </a:p>
          <a:p>
            <a:pPr>
              <a:buNone/>
            </a:pPr>
            <a:r>
              <a:rPr lang="en-US" sz="700" dirty="0" smtClean="0"/>
              <a:t>write('</a:t>
            </a:r>
            <a:r>
              <a:rPr lang="en-US" sz="700" dirty="0" err="1" smtClean="0"/>
              <a:t>Introdu</a:t>
            </a:r>
            <a:r>
              <a:rPr lang="en-US" sz="700" dirty="0" smtClean="0"/>
              <a:t> </a:t>
            </a:r>
            <a:r>
              <a:rPr lang="en-US" sz="700" dirty="0" err="1" smtClean="0"/>
              <a:t>extremitatile</a:t>
            </a:r>
            <a:r>
              <a:rPr lang="en-US" sz="700" dirty="0" smtClean="0"/>
              <a:t> </a:t>
            </a:r>
            <a:r>
              <a:rPr lang="en-US" sz="700" dirty="0" err="1" smtClean="0"/>
              <a:t>intervalului</a:t>
            </a:r>
            <a:r>
              <a:rPr lang="en-US" sz="700" dirty="0" smtClean="0"/>
              <a:t>: ');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readln</a:t>
            </a:r>
            <a:r>
              <a:rPr lang="en-US" sz="700" dirty="0" smtClean="0"/>
              <a:t>(</a:t>
            </a:r>
            <a:r>
              <a:rPr lang="en-US" sz="700" dirty="0" err="1" smtClean="0"/>
              <a:t>a,b</a:t>
            </a:r>
            <a:r>
              <a:rPr lang="en-US" sz="700" dirty="0" smtClean="0"/>
              <a:t>);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calcul</a:t>
            </a:r>
            <a:r>
              <a:rPr lang="en-US" sz="700" dirty="0" smtClean="0"/>
              <a:t>(</a:t>
            </a:r>
            <a:r>
              <a:rPr lang="en-US" sz="700" dirty="0" err="1" smtClean="0"/>
              <a:t>a,b,y</a:t>
            </a:r>
            <a:r>
              <a:rPr lang="en-US" sz="700" dirty="0" smtClean="0"/>
              <a:t>);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normare</a:t>
            </a:r>
            <a:r>
              <a:rPr lang="en-US" sz="700" dirty="0" smtClean="0"/>
              <a:t>(</a:t>
            </a:r>
            <a:r>
              <a:rPr lang="en-US" sz="700" dirty="0" err="1" smtClean="0"/>
              <a:t>ynorm,y</a:t>
            </a:r>
            <a:r>
              <a:rPr lang="en-US" sz="700" dirty="0" smtClean="0"/>
              <a:t>);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liniezero</a:t>
            </a:r>
            <a:r>
              <a:rPr lang="en-US" sz="700" dirty="0" smtClean="0"/>
              <a:t>:= </a:t>
            </a:r>
            <a:r>
              <a:rPr lang="en-US" sz="700" dirty="0" err="1" smtClean="0"/>
              <a:t>ymax</a:t>
            </a:r>
            <a:r>
              <a:rPr lang="en-US" sz="700" dirty="0" smtClean="0"/>
              <a:t> div 2;</a:t>
            </a:r>
            <a:endParaRPr lang="ru-RU" sz="700" dirty="0" smtClean="0"/>
          </a:p>
          <a:p>
            <a:pPr>
              <a:buNone/>
            </a:pPr>
            <a:r>
              <a:rPr lang="en-US" sz="700" dirty="0" err="1" smtClean="0"/>
              <a:t>modeleazagrafic</a:t>
            </a:r>
            <a:r>
              <a:rPr lang="en-US" sz="700" dirty="0" smtClean="0"/>
              <a:t>(</a:t>
            </a:r>
            <a:r>
              <a:rPr lang="en-US" sz="700" dirty="0" err="1" smtClean="0"/>
              <a:t>graf</a:t>
            </a:r>
            <a:r>
              <a:rPr lang="en-US" sz="700" dirty="0" smtClean="0"/>
              <a:t>);</a:t>
            </a:r>
            <a:endParaRPr lang="ru-RU" sz="700" dirty="0" smtClean="0"/>
          </a:p>
          <a:p>
            <a:pPr>
              <a:buNone/>
            </a:pPr>
            <a:r>
              <a:rPr lang="en-US" sz="700" b="1" dirty="0" smtClean="0"/>
              <a:t>until </a:t>
            </a:r>
            <a:r>
              <a:rPr lang="en-US" sz="700" dirty="0" err="1" smtClean="0"/>
              <a:t>upcase</a:t>
            </a:r>
            <a:r>
              <a:rPr lang="en-US" sz="700" dirty="0" smtClean="0"/>
              <a:t>(</a:t>
            </a:r>
            <a:r>
              <a:rPr lang="en-US" sz="700" dirty="0" err="1" smtClean="0"/>
              <a:t>readkey</a:t>
            </a:r>
            <a:r>
              <a:rPr lang="en-US" sz="700" dirty="0" smtClean="0"/>
              <a:t>)='N';</a:t>
            </a:r>
            <a:endParaRPr lang="ru-RU" sz="700" dirty="0" smtClean="0"/>
          </a:p>
          <a:p>
            <a:pPr>
              <a:buNone/>
            </a:pPr>
            <a:r>
              <a:rPr lang="ru-RU" sz="700" b="1" dirty="0" smtClean="0"/>
              <a:t>end.</a:t>
            </a:r>
            <a:endParaRPr lang="ru-RU" sz="700" dirty="0" smtClean="0"/>
          </a:p>
          <a:p>
            <a:pPr>
              <a:buNone/>
            </a:pPr>
            <a:endParaRPr lang="ru-RU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57166"/>
            <a:ext cx="735086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375</TotalTime>
  <Words>1018</Words>
  <Application>Microsoft Office PowerPoint</Application>
  <PresentationFormat>On-screen Show 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Metode numerice de rezolvare a ecuațiilor algebrice și transcendente </vt:lpstr>
      <vt:lpstr>Separarea soluțiilor ecuațiilor algebrice și transcendente</vt:lpstr>
      <vt:lpstr>!</vt:lpstr>
      <vt:lpstr>Slide 4</vt:lpstr>
      <vt:lpstr>Metoda analitică</vt:lpstr>
      <vt:lpstr>Slide 6</vt:lpstr>
      <vt:lpstr>Metoda grafică</vt:lpstr>
      <vt:lpstr>Slide 8</vt:lpstr>
      <vt:lpstr>Slide 9</vt:lpstr>
      <vt:lpstr>Metoda bisecției</vt:lpstr>
      <vt:lpstr>Slide 11</vt:lpstr>
      <vt:lpstr>Slide 12</vt:lpstr>
      <vt:lpstr>Slide 13</vt:lpstr>
      <vt:lpstr>Metoda coardelor (secantei)</vt:lpstr>
      <vt:lpstr>Slide 15</vt:lpstr>
      <vt:lpstr>Slide 16</vt:lpstr>
      <vt:lpstr>Slide 17</vt:lpstr>
      <vt:lpstr>Slide 18</vt:lpstr>
      <vt:lpstr>Metoda Newton (tangentei)</vt:lpstr>
      <vt:lpstr>Slide 20</vt:lpstr>
      <vt:lpstr>Slide 21</vt:lpstr>
      <vt:lpstr>Metoda aproximațiilor succesive</vt:lpstr>
      <vt:lpstr>Slide 23</vt:lpstr>
      <vt:lpstr>Surse utilizate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Happy</dc:creator>
  <cp:lastModifiedBy>Happy</cp:lastModifiedBy>
  <cp:revision>42</cp:revision>
  <dcterms:created xsi:type="dcterms:W3CDTF">2018-11-11T18:10:20Z</dcterms:created>
  <dcterms:modified xsi:type="dcterms:W3CDTF">2018-11-12T00:31:57Z</dcterms:modified>
</cp:coreProperties>
</file>