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0.png" ContentType="image/png"/>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5.jpeg" ContentType="image/jpeg"/>
  <Override PartName="/ppt/media/image4.jpeg" ContentType="image/jpeg"/>
  <Override PartName="/ppt/media/image2.png" ContentType="image/png"/>
  <Override PartName="/ppt/media/image25.png" ContentType="image/png"/>
  <Override PartName="/ppt/media/image3.png" ContentType="image/png"/>
  <Override PartName="/ppt/media/image26.png" ContentType="image/png"/>
  <Override PartName="/ppt/media/image28.png" ContentType="image/png"/>
  <Override PartName="/ppt/media/image16.png" ContentType="image/png"/>
  <Override PartName="/ppt/media/image27.png" ContentType="image/png"/>
  <Override PartName="/ppt/media/image15.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4.png" ContentType="image/png"/>
  <Override PartName="/ppt/media/image1.png" ContentType="image/png"/>
  <Override PartName="/ppt/media/image2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1"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42"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4"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46"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47"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49"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50"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51"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52"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53"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54"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5"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68"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73"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76"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82"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84"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latin typeface="Arial"/>
            </a:endParaRPr>
          </a:p>
        </p:txBody>
      </p:sp>
      <p:sp>
        <p:nvSpPr>
          <p:cNvPr id="85"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8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89"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
        <p:nvSpPr>
          <p:cNvPr id="90"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92"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3200" spc="-1" strike="noStrike">
              <a:latin typeface="Arial"/>
            </a:endParaRPr>
          </a:p>
        </p:txBody>
      </p:sp>
      <p:sp>
        <p:nvSpPr>
          <p:cNvPr id="93"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3200" spc="-1" strike="noStrike">
              <a:latin typeface="Arial"/>
            </a:endParaRPr>
          </a:p>
        </p:txBody>
      </p:sp>
      <p:sp>
        <p:nvSpPr>
          <p:cNvPr id="94"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3200" spc="-1" strike="noStrike">
              <a:latin typeface="Arial"/>
            </a:endParaRPr>
          </a:p>
        </p:txBody>
      </p:sp>
      <p:sp>
        <p:nvSpPr>
          <p:cNvPr id="95"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3200" spc="-1" strike="noStrike">
              <a:latin typeface="Arial"/>
            </a:endParaRPr>
          </a:p>
        </p:txBody>
      </p:sp>
      <p:sp>
        <p:nvSpPr>
          <p:cNvPr id="96"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3200" spc="-1" strike="noStrike">
              <a:latin typeface="Arial"/>
            </a:endParaRPr>
          </a:p>
        </p:txBody>
      </p:sp>
      <p:sp>
        <p:nvSpPr>
          <p:cNvPr id="97"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2"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25"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3"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35"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pt-BR" sz="4400" spc="-1" strike="noStrike">
              <a:latin typeface="Arial"/>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latin typeface="Arial"/>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latin typeface="Arial"/>
            </a:endParaRPr>
          </a:p>
        </p:txBody>
      </p:sp>
      <p:sp>
        <p:nvSpPr>
          <p:cNvPr id="39"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10210680" y="2959200"/>
            <a:ext cx="1980000" cy="3897720"/>
          </a:xfrm>
          <a:prstGeom prst="rtTriangle">
            <a:avLst/>
          </a:prstGeom>
          <a:solidFill>
            <a:schemeClr val="accent1">
              <a:alpha val="30000"/>
            </a:schemeClr>
          </a:solidFill>
          <a:ln>
            <a:noFill/>
          </a:ln>
          <a:scene3d>
            <a:camera prst="orthographicFront">
              <a:rot lat="0" lon="10799999" rev="0"/>
            </a:camera>
            <a:lightRig dir="t" rig="threePt"/>
          </a:scene3d>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4013280"/>
            <a:ext cx="447480" cy="2843640"/>
          </a:xfrm>
          <a:prstGeom prst="triangle">
            <a:avLst>
              <a:gd name="adj" fmla="val 0"/>
            </a:avLst>
          </a:prstGeom>
          <a:solidFill>
            <a:schemeClr val="accent1">
              <a:alpha val="85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sp>
        <p:nvSpPr>
          <p:cNvPr id="2" name="Line 3"/>
          <p:cNvSpPr/>
          <p:nvPr/>
        </p:nvSpPr>
        <p:spPr>
          <a:xfrm flipH="1">
            <a:off x="9982080" y="2476440"/>
            <a:ext cx="2209680" cy="438156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pic>
        <p:nvPicPr>
          <p:cNvPr id="3" name="Imagem 8" descr=""/>
          <p:cNvPicPr/>
          <p:nvPr/>
        </p:nvPicPr>
        <p:blipFill>
          <a:blip r:embed="rId2"/>
          <a:stretch/>
        </p:blipFill>
        <p:spPr>
          <a:xfrm>
            <a:off x="10347120" y="5956200"/>
            <a:ext cx="1780200" cy="824400"/>
          </a:xfrm>
          <a:prstGeom prst="rect">
            <a:avLst/>
          </a:prstGeom>
          <a:ln>
            <a:noFill/>
          </a:ln>
        </p:spPr>
      </p:pic>
      <p:sp>
        <p:nvSpPr>
          <p:cNvPr id="4" name="Line 4"/>
          <p:cNvSpPr/>
          <p:nvPr/>
        </p:nvSpPr>
        <p:spPr>
          <a:xfrm>
            <a:off x="11074320" y="0"/>
            <a:ext cx="1117440" cy="638784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5" name="CustomShape 5"/>
          <p:cNvSpPr/>
          <p:nvPr/>
        </p:nvSpPr>
        <p:spPr>
          <a:xfrm rot="10800000">
            <a:off x="1080" y="1080"/>
            <a:ext cx="841680" cy="5664960"/>
          </a:xfrm>
          <a:prstGeom prst="triangle">
            <a:avLst>
              <a:gd name="adj" fmla="val 100000"/>
            </a:avLst>
          </a:prstGeom>
          <a:solidFill>
            <a:schemeClr val="accent1">
              <a:alpha val="50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sp>
        <p:nvSpPr>
          <p:cNvPr id="6" name="Line 6"/>
          <p:cNvSpPr/>
          <p:nvPr/>
        </p:nvSpPr>
        <p:spPr>
          <a:xfrm>
            <a:off x="974628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7" name="CustomShape 7"/>
          <p:cNvSpPr/>
          <p:nvPr/>
        </p:nvSpPr>
        <p:spPr>
          <a:xfrm>
            <a:off x="10450440" y="-8640"/>
            <a:ext cx="1740600" cy="686556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sp>
        <p:nvSpPr>
          <p:cNvPr id="8" name="CustomShape 8"/>
          <p:cNvSpPr/>
          <p:nvPr/>
        </p:nvSpPr>
        <p:spPr>
          <a:xfrm>
            <a:off x="10898640" y="-8640"/>
            <a:ext cx="1289160" cy="686556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sp>
        <p:nvSpPr>
          <p:cNvPr id="9" name="CustomShape 9"/>
          <p:cNvSpPr/>
          <p:nvPr/>
        </p:nvSpPr>
        <p:spPr>
          <a:xfrm>
            <a:off x="10938960" y="-8640"/>
            <a:ext cx="1248840" cy="686556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sp>
        <p:nvSpPr>
          <p:cNvPr id="10" name="CustomShape 10"/>
          <p:cNvSpPr/>
          <p:nvPr/>
        </p:nvSpPr>
        <p:spPr>
          <a:xfrm>
            <a:off x="10371600" y="3589920"/>
            <a:ext cx="1816200" cy="3267000"/>
          </a:xfrm>
          <a:prstGeom prst="triangle">
            <a:avLst>
              <a:gd name="adj" fmla="val 100000"/>
            </a:avLst>
          </a:prstGeom>
          <a:solidFill>
            <a:schemeClr val="accent1">
              <a:alpha val="80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grpSp>
        <p:nvGrpSpPr>
          <p:cNvPr id="11" name="Group 11"/>
          <p:cNvGrpSpPr/>
          <p:nvPr/>
        </p:nvGrpSpPr>
        <p:grpSpPr>
          <a:xfrm>
            <a:off x="0" y="5247360"/>
            <a:ext cx="4628520" cy="1631520"/>
            <a:chOff x="0" y="5247360"/>
            <a:chExt cx="4628520" cy="1631520"/>
          </a:xfrm>
        </p:grpSpPr>
        <p:pic>
          <p:nvPicPr>
            <p:cNvPr id="12" name="Imagem 34" descr=""/>
            <p:cNvPicPr/>
            <p:nvPr/>
          </p:nvPicPr>
          <p:blipFill>
            <a:blip r:embed="rId3"/>
            <a:stretch/>
          </p:blipFill>
          <p:spPr>
            <a:xfrm>
              <a:off x="0" y="5247360"/>
              <a:ext cx="2825640" cy="1315440"/>
            </a:xfrm>
            <a:prstGeom prst="rect">
              <a:avLst/>
            </a:prstGeom>
            <a:ln>
              <a:noFill/>
            </a:ln>
          </p:spPr>
        </p:pic>
        <p:sp>
          <p:nvSpPr>
            <p:cNvPr id="13" name="CustomShape 12"/>
            <p:cNvSpPr/>
            <p:nvPr/>
          </p:nvSpPr>
          <p:spPr>
            <a:xfrm>
              <a:off x="477360" y="6484680"/>
              <a:ext cx="4151160" cy="39420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pt-BR" sz="1000" spc="-1" strike="noStrike">
                  <a:solidFill>
                    <a:srgbClr val="0b5394"/>
                  </a:solidFill>
                  <a:latin typeface="Arial Rounded MT Bold"/>
                  <a:ea typeface="DejaVu Sans"/>
                </a:rPr>
                <a:t>Grupo de Pesquisa de Otimização em Engenharia de Software</a:t>
              </a:r>
              <a:endParaRPr b="0" lang="pt-BR" sz="1000" spc="-1" strike="noStrike">
                <a:latin typeface="Arial"/>
              </a:endParaRPr>
            </a:p>
            <a:p>
              <a:pPr>
                <a:lnSpc>
                  <a:spcPct val="100000"/>
                </a:lnSpc>
                <a:tabLst>
                  <a:tab algn="l" pos="0"/>
                </a:tabLst>
              </a:pPr>
              <a:endParaRPr b="0" lang="pt-BR" sz="1000" spc="-1" strike="noStrike">
                <a:latin typeface="Arial"/>
              </a:endParaRPr>
            </a:p>
          </p:txBody>
        </p:sp>
      </p:grpSp>
      <p:pic>
        <p:nvPicPr>
          <p:cNvPr id="14" name="Imagem 36" descr="uem-modelo-01.png"/>
          <p:cNvPicPr/>
          <p:nvPr/>
        </p:nvPicPr>
        <p:blipFill>
          <a:blip r:embed="rId4"/>
          <a:stretch/>
        </p:blipFill>
        <p:spPr>
          <a:xfrm>
            <a:off x="8787600" y="6052680"/>
            <a:ext cx="1325880" cy="639360"/>
          </a:xfrm>
          <a:prstGeom prst="rect">
            <a:avLst/>
          </a:prstGeom>
          <a:ln>
            <a:noFill/>
          </a:ln>
        </p:spPr>
      </p:pic>
      <p:pic>
        <p:nvPicPr>
          <p:cNvPr id="15" name="Picture 1" descr=""/>
          <p:cNvPicPr/>
          <p:nvPr/>
        </p:nvPicPr>
        <p:blipFill>
          <a:blip r:embed="rId5"/>
          <a:srcRect l="0" t="33106" r="0" b="36871"/>
          <a:stretch/>
        </p:blipFill>
        <p:spPr>
          <a:xfrm>
            <a:off x="6538320" y="6077880"/>
            <a:ext cx="1846440" cy="552600"/>
          </a:xfrm>
          <a:prstGeom prst="rect">
            <a:avLst/>
          </a:prstGeom>
          <a:ln>
            <a:noFill/>
          </a:ln>
        </p:spPr>
      </p:pic>
      <p:pic>
        <p:nvPicPr>
          <p:cNvPr id="16" name="Picture 4" descr=""/>
          <p:cNvPicPr/>
          <p:nvPr/>
        </p:nvPicPr>
        <p:blipFill>
          <a:blip r:embed="rId6"/>
          <a:stretch/>
        </p:blipFill>
        <p:spPr>
          <a:xfrm>
            <a:off x="4708440" y="6037920"/>
            <a:ext cx="1427760" cy="632160"/>
          </a:xfrm>
          <a:prstGeom prst="rect">
            <a:avLst/>
          </a:prstGeom>
          <a:ln>
            <a:noFill/>
          </a:ln>
        </p:spPr>
      </p:pic>
      <p:sp>
        <p:nvSpPr>
          <p:cNvPr id="17" name="PlaceHolder 13"/>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Click to edit the title text format</a:t>
            </a:r>
            <a:endParaRPr b="0" lang="pt-BR" sz="4400" spc="-1" strike="noStrike">
              <a:latin typeface="Arial"/>
            </a:endParaRPr>
          </a:p>
        </p:txBody>
      </p:sp>
      <p:sp>
        <p:nvSpPr>
          <p:cNvPr id="18" name="PlaceHolder 1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CustomShape 1"/>
          <p:cNvSpPr/>
          <p:nvPr/>
        </p:nvSpPr>
        <p:spPr>
          <a:xfrm>
            <a:off x="10210680" y="2959200"/>
            <a:ext cx="1980000" cy="3897720"/>
          </a:xfrm>
          <a:prstGeom prst="rtTriangle">
            <a:avLst/>
          </a:prstGeom>
          <a:solidFill>
            <a:schemeClr val="accent1">
              <a:alpha val="30000"/>
            </a:schemeClr>
          </a:solidFill>
          <a:ln>
            <a:noFill/>
          </a:ln>
          <a:scene3d>
            <a:camera prst="orthographicFront">
              <a:rot lat="0" lon="10799999" rev="0"/>
            </a:camera>
            <a:lightRig dir="t" rig="threePt"/>
          </a:scene3d>
        </p:spPr>
        <p:style>
          <a:lnRef idx="2">
            <a:schemeClr val="accent1">
              <a:shade val="50000"/>
            </a:schemeClr>
          </a:lnRef>
          <a:fillRef idx="1">
            <a:schemeClr val="accent1"/>
          </a:fillRef>
          <a:effectRef idx="0">
            <a:schemeClr val="accent1"/>
          </a:effectRef>
          <a:fontRef idx="minor"/>
        </p:style>
      </p:sp>
      <p:sp>
        <p:nvSpPr>
          <p:cNvPr id="56" name="CustomShape 2"/>
          <p:cNvSpPr/>
          <p:nvPr/>
        </p:nvSpPr>
        <p:spPr>
          <a:xfrm>
            <a:off x="0" y="4013280"/>
            <a:ext cx="447480" cy="2843640"/>
          </a:xfrm>
          <a:prstGeom prst="triangle">
            <a:avLst>
              <a:gd name="adj" fmla="val 0"/>
            </a:avLst>
          </a:prstGeom>
          <a:solidFill>
            <a:schemeClr val="accent1">
              <a:alpha val="85000"/>
            </a:schemeClr>
          </a:solidFill>
          <a:ln>
            <a:noFill/>
          </a:ln>
          <a:effectLst>
            <a:glow rad="70000">
              <a:schemeClr val="phClr">
                <a:tint val="30000"/>
                <a:shade val="95000"/>
                <a:satMod val="300000"/>
                <a:alpha val="50000"/>
              </a:schemeClr>
            </a:glow>
          </a:effectLst>
        </p:spPr>
        <p:style>
          <a:lnRef idx="1">
            <a:schemeClr val="accent1"/>
          </a:lnRef>
          <a:fillRef idx="3">
            <a:schemeClr val="accent1"/>
          </a:fillRef>
          <a:effectRef idx="2">
            <a:schemeClr val="accent1"/>
          </a:effectRef>
          <a:fontRef idx="minor"/>
        </p:style>
      </p:sp>
      <p:sp>
        <p:nvSpPr>
          <p:cNvPr id="57" name="Line 3"/>
          <p:cNvSpPr/>
          <p:nvPr/>
        </p:nvSpPr>
        <p:spPr>
          <a:xfrm flipH="1">
            <a:off x="9982080" y="2476440"/>
            <a:ext cx="2209680" cy="438156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pic>
        <p:nvPicPr>
          <p:cNvPr id="58" name="Imagem 8" descr=""/>
          <p:cNvPicPr/>
          <p:nvPr/>
        </p:nvPicPr>
        <p:blipFill>
          <a:blip r:embed="rId2"/>
          <a:stretch/>
        </p:blipFill>
        <p:spPr>
          <a:xfrm>
            <a:off x="10347120" y="5956200"/>
            <a:ext cx="1780200" cy="824400"/>
          </a:xfrm>
          <a:prstGeom prst="rect">
            <a:avLst/>
          </a:prstGeom>
          <a:ln>
            <a:noFill/>
          </a:ln>
        </p:spPr>
      </p:pic>
      <p:sp>
        <p:nvSpPr>
          <p:cNvPr id="59" name="Line 4"/>
          <p:cNvSpPr/>
          <p:nvPr/>
        </p:nvSpPr>
        <p:spPr>
          <a:xfrm>
            <a:off x="11074320" y="0"/>
            <a:ext cx="1117440" cy="638784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0"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pt-BR" sz="4400" spc="-1" strike="noStrike">
                <a:latin typeface="Arial"/>
              </a:rPr>
              <a:t>Click to edit the title text format</a:t>
            </a:r>
            <a:endParaRPr b="0" lang="pt-BR" sz="4400" spc="-1" strike="noStrike">
              <a:latin typeface="Arial"/>
            </a:endParaRPr>
          </a:p>
        </p:txBody>
      </p:sp>
      <p:sp>
        <p:nvSpPr>
          <p:cNvPr id="61"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github.com/otimizes/experimental-package-best-configurations"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76000" y="1702440"/>
            <a:ext cx="9323280" cy="16452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0" lang="pt-BR" sz="4000" spc="-1" strike="noStrike">
                <a:solidFill>
                  <a:srgbClr val="0f6fc6"/>
                </a:solidFill>
                <a:latin typeface="Arial Rounded MT Bold"/>
                <a:ea typeface="DejaVu Sans"/>
              </a:rPr>
              <a:t>Avaliação de configurações de experimentos em projeto de PLA baseado em busca</a:t>
            </a:r>
            <a:endParaRPr b="0" lang="pt-BR" sz="4000" spc="-1" strike="noStrike">
              <a:latin typeface="Arial"/>
            </a:endParaRPr>
          </a:p>
        </p:txBody>
      </p:sp>
      <p:sp>
        <p:nvSpPr>
          <p:cNvPr id="99" name="CustomShape 2"/>
          <p:cNvSpPr/>
          <p:nvPr/>
        </p:nvSpPr>
        <p:spPr>
          <a:xfrm>
            <a:off x="1548000" y="3602880"/>
            <a:ext cx="7765920" cy="109584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1001"/>
              </a:spcBef>
              <a:tabLst>
                <a:tab algn="l" pos="0"/>
              </a:tabLst>
            </a:pPr>
            <a:r>
              <a:rPr b="0" lang="pt-BR" sz="1800" spc="-1" strike="noStrike">
                <a:solidFill>
                  <a:srgbClr val="595959"/>
                </a:solidFill>
                <a:latin typeface="Arial Rounded MT Bold"/>
                <a:ea typeface="DejaVu Sans"/>
              </a:rPr>
              <a:t>Willian Marques Freire, Simone de França Tonhão, William de Araujo Cadette, Marcelo Yudi Shigenaga, Tiago Piperno Bonetti, Fernando dos Santos Felizardo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 - Objetivo</a:t>
            </a:r>
            <a:endParaRPr b="0" lang="pt-BR" sz="3600" spc="-1" strike="noStrike">
              <a:latin typeface="Arial"/>
            </a:endParaRPr>
          </a:p>
        </p:txBody>
      </p:sp>
      <p:sp>
        <p:nvSpPr>
          <p:cNvPr id="127"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Avaliar diferentes configurações de experimentos no projeto de PLA baseado </a:t>
            </a:r>
            <a:r>
              <a:rPr b="0" lang="pt-BR" sz="1800" spc="-1" strike="noStrike">
                <a:solidFill>
                  <a:srgbClr val="404040"/>
                </a:solidFill>
                <a:latin typeface="Arial Rounded MT Bold"/>
                <a:ea typeface="DejaVu Sans"/>
              </a:rPr>
              <a:t>em busca, a fim de verificar qual é a melhor configuração;</a:t>
            </a:r>
            <a:endParaRPr b="0" lang="pt-BR" sz="1800" spc="-1" strike="noStrike">
              <a:latin typeface="Arial"/>
            </a:endParaRPr>
          </a:p>
        </p:txBody>
      </p:sp>
      <p:sp>
        <p:nvSpPr>
          <p:cNvPr id="128"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0830134-E315-436A-8168-3F13F3FDC781}"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 - RQs</a:t>
            </a:r>
            <a:endParaRPr b="0" lang="pt-BR" sz="3600" spc="-1" strike="noStrike">
              <a:latin typeface="Arial"/>
            </a:endParaRPr>
          </a:p>
        </p:txBody>
      </p:sp>
      <p:sp>
        <p:nvSpPr>
          <p:cNvPr id="130"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Qual a melhor combinação de operadores de cruzamento?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Qual a melhor configuração de parâmetros do processo de otimização?</a:t>
            </a:r>
            <a:endParaRPr b="0" lang="pt-BR" sz="1800" spc="-1" strike="noStrike">
              <a:latin typeface="Arial"/>
            </a:endParaRPr>
          </a:p>
        </p:txBody>
      </p:sp>
      <p:sp>
        <p:nvSpPr>
          <p:cNvPr id="131"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47976C7-E1CE-4225-8B53-8142420929D0}"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33"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Protocolo do estudo estudo exploratório quantitativo, que tem como objetivo avaliar diferentes configurações de experimentos no projeto de PLA baseado em busca, a fim de verificar qual é a melhor configuração;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As soluções obtidas por meio de um processo de otimização de PLA são avaliadas por meio dos valores das funções objetivo;</a:t>
            </a:r>
            <a:endParaRPr b="0" lang="pt-BR" sz="1800" spc="-1" strike="noStrike">
              <a:latin typeface="Arial"/>
            </a:endParaRPr>
          </a:p>
          <a:p>
            <a:pPr lvl="3" marL="864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Expressam a qualidade das soluções otimizadas em relação às métricas específicas para o contexto de PLA;</a:t>
            </a:r>
            <a:endParaRPr b="0" lang="pt-BR" sz="1800" spc="-1" strike="noStrike">
              <a:latin typeface="Arial"/>
            </a:endParaRPr>
          </a:p>
        </p:txBody>
      </p:sp>
      <p:sp>
        <p:nvSpPr>
          <p:cNvPr id="134"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52148F4-CB28-4494-B87B-FAD3DED4DE62}"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36"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objetos deste trabalho são as alternativas de PLA resultantes por meio do processo de otimização;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 pacote experimental contendo todos os objetos de análise, assim como os gráficos, planilhas,  diretrizes e instrumentos de medição estão organizados no Pacote Experimental:</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hlinkClick r:id="rId1"/>
              </a:rPr>
              <a:t>https://github.com/otimizes/experimental-package-best-configurations</a:t>
            </a:r>
            <a:endParaRPr b="0" lang="pt-BR" sz="1800" spc="-1" strike="noStrike">
              <a:latin typeface="Arial"/>
            </a:endParaRPr>
          </a:p>
          <a:p>
            <a:pPr algn="just">
              <a:lnSpc>
                <a:spcPct val="100000"/>
              </a:lnSpc>
              <a:spcBef>
                <a:spcPts val="1417"/>
              </a:spcBef>
            </a:pPr>
            <a:endParaRPr b="0" lang="pt-BR" sz="1800" spc="-1" strike="noStrike">
              <a:latin typeface="Arial"/>
            </a:endParaRPr>
          </a:p>
        </p:txBody>
      </p:sp>
      <p:sp>
        <p:nvSpPr>
          <p:cNvPr id="137"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D255A60-EF0B-4FB8-88DA-8E4817ED3867}"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39"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ECF3CBF-6209-495A-8706-7926875EDF41}"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40" name="" descr=""/>
          <p:cNvPicPr/>
          <p:nvPr/>
        </p:nvPicPr>
        <p:blipFill>
          <a:blip r:embed="rId1"/>
          <a:stretch/>
        </p:blipFill>
        <p:spPr>
          <a:xfrm>
            <a:off x="2448000" y="2325960"/>
            <a:ext cx="5832000" cy="23540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42"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Definição do contexto: </a:t>
            </a:r>
            <a:r>
              <a:rPr b="0" lang="pt-BR" sz="1800" spc="-1" strike="noStrike">
                <a:solidFill>
                  <a:srgbClr val="404040"/>
                </a:solidFill>
                <a:latin typeface="Arial Rounded MT Bold"/>
                <a:ea typeface="DejaVu Sans"/>
              </a:rPr>
              <a:t>escopo do experimento foi estabelecido em termos do objetivo do trabalho;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Planejamento: </a:t>
            </a:r>
            <a:endParaRPr b="0" lang="pt-BR" sz="1800" spc="-1" strike="noStrike">
              <a:latin typeface="Arial"/>
            </a:endParaRPr>
          </a:p>
          <a:p>
            <a:pPr lvl="3" marL="864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Encontros entre os integrantes do trabalho foram realizados para o planejamento do experimento;</a:t>
            </a:r>
            <a:endParaRPr b="0" lang="pt-BR" sz="1800" spc="-1" strike="noStrike">
              <a:latin typeface="Arial"/>
            </a:endParaRPr>
          </a:p>
          <a:p>
            <a:pPr lvl="3" marL="864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 instrumentação foi preparada juntamente com a avaliação das ameaças à validade;</a:t>
            </a:r>
            <a:endParaRPr b="0" lang="pt-BR" sz="1800" spc="-1" strike="noStrike">
              <a:latin typeface="Arial"/>
            </a:endParaRPr>
          </a:p>
          <a:p>
            <a:pPr lvl="3" marL="864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definido que o experimento seria realizado com duas variações das PLAs acadêmicas AGM e MM;</a:t>
            </a:r>
            <a:endParaRPr b="0" lang="pt-BR" sz="1800" spc="-1" strike="noStrike">
              <a:latin typeface="Arial"/>
            </a:endParaRPr>
          </a:p>
          <a:p>
            <a:pPr lvl="3" marL="864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estabelecidas as duas questões de pesquisa;</a:t>
            </a:r>
            <a:endParaRPr b="0" lang="pt-BR" sz="1800" spc="-1" strike="noStrike">
              <a:latin typeface="Arial"/>
            </a:endParaRPr>
          </a:p>
        </p:txBody>
      </p:sp>
      <p:sp>
        <p:nvSpPr>
          <p:cNvPr id="143"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69271D4-0506-429D-993A-73CE3D1B7D95}"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45"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RQ1: Qual é a melhor combinação de operadores de cruzamento?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H0: Nenhum operador de cruzamento possui melhor performance, ou seja, todos possuem o mesmo desempenho;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H1: Os operadores FdC e MC possui melhor desempenho;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H2: Os operadores FdC e CC possui melhor desempenho;</a:t>
            </a:r>
            <a:endParaRPr b="0" lang="pt-BR" sz="1800" spc="-1" strike="noStrike">
              <a:latin typeface="Arial"/>
            </a:endParaRPr>
          </a:p>
        </p:txBody>
      </p:sp>
      <p:sp>
        <p:nvSpPr>
          <p:cNvPr id="146"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5F482B0-11B5-45B8-880A-BB5F0C162E7A}"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48"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RQ2: Qual é a melhor configuração de parâmetros do processo de otimização?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500" spc="-1" strike="noStrike">
                <a:solidFill>
                  <a:srgbClr val="404040"/>
                </a:solidFill>
                <a:latin typeface="Arial Rounded MT Bold"/>
                <a:ea typeface="DejaVu Sans"/>
              </a:rPr>
              <a:t>H0: Nenhuma configuração possui melhor performance; </a:t>
            </a:r>
            <a:endParaRPr b="0" lang="pt-BR" sz="15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500" spc="-1" strike="noStrike">
                <a:solidFill>
                  <a:srgbClr val="404040"/>
                </a:solidFill>
                <a:latin typeface="Arial Rounded MT Bold"/>
                <a:ea typeface="DejaVu Sans"/>
              </a:rPr>
              <a:t>H1: A configuração com melhor desempenho utiliza → tamanho da população de 100 indivíduos; 30000 avaliações de aptidão; 300 gerações; 40% de probabilidade de cruzamento; e 80% de probabilidade de mutação, utilizando todos os operadores de mutação; </a:t>
            </a:r>
            <a:endParaRPr b="0" lang="pt-BR" sz="15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500" spc="-1" strike="noStrike">
                <a:solidFill>
                  <a:srgbClr val="404040"/>
                </a:solidFill>
                <a:latin typeface="Arial Rounded MT Bold"/>
                <a:ea typeface="DejaVu Sans"/>
              </a:rPr>
              <a:t>H2: A configuração com melhor desempenho utiliza → tamanho da população de 200 indivíduos; 3000 avaliações de aptidão; 15 gerações; 40% de probabilidade de cruzamento; e 80% de probabilidade de mutação, utilizando todos os operadores de mutação; </a:t>
            </a:r>
            <a:endParaRPr b="0" lang="pt-BR" sz="15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500" spc="-1" strike="noStrike">
                <a:solidFill>
                  <a:srgbClr val="404040"/>
                </a:solidFill>
                <a:latin typeface="Arial Rounded MT Bold"/>
                <a:ea typeface="DejaVu Sans"/>
              </a:rPr>
              <a:t>H3: A configuração com melhor desempenho utiliza → tamanho da população de 200 indivíduos; 3000 avaliações de aptidão; 15 gerações; 40% de probabilidade de cruzamento; e 90% de probabilidade de mutação, utilizando todos os operadores de mutação;</a:t>
            </a:r>
            <a:endParaRPr b="0" lang="pt-BR" sz="1500" spc="-1" strike="noStrike">
              <a:latin typeface="Arial"/>
            </a:endParaRPr>
          </a:p>
        </p:txBody>
      </p:sp>
      <p:sp>
        <p:nvSpPr>
          <p:cNvPr id="149"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0458123-EDE3-42F6-8EAE-B7C661FC3B3F}"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51"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As variáveis independentes deste trabalho são as configurações dos experimentos e PLAs utilizadas;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Já a variável dependente é a performance do experimento, pois o mesmo depende da configuração e PLA utilizada;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todos os experimentos que foram realizados, utilizou-se 3 funções objetivos: FM, ACLASS e COE;</a:t>
            </a:r>
            <a:endParaRPr b="0" lang="pt-BR" sz="1800" spc="-1" strike="noStrike">
              <a:latin typeface="Arial"/>
            </a:endParaRPr>
          </a:p>
        </p:txBody>
      </p:sp>
      <p:sp>
        <p:nvSpPr>
          <p:cNvPr id="152"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4FFEDB4-2D2D-464D-BCB7-3A2A9EC8395B}"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54"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97679F0-32E0-487E-AC10-EBE67D87AC8B}"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55" name="" descr=""/>
          <p:cNvPicPr/>
          <p:nvPr/>
        </p:nvPicPr>
        <p:blipFill>
          <a:blip r:embed="rId1"/>
          <a:stretch/>
        </p:blipFill>
        <p:spPr>
          <a:xfrm>
            <a:off x="252000" y="2016000"/>
            <a:ext cx="9812520" cy="29631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Tópicos</a:t>
            </a:r>
            <a:endParaRPr b="0" lang="pt-BR" sz="3600" spc="-1" strike="noStrike">
              <a:latin typeface="Arial"/>
            </a:endParaRPr>
          </a:p>
        </p:txBody>
      </p:sp>
      <p:sp>
        <p:nvSpPr>
          <p:cNvPr id="101" name="CustomShape 2"/>
          <p:cNvSpPr/>
          <p:nvPr/>
        </p:nvSpPr>
        <p:spPr>
          <a:xfrm>
            <a:off x="677160" y="2160720"/>
            <a:ext cx="9633960" cy="3879720"/>
          </a:xfrm>
          <a:prstGeom prst="rect">
            <a:avLst/>
          </a:prstGeom>
          <a:noFill/>
          <a:ln>
            <a:noFill/>
          </a:ln>
        </p:spPr>
        <p:style>
          <a:lnRef idx="0"/>
          <a:fillRef idx="0"/>
          <a:effectRef idx="0"/>
          <a:fontRef idx="minor"/>
        </p:style>
        <p:txBody>
          <a:bodyPr lIns="90000" rIns="90000" tIns="45000" bIns="45000">
            <a:noAutofit/>
          </a:bodyPr>
          <a:p>
            <a:pPr marL="432000" indent="-32328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Introdução</a:t>
            </a:r>
            <a:endParaRPr b="0" lang="pt-BR"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Revisão bibliográfica</a:t>
            </a:r>
            <a:endParaRPr b="0" lang="pt-BR"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Objetivo</a:t>
            </a:r>
            <a:endParaRPr b="0" lang="pt-BR"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Questões de Pesquisa (RQs)</a:t>
            </a:r>
            <a:endParaRPr b="0" lang="pt-BR" sz="1800" spc="-1" strike="noStrike">
              <a:latin typeface="Arial"/>
            </a:endParaRPr>
          </a:p>
          <a:p>
            <a:pPr marL="432000" indent="-32328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Projeto experimental</a:t>
            </a:r>
            <a:endParaRPr b="0" lang="pt-BR" sz="1800" spc="-1" strike="noStrike">
              <a:latin typeface="Arial"/>
            </a:endParaRPr>
          </a:p>
          <a:p>
            <a:pPr marL="432000" indent="-32328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Resultados</a:t>
            </a:r>
            <a:endParaRPr b="0" lang="pt-BR"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Respostas às </a:t>
            </a:r>
            <a:r>
              <a:rPr b="0" lang="pt-BR" sz="1800" spc="-1" strike="noStrike">
                <a:solidFill>
                  <a:srgbClr val="404040"/>
                </a:solidFill>
                <a:latin typeface="Arial Rounded MT Bold"/>
                <a:ea typeface="DejaVu Sans"/>
              </a:rPr>
              <a:t>Questões de Pesquisa</a:t>
            </a:r>
            <a:endParaRPr b="0" lang="pt-BR" sz="1800" spc="-1" strike="noStrike">
              <a:latin typeface="Arial"/>
            </a:endParaRPr>
          </a:p>
          <a:p>
            <a:pPr lvl="2" marL="648000" indent="-21600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Ameaças à validade</a:t>
            </a:r>
            <a:endParaRPr b="0" lang="pt-BR" sz="1800" spc="-1" strike="noStrike">
              <a:latin typeface="Arial"/>
            </a:endParaRPr>
          </a:p>
          <a:p>
            <a:pPr marL="432000" indent="-323280">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Conclusão</a:t>
            </a:r>
            <a:endParaRPr b="0" lang="pt-BR" sz="1800" spc="-1" strike="noStrike">
              <a:latin typeface="Arial"/>
            </a:endParaRPr>
          </a:p>
        </p:txBody>
      </p:sp>
      <p:sp>
        <p:nvSpPr>
          <p:cNvPr id="102"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D2B9839-A3D0-408A-BFC8-74CEFE09714F}"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57"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Execução: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cada configuração do processo de otimização de PLA, foi feito um total de 30 execuções do algoritmo de otimização;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Tendo em vista que foram 6 configurações com 4 PLAs (2 variações da AGM e MM), foi analisado um total de 24 experimentos provenientes de 720 rodadas do algoritmo de otimização;</a:t>
            </a:r>
            <a:endParaRPr b="0" lang="pt-BR" sz="1800" spc="-1" strike="noStrike">
              <a:latin typeface="Arial"/>
            </a:endParaRPr>
          </a:p>
        </p:txBody>
      </p:sp>
      <p:sp>
        <p:nvSpPr>
          <p:cNvPr id="158"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2BC854F-B97E-4AD0-8E97-E4107EE86FE0}"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60"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Análise dos experimentos: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dados foram coletados e avaliados utilizando medidas estatísticas;</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dados foram organizados em diversos arquivos que serviram como entrada para alguns softwares que auxiliaram na análise estatística (R);</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 primeiro passo foi a extração para planilhas, dos valores das funções objetivos das PLAs resultantes do processo de otimização;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Estes valores foram normalizados para utilização no cálculo do HV;</a:t>
            </a:r>
            <a:endParaRPr b="0" lang="pt-BR" sz="1800" spc="-1" strike="noStrike">
              <a:latin typeface="Arial"/>
            </a:endParaRPr>
          </a:p>
        </p:txBody>
      </p:sp>
      <p:sp>
        <p:nvSpPr>
          <p:cNvPr id="161"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C6134C5-AF5F-43F7-82D1-4D38CEFA5CFD}"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63"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extraídos os valores de mínimo e máximo, média e mediana, que permitiram observar a tendência dos dados; </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Após o cálculo do HV para cada rodada do algoritmo de otimização, os resultados foram utilizados para verificar se havia ou não uma distribuição normal;</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 teste de normalidade foi feito utilizando o Shapiro-Wilk;</a:t>
            </a:r>
            <a:endParaRPr b="0" lang="pt-BR" sz="1800" spc="-1" strike="noStrike">
              <a:latin typeface="Arial"/>
            </a:endParaRPr>
          </a:p>
        </p:txBody>
      </p:sp>
      <p:sp>
        <p:nvSpPr>
          <p:cNvPr id="164"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6618ABE-970D-40BA-A788-7F9B085727BF}"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Projeto experimental</a:t>
            </a:r>
            <a:endParaRPr b="0" lang="pt-BR" sz="3600" spc="-1" strike="noStrike">
              <a:latin typeface="Arial"/>
            </a:endParaRPr>
          </a:p>
        </p:txBody>
      </p:sp>
      <p:sp>
        <p:nvSpPr>
          <p:cNvPr id="166"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avaliada a diferença estatística entre os experimentos de uma mesma </a:t>
            </a:r>
            <a:r>
              <a:rPr b="0" lang="pt-BR" sz="1800" spc="-1" strike="noStrike">
                <a:solidFill>
                  <a:srgbClr val="404040"/>
                </a:solidFill>
                <a:latin typeface="Arial Rounded MT Bold"/>
                <a:ea typeface="DejaVu Sans"/>
              </a:rPr>
              <a:t>PLA com o teste não paramétrico Kruskal-Wallis;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 partir dos resultados deste teste (resultados), verificou-se que deveria </a:t>
            </a:r>
            <a:r>
              <a:rPr b="0" lang="pt-BR" sz="1800" spc="-1" strike="noStrike">
                <a:solidFill>
                  <a:srgbClr val="404040"/>
                </a:solidFill>
                <a:latin typeface="Arial Rounded MT Bold"/>
                <a:ea typeface="DejaVu Sans"/>
              </a:rPr>
              <a:t>ser utilizado o teste de Vargha-Delaney para avaliar o tamanho do efeito </a:t>
            </a:r>
            <a:r>
              <a:rPr b="0" lang="pt-BR" sz="1800" spc="-1" strike="noStrike">
                <a:solidFill>
                  <a:srgbClr val="404040"/>
                </a:solidFill>
                <a:latin typeface="Arial Rounded MT Bold"/>
                <a:ea typeface="DejaVu Sans"/>
              </a:rPr>
              <a:t>entre os experimentos da mesma PLA;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Com isto, seria possível verificar qual a melhor configuração entre todas as </a:t>
            </a:r>
            <a:r>
              <a:rPr b="0" lang="pt-BR" sz="1800" spc="-1" strike="noStrike">
                <a:solidFill>
                  <a:srgbClr val="404040"/>
                </a:solidFill>
                <a:latin typeface="Arial Rounded MT Bold"/>
                <a:ea typeface="DejaVu Sans"/>
              </a:rPr>
              <a:t>configurações utilizadas;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cada uma dos experimentos, as medianas e valores mínimos das </a:t>
            </a:r>
            <a:r>
              <a:rPr b="0" lang="pt-BR" sz="1800" spc="-1" strike="noStrike">
                <a:solidFill>
                  <a:srgbClr val="404040"/>
                </a:solidFill>
                <a:latin typeface="Arial Rounded MT Bold"/>
                <a:ea typeface="DejaVu Sans"/>
              </a:rPr>
              <a:t>funções objetivo foram avaliadas;</a:t>
            </a:r>
            <a:endParaRPr b="0" lang="pt-BR" sz="1800" spc="-1" strike="noStrike">
              <a:latin typeface="Arial"/>
            </a:endParaRPr>
          </a:p>
        </p:txBody>
      </p:sp>
      <p:sp>
        <p:nvSpPr>
          <p:cNvPr id="167"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CB21D75-5612-411B-919A-B85CE9FC3A6C}"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69"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Relembrando, os valores das funções objetivo das soluções resultantes do processo de otimização foram extraídas a fim de analisar os resultados por meio de medidas estatísticas;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dados foram organizados em planilhas para os cálculos dos valores de tendência (média, mediana e mínimo), assim como o HV e ED;</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valores do HV em específico foram utilizados nos testes de normalidade, diferença estatística e tamanho de efeito;</a:t>
            </a:r>
            <a:endParaRPr b="0" lang="pt-BR" sz="1800" spc="-1" strike="noStrike">
              <a:latin typeface="Arial"/>
            </a:endParaRPr>
          </a:p>
        </p:txBody>
      </p:sp>
      <p:sp>
        <p:nvSpPr>
          <p:cNvPr id="170"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040D6F3-0A26-42B0-9AC6-7EE63613054B}"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72"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C51E167-7390-4E62-BFA4-60249B61CE4B}"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73" name="" descr=""/>
          <p:cNvPicPr/>
          <p:nvPr/>
        </p:nvPicPr>
        <p:blipFill>
          <a:blip r:embed="rId1"/>
          <a:stretch/>
        </p:blipFill>
        <p:spPr>
          <a:xfrm>
            <a:off x="1922400" y="3168000"/>
            <a:ext cx="6645600" cy="3292560"/>
          </a:xfrm>
          <a:prstGeom prst="rect">
            <a:avLst/>
          </a:prstGeom>
          <a:ln>
            <a:noFill/>
          </a:ln>
        </p:spPr>
      </p:pic>
      <p:sp>
        <p:nvSpPr>
          <p:cNvPr id="174" name="CustomShape 3"/>
          <p:cNvSpPr/>
          <p:nvPr/>
        </p:nvSpPr>
        <p:spPr>
          <a:xfrm>
            <a:off x="677160" y="1872720"/>
            <a:ext cx="9402120" cy="1295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Mais de 50% das configurações são não-normais (p-value ≤ 0.05);</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MM1 do estudo 2, 83% das configurações foram não normais;</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76"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utilizado o teste de Kruskal-Wallis a fim de verificar se havia diferença estatística entre os experimentos de uma mesma PLA;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dados foram agrupados por PLA, e foi verificado que em todos os casos testados havia diferença estatística;</a:t>
            </a:r>
            <a:endParaRPr b="0" lang="pt-BR" sz="1800" spc="-1" strike="noStrike">
              <a:latin typeface="Arial"/>
            </a:endParaRPr>
          </a:p>
        </p:txBody>
      </p:sp>
      <p:sp>
        <p:nvSpPr>
          <p:cNvPr id="177"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7F8F0B8-EB93-41FC-88F7-D927060469AA}"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79"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utilizado o teste de Vargha-Delaney a fim de verificar o tamanho de efeito;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feitas combinações entre as configurações com o objetivo de comparar o desempenho uma a uma;</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Por exemplo, a configuração 1 foi comparada com as configurações 2, 3, 4, 5 e 6. Da mesma forma, a configuração 2 foi comparada com as configurações 3, 4, 5 e 6, visto que já havia sido comparada com a configuração 1;</a:t>
            </a:r>
            <a:endParaRPr b="0" lang="pt-BR" sz="1800" spc="-1" strike="noStrike">
              <a:latin typeface="Arial"/>
            </a:endParaRPr>
          </a:p>
        </p:txBody>
      </p:sp>
      <p:sp>
        <p:nvSpPr>
          <p:cNvPr id="180"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89FB2C3-65CE-47FE-AE33-C8D125114EAA}"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82" name="CustomShape 2"/>
          <p:cNvSpPr/>
          <p:nvPr/>
        </p:nvSpPr>
        <p:spPr>
          <a:xfrm>
            <a:off x="677160" y="1476720"/>
            <a:ext cx="940212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Neste gráfico de dispersão, se o ponto referente à comparação entre duas configurações estiver em 0.5, elas possuem o mesmo desempenho;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Já quando for menor que 0.5, a segunda configuração da comparação é a melhor - quando A for maior que 0.5, a primeira configuração é a melhor;</a:t>
            </a:r>
            <a:endParaRPr b="0" lang="pt-BR" sz="1800" spc="-1" strike="noStrike">
              <a:latin typeface="Arial"/>
            </a:endParaRPr>
          </a:p>
        </p:txBody>
      </p:sp>
      <p:sp>
        <p:nvSpPr>
          <p:cNvPr id="183"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B108E91-6865-45B9-B13F-1EC87CABABDE}"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84" name="" descr=""/>
          <p:cNvPicPr/>
          <p:nvPr/>
        </p:nvPicPr>
        <p:blipFill>
          <a:blip r:embed="rId1"/>
          <a:stretch/>
        </p:blipFill>
        <p:spPr>
          <a:xfrm>
            <a:off x="1980000" y="2966400"/>
            <a:ext cx="6696000" cy="383796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86" name="CustomShape 2"/>
          <p:cNvSpPr/>
          <p:nvPr/>
        </p:nvSpPr>
        <p:spPr>
          <a:xfrm>
            <a:off x="677160" y="1476720"/>
            <a:ext cx="1012284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Para AGM1 no estudo 1, a Config1 obteve melhor desempenho comparada às configurações 3, 4, 5, 6;</a:t>
            </a:r>
            <a:endParaRPr b="0" lang="pt-BR" sz="16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A Config2 foi melhor que as configurações 1, 3, 4, 5, 6; A Config3 foi melhor que a Config4, que foi melhor que a Config5, que foi melhor que a Config6;</a:t>
            </a:r>
            <a:endParaRPr b="0" lang="pt-BR" sz="1600" spc="-1" strike="noStrike">
              <a:latin typeface="Arial"/>
            </a:endParaRPr>
          </a:p>
        </p:txBody>
      </p:sp>
      <p:sp>
        <p:nvSpPr>
          <p:cNvPr id="187"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61D0E8E-2248-4E2D-A5DD-C1B1BDA41210}"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88" name="" descr=""/>
          <p:cNvPicPr/>
          <p:nvPr/>
        </p:nvPicPr>
        <p:blipFill>
          <a:blip r:embed="rId1"/>
          <a:stretch/>
        </p:blipFill>
        <p:spPr>
          <a:xfrm>
            <a:off x="1980000" y="2966760"/>
            <a:ext cx="6696000" cy="3837960"/>
          </a:xfrm>
          <a:prstGeom prst="rect">
            <a:avLst/>
          </a:prstGeom>
          <a:ln>
            <a:noFill/>
          </a:ln>
        </p:spPr>
      </p:pic>
      <p:sp>
        <p:nvSpPr>
          <p:cNvPr id="189" name="CustomShape 4"/>
          <p:cNvSpPr/>
          <p:nvPr/>
        </p:nvSpPr>
        <p:spPr>
          <a:xfrm>
            <a:off x="7992000" y="2966760"/>
            <a:ext cx="792000" cy="27324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04"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Linha de Produto de Software (SPL);</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400" spc="-1" strike="noStrike">
                <a:solidFill>
                  <a:srgbClr val="404040"/>
                </a:solidFill>
                <a:latin typeface="Arial Rounded MT Bold"/>
                <a:ea typeface="DejaVu Sans"/>
              </a:rPr>
              <a:t>Conjunto de técnicas, métodos e ferramentas que visam o desenvolvimento de sistemas similares, com o intuito de maximizar o reuso do software, e minimizar os custos por meio da reutilização de artefatos, focando em uma entrega rápida;</a:t>
            </a:r>
            <a:endParaRPr b="0" lang="pt-BR" sz="14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400" spc="-1" strike="noStrike">
                <a:solidFill>
                  <a:srgbClr val="404040"/>
                </a:solidFill>
                <a:latin typeface="Arial Rounded MT Bold"/>
                <a:ea typeface="DejaVu Sans"/>
              </a:rPr>
              <a:t>Possui um conjunto de funcionalidades e componentes similares dentro de um determinado segmento do mercado, que podem ser desenvolvidos por meio de um projeto arquitetural genérico, denominado Arquitetura de Linha de Produto de Software (PLA);</a:t>
            </a:r>
            <a:endParaRPr b="0" lang="pt-BR" sz="1400" spc="-1" strike="noStrike">
              <a:latin typeface="Arial"/>
            </a:endParaRPr>
          </a:p>
        </p:txBody>
      </p:sp>
      <p:sp>
        <p:nvSpPr>
          <p:cNvPr id="105"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9BD1AC4-029D-4888-BD1A-26FA460A8329}"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91" name="CustomShape 2"/>
          <p:cNvSpPr/>
          <p:nvPr/>
        </p:nvSpPr>
        <p:spPr>
          <a:xfrm>
            <a:off x="677160" y="1476720"/>
            <a:ext cx="1012284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Resumindo, a Config2 foi a melhor configuração sobre todas as demais, e a Config6 foi a </a:t>
            </a:r>
            <a:r>
              <a:rPr b="0" lang="pt-BR" sz="1600" spc="-1" strike="noStrike">
                <a:solidFill>
                  <a:srgbClr val="404040"/>
                </a:solidFill>
                <a:latin typeface="Arial Rounded MT Bold"/>
                <a:ea typeface="DejaVu Sans"/>
              </a:rPr>
              <a:t>pior em comparação com as outras configurações;</a:t>
            </a:r>
            <a:endParaRPr b="0" lang="pt-BR" sz="1600" spc="-1" strike="noStrike">
              <a:latin typeface="Arial"/>
            </a:endParaRPr>
          </a:p>
        </p:txBody>
      </p:sp>
      <p:sp>
        <p:nvSpPr>
          <p:cNvPr id="192"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794BEB6-0F43-4E13-B7BB-436B7AA996B9}"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93" name="" descr=""/>
          <p:cNvPicPr/>
          <p:nvPr/>
        </p:nvPicPr>
        <p:blipFill>
          <a:blip r:embed="rId1"/>
          <a:stretch/>
        </p:blipFill>
        <p:spPr>
          <a:xfrm>
            <a:off x="1980000" y="2966760"/>
            <a:ext cx="6696000" cy="3837960"/>
          </a:xfrm>
          <a:prstGeom prst="rect">
            <a:avLst/>
          </a:prstGeom>
          <a:ln>
            <a:noFill/>
          </a:ln>
        </p:spPr>
      </p:pic>
      <p:sp>
        <p:nvSpPr>
          <p:cNvPr id="194" name="CustomShape 4"/>
          <p:cNvSpPr/>
          <p:nvPr/>
        </p:nvSpPr>
        <p:spPr>
          <a:xfrm>
            <a:off x="2520000" y="3672000"/>
            <a:ext cx="288000" cy="1224000"/>
          </a:xfrm>
          <a:prstGeom prst="rect">
            <a:avLst/>
          </a:prstGeom>
          <a:noFill/>
          <a:ln>
            <a:solidFill>
              <a:srgbClr val="3465a4"/>
            </a:solidFill>
          </a:ln>
        </p:spPr>
        <p:style>
          <a:lnRef idx="0"/>
          <a:fillRef idx="0"/>
          <a:effectRef idx="0"/>
          <a:fontRef idx="minor"/>
        </p:style>
      </p:sp>
      <p:sp>
        <p:nvSpPr>
          <p:cNvPr id="195" name="CustomShape 5"/>
          <p:cNvSpPr/>
          <p:nvPr/>
        </p:nvSpPr>
        <p:spPr>
          <a:xfrm>
            <a:off x="4356000" y="3060000"/>
            <a:ext cx="1332000" cy="2124000"/>
          </a:xfrm>
          <a:prstGeom prst="rect">
            <a:avLst/>
          </a:prstGeom>
          <a:noFill/>
          <a:ln>
            <a:solidFill>
              <a:srgbClr val="3465a4"/>
            </a:solidFill>
          </a:ln>
        </p:spPr>
        <p:style>
          <a:lnRef idx="0"/>
          <a:fillRef idx="0"/>
          <a:effectRef idx="0"/>
          <a:fontRef idx="minor"/>
        </p:style>
      </p:sp>
      <p:sp>
        <p:nvSpPr>
          <p:cNvPr id="196" name="CustomShape 6"/>
          <p:cNvSpPr/>
          <p:nvPr/>
        </p:nvSpPr>
        <p:spPr>
          <a:xfrm>
            <a:off x="7992000" y="2966760"/>
            <a:ext cx="792000" cy="27324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198" name="CustomShape 2"/>
          <p:cNvSpPr/>
          <p:nvPr/>
        </p:nvSpPr>
        <p:spPr>
          <a:xfrm>
            <a:off x="677160" y="1476720"/>
            <a:ext cx="1012284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Para a AGM2 no estudo 1 e 2, a Config2 obteve melhor desempenho, enquanto a Config6 </a:t>
            </a:r>
            <a:r>
              <a:rPr b="0" lang="pt-BR" sz="1600" spc="-1" strike="noStrike">
                <a:solidFill>
                  <a:srgbClr val="404040"/>
                </a:solidFill>
                <a:latin typeface="Arial Rounded MT Bold"/>
                <a:ea typeface="DejaVu Sans"/>
              </a:rPr>
              <a:t>teve o pior desempenho em comparação com as demais;</a:t>
            </a:r>
            <a:endParaRPr b="0" lang="pt-BR" sz="1600" spc="-1" strike="noStrike">
              <a:latin typeface="Arial"/>
            </a:endParaRPr>
          </a:p>
        </p:txBody>
      </p:sp>
      <p:sp>
        <p:nvSpPr>
          <p:cNvPr id="199"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0CB00CC-CDFB-44A7-81CE-5DC7B2D53509}"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200" name="" descr=""/>
          <p:cNvPicPr/>
          <p:nvPr/>
        </p:nvPicPr>
        <p:blipFill>
          <a:blip r:embed="rId1"/>
          <a:stretch/>
        </p:blipFill>
        <p:spPr>
          <a:xfrm>
            <a:off x="1980000" y="2966760"/>
            <a:ext cx="6696000" cy="3837960"/>
          </a:xfrm>
          <a:prstGeom prst="rect">
            <a:avLst/>
          </a:prstGeom>
          <a:ln>
            <a:noFill/>
          </a:ln>
        </p:spPr>
      </p:pic>
      <p:sp>
        <p:nvSpPr>
          <p:cNvPr id="201" name="CustomShape 4"/>
          <p:cNvSpPr/>
          <p:nvPr/>
        </p:nvSpPr>
        <p:spPr>
          <a:xfrm>
            <a:off x="7992000" y="3182760"/>
            <a:ext cx="792000" cy="273240"/>
          </a:xfrm>
          <a:prstGeom prst="rect">
            <a:avLst/>
          </a:prstGeom>
          <a:noFill/>
          <a:ln>
            <a:solidFill>
              <a:srgbClr val="3465a4"/>
            </a:solidFill>
          </a:ln>
        </p:spPr>
        <p:style>
          <a:lnRef idx="0"/>
          <a:fillRef idx="0"/>
          <a:effectRef idx="0"/>
          <a:fontRef idx="minor"/>
        </p:style>
      </p:sp>
      <p:sp>
        <p:nvSpPr>
          <p:cNvPr id="202" name="CustomShape 5"/>
          <p:cNvSpPr/>
          <p:nvPr/>
        </p:nvSpPr>
        <p:spPr>
          <a:xfrm>
            <a:off x="7992000" y="4046760"/>
            <a:ext cx="792000" cy="27324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04" name="CustomShape 2"/>
          <p:cNvSpPr/>
          <p:nvPr/>
        </p:nvSpPr>
        <p:spPr>
          <a:xfrm>
            <a:off x="677160" y="1476720"/>
            <a:ext cx="1012284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De quatro experimentos utilizando as duas versões da PLA AGM, pelo teste de Vargha-</a:t>
            </a:r>
            <a:r>
              <a:rPr b="0" lang="pt-BR" sz="1600" spc="-1" strike="noStrike">
                <a:solidFill>
                  <a:srgbClr val="404040"/>
                </a:solidFill>
                <a:latin typeface="Arial Rounded MT Bold"/>
                <a:ea typeface="DejaVu Sans"/>
              </a:rPr>
              <a:t>Delaney foi verificado que em três a Config2 possuía melhor performance e a Config6 tinha a </a:t>
            </a:r>
            <a:r>
              <a:rPr b="0" lang="pt-BR" sz="1600" spc="-1" strike="noStrike">
                <a:solidFill>
                  <a:srgbClr val="404040"/>
                </a:solidFill>
                <a:latin typeface="Arial Rounded MT Bold"/>
                <a:ea typeface="DejaVu Sans"/>
              </a:rPr>
              <a:t>pior;</a:t>
            </a:r>
            <a:endParaRPr b="0" lang="pt-BR" sz="1600" spc="-1" strike="noStrike">
              <a:latin typeface="Arial"/>
            </a:endParaRPr>
          </a:p>
        </p:txBody>
      </p:sp>
      <p:sp>
        <p:nvSpPr>
          <p:cNvPr id="205"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6FC08ED-28A5-40C7-BFEA-F3927505D6B5}"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206" name="" descr=""/>
          <p:cNvPicPr/>
          <p:nvPr/>
        </p:nvPicPr>
        <p:blipFill>
          <a:blip r:embed="rId1"/>
          <a:stretch/>
        </p:blipFill>
        <p:spPr>
          <a:xfrm>
            <a:off x="1980000" y="2966760"/>
            <a:ext cx="6696000" cy="3837960"/>
          </a:xfrm>
          <a:prstGeom prst="rect">
            <a:avLst/>
          </a:prstGeom>
          <a:ln>
            <a:noFill/>
          </a:ln>
        </p:spPr>
      </p:pic>
      <p:sp>
        <p:nvSpPr>
          <p:cNvPr id="207" name="CustomShape 4"/>
          <p:cNvSpPr/>
          <p:nvPr/>
        </p:nvSpPr>
        <p:spPr>
          <a:xfrm>
            <a:off x="2520000" y="3672000"/>
            <a:ext cx="288000" cy="1224000"/>
          </a:xfrm>
          <a:prstGeom prst="rect">
            <a:avLst/>
          </a:prstGeom>
          <a:noFill/>
          <a:ln>
            <a:solidFill>
              <a:srgbClr val="3465a4"/>
            </a:solidFill>
          </a:ln>
        </p:spPr>
        <p:style>
          <a:lnRef idx="0"/>
          <a:fillRef idx="0"/>
          <a:effectRef idx="0"/>
          <a:fontRef idx="minor"/>
        </p:style>
      </p:sp>
      <p:sp>
        <p:nvSpPr>
          <p:cNvPr id="208" name="CustomShape 5"/>
          <p:cNvSpPr/>
          <p:nvPr/>
        </p:nvSpPr>
        <p:spPr>
          <a:xfrm>
            <a:off x="4356000" y="3060000"/>
            <a:ext cx="1332000" cy="2124000"/>
          </a:xfrm>
          <a:prstGeom prst="rect">
            <a:avLst/>
          </a:prstGeom>
          <a:noFill/>
          <a:ln>
            <a:solidFill>
              <a:srgbClr val="3465a4"/>
            </a:solidFill>
          </a:ln>
        </p:spPr>
        <p:style>
          <a:lnRef idx="0"/>
          <a:fillRef idx="0"/>
          <a:effectRef idx="0"/>
          <a:fontRef idx="minor"/>
        </p:style>
      </p:sp>
      <p:sp>
        <p:nvSpPr>
          <p:cNvPr id="209" name="CustomShape 6"/>
          <p:cNvSpPr/>
          <p:nvPr/>
        </p:nvSpPr>
        <p:spPr>
          <a:xfrm>
            <a:off x="7992000" y="2966760"/>
            <a:ext cx="792000" cy="489240"/>
          </a:xfrm>
          <a:prstGeom prst="rect">
            <a:avLst/>
          </a:prstGeom>
          <a:noFill/>
          <a:ln>
            <a:solidFill>
              <a:srgbClr val="3465a4"/>
            </a:solidFill>
          </a:ln>
        </p:spPr>
        <p:style>
          <a:lnRef idx="0"/>
          <a:fillRef idx="0"/>
          <a:effectRef idx="0"/>
          <a:fontRef idx="minor"/>
        </p:style>
      </p:sp>
      <p:sp>
        <p:nvSpPr>
          <p:cNvPr id="210" name="CustomShape 7"/>
          <p:cNvSpPr/>
          <p:nvPr/>
        </p:nvSpPr>
        <p:spPr>
          <a:xfrm>
            <a:off x="7992000" y="3830760"/>
            <a:ext cx="792000" cy="48924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12" name="CustomShape 2"/>
          <p:cNvSpPr/>
          <p:nvPr/>
        </p:nvSpPr>
        <p:spPr>
          <a:xfrm>
            <a:off x="677160" y="1476720"/>
            <a:ext cx="1012284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Ao analisar as duas versões da PLA MM nos dois estudos, havia uma diferença nos </a:t>
            </a:r>
            <a:r>
              <a:rPr b="0" lang="pt-BR" sz="1600" spc="-1" strike="noStrike">
                <a:solidFill>
                  <a:srgbClr val="404040"/>
                </a:solidFill>
                <a:latin typeface="Arial Rounded MT Bold"/>
                <a:ea typeface="DejaVu Sans"/>
              </a:rPr>
              <a:t>resultados;</a:t>
            </a:r>
            <a:endParaRPr b="0" lang="pt-BR" sz="16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Apenas para a MM1 do estudo 1 a Config2 foi a melhor, e neste caso, a Config5 teve o </a:t>
            </a:r>
            <a:r>
              <a:rPr b="0" lang="pt-BR" sz="1600" spc="-1" strike="noStrike">
                <a:solidFill>
                  <a:srgbClr val="404040"/>
                </a:solidFill>
                <a:latin typeface="Arial Rounded MT Bold"/>
                <a:ea typeface="DejaVu Sans"/>
              </a:rPr>
              <a:t>pior desempenho;</a:t>
            </a:r>
            <a:endParaRPr b="0" lang="pt-BR" sz="1600" spc="-1" strike="noStrike">
              <a:latin typeface="Arial"/>
            </a:endParaRPr>
          </a:p>
        </p:txBody>
      </p:sp>
      <p:sp>
        <p:nvSpPr>
          <p:cNvPr id="213"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8EFA665-CC78-4706-B868-0046743E0B4D}"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214" name="" descr=""/>
          <p:cNvPicPr/>
          <p:nvPr/>
        </p:nvPicPr>
        <p:blipFill>
          <a:blip r:embed="rId1"/>
          <a:stretch/>
        </p:blipFill>
        <p:spPr>
          <a:xfrm>
            <a:off x="1980000" y="2966760"/>
            <a:ext cx="6696000" cy="3837960"/>
          </a:xfrm>
          <a:prstGeom prst="rect">
            <a:avLst/>
          </a:prstGeom>
          <a:ln>
            <a:noFill/>
          </a:ln>
        </p:spPr>
      </p:pic>
      <p:sp>
        <p:nvSpPr>
          <p:cNvPr id="215" name="CustomShape 4"/>
          <p:cNvSpPr/>
          <p:nvPr/>
        </p:nvSpPr>
        <p:spPr>
          <a:xfrm>
            <a:off x="7992000" y="3398760"/>
            <a:ext cx="792000" cy="489240"/>
          </a:xfrm>
          <a:prstGeom prst="rect">
            <a:avLst/>
          </a:prstGeom>
          <a:noFill/>
          <a:ln>
            <a:solidFill>
              <a:srgbClr val="3465a4"/>
            </a:solidFill>
          </a:ln>
        </p:spPr>
        <p:style>
          <a:lnRef idx="0"/>
          <a:fillRef idx="0"/>
          <a:effectRef idx="0"/>
          <a:fontRef idx="minor"/>
        </p:style>
      </p:sp>
      <p:sp>
        <p:nvSpPr>
          <p:cNvPr id="216" name="CustomShape 5"/>
          <p:cNvSpPr/>
          <p:nvPr/>
        </p:nvSpPr>
        <p:spPr>
          <a:xfrm>
            <a:off x="7992000" y="4298760"/>
            <a:ext cx="792000" cy="48924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18" name="CustomShape 2"/>
          <p:cNvSpPr/>
          <p:nvPr/>
        </p:nvSpPr>
        <p:spPr>
          <a:xfrm>
            <a:off x="677160" y="1476720"/>
            <a:ext cx="10122840" cy="107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600" spc="-1" strike="noStrike">
                <a:solidFill>
                  <a:srgbClr val="404040"/>
                </a:solidFill>
                <a:latin typeface="Arial Rounded MT Bold"/>
                <a:ea typeface="DejaVu Sans"/>
              </a:rPr>
              <a:t>Um fato interessante observado é que as configurações 4 e 6, que até o momento para as </a:t>
            </a:r>
            <a:r>
              <a:rPr b="0" lang="pt-BR" sz="1600" spc="-1" strike="noStrike">
                <a:solidFill>
                  <a:srgbClr val="404040"/>
                </a:solidFill>
                <a:latin typeface="Arial Rounded MT Bold"/>
                <a:ea typeface="DejaVu Sans"/>
              </a:rPr>
              <a:t>duas versões da AGM foram as piores, para a MM2 obtiveram melhor desempenho;</a:t>
            </a:r>
            <a:endParaRPr b="0" lang="pt-BR" sz="1600" spc="-1" strike="noStrike">
              <a:latin typeface="Arial"/>
            </a:endParaRPr>
          </a:p>
        </p:txBody>
      </p:sp>
      <p:sp>
        <p:nvSpPr>
          <p:cNvPr id="219"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A1159EB-0D4D-41CA-9B58-8D750B48BE40}"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220" name="" descr=""/>
          <p:cNvPicPr/>
          <p:nvPr/>
        </p:nvPicPr>
        <p:blipFill>
          <a:blip r:embed="rId1"/>
          <a:stretch/>
        </p:blipFill>
        <p:spPr>
          <a:xfrm>
            <a:off x="1980000" y="2966760"/>
            <a:ext cx="6696000" cy="3837960"/>
          </a:xfrm>
          <a:prstGeom prst="rect">
            <a:avLst/>
          </a:prstGeom>
          <a:ln>
            <a:noFill/>
          </a:ln>
        </p:spPr>
      </p:pic>
      <p:sp>
        <p:nvSpPr>
          <p:cNvPr id="221" name="CustomShape 4"/>
          <p:cNvSpPr/>
          <p:nvPr/>
        </p:nvSpPr>
        <p:spPr>
          <a:xfrm>
            <a:off x="7992000" y="3398760"/>
            <a:ext cx="792000" cy="489240"/>
          </a:xfrm>
          <a:prstGeom prst="rect">
            <a:avLst/>
          </a:prstGeom>
          <a:noFill/>
          <a:ln>
            <a:solidFill>
              <a:srgbClr val="3465a4"/>
            </a:solidFill>
          </a:ln>
        </p:spPr>
        <p:style>
          <a:lnRef idx="0"/>
          <a:fillRef idx="0"/>
          <a:effectRef idx="0"/>
          <a:fontRef idx="minor"/>
        </p:style>
      </p:sp>
      <p:sp>
        <p:nvSpPr>
          <p:cNvPr id="222" name="CustomShape 5"/>
          <p:cNvSpPr/>
          <p:nvPr/>
        </p:nvSpPr>
        <p:spPr>
          <a:xfrm>
            <a:off x="7992000" y="4298760"/>
            <a:ext cx="792000" cy="489240"/>
          </a:xfrm>
          <a:prstGeom prst="rect">
            <a:avLst/>
          </a:prstGeom>
          <a:noFill/>
          <a:ln>
            <a:solidFill>
              <a:srgbClr val="3465a4"/>
            </a:solidFill>
          </a:ln>
        </p:spPr>
        <p:style>
          <a:lnRef idx="0"/>
          <a:fillRef idx="0"/>
          <a:effectRef idx="0"/>
          <a:fontRef idx="minor"/>
        </p:style>
      </p:sp>
      <p:sp>
        <p:nvSpPr>
          <p:cNvPr id="223" name="CustomShape 6"/>
          <p:cNvSpPr/>
          <p:nvPr/>
        </p:nvSpPr>
        <p:spPr>
          <a:xfrm>
            <a:off x="5760000" y="3096000"/>
            <a:ext cx="360000" cy="2160000"/>
          </a:xfrm>
          <a:prstGeom prst="rect">
            <a:avLst/>
          </a:prstGeom>
          <a:noFill/>
          <a:ln>
            <a:solidFill>
              <a:srgbClr val="3465a4"/>
            </a:solidFill>
          </a:ln>
        </p:spPr>
        <p:style>
          <a:lnRef idx="0"/>
          <a:fillRef idx="0"/>
          <a:effectRef idx="0"/>
          <a:fontRef idx="minor"/>
        </p:style>
      </p:sp>
      <p:sp>
        <p:nvSpPr>
          <p:cNvPr id="224" name="CustomShape 7"/>
          <p:cNvSpPr/>
          <p:nvPr/>
        </p:nvSpPr>
        <p:spPr>
          <a:xfrm>
            <a:off x="6840000" y="3096000"/>
            <a:ext cx="360000" cy="2160000"/>
          </a:xfrm>
          <a:prstGeom prst="rect">
            <a:avLst/>
          </a:prstGeom>
          <a:noFill/>
          <a:ln>
            <a:solidFill>
              <a:srgbClr val="3465a4"/>
            </a:solidFill>
          </a:ln>
        </p:spPr>
        <p:style>
          <a:lnRef idx="0"/>
          <a:fillRef idx="0"/>
          <a:effectRef idx="0"/>
          <a:fontRef idx="minor"/>
        </p:style>
      </p:sp>
      <p:sp>
        <p:nvSpPr>
          <p:cNvPr id="225" name="CustomShape 8"/>
          <p:cNvSpPr/>
          <p:nvPr/>
        </p:nvSpPr>
        <p:spPr>
          <a:xfrm>
            <a:off x="7200000" y="3096000"/>
            <a:ext cx="360000" cy="2160000"/>
          </a:xfrm>
          <a:prstGeom prst="rect">
            <a:avLst/>
          </a:prstGeom>
          <a:noFill/>
          <a:ln>
            <a:solidFill>
              <a:srgbClr val="3465a4"/>
            </a:solidFill>
          </a:ln>
        </p:spPr>
        <p:style>
          <a:lnRef idx="0"/>
          <a:fillRef idx="0"/>
          <a:effectRef idx="0"/>
          <a:fontRef idx="minor"/>
        </p:style>
      </p:sp>
      <p:sp>
        <p:nvSpPr>
          <p:cNvPr id="226" name="CustomShape 9"/>
          <p:cNvSpPr/>
          <p:nvPr/>
        </p:nvSpPr>
        <p:spPr>
          <a:xfrm>
            <a:off x="7560000" y="3096000"/>
            <a:ext cx="360000" cy="2160000"/>
          </a:xfrm>
          <a:prstGeom prst="rect">
            <a:avLst/>
          </a:prstGeom>
          <a:noFill/>
          <a:ln>
            <a:solidFill>
              <a:srgbClr val="3465a4"/>
            </a:solidFill>
          </a:ln>
        </p:spPr>
        <p:style>
          <a:lnRef idx="0"/>
          <a:fillRef idx="0"/>
          <a:effectRef idx="0"/>
          <a:fontRef idx="minor"/>
        </p:style>
      </p:sp>
      <p:sp>
        <p:nvSpPr>
          <p:cNvPr id="227" name="CustomShape 10"/>
          <p:cNvSpPr/>
          <p:nvPr/>
        </p:nvSpPr>
        <p:spPr>
          <a:xfrm>
            <a:off x="4644000" y="3096000"/>
            <a:ext cx="360000" cy="2160000"/>
          </a:xfrm>
          <a:prstGeom prst="rect">
            <a:avLst/>
          </a:prstGeom>
          <a:noFill/>
          <a:ln>
            <a:solidFill>
              <a:srgbClr val="3465a4"/>
            </a:solidFill>
          </a:ln>
        </p:spPr>
        <p:style>
          <a:lnRef idx="0"/>
          <a:fillRef idx="0"/>
          <a:effectRef idx="0"/>
          <a:fontRef idx="minor"/>
        </p:style>
      </p:sp>
      <p:sp>
        <p:nvSpPr>
          <p:cNvPr id="228" name="CustomShape 11"/>
          <p:cNvSpPr/>
          <p:nvPr/>
        </p:nvSpPr>
        <p:spPr>
          <a:xfrm>
            <a:off x="3924000" y="3096000"/>
            <a:ext cx="360000" cy="2160000"/>
          </a:xfrm>
          <a:prstGeom prst="rect">
            <a:avLst/>
          </a:prstGeom>
          <a:noFill/>
          <a:ln>
            <a:solidFill>
              <a:srgbClr val="3465a4"/>
            </a:solidFill>
          </a:ln>
        </p:spPr>
        <p:style>
          <a:lnRef idx="0"/>
          <a:fillRef idx="0"/>
          <a:effectRef idx="0"/>
          <a:fontRef idx="minor"/>
        </p:style>
      </p:sp>
      <p:sp>
        <p:nvSpPr>
          <p:cNvPr id="229" name="CustomShape 12"/>
          <p:cNvSpPr/>
          <p:nvPr/>
        </p:nvSpPr>
        <p:spPr>
          <a:xfrm>
            <a:off x="3204000" y="3096000"/>
            <a:ext cx="360000" cy="2160000"/>
          </a:xfrm>
          <a:prstGeom prst="rect">
            <a:avLst/>
          </a:prstGeom>
          <a:noFill/>
          <a:ln>
            <a:solidFill>
              <a:srgbClr val="3465a4"/>
            </a:solidFill>
          </a:ln>
        </p:spPr>
        <p:style>
          <a:lnRef idx="0"/>
          <a:fillRef idx="0"/>
          <a:effectRef idx="0"/>
          <a:fontRef idx="minor"/>
        </p:style>
      </p:sp>
      <p:sp>
        <p:nvSpPr>
          <p:cNvPr id="230" name="CustomShape 13"/>
          <p:cNvSpPr/>
          <p:nvPr/>
        </p:nvSpPr>
        <p:spPr>
          <a:xfrm>
            <a:off x="6480000" y="3096000"/>
            <a:ext cx="360000" cy="2160000"/>
          </a:xfrm>
          <a:prstGeom prst="rect">
            <a:avLst/>
          </a:prstGeom>
          <a:no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32"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Visto que há algumas peculiaridades a respeito dos resultados observados no </a:t>
            </a:r>
            <a:r>
              <a:rPr b="0" lang="pt-BR" sz="1800" spc="-1" strike="noStrike">
                <a:solidFill>
                  <a:srgbClr val="404040"/>
                </a:solidFill>
                <a:latin typeface="Arial Rounded MT Bold"/>
                <a:ea typeface="DejaVu Sans"/>
              </a:rPr>
              <a:t>teste do Vargha-Delaney, foi feita uma análise sobre as medianas dos valores </a:t>
            </a:r>
            <a:r>
              <a:rPr b="0" lang="pt-BR" sz="1800" spc="-1" strike="noStrike">
                <a:solidFill>
                  <a:srgbClr val="404040"/>
                </a:solidFill>
                <a:latin typeface="Arial Rounded MT Bold"/>
                <a:ea typeface="DejaVu Sans"/>
              </a:rPr>
              <a:t>de ED, a fim de verificar a tendência dos indicadores de qualidade das </a:t>
            </a:r>
            <a:r>
              <a:rPr b="0" lang="pt-BR" sz="1800" spc="-1" strike="noStrike">
                <a:solidFill>
                  <a:srgbClr val="404040"/>
                </a:solidFill>
                <a:latin typeface="Arial Rounded MT Bold"/>
                <a:ea typeface="DejaVu Sans"/>
              </a:rPr>
              <a:t>soluções;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Também foram verificados os valores mínimos das soluções, já que são </a:t>
            </a:r>
            <a:r>
              <a:rPr b="0" lang="pt-BR" sz="1800" spc="-1" strike="noStrike">
                <a:solidFill>
                  <a:srgbClr val="404040"/>
                </a:solidFill>
                <a:latin typeface="Arial Rounded MT Bold"/>
                <a:ea typeface="DejaVu Sans"/>
              </a:rPr>
              <a:t>obtidas por meio de um processo de otimização no qual busca-se minimizar </a:t>
            </a:r>
            <a:r>
              <a:rPr b="0" lang="pt-BR" sz="1800" spc="-1" strike="noStrike">
                <a:solidFill>
                  <a:srgbClr val="404040"/>
                </a:solidFill>
                <a:latin typeface="Arial Rounded MT Bold"/>
                <a:ea typeface="DejaVu Sans"/>
              </a:rPr>
              <a:t>os valores das funções objetivo;</a:t>
            </a:r>
            <a:endParaRPr b="0" lang="pt-BR" sz="1800" spc="-1" strike="noStrike">
              <a:latin typeface="Arial"/>
            </a:endParaRPr>
          </a:p>
        </p:txBody>
      </p:sp>
      <p:sp>
        <p:nvSpPr>
          <p:cNvPr id="233"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40D83D7-A4C2-4064-8DC7-414D9E860ABE}"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35"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074CDAB-BD4C-4CAF-90F4-B3379E34A97C}"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36" name="CustomShape 3"/>
          <p:cNvSpPr/>
          <p:nvPr/>
        </p:nvSpPr>
        <p:spPr>
          <a:xfrm>
            <a:off x="5904000" y="1872720"/>
            <a:ext cx="417528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Por meio dos valores representados na figura é possível reforçar o que foi </a:t>
            </a:r>
            <a:r>
              <a:rPr b="0" lang="pt-BR" sz="1800" spc="-1" strike="noStrike">
                <a:solidFill>
                  <a:srgbClr val="404040"/>
                </a:solidFill>
                <a:latin typeface="Arial Rounded MT Bold"/>
                <a:ea typeface="DejaVu Sans"/>
              </a:rPr>
              <a:t>observado no teste de Vargha-Delaney;</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AGM1 e AGM2, a Config2 tende a ter melhor desempenho, enquanto a </a:t>
            </a:r>
            <a:r>
              <a:rPr b="0" lang="pt-BR" sz="1800" spc="-1" strike="noStrike">
                <a:solidFill>
                  <a:srgbClr val="404040"/>
                </a:solidFill>
                <a:latin typeface="Arial Rounded MT Bold"/>
                <a:ea typeface="DejaVu Sans"/>
              </a:rPr>
              <a:t>Config6 tende a obter o pior desempenho.</a:t>
            </a:r>
            <a:endParaRPr b="0" lang="pt-BR" sz="1800" spc="-1" strike="noStrike">
              <a:latin typeface="Arial"/>
            </a:endParaRPr>
          </a:p>
        </p:txBody>
      </p:sp>
      <p:pic>
        <p:nvPicPr>
          <p:cNvPr id="237" name="" descr=""/>
          <p:cNvPicPr/>
          <p:nvPr/>
        </p:nvPicPr>
        <p:blipFill>
          <a:blip r:embed="rId1"/>
          <a:stretch/>
        </p:blipFill>
        <p:spPr>
          <a:xfrm>
            <a:off x="677160" y="1368000"/>
            <a:ext cx="4416480" cy="549000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39"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37CE080-BC1B-47A2-B410-6E4F92564BA8}"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40" name="CustomShape 3"/>
          <p:cNvSpPr/>
          <p:nvPr/>
        </p:nvSpPr>
        <p:spPr>
          <a:xfrm>
            <a:off x="5904000" y="1872720"/>
            <a:ext cx="417528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MM1, a mediana dos valores de ED indica que a Config5 possui uma </a:t>
            </a:r>
            <a:r>
              <a:rPr b="0" lang="pt-BR" sz="1800" spc="-1" strike="noStrike">
                <a:solidFill>
                  <a:srgbClr val="404040"/>
                </a:solidFill>
                <a:latin typeface="Arial Rounded MT Bold"/>
                <a:ea typeface="DejaVu Sans"/>
              </a:rPr>
              <a:t>tendência de melhores valores, enquanto a Config6 possui o pior valor de </a:t>
            </a:r>
            <a:r>
              <a:rPr b="0" lang="pt-BR" sz="1800" spc="-1" strike="noStrike">
                <a:solidFill>
                  <a:srgbClr val="404040"/>
                </a:solidFill>
                <a:latin typeface="Arial Rounded MT Bold"/>
                <a:ea typeface="DejaVu Sans"/>
              </a:rPr>
              <a:t>mediana. </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a MM2 a Config4 teve o melhor desempenho de acordo com a mediana </a:t>
            </a:r>
            <a:r>
              <a:rPr b="0" lang="pt-BR" sz="1800" spc="-1" strike="noStrike">
                <a:solidFill>
                  <a:srgbClr val="404040"/>
                </a:solidFill>
                <a:latin typeface="Arial Rounded MT Bold"/>
                <a:ea typeface="DejaVu Sans"/>
              </a:rPr>
              <a:t>e a Config5 o pior.</a:t>
            </a:r>
            <a:endParaRPr b="0" lang="pt-BR" sz="1800" spc="-1" strike="noStrike">
              <a:latin typeface="Arial"/>
            </a:endParaRPr>
          </a:p>
        </p:txBody>
      </p:sp>
      <p:pic>
        <p:nvPicPr>
          <p:cNvPr id="241" name="" descr=""/>
          <p:cNvPicPr/>
          <p:nvPr/>
        </p:nvPicPr>
        <p:blipFill>
          <a:blip r:embed="rId1"/>
          <a:stretch/>
        </p:blipFill>
        <p:spPr>
          <a:xfrm>
            <a:off x="677160" y="1368000"/>
            <a:ext cx="4416480" cy="549000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43"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6A748EE-E2BE-4094-A6A4-F1B9EE4442A0}"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244" name="" descr=""/>
          <p:cNvPicPr/>
          <p:nvPr/>
        </p:nvPicPr>
        <p:blipFill>
          <a:blip r:embed="rId1"/>
          <a:stretch/>
        </p:blipFill>
        <p:spPr>
          <a:xfrm>
            <a:off x="504000" y="1368000"/>
            <a:ext cx="5324040" cy="5466960"/>
          </a:xfrm>
          <a:prstGeom prst="rect">
            <a:avLst/>
          </a:prstGeom>
          <a:ln>
            <a:noFill/>
          </a:ln>
        </p:spPr>
      </p:pic>
      <p:sp>
        <p:nvSpPr>
          <p:cNvPr id="245" name="CustomShape 3"/>
          <p:cNvSpPr/>
          <p:nvPr/>
        </p:nvSpPr>
        <p:spPr>
          <a:xfrm>
            <a:off x="5904000" y="1872720"/>
            <a:ext cx="4175280" cy="3879720"/>
          </a:xfrm>
          <a:prstGeom prst="rect">
            <a:avLst/>
          </a:prstGeom>
          <a:noFill/>
          <a:ln>
            <a:noFill/>
          </a:ln>
        </p:spPr>
        <p:style>
          <a:lnRef idx="0"/>
          <a:fillRef idx="0"/>
          <a:effectRef idx="0"/>
          <a:fontRef idx="minor"/>
        </p:style>
      </p:sp>
      <p:sp>
        <p:nvSpPr>
          <p:cNvPr id="246" name="CustomShape 4"/>
          <p:cNvSpPr/>
          <p:nvPr/>
        </p:nvSpPr>
        <p:spPr>
          <a:xfrm>
            <a:off x="5904000" y="1872720"/>
            <a:ext cx="417528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as duas versões da AGM, a Config2 possui o melhor desempenho </a:t>
            </a:r>
            <a:r>
              <a:rPr b="0" lang="pt-BR" sz="1800" spc="-1" strike="noStrike">
                <a:solidFill>
                  <a:srgbClr val="404040"/>
                </a:solidFill>
                <a:latin typeface="Arial Rounded MT Bold"/>
                <a:ea typeface="DejaVu Sans"/>
              </a:rPr>
              <a:t>considerando a mediana de valores, enquanto a Config4 possui o pior </a:t>
            </a:r>
            <a:r>
              <a:rPr b="0" lang="pt-BR" sz="1800" spc="-1" strike="noStrike">
                <a:solidFill>
                  <a:srgbClr val="404040"/>
                </a:solidFill>
                <a:latin typeface="Arial Rounded MT Bold"/>
                <a:ea typeface="DejaVu Sans"/>
              </a:rPr>
              <a:t>desempenho. </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a MM1, as Config6 e Config2 possuem o melhor e pior desempenho, </a:t>
            </a:r>
            <a:r>
              <a:rPr b="0" lang="pt-BR" sz="1800" spc="-1" strike="noStrike">
                <a:solidFill>
                  <a:srgbClr val="404040"/>
                </a:solidFill>
                <a:latin typeface="Arial Rounded MT Bold"/>
                <a:ea typeface="DejaVu Sans"/>
              </a:rPr>
              <a:t>respectivamente, e para MM2, a Config3 se destaca enquanto a Config1 é a </a:t>
            </a:r>
            <a:r>
              <a:rPr b="0" lang="pt-BR" sz="1800" spc="-1" strike="noStrike">
                <a:solidFill>
                  <a:srgbClr val="404040"/>
                </a:solidFill>
                <a:latin typeface="Arial Rounded MT Bold"/>
                <a:ea typeface="DejaVu Sans"/>
              </a:rPr>
              <a:t>inferior.</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48"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C130C95-E3B7-4DF9-8351-90B18328204E}"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49" name="CustomShape 3"/>
          <p:cNvSpPr/>
          <p:nvPr/>
        </p:nvSpPr>
        <p:spPr>
          <a:xfrm>
            <a:off x="5904000" y="1872720"/>
            <a:ext cx="4175280" cy="3879720"/>
          </a:xfrm>
          <a:prstGeom prst="rect">
            <a:avLst/>
          </a:prstGeom>
          <a:noFill/>
          <a:ln>
            <a:noFill/>
          </a:ln>
        </p:spPr>
        <p:style>
          <a:lnRef idx="0"/>
          <a:fillRef idx="0"/>
          <a:effectRef idx="0"/>
          <a:fontRef idx="minor"/>
        </p:style>
      </p:sp>
      <p:sp>
        <p:nvSpPr>
          <p:cNvPr id="250" name="CustomShape 4"/>
          <p:cNvSpPr/>
          <p:nvPr/>
        </p:nvSpPr>
        <p:spPr>
          <a:xfrm>
            <a:off x="677160" y="1440000"/>
            <a:ext cx="10482840" cy="86400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Similaridade com os resultados já apontados por meio da mediana;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as PLAs AGM, nas duas versões no estudo 2, a Config2 contém a </a:t>
            </a:r>
            <a:r>
              <a:rPr b="0" lang="pt-BR" sz="1800" spc="-1" strike="noStrike">
                <a:solidFill>
                  <a:srgbClr val="404040"/>
                </a:solidFill>
                <a:latin typeface="Arial Rounded MT Bold"/>
                <a:ea typeface="DejaVu Sans"/>
              </a:rPr>
              <a:t>solução com melhor valor mínimo, ou seja, melhor otimizada;</a:t>
            </a:r>
            <a:endParaRPr b="0" lang="pt-BR" sz="1800" spc="-1" strike="noStrike">
              <a:latin typeface="Arial"/>
            </a:endParaRPr>
          </a:p>
        </p:txBody>
      </p:sp>
      <p:pic>
        <p:nvPicPr>
          <p:cNvPr id="251" name="" descr=""/>
          <p:cNvPicPr/>
          <p:nvPr/>
        </p:nvPicPr>
        <p:blipFill>
          <a:blip r:embed="rId1"/>
          <a:stretch/>
        </p:blipFill>
        <p:spPr>
          <a:xfrm>
            <a:off x="587160" y="2478960"/>
            <a:ext cx="9132840" cy="43250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07"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Uma PLA é um artefato central que contém todos os recursos disponíveis de um produto, e apresenta as variações da SPL;</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Projetar uma PLA pode ser uma tarefa complexa, pois o arquiteto deve considerar medidas que podem ser diferentes e conflitantes, como extensibilidade, modularidade e reusabilidade; </a:t>
            </a:r>
            <a:endParaRPr b="0" lang="pt-BR" sz="1800" spc="-1" strike="noStrike">
              <a:latin typeface="Arial"/>
            </a:endParaRPr>
          </a:p>
        </p:txBody>
      </p:sp>
      <p:sp>
        <p:nvSpPr>
          <p:cNvPr id="108"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CD03D60-B9DD-4B4D-8ECA-E601DFB3D161}" type="slidenum">
              <a:rPr b="0" lang="pt-BR" sz="1050" spc="-1" strike="noStrike">
                <a:solidFill>
                  <a:srgbClr val="0f6fc6"/>
                </a:solidFill>
                <a:latin typeface="Trebuchet MS"/>
                <a:ea typeface="DejaVu Sans"/>
              </a:rPr>
              <a:t>&lt;number&gt;</a:t>
            </a:fld>
            <a:endParaRPr b="0" lang="pt-BR" sz="1050" spc="-1" strike="noStrike">
              <a:latin typeface="Arial"/>
            </a:endParaRPr>
          </a:p>
        </p:txBody>
      </p:sp>
      <p:pic>
        <p:nvPicPr>
          <p:cNvPr id="109" name="" descr=""/>
          <p:cNvPicPr/>
          <p:nvPr/>
        </p:nvPicPr>
        <p:blipFill>
          <a:blip r:embed="rId1"/>
          <a:stretch/>
        </p:blipFill>
        <p:spPr>
          <a:xfrm>
            <a:off x="1448280" y="3866400"/>
            <a:ext cx="7263000" cy="2468880"/>
          </a:xfrm>
          <a:prstGeom prst="rect">
            <a:avLst/>
          </a:prstGeom>
          <a:ln>
            <a:noFill/>
          </a:ln>
        </p:spPr>
      </p:pic>
      <p:sp>
        <p:nvSpPr>
          <p:cNvPr id="110" name="CustomShape 4"/>
          <p:cNvSpPr/>
          <p:nvPr/>
        </p:nvSpPr>
        <p:spPr>
          <a:xfrm>
            <a:off x="3756960" y="6346440"/>
            <a:ext cx="2849760" cy="35928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300" spc="-1" strike="noStrike">
                <a:solidFill>
                  <a:srgbClr val="404040"/>
                </a:solidFill>
                <a:latin typeface="Arial Rounded MT Bold"/>
                <a:ea typeface="DejaVu Sans"/>
              </a:rPr>
              <a:t>Excerto da AGM</a:t>
            </a:r>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53"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D96233E-27A1-48DF-9A99-52A55CD65A74}"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54" name="CustomShape 3"/>
          <p:cNvSpPr/>
          <p:nvPr/>
        </p:nvSpPr>
        <p:spPr>
          <a:xfrm>
            <a:off x="5904000" y="1872720"/>
            <a:ext cx="4175280" cy="3879720"/>
          </a:xfrm>
          <a:prstGeom prst="rect">
            <a:avLst/>
          </a:prstGeom>
          <a:noFill/>
          <a:ln>
            <a:noFill/>
          </a:ln>
        </p:spPr>
        <p:style>
          <a:lnRef idx="0"/>
          <a:fillRef idx="0"/>
          <a:effectRef idx="0"/>
          <a:fontRef idx="minor"/>
        </p:style>
      </p:sp>
      <p:sp>
        <p:nvSpPr>
          <p:cNvPr id="255" name="CustomShape 4"/>
          <p:cNvSpPr/>
          <p:nvPr/>
        </p:nvSpPr>
        <p:spPr>
          <a:xfrm>
            <a:off x="677160" y="1440000"/>
            <a:ext cx="10482840" cy="86400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Na AGM2 do estudo 1, a mesma configuração obteve destaque dentre as demais;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Já na AGM1 deste estudo, a solução com melhor desempenho foi a Config1, porém, há pouca diferença entre esta configuração e a Config2;</a:t>
            </a:r>
            <a:endParaRPr b="0" lang="pt-BR" sz="1800" spc="-1" strike="noStrike">
              <a:latin typeface="Arial"/>
            </a:endParaRPr>
          </a:p>
        </p:txBody>
      </p:sp>
      <p:pic>
        <p:nvPicPr>
          <p:cNvPr id="256" name="" descr=""/>
          <p:cNvPicPr/>
          <p:nvPr/>
        </p:nvPicPr>
        <p:blipFill>
          <a:blip r:embed="rId1"/>
          <a:stretch/>
        </p:blipFill>
        <p:spPr>
          <a:xfrm>
            <a:off x="587160" y="2478960"/>
            <a:ext cx="9132840" cy="432504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58"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1F85C78-2E01-4A52-AAA2-EC83502FDC27}"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59" name="CustomShape 3"/>
          <p:cNvSpPr/>
          <p:nvPr/>
        </p:nvSpPr>
        <p:spPr>
          <a:xfrm>
            <a:off x="5904000" y="1872720"/>
            <a:ext cx="4175280" cy="3879720"/>
          </a:xfrm>
          <a:prstGeom prst="rect">
            <a:avLst/>
          </a:prstGeom>
          <a:noFill/>
          <a:ln>
            <a:noFill/>
          </a:ln>
        </p:spPr>
        <p:style>
          <a:lnRef idx="0"/>
          <a:fillRef idx="0"/>
          <a:effectRef idx="0"/>
          <a:fontRef idx="minor"/>
        </p:style>
      </p:sp>
      <p:sp>
        <p:nvSpPr>
          <p:cNvPr id="260" name="CustomShape 4"/>
          <p:cNvSpPr/>
          <p:nvPr/>
        </p:nvSpPr>
        <p:spPr>
          <a:xfrm>
            <a:off x="677160" y="1440000"/>
            <a:ext cx="10482840" cy="86400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1</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1</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ç</a:t>
            </a:r>
            <a:r>
              <a:rPr b="0" lang="pt-BR" sz="1800" spc="-1" strike="noStrike">
                <a:solidFill>
                  <a:srgbClr val="404040"/>
                </a:solidFill>
                <a:latin typeface="Arial Rounded MT Bold"/>
                <a:ea typeface="DejaVu Sans"/>
              </a:rPr>
              <a:t>ã</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h</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p</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h</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z</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g</a:t>
            </a:r>
            <a:r>
              <a:rPr b="0" lang="pt-BR" sz="1800" spc="-1" strike="noStrike">
                <a:solidFill>
                  <a:srgbClr val="404040"/>
                </a:solidFill>
                <a:latin typeface="Arial Rounded MT Bold"/>
                <a:ea typeface="DejaVu Sans"/>
              </a:rPr>
              <a:t>5</a:t>
            </a:r>
            <a:r>
              <a:rPr b="0" lang="pt-BR" sz="1800" spc="-1" strike="noStrike">
                <a:solidFill>
                  <a:srgbClr val="404040"/>
                </a:solidFill>
                <a:latin typeface="Arial Rounded MT Bold"/>
                <a:ea typeface="DejaVu Sans"/>
              </a:rPr>
              <a:t>,</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q</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p</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2</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g</a:t>
            </a:r>
            <a:r>
              <a:rPr b="0" lang="pt-BR" sz="1800" spc="-1" strike="noStrike">
                <a:solidFill>
                  <a:srgbClr val="404040"/>
                </a:solidFill>
                <a:latin typeface="Arial Rounded MT Bold"/>
                <a:ea typeface="DejaVu Sans"/>
              </a:rPr>
              <a:t>4</a:t>
            </a:r>
            <a:r>
              <a:rPr b="0" lang="pt-BR" sz="1800" spc="-1" strike="noStrike">
                <a:solidFill>
                  <a:srgbClr val="404040"/>
                </a:solidFill>
                <a:latin typeface="Arial Rounded MT Bold"/>
                <a:ea typeface="DejaVu Sans"/>
              </a:rPr>
              <a:t>;</a:t>
            </a:r>
            <a:endParaRPr b="0" lang="pt-BR" sz="1800" spc="-1" strike="noStrike">
              <a:latin typeface="Arial"/>
            </a:endParaRPr>
          </a:p>
        </p:txBody>
      </p:sp>
      <p:pic>
        <p:nvPicPr>
          <p:cNvPr id="261" name="" descr=""/>
          <p:cNvPicPr/>
          <p:nvPr/>
        </p:nvPicPr>
        <p:blipFill>
          <a:blip r:embed="rId1"/>
          <a:stretch/>
        </p:blipFill>
        <p:spPr>
          <a:xfrm>
            <a:off x="587160" y="2478960"/>
            <a:ext cx="9132840" cy="432504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63"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62D9A90-5FB5-41CD-A95F-726F1F740EBC}"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64" name="CustomShape 3"/>
          <p:cNvSpPr/>
          <p:nvPr/>
        </p:nvSpPr>
        <p:spPr>
          <a:xfrm>
            <a:off x="5904000" y="1872720"/>
            <a:ext cx="4175280" cy="3879720"/>
          </a:xfrm>
          <a:prstGeom prst="rect">
            <a:avLst/>
          </a:prstGeom>
          <a:noFill/>
          <a:ln>
            <a:noFill/>
          </a:ln>
        </p:spPr>
        <p:style>
          <a:lnRef idx="0"/>
          <a:fillRef idx="0"/>
          <a:effectRef idx="0"/>
          <a:fontRef idx="minor"/>
        </p:style>
      </p:sp>
      <p:sp>
        <p:nvSpPr>
          <p:cNvPr id="265" name="CustomShape 4"/>
          <p:cNvSpPr/>
          <p:nvPr/>
        </p:nvSpPr>
        <p:spPr>
          <a:xfrm>
            <a:off x="677160" y="1440000"/>
            <a:ext cx="10482840" cy="86400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Em relação ao estudo 2, para MM1 nas configurações 2 e 6, a solução melhor otimizada para ambas configurações possuem valores das funções objetivo idênticos, ou seja, as duas configurações convergiram para o mesmo resultado. </a:t>
            </a:r>
            <a:endParaRPr b="0" lang="pt-BR" sz="1800" spc="-1" strike="noStrike">
              <a:latin typeface="Arial"/>
            </a:endParaRPr>
          </a:p>
        </p:txBody>
      </p:sp>
      <p:pic>
        <p:nvPicPr>
          <p:cNvPr id="266" name="" descr=""/>
          <p:cNvPicPr/>
          <p:nvPr/>
        </p:nvPicPr>
        <p:blipFill>
          <a:blip r:embed="rId1"/>
          <a:stretch/>
        </p:blipFill>
        <p:spPr>
          <a:xfrm>
            <a:off x="587160" y="2478960"/>
            <a:ext cx="9132840" cy="432504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68"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E970081-A0C3-40DD-A2DB-162DA5EC62BB}"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69" name="CustomShape 3"/>
          <p:cNvSpPr/>
          <p:nvPr/>
        </p:nvSpPr>
        <p:spPr>
          <a:xfrm>
            <a:off x="5904000" y="1872720"/>
            <a:ext cx="4175280" cy="3879720"/>
          </a:xfrm>
          <a:prstGeom prst="rect">
            <a:avLst/>
          </a:prstGeom>
          <a:noFill/>
          <a:ln>
            <a:noFill/>
          </a:ln>
        </p:spPr>
        <p:style>
          <a:lnRef idx="0"/>
          <a:fillRef idx="0"/>
          <a:effectRef idx="0"/>
          <a:fontRef idx="minor"/>
        </p:style>
      </p:sp>
      <p:sp>
        <p:nvSpPr>
          <p:cNvPr id="270" name="CustomShape 4"/>
          <p:cNvSpPr/>
          <p:nvPr/>
        </p:nvSpPr>
        <p:spPr>
          <a:xfrm>
            <a:off x="677160" y="1440000"/>
            <a:ext cx="10482840" cy="86400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600" spc="-1" strike="noStrike">
                <a:solidFill>
                  <a:srgbClr val="404040"/>
                </a:solidFill>
                <a:latin typeface="Arial Rounded MT Bold"/>
                <a:ea typeface="DejaVu Sans"/>
              </a:rPr>
              <a:t>Importante: </a:t>
            </a:r>
            <a:r>
              <a:rPr b="0" lang="pt-BR" sz="1600" spc="-1" strike="noStrike">
                <a:solidFill>
                  <a:srgbClr val="404040"/>
                </a:solidFill>
                <a:latin typeface="Arial Rounded MT Bold"/>
                <a:ea typeface="DejaVu Sans"/>
              </a:rPr>
              <a:t>foram utilizados os mesmos operadores de cruzamento. Isto pode ser um </a:t>
            </a:r>
            <a:r>
              <a:rPr b="0" lang="pt-BR" sz="1600" spc="-1" strike="noStrike">
                <a:solidFill>
                  <a:srgbClr val="404040"/>
                </a:solidFill>
                <a:latin typeface="Arial Rounded MT Bold"/>
                <a:ea typeface="DejaVu Sans"/>
              </a:rPr>
              <a:t>indicativo do fato da convergência das duas configurações à mesma solução. Por fim, </a:t>
            </a:r>
            <a:r>
              <a:rPr b="0" lang="pt-BR" sz="1600" spc="-1" strike="noStrike">
                <a:solidFill>
                  <a:srgbClr val="404040"/>
                </a:solidFill>
                <a:latin typeface="Arial Rounded MT Bold"/>
                <a:ea typeface="DejaVu Sans"/>
              </a:rPr>
              <a:t>para MM2 no estudo 1 a Config1 obteve a solução com melhor desempenho e no estudo </a:t>
            </a:r>
            <a:r>
              <a:rPr b="0" lang="pt-BR" sz="1600" spc="-1" strike="noStrike">
                <a:solidFill>
                  <a:srgbClr val="404040"/>
                </a:solidFill>
                <a:latin typeface="Arial Rounded MT Bold"/>
                <a:ea typeface="DejaVu Sans"/>
              </a:rPr>
              <a:t>2, a Config1 obteve a solução melhor otimizada.</a:t>
            </a:r>
            <a:endParaRPr b="0" lang="pt-BR" sz="1600" spc="-1" strike="noStrike">
              <a:latin typeface="Arial"/>
            </a:endParaRPr>
          </a:p>
        </p:txBody>
      </p:sp>
      <p:pic>
        <p:nvPicPr>
          <p:cNvPr id="271" name="" descr=""/>
          <p:cNvPicPr/>
          <p:nvPr/>
        </p:nvPicPr>
        <p:blipFill>
          <a:blip r:embed="rId1"/>
          <a:stretch/>
        </p:blipFill>
        <p:spPr>
          <a:xfrm>
            <a:off x="587160" y="2478960"/>
            <a:ext cx="9132840" cy="432504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73"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D6113A7-0294-4457-8884-BB2005DB7357}"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74" name="CustomShape 3"/>
          <p:cNvSpPr/>
          <p:nvPr/>
        </p:nvSpPr>
        <p:spPr>
          <a:xfrm>
            <a:off x="5904000" y="1872720"/>
            <a:ext cx="4175280" cy="3879720"/>
          </a:xfrm>
          <a:prstGeom prst="rect">
            <a:avLst/>
          </a:prstGeom>
          <a:noFill/>
          <a:ln>
            <a:noFill/>
          </a:ln>
        </p:spPr>
        <p:style>
          <a:lnRef idx="0"/>
          <a:fillRef idx="0"/>
          <a:effectRef idx="0"/>
          <a:fontRef idx="minor"/>
        </p:style>
      </p:sp>
      <p:pic>
        <p:nvPicPr>
          <p:cNvPr id="275" name="" descr=""/>
          <p:cNvPicPr/>
          <p:nvPr/>
        </p:nvPicPr>
        <p:blipFill>
          <a:blip r:embed="rId1"/>
          <a:stretch/>
        </p:blipFill>
        <p:spPr>
          <a:xfrm>
            <a:off x="2359800" y="2160000"/>
            <a:ext cx="6352200" cy="308484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77"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4846C7D-2389-444B-9770-E48828B75BC5}"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78" name="CustomShape 3"/>
          <p:cNvSpPr/>
          <p:nvPr/>
        </p:nvSpPr>
        <p:spPr>
          <a:xfrm>
            <a:off x="5904000" y="1872720"/>
            <a:ext cx="4175280" cy="3879720"/>
          </a:xfrm>
          <a:prstGeom prst="rect">
            <a:avLst/>
          </a:prstGeom>
          <a:noFill/>
          <a:ln>
            <a:noFill/>
          </a:ln>
        </p:spPr>
        <p:style>
          <a:lnRef idx="0"/>
          <a:fillRef idx="0"/>
          <a:effectRef idx="0"/>
          <a:fontRef idx="minor"/>
        </p:style>
      </p:sp>
      <p:pic>
        <p:nvPicPr>
          <p:cNvPr id="279" name="" descr=""/>
          <p:cNvPicPr/>
          <p:nvPr/>
        </p:nvPicPr>
        <p:blipFill>
          <a:blip r:embed="rId1"/>
          <a:stretch/>
        </p:blipFill>
        <p:spPr>
          <a:xfrm>
            <a:off x="792000" y="1672560"/>
            <a:ext cx="8483760" cy="509544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81"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960E1D5-3617-421A-9851-065D25589F39}"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82" name="CustomShape 3"/>
          <p:cNvSpPr/>
          <p:nvPr/>
        </p:nvSpPr>
        <p:spPr>
          <a:xfrm>
            <a:off x="5904000" y="1872720"/>
            <a:ext cx="4175280" cy="3879720"/>
          </a:xfrm>
          <a:prstGeom prst="rect">
            <a:avLst/>
          </a:prstGeom>
          <a:noFill/>
          <a:ln>
            <a:noFill/>
          </a:ln>
        </p:spPr>
        <p:style>
          <a:lnRef idx="0"/>
          <a:fillRef idx="0"/>
          <a:effectRef idx="0"/>
          <a:fontRef idx="minor"/>
        </p:style>
      </p:sp>
      <p:pic>
        <p:nvPicPr>
          <p:cNvPr id="283" name="" descr=""/>
          <p:cNvPicPr/>
          <p:nvPr/>
        </p:nvPicPr>
        <p:blipFill>
          <a:blip r:embed="rId1"/>
          <a:stretch/>
        </p:blipFill>
        <p:spPr>
          <a:xfrm>
            <a:off x="792000" y="1672560"/>
            <a:ext cx="8483760" cy="5095440"/>
          </a:xfrm>
          <a:prstGeom prst="rect">
            <a:avLst/>
          </a:prstGeom>
          <a:ln>
            <a:noFill/>
          </a:ln>
        </p:spPr>
      </p:pic>
      <p:sp>
        <p:nvSpPr>
          <p:cNvPr id="284" name="CustomShape 4"/>
          <p:cNvSpPr/>
          <p:nvPr/>
        </p:nvSpPr>
        <p:spPr>
          <a:xfrm>
            <a:off x="1368000" y="1672560"/>
            <a:ext cx="1152000" cy="2071440"/>
          </a:xfrm>
          <a:prstGeom prst="rect">
            <a:avLst/>
          </a:prstGeom>
          <a:noFill/>
          <a:ln>
            <a:solidFill>
              <a:srgbClr val="3465a4"/>
            </a:solidFill>
          </a:ln>
        </p:spPr>
        <p:style>
          <a:lnRef idx="0"/>
          <a:fillRef idx="0"/>
          <a:effectRef idx="0"/>
          <a:fontRef idx="minor"/>
        </p:style>
      </p:sp>
      <p:sp>
        <p:nvSpPr>
          <p:cNvPr id="285" name="CustomShape 5"/>
          <p:cNvSpPr/>
          <p:nvPr/>
        </p:nvSpPr>
        <p:spPr>
          <a:xfrm>
            <a:off x="5652000" y="1672560"/>
            <a:ext cx="1152000" cy="2071440"/>
          </a:xfrm>
          <a:prstGeom prst="rect">
            <a:avLst/>
          </a:prstGeom>
          <a:noFill/>
          <a:ln>
            <a:solidFill>
              <a:srgbClr val="3465a4"/>
            </a:solidFill>
          </a:ln>
        </p:spPr>
        <p:style>
          <a:lnRef idx="0"/>
          <a:fillRef idx="0"/>
          <a:effectRef idx="0"/>
          <a:fontRef idx="minor"/>
        </p:style>
      </p:sp>
      <p:sp>
        <p:nvSpPr>
          <p:cNvPr id="286" name="CustomShape 6"/>
          <p:cNvSpPr/>
          <p:nvPr/>
        </p:nvSpPr>
        <p:spPr>
          <a:xfrm>
            <a:off x="1368000" y="4192560"/>
            <a:ext cx="1152000" cy="2071440"/>
          </a:xfrm>
          <a:prstGeom prst="rect">
            <a:avLst/>
          </a:prstGeom>
          <a:noFill/>
          <a:ln>
            <a:solidFill>
              <a:srgbClr val="3465a4"/>
            </a:solidFill>
          </a:ln>
        </p:spPr>
        <p:style>
          <a:lnRef idx="0"/>
          <a:fillRef idx="0"/>
          <a:effectRef idx="0"/>
          <a:fontRef idx="minor"/>
        </p:style>
      </p:sp>
      <p:sp>
        <p:nvSpPr>
          <p:cNvPr id="287" name="CustomShape 7"/>
          <p:cNvSpPr/>
          <p:nvPr/>
        </p:nvSpPr>
        <p:spPr>
          <a:xfrm>
            <a:off x="5652000" y="4192560"/>
            <a:ext cx="1152000" cy="2071440"/>
          </a:xfrm>
          <a:prstGeom prst="rect">
            <a:avLst/>
          </a:prstGeom>
          <a:noFill/>
          <a:ln>
            <a:solidFill>
              <a:srgbClr val="3465a4"/>
            </a:solidFill>
          </a:ln>
        </p:spPr>
        <p:style>
          <a:lnRef idx="0"/>
          <a:fillRef idx="0"/>
          <a:effectRef idx="0"/>
          <a:fontRef idx="minor"/>
        </p:style>
        <p:txBody>
          <a:bodyPr wrap="none" lIns="90000" rIns="90000" tIns="45000" bIns="45000" anchor="ctr">
            <a:noAutofit/>
          </a:bodyPr>
          <a:p>
            <a:pPr algn="ctr"/>
            <a:r>
              <a:rPr b="0" lang="pt-BR" sz="1800" spc="-1" strike="noStrike">
                <a:latin typeface="Arial"/>
              </a:rPr>
              <a:t> </a:t>
            </a:r>
            <a:endParaRPr b="0" lang="pt-BR" sz="1800" spc="-1" strike="noStrike">
              <a:latin typeface="Arial"/>
            </a:endParaRPr>
          </a:p>
        </p:txBody>
      </p:sp>
      <p:sp>
        <p:nvSpPr>
          <p:cNvPr id="288" name="TextShape 8"/>
          <p:cNvSpPr txBox="1"/>
          <p:nvPr/>
        </p:nvSpPr>
        <p:spPr>
          <a:xfrm>
            <a:off x="4254480" y="1188000"/>
            <a:ext cx="6056640" cy="339840"/>
          </a:xfrm>
          <a:prstGeom prst="rect">
            <a:avLst/>
          </a:prstGeom>
          <a:noFill/>
          <a:ln>
            <a:noFill/>
          </a:ln>
        </p:spPr>
        <p:txBody>
          <a:bodyPr lIns="90000" rIns="90000" tIns="45000" bIns="45000">
            <a:noAutofit/>
          </a:bodyPr>
          <a:p>
            <a:r>
              <a:rPr b="0" lang="pt-BR" sz="1500" spc="-1" strike="noStrike">
                <a:solidFill>
                  <a:srgbClr val="c9211e"/>
                </a:solidFill>
                <a:latin typeface="Arial"/>
              </a:rPr>
              <a:t>A Config1 e a Config2 possuem a maior diversidade de soluções</a:t>
            </a:r>
            <a:endParaRPr b="0" lang="pt-BR" sz="15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9" name="" descr=""/>
          <p:cNvPicPr/>
          <p:nvPr/>
        </p:nvPicPr>
        <p:blipFill>
          <a:blip r:embed="rId1"/>
          <a:stretch/>
        </p:blipFill>
        <p:spPr>
          <a:xfrm>
            <a:off x="757800" y="1692720"/>
            <a:ext cx="8458200" cy="5039280"/>
          </a:xfrm>
          <a:prstGeom prst="rect">
            <a:avLst/>
          </a:prstGeom>
          <a:ln>
            <a:noFill/>
          </a:ln>
        </p:spPr>
      </p:pic>
      <p:sp>
        <p:nvSpPr>
          <p:cNvPr id="29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Resultados</a:t>
            </a:r>
            <a:endParaRPr b="0" lang="pt-BR" sz="3600" spc="-1" strike="noStrike">
              <a:latin typeface="Arial"/>
            </a:endParaRPr>
          </a:p>
        </p:txBody>
      </p:sp>
      <p:sp>
        <p:nvSpPr>
          <p:cNvPr id="291" name="CustomShape 2"/>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9AA379B-1047-4552-93A6-9A88D1E6B434}" type="slidenum">
              <a:rPr b="0" lang="pt-BR" sz="1050" spc="-1" strike="noStrike">
                <a:solidFill>
                  <a:srgbClr val="0f6fc6"/>
                </a:solidFill>
                <a:latin typeface="Trebuchet MS"/>
                <a:ea typeface="DejaVu Sans"/>
              </a:rPr>
              <a:t>&lt;number&gt;</a:t>
            </a:fld>
            <a:endParaRPr b="0" lang="pt-BR" sz="1050" spc="-1" strike="noStrike">
              <a:latin typeface="Arial"/>
            </a:endParaRPr>
          </a:p>
        </p:txBody>
      </p:sp>
      <p:sp>
        <p:nvSpPr>
          <p:cNvPr id="292" name="CustomShape 3"/>
          <p:cNvSpPr/>
          <p:nvPr/>
        </p:nvSpPr>
        <p:spPr>
          <a:xfrm>
            <a:off x="5904000" y="1872720"/>
            <a:ext cx="4175280" cy="3879720"/>
          </a:xfrm>
          <a:prstGeom prst="rect">
            <a:avLst/>
          </a:prstGeom>
          <a:noFill/>
          <a:ln>
            <a:noFill/>
          </a:ln>
        </p:spPr>
        <p:style>
          <a:lnRef idx="0"/>
          <a:fillRef idx="0"/>
          <a:effectRef idx="0"/>
          <a:fontRef idx="minor"/>
        </p:style>
      </p:sp>
      <p:sp>
        <p:nvSpPr>
          <p:cNvPr id="293" name="CustomShape 4"/>
          <p:cNvSpPr/>
          <p:nvPr/>
        </p:nvSpPr>
        <p:spPr>
          <a:xfrm>
            <a:off x="1368000" y="1672560"/>
            <a:ext cx="1152000" cy="2071440"/>
          </a:xfrm>
          <a:prstGeom prst="rect">
            <a:avLst/>
          </a:prstGeom>
          <a:noFill/>
          <a:ln>
            <a:solidFill>
              <a:srgbClr val="3465a4"/>
            </a:solidFill>
          </a:ln>
        </p:spPr>
        <p:style>
          <a:lnRef idx="0"/>
          <a:fillRef idx="0"/>
          <a:effectRef idx="0"/>
          <a:fontRef idx="minor"/>
        </p:style>
      </p:sp>
      <p:sp>
        <p:nvSpPr>
          <p:cNvPr id="294" name="CustomShape 5"/>
          <p:cNvSpPr/>
          <p:nvPr/>
        </p:nvSpPr>
        <p:spPr>
          <a:xfrm>
            <a:off x="5652000" y="1672560"/>
            <a:ext cx="1152000" cy="2071440"/>
          </a:xfrm>
          <a:prstGeom prst="rect">
            <a:avLst/>
          </a:prstGeom>
          <a:noFill/>
          <a:ln>
            <a:solidFill>
              <a:srgbClr val="3465a4"/>
            </a:solidFill>
          </a:ln>
        </p:spPr>
        <p:style>
          <a:lnRef idx="0"/>
          <a:fillRef idx="0"/>
          <a:effectRef idx="0"/>
          <a:fontRef idx="minor"/>
        </p:style>
      </p:sp>
      <p:sp>
        <p:nvSpPr>
          <p:cNvPr id="295" name="CustomShape 6"/>
          <p:cNvSpPr/>
          <p:nvPr/>
        </p:nvSpPr>
        <p:spPr>
          <a:xfrm>
            <a:off x="1368000" y="4192560"/>
            <a:ext cx="1152000" cy="2071440"/>
          </a:xfrm>
          <a:prstGeom prst="rect">
            <a:avLst/>
          </a:prstGeom>
          <a:noFill/>
          <a:ln>
            <a:solidFill>
              <a:srgbClr val="3465a4"/>
            </a:solidFill>
          </a:ln>
        </p:spPr>
        <p:style>
          <a:lnRef idx="0"/>
          <a:fillRef idx="0"/>
          <a:effectRef idx="0"/>
          <a:fontRef idx="minor"/>
        </p:style>
      </p:sp>
      <p:sp>
        <p:nvSpPr>
          <p:cNvPr id="296" name="TextShape 7"/>
          <p:cNvSpPr txBox="1"/>
          <p:nvPr/>
        </p:nvSpPr>
        <p:spPr>
          <a:xfrm>
            <a:off x="4254480" y="1188000"/>
            <a:ext cx="6056640" cy="339840"/>
          </a:xfrm>
          <a:prstGeom prst="rect">
            <a:avLst/>
          </a:prstGeom>
          <a:noFill/>
          <a:ln>
            <a:noFill/>
          </a:ln>
        </p:spPr>
        <p:txBody>
          <a:bodyPr lIns="90000" rIns="90000" tIns="45000" bIns="45000">
            <a:noAutofit/>
          </a:bodyPr>
          <a:p>
            <a:r>
              <a:rPr b="0" lang="pt-BR" sz="1500" spc="-1" strike="noStrike">
                <a:solidFill>
                  <a:srgbClr val="c9211e"/>
                </a:solidFill>
                <a:latin typeface="Arial"/>
              </a:rPr>
              <a:t>A Config1 e a Config2 possuem a maior diversidade de soluções</a:t>
            </a:r>
            <a:endParaRPr b="0" lang="pt-BR" sz="15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Respostas às Questões de Pesquisa</a:t>
            </a:r>
            <a:endParaRPr b="0" lang="pt-BR" sz="3600" spc="-1" strike="noStrike">
              <a:latin typeface="Arial"/>
            </a:endParaRPr>
          </a:p>
        </p:txBody>
      </p:sp>
      <p:sp>
        <p:nvSpPr>
          <p:cNvPr id="298"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R</a:t>
            </a:r>
            <a:r>
              <a:rPr b="1" lang="pt-BR" sz="1800" spc="-1" strike="noStrike">
                <a:solidFill>
                  <a:srgbClr val="404040"/>
                </a:solidFill>
                <a:latin typeface="Arial Rounded MT Bold"/>
                <a:ea typeface="DejaVu Sans"/>
              </a:rPr>
              <a:t>Q</a:t>
            </a:r>
            <a:r>
              <a:rPr b="1" lang="pt-BR" sz="1800" spc="-1" strike="noStrike">
                <a:solidFill>
                  <a:srgbClr val="404040"/>
                </a:solidFill>
                <a:latin typeface="Arial Rounded MT Bold"/>
                <a:ea typeface="DejaVu Sans"/>
              </a:rPr>
              <a:t>1</a:t>
            </a:r>
            <a:r>
              <a:rPr b="1" lang="pt-BR" sz="1800" spc="-1" strike="noStrike">
                <a:solidFill>
                  <a:srgbClr val="404040"/>
                </a:solidFill>
                <a:latin typeface="Arial Rounded MT Bold"/>
                <a:ea typeface="DejaVu Sans"/>
              </a:rPr>
              <a:t>: </a:t>
            </a:r>
            <a:r>
              <a:rPr b="1" lang="pt-BR" sz="1800" spc="-1" strike="noStrike">
                <a:solidFill>
                  <a:srgbClr val="404040"/>
                </a:solidFill>
                <a:latin typeface="Arial Rounded MT Bold"/>
                <a:ea typeface="DejaVu Sans"/>
              </a:rPr>
              <a:t>Q</a:t>
            </a:r>
            <a:r>
              <a:rPr b="1" lang="pt-BR" sz="1800" spc="-1" strike="noStrike">
                <a:solidFill>
                  <a:srgbClr val="404040"/>
                </a:solidFill>
                <a:latin typeface="Arial Rounded MT Bold"/>
                <a:ea typeface="DejaVu Sans"/>
              </a:rPr>
              <a:t>u</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l </a:t>
            </a:r>
            <a:r>
              <a:rPr b="1" lang="pt-BR" sz="1800" spc="-1" strike="noStrike">
                <a:solidFill>
                  <a:srgbClr val="404040"/>
                </a:solidFill>
                <a:latin typeface="Arial Rounded MT Bold"/>
                <a:ea typeface="DejaVu Sans"/>
              </a:rPr>
              <a:t>é </a:t>
            </a:r>
            <a:r>
              <a:rPr b="1" lang="pt-BR" sz="1800" spc="-1" strike="noStrike">
                <a:solidFill>
                  <a:srgbClr val="404040"/>
                </a:solidFill>
                <a:latin typeface="Arial Rounded MT Bold"/>
                <a:ea typeface="DejaVu Sans"/>
              </a:rPr>
              <a:t>a </a:t>
            </a:r>
            <a:r>
              <a:rPr b="1" lang="pt-BR" sz="1800" spc="-1" strike="noStrike">
                <a:solidFill>
                  <a:srgbClr val="404040"/>
                </a:solidFill>
                <a:latin typeface="Arial Rounded MT Bold"/>
                <a:ea typeface="DejaVu Sans"/>
              </a:rPr>
              <a:t>m</a:t>
            </a:r>
            <a:r>
              <a:rPr b="1" lang="pt-BR" sz="1800" spc="-1" strike="noStrike">
                <a:solidFill>
                  <a:srgbClr val="404040"/>
                </a:solidFill>
                <a:latin typeface="Arial Rounded MT Bold"/>
                <a:ea typeface="DejaVu Sans"/>
              </a:rPr>
              <a:t>e</a:t>
            </a:r>
            <a:r>
              <a:rPr b="1" lang="pt-BR" sz="1800" spc="-1" strike="noStrike">
                <a:solidFill>
                  <a:srgbClr val="404040"/>
                </a:solidFill>
                <a:latin typeface="Arial Rounded MT Bold"/>
                <a:ea typeface="DejaVu Sans"/>
              </a:rPr>
              <a:t>l</a:t>
            </a:r>
            <a:r>
              <a:rPr b="1" lang="pt-BR" sz="1800" spc="-1" strike="noStrike">
                <a:solidFill>
                  <a:srgbClr val="404040"/>
                </a:solidFill>
                <a:latin typeface="Arial Rounded MT Bold"/>
                <a:ea typeface="DejaVu Sans"/>
              </a:rPr>
              <a:t>h</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r </a:t>
            </a:r>
            <a:r>
              <a:rPr b="1" lang="pt-BR" sz="1800" spc="-1" strike="noStrike">
                <a:solidFill>
                  <a:srgbClr val="404040"/>
                </a:solidFill>
                <a:latin typeface="Arial Rounded MT Bold"/>
                <a:ea typeface="DejaVu Sans"/>
              </a:rPr>
              <a:t>c</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m</a:t>
            </a:r>
            <a:r>
              <a:rPr b="1" lang="pt-BR" sz="1800" spc="-1" strike="noStrike">
                <a:solidFill>
                  <a:srgbClr val="404040"/>
                </a:solidFill>
                <a:latin typeface="Arial Rounded MT Bold"/>
                <a:ea typeface="DejaVu Sans"/>
              </a:rPr>
              <a:t>b</a:t>
            </a:r>
            <a:r>
              <a:rPr b="1" lang="pt-BR" sz="1800" spc="-1" strike="noStrike">
                <a:solidFill>
                  <a:srgbClr val="404040"/>
                </a:solidFill>
                <a:latin typeface="Arial Rounded MT Bold"/>
                <a:ea typeface="DejaVu Sans"/>
              </a:rPr>
              <a:t>i</a:t>
            </a:r>
            <a:r>
              <a:rPr b="1" lang="pt-BR" sz="1800" spc="-1" strike="noStrike">
                <a:solidFill>
                  <a:srgbClr val="404040"/>
                </a:solidFill>
                <a:latin typeface="Arial Rounded MT Bold"/>
                <a:ea typeface="DejaVu Sans"/>
              </a:rPr>
              <a:t>n</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ç</a:t>
            </a:r>
            <a:r>
              <a:rPr b="1" lang="pt-BR" sz="1800" spc="-1" strike="noStrike">
                <a:solidFill>
                  <a:srgbClr val="404040"/>
                </a:solidFill>
                <a:latin typeface="Arial Rounded MT Bold"/>
                <a:ea typeface="DejaVu Sans"/>
              </a:rPr>
              <a:t>ã</a:t>
            </a:r>
            <a:r>
              <a:rPr b="1" lang="pt-BR" sz="1800" spc="-1" strike="noStrike">
                <a:solidFill>
                  <a:srgbClr val="404040"/>
                </a:solidFill>
                <a:latin typeface="Arial Rounded MT Bold"/>
                <a:ea typeface="DejaVu Sans"/>
              </a:rPr>
              <a:t>o </a:t>
            </a:r>
            <a:r>
              <a:rPr b="1" lang="pt-BR" sz="1800" spc="-1" strike="noStrike">
                <a:solidFill>
                  <a:srgbClr val="404040"/>
                </a:solidFill>
                <a:latin typeface="Arial Rounded MT Bold"/>
                <a:ea typeface="DejaVu Sans"/>
              </a:rPr>
              <a:t>d</a:t>
            </a:r>
            <a:r>
              <a:rPr b="1" lang="pt-BR" sz="1800" spc="-1" strike="noStrike">
                <a:solidFill>
                  <a:srgbClr val="404040"/>
                </a:solidFill>
                <a:latin typeface="Arial Rounded MT Bold"/>
                <a:ea typeface="DejaVu Sans"/>
              </a:rPr>
              <a:t>e </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p</a:t>
            </a:r>
            <a:r>
              <a:rPr b="1" lang="pt-BR" sz="1800" spc="-1" strike="noStrike">
                <a:solidFill>
                  <a:srgbClr val="404040"/>
                </a:solidFill>
                <a:latin typeface="Arial Rounded MT Bold"/>
                <a:ea typeface="DejaVu Sans"/>
              </a:rPr>
              <a:t>e</a:t>
            </a:r>
            <a:r>
              <a:rPr b="1" lang="pt-BR" sz="1800" spc="-1" strike="noStrike">
                <a:solidFill>
                  <a:srgbClr val="404040"/>
                </a:solidFill>
                <a:latin typeface="Arial Rounded MT Bold"/>
                <a:ea typeface="DejaVu Sans"/>
              </a:rPr>
              <a:t>r</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d</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r</a:t>
            </a:r>
            <a:r>
              <a:rPr b="1" lang="pt-BR" sz="1800" spc="-1" strike="noStrike">
                <a:solidFill>
                  <a:srgbClr val="404040"/>
                </a:solidFill>
                <a:latin typeface="Arial Rounded MT Bold"/>
                <a:ea typeface="DejaVu Sans"/>
              </a:rPr>
              <a:t>e</a:t>
            </a:r>
            <a:r>
              <a:rPr b="1" lang="pt-BR" sz="1800" spc="-1" strike="noStrike">
                <a:solidFill>
                  <a:srgbClr val="404040"/>
                </a:solidFill>
                <a:latin typeface="Arial Rounded MT Bold"/>
                <a:ea typeface="DejaVu Sans"/>
              </a:rPr>
              <a:t>s </a:t>
            </a:r>
            <a:r>
              <a:rPr b="1" lang="pt-BR" sz="1800" spc="-1" strike="noStrike">
                <a:solidFill>
                  <a:srgbClr val="404040"/>
                </a:solidFill>
                <a:latin typeface="Arial Rounded MT Bold"/>
                <a:ea typeface="DejaVu Sans"/>
              </a:rPr>
              <a:t>d</a:t>
            </a:r>
            <a:r>
              <a:rPr b="1" lang="pt-BR" sz="1800" spc="-1" strike="noStrike">
                <a:solidFill>
                  <a:srgbClr val="404040"/>
                </a:solidFill>
                <a:latin typeface="Arial Rounded MT Bold"/>
                <a:ea typeface="DejaVu Sans"/>
              </a:rPr>
              <a:t>e </a:t>
            </a:r>
            <a:r>
              <a:rPr b="1" lang="pt-BR" sz="1800" spc="-1" strike="noStrike">
                <a:solidFill>
                  <a:srgbClr val="404040"/>
                </a:solidFill>
                <a:latin typeface="Arial Rounded MT Bold"/>
                <a:ea typeface="DejaVu Sans"/>
              </a:rPr>
              <a:t>c</a:t>
            </a:r>
            <a:r>
              <a:rPr b="1" lang="pt-BR" sz="1800" spc="-1" strike="noStrike">
                <a:solidFill>
                  <a:srgbClr val="404040"/>
                </a:solidFill>
                <a:latin typeface="Arial Rounded MT Bold"/>
                <a:ea typeface="DejaVu Sans"/>
              </a:rPr>
              <a:t>r</a:t>
            </a:r>
            <a:r>
              <a:rPr b="1" lang="pt-BR" sz="1800" spc="-1" strike="noStrike">
                <a:solidFill>
                  <a:srgbClr val="404040"/>
                </a:solidFill>
                <a:latin typeface="Arial Rounded MT Bold"/>
                <a:ea typeface="DejaVu Sans"/>
              </a:rPr>
              <a:t>u</a:t>
            </a:r>
            <a:r>
              <a:rPr b="1" lang="pt-BR" sz="1800" spc="-1" strike="noStrike">
                <a:solidFill>
                  <a:srgbClr val="404040"/>
                </a:solidFill>
                <a:latin typeface="Arial Rounded MT Bold"/>
                <a:ea typeface="DejaVu Sans"/>
              </a:rPr>
              <a:t>z</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m</a:t>
            </a:r>
            <a:r>
              <a:rPr b="1" lang="pt-BR" sz="1800" spc="-1" strike="noStrike">
                <a:solidFill>
                  <a:srgbClr val="404040"/>
                </a:solidFill>
                <a:latin typeface="Arial Rounded MT Bold"/>
                <a:ea typeface="DejaVu Sans"/>
              </a:rPr>
              <a:t>e</a:t>
            </a:r>
            <a:r>
              <a:rPr b="1" lang="pt-BR" sz="1800" spc="-1" strike="noStrike">
                <a:solidFill>
                  <a:srgbClr val="404040"/>
                </a:solidFill>
                <a:latin typeface="Arial Rounded MT Bold"/>
                <a:ea typeface="DejaVu Sans"/>
              </a:rPr>
              <a:t>n</a:t>
            </a:r>
            <a:r>
              <a:rPr b="1" lang="pt-BR" sz="1800" spc="-1" strike="noStrike">
                <a:solidFill>
                  <a:srgbClr val="404040"/>
                </a:solidFill>
                <a:latin typeface="Arial Rounded MT Bold"/>
                <a:ea typeface="DejaVu Sans"/>
              </a:rPr>
              <a:t>t</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g</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q</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g</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ç</a:t>
            </a:r>
            <a:r>
              <a:rPr b="0" lang="pt-BR" sz="1800" spc="-1" strike="noStrike">
                <a:solidFill>
                  <a:srgbClr val="404040"/>
                </a:solidFill>
                <a:latin typeface="Arial Rounded MT Bold"/>
                <a:ea typeface="DejaVu Sans"/>
              </a:rPr>
              <a:t>õ</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2</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4</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b</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g</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ç</a:t>
            </a:r>
            <a:r>
              <a:rPr b="0" lang="pt-BR" sz="1800" spc="-1" strike="noStrike">
                <a:solidFill>
                  <a:srgbClr val="404040"/>
                </a:solidFill>
                <a:latin typeface="Arial Rounded MT Bold"/>
                <a:ea typeface="DejaVu Sans"/>
              </a:rPr>
              <a:t>õ</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P</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v</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p</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ó</a:t>
            </a:r>
            <a:r>
              <a:rPr b="0" lang="pt-BR" sz="1800" spc="-1" strike="noStrike">
                <a:solidFill>
                  <a:srgbClr val="404040"/>
                </a:solidFill>
                <a:latin typeface="Arial Rounded MT Bold"/>
                <a:ea typeface="DejaVu Sans"/>
              </a:rPr>
              <a:t>x</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g</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ç</a:t>
            </a:r>
            <a:r>
              <a:rPr b="0" lang="pt-BR" sz="1800" spc="-1" strike="noStrike">
                <a:solidFill>
                  <a:srgbClr val="404040"/>
                </a:solidFill>
                <a:latin typeface="Arial Rounded MT Bold"/>
                <a:ea typeface="DejaVu Sans"/>
              </a:rPr>
              <a:t>õ</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h</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ç</a:t>
            </a:r>
            <a:r>
              <a:rPr b="0" lang="pt-BR" sz="1800" spc="-1" strike="noStrike">
                <a:solidFill>
                  <a:srgbClr val="404040"/>
                </a:solidFill>
                <a:latin typeface="Arial Rounded MT Bold"/>
                <a:ea typeface="DejaVu Sans"/>
              </a:rPr>
              <a:t>õ</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l</a:t>
            </a:r>
            <a:r>
              <a:rPr b="0" lang="pt-BR" sz="1800" spc="-1" strike="noStrike">
                <a:solidFill>
                  <a:srgbClr val="404040"/>
                </a:solidFill>
                <a:latin typeface="Arial Rounded MT Bold"/>
                <a:ea typeface="DejaVu Sans"/>
              </a:rPr>
              <a:t>h</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b</a:t>
            </a:r>
            <a:r>
              <a:rPr b="0" lang="pt-BR" sz="1800" spc="-1" strike="noStrike">
                <a:solidFill>
                  <a:srgbClr val="404040"/>
                </a:solidFill>
                <a:latin typeface="Arial Rounded MT Bold"/>
                <a:ea typeface="DejaVu Sans"/>
              </a:rPr>
              <a:t>i</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ç</a:t>
            </a:r>
            <a:r>
              <a:rPr b="0" lang="pt-BR" sz="1800" spc="-1" strike="noStrike">
                <a:solidFill>
                  <a:srgbClr val="404040"/>
                </a:solidFill>
                <a:latin typeface="Arial Rounded MT Bold"/>
                <a:ea typeface="DejaVu Sans"/>
              </a:rPr>
              <a:t>ã</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p</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r</a:t>
            </a:r>
            <a:r>
              <a:rPr b="0" lang="pt-BR" sz="1800" spc="-1" strike="noStrike">
                <a:solidFill>
                  <a:srgbClr val="404040"/>
                </a:solidFill>
                <a:latin typeface="Arial Rounded MT Bold"/>
                <a:ea typeface="DejaVu Sans"/>
              </a:rPr>
              <a:t>u</a:t>
            </a:r>
            <a:r>
              <a:rPr b="0" lang="pt-BR" sz="1800" spc="-1" strike="noStrike">
                <a:solidFill>
                  <a:srgbClr val="404040"/>
                </a:solidFill>
                <a:latin typeface="Arial Rounded MT Bold"/>
                <a:ea typeface="DejaVu Sans"/>
              </a:rPr>
              <a:t>z</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n</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t</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a</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s</a:t>
            </a:r>
            <a:r>
              <a:rPr b="0" lang="pt-BR" sz="1800" spc="-1" strike="noStrike">
                <a:solidFill>
                  <a:srgbClr val="404040"/>
                </a:solidFill>
                <a:latin typeface="Arial Rounded MT Bold"/>
                <a:ea typeface="DejaVu Sans"/>
              </a:rPr>
              <a:t>ã</a:t>
            </a:r>
            <a:r>
              <a:rPr b="0" lang="pt-BR" sz="1800" spc="-1" strike="noStrike">
                <a:solidFill>
                  <a:srgbClr val="404040"/>
                </a:solidFill>
                <a:latin typeface="Arial Rounded MT Bold"/>
                <a:ea typeface="DejaVu Sans"/>
              </a:rPr>
              <a:t>o</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F</a:t>
            </a:r>
            <a:r>
              <a:rPr b="0" lang="pt-BR" sz="1800" spc="-1" strike="noStrike">
                <a:solidFill>
                  <a:srgbClr val="404040"/>
                </a:solidFill>
                <a:latin typeface="Arial Rounded MT Bold"/>
                <a:ea typeface="DejaVu Sans"/>
              </a:rPr>
              <a:t>d</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e</a:t>
            </a:r>
            <a:r>
              <a:rPr b="0" lang="pt-BR" sz="1800" spc="-1" strike="noStrike">
                <a:solidFill>
                  <a:srgbClr val="404040"/>
                </a:solidFill>
                <a:latin typeface="Arial Rounded MT Bold"/>
                <a:ea typeface="DejaVu Sans"/>
              </a:rPr>
              <a:t> </a:t>
            </a:r>
            <a:r>
              <a:rPr b="0" lang="pt-BR" sz="1800" spc="-1" strike="noStrike">
                <a:solidFill>
                  <a:srgbClr val="404040"/>
                </a:solidFill>
                <a:latin typeface="Arial Rounded MT Bold"/>
                <a:ea typeface="DejaVu Sans"/>
              </a:rPr>
              <a:t>M</a:t>
            </a:r>
            <a:r>
              <a:rPr b="0" lang="pt-BR" sz="1800" spc="-1" strike="noStrike">
                <a:solidFill>
                  <a:srgbClr val="404040"/>
                </a:solidFill>
                <a:latin typeface="Arial Rounded MT Bold"/>
                <a:ea typeface="DejaVu Sans"/>
              </a:rPr>
              <a:t>C</a:t>
            </a:r>
            <a:r>
              <a:rPr b="0" lang="pt-BR" sz="1800" spc="-1" strike="noStrike">
                <a:solidFill>
                  <a:srgbClr val="404040"/>
                </a:solidFill>
                <a:latin typeface="Arial Rounded MT Bold"/>
                <a:ea typeface="DejaVu Sans"/>
              </a:rPr>
              <a:t>.</a:t>
            </a:r>
            <a:r>
              <a:rPr b="0" lang="pt-BR" sz="1800" spc="-1" strike="noStrike">
                <a:solidFill>
                  <a:srgbClr val="404040"/>
                </a:solidFill>
                <a:latin typeface="Arial Rounded MT Bold"/>
                <a:ea typeface="DejaVu Sans"/>
              </a:rPr>
              <a:t>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P</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r</a:t>
            </a:r>
            <a:r>
              <a:rPr b="1" lang="pt-BR" sz="1800" spc="-1" strike="noStrike">
                <a:solidFill>
                  <a:srgbClr val="404040"/>
                </a:solidFill>
                <a:latin typeface="Arial Rounded MT Bold"/>
                <a:ea typeface="DejaVu Sans"/>
              </a:rPr>
              <a:t>t</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n</a:t>
            </a:r>
            <a:r>
              <a:rPr b="1" lang="pt-BR" sz="1800" spc="-1" strike="noStrike">
                <a:solidFill>
                  <a:srgbClr val="404040"/>
                </a:solidFill>
                <a:latin typeface="Arial Rounded MT Bold"/>
                <a:ea typeface="DejaVu Sans"/>
              </a:rPr>
              <a:t>t</a:t>
            </a:r>
            <a:r>
              <a:rPr b="1" lang="pt-BR" sz="1800" spc="-1" strike="noStrike">
                <a:solidFill>
                  <a:srgbClr val="404040"/>
                </a:solidFill>
                <a:latin typeface="Arial Rounded MT Bold"/>
                <a:ea typeface="DejaVu Sans"/>
              </a:rPr>
              <a:t>o</a:t>
            </a:r>
            <a:r>
              <a:rPr b="1" lang="pt-BR" sz="1800" spc="-1" strike="noStrike">
                <a:solidFill>
                  <a:srgbClr val="404040"/>
                </a:solidFill>
                <a:latin typeface="Arial Rounded MT Bold"/>
                <a:ea typeface="DejaVu Sans"/>
              </a:rPr>
              <a:t>,</a:t>
            </a:r>
            <a:r>
              <a:rPr b="1" lang="pt-BR" sz="1800" spc="-1" strike="noStrike">
                <a:solidFill>
                  <a:srgbClr val="404040"/>
                </a:solidFill>
                <a:latin typeface="Arial Rounded MT Bold"/>
                <a:ea typeface="DejaVu Sans"/>
              </a:rPr>
              <a:t> </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 </a:t>
            </a:r>
            <a:r>
              <a:rPr b="1" lang="pt-BR" sz="1800" spc="-1" strike="noStrike">
                <a:solidFill>
                  <a:srgbClr val="404040"/>
                </a:solidFill>
                <a:latin typeface="Arial Rounded MT Bold"/>
                <a:ea typeface="DejaVu Sans"/>
              </a:rPr>
              <a:t>h</a:t>
            </a:r>
            <a:r>
              <a:rPr b="1" lang="pt-BR" sz="1800" spc="-1" strike="noStrike">
                <a:solidFill>
                  <a:srgbClr val="404040"/>
                </a:solidFill>
                <a:latin typeface="Arial Rounded MT Bold"/>
                <a:ea typeface="DejaVu Sans"/>
              </a:rPr>
              <a:t>i</a:t>
            </a:r>
            <a:r>
              <a:rPr b="1" lang="pt-BR" sz="1800" spc="-1" strike="noStrike">
                <a:solidFill>
                  <a:srgbClr val="404040"/>
                </a:solidFill>
                <a:latin typeface="Arial Rounded MT Bold"/>
                <a:ea typeface="DejaVu Sans"/>
              </a:rPr>
              <a:t>p</a:t>
            </a:r>
            <a:r>
              <a:rPr b="1" lang="pt-BR" sz="1800" spc="-1" strike="noStrike">
                <a:solidFill>
                  <a:srgbClr val="404040"/>
                </a:solidFill>
                <a:latin typeface="Arial Rounded MT Bold"/>
                <a:ea typeface="DejaVu Sans"/>
              </a:rPr>
              <a:t>ó</a:t>
            </a:r>
            <a:r>
              <a:rPr b="1" lang="pt-BR" sz="1800" spc="-1" strike="noStrike">
                <a:solidFill>
                  <a:srgbClr val="404040"/>
                </a:solidFill>
                <a:latin typeface="Arial Rounded MT Bold"/>
                <a:ea typeface="DejaVu Sans"/>
              </a:rPr>
              <a:t>t</a:t>
            </a:r>
            <a:r>
              <a:rPr b="1" lang="pt-BR" sz="1800" spc="-1" strike="noStrike">
                <a:solidFill>
                  <a:srgbClr val="404040"/>
                </a:solidFill>
                <a:latin typeface="Arial Rounded MT Bold"/>
                <a:ea typeface="DejaVu Sans"/>
              </a:rPr>
              <a:t>e</a:t>
            </a:r>
            <a:r>
              <a:rPr b="1" lang="pt-BR" sz="1800" spc="-1" strike="noStrike">
                <a:solidFill>
                  <a:srgbClr val="404040"/>
                </a:solidFill>
                <a:latin typeface="Arial Rounded MT Bold"/>
                <a:ea typeface="DejaVu Sans"/>
              </a:rPr>
              <a:t>s</a:t>
            </a:r>
            <a:r>
              <a:rPr b="1" lang="pt-BR" sz="1800" spc="-1" strike="noStrike">
                <a:solidFill>
                  <a:srgbClr val="404040"/>
                </a:solidFill>
                <a:latin typeface="Arial Rounded MT Bold"/>
                <a:ea typeface="DejaVu Sans"/>
              </a:rPr>
              <a:t>e</a:t>
            </a:r>
            <a:r>
              <a:rPr b="1" lang="pt-BR" sz="1800" spc="-1" strike="noStrike">
                <a:solidFill>
                  <a:srgbClr val="404040"/>
                </a:solidFill>
                <a:latin typeface="Arial Rounded MT Bold"/>
                <a:ea typeface="DejaVu Sans"/>
              </a:rPr>
              <a:t> </a:t>
            </a:r>
            <a:r>
              <a:rPr b="1" lang="pt-BR" sz="1800" spc="-1" strike="noStrike">
                <a:solidFill>
                  <a:srgbClr val="404040"/>
                </a:solidFill>
                <a:latin typeface="Arial Rounded MT Bold"/>
                <a:ea typeface="DejaVu Sans"/>
              </a:rPr>
              <a:t>H</a:t>
            </a:r>
            <a:r>
              <a:rPr b="1" lang="pt-BR" sz="1800" spc="-1" strike="noStrike">
                <a:solidFill>
                  <a:srgbClr val="404040"/>
                </a:solidFill>
                <a:latin typeface="Arial Rounded MT Bold"/>
                <a:ea typeface="DejaVu Sans"/>
              </a:rPr>
              <a:t>1</a:t>
            </a:r>
            <a:r>
              <a:rPr b="1" lang="pt-BR" sz="1800" spc="-1" strike="noStrike">
                <a:solidFill>
                  <a:srgbClr val="404040"/>
                </a:solidFill>
                <a:latin typeface="Arial Rounded MT Bold"/>
                <a:ea typeface="DejaVu Sans"/>
              </a:rPr>
              <a:t> </a:t>
            </a:r>
            <a:r>
              <a:rPr b="1" lang="pt-BR" sz="1800" spc="-1" strike="noStrike">
                <a:solidFill>
                  <a:srgbClr val="404040"/>
                </a:solidFill>
                <a:latin typeface="Arial Rounded MT Bold"/>
                <a:ea typeface="DejaVu Sans"/>
              </a:rPr>
              <a:t>é</a:t>
            </a:r>
            <a:r>
              <a:rPr b="1" lang="pt-BR" sz="1800" spc="-1" strike="noStrike">
                <a:solidFill>
                  <a:srgbClr val="404040"/>
                </a:solidFill>
                <a:latin typeface="Arial Rounded MT Bold"/>
                <a:ea typeface="DejaVu Sans"/>
              </a:rPr>
              <a:t> </a:t>
            </a:r>
            <a:r>
              <a:rPr b="1" lang="pt-BR" sz="1800" spc="-1" strike="noStrike">
                <a:solidFill>
                  <a:srgbClr val="404040"/>
                </a:solidFill>
                <a:latin typeface="Arial Rounded MT Bold"/>
                <a:ea typeface="DejaVu Sans"/>
              </a:rPr>
              <a:t>v</a:t>
            </a:r>
            <a:r>
              <a:rPr b="1" lang="pt-BR" sz="1800" spc="-1" strike="noStrike">
                <a:solidFill>
                  <a:srgbClr val="404040"/>
                </a:solidFill>
                <a:latin typeface="Arial Rounded MT Bold"/>
                <a:ea typeface="DejaVu Sans"/>
              </a:rPr>
              <a:t>á</a:t>
            </a:r>
            <a:r>
              <a:rPr b="1" lang="pt-BR" sz="1800" spc="-1" strike="noStrike">
                <a:solidFill>
                  <a:srgbClr val="404040"/>
                </a:solidFill>
                <a:latin typeface="Arial Rounded MT Bold"/>
                <a:ea typeface="DejaVu Sans"/>
              </a:rPr>
              <a:t>l</a:t>
            </a:r>
            <a:r>
              <a:rPr b="1" lang="pt-BR" sz="1800" spc="-1" strike="noStrike">
                <a:solidFill>
                  <a:srgbClr val="404040"/>
                </a:solidFill>
                <a:latin typeface="Arial Rounded MT Bold"/>
                <a:ea typeface="DejaVu Sans"/>
              </a:rPr>
              <a:t>i</a:t>
            </a:r>
            <a:r>
              <a:rPr b="1" lang="pt-BR" sz="1800" spc="-1" strike="noStrike">
                <a:solidFill>
                  <a:srgbClr val="404040"/>
                </a:solidFill>
                <a:latin typeface="Arial Rounded MT Bold"/>
                <a:ea typeface="DejaVu Sans"/>
              </a:rPr>
              <a:t>d</a:t>
            </a:r>
            <a:r>
              <a:rPr b="1" lang="pt-BR" sz="1800" spc="-1" strike="noStrike">
                <a:solidFill>
                  <a:srgbClr val="404040"/>
                </a:solidFill>
                <a:latin typeface="Arial Rounded MT Bold"/>
                <a:ea typeface="DejaVu Sans"/>
              </a:rPr>
              <a:t>a</a:t>
            </a:r>
            <a:r>
              <a:rPr b="1" lang="pt-BR" sz="1800" spc="-1" strike="noStrike">
                <a:solidFill>
                  <a:srgbClr val="404040"/>
                </a:solidFill>
                <a:latin typeface="Arial Rounded MT Bold"/>
                <a:ea typeface="DejaVu Sans"/>
              </a:rPr>
              <a:t>.</a:t>
            </a:r>
            <a:r>
              <a:rPr b="1" lang="pt-BR" sz="1800" spc="-1" strike="noStrike">
                <a:solidFill>
                  <a:srgbClr val="404040"/>
                </a:solidFill>
                <a:latin typeface="Arial Rounded MT Bold"/>
                <a:ea typeface="DejaVu Sans"/>
              </a:rPr>
              <a:t> </a:t>
            </a:r>
            <a:endParaRPr b="0" lang="pt-BR" sz="1800" spc="-1" strike="noStrike">
              <a:latin typeface="Arial"/>
            </a:endParaRPr>
          </a:p>
        </p:txBody>
      </p:sp>
      <p:sp>
        <p:nvSpPr>
          <p:cNvPr id="299"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A28040B-60C1-4EFB-9A6A-8616839DD758}"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Respostas às Questões de Pesquisa</a:t>
            </a:r>
            <a:endParaRPr b="0" lang="pt-BR" sz="3600" spc="-1" strike="noStrike">
              <a:latin typeface="Arial"/>
            </a:endParaRPr>
          </a:p>
        </p:txBody>
      </p:sp>
      <p:sp>
        <p:nvSpPr>
          <p:cNvPr id="301"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RQ2: Qual é a melhor configuração de parâmetros do processo de otimização?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Considerando novamente as configurações que alcançaram os melhores resultados para as PLAs testadas, foram obtidas duas combinações de parâmetros que se destacam.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No caso da AGM a configuração 2 obteve melhores resultados. Sendo assim, a configuração com melhor desempenho utiliza um tamanho da população de 100 indivíduos, com 30.000 avaliações de aptidão, o que totaliza 300 gerações. Além do mais, com 40% de probabilidade de cruzamento e 80% de probabilidade de mutação, utilizando todos os operadores de mutação.</a:t>
            </a:r>
            <a:endParaRPr b="0" lang="pt-BR" sz="1800" spc="-1" strike="noStrike">
              <a:latin typeface="Arial"/>
            </a:endParaRPr>
          </a:p>
        </p:txBody>
      </p:sp>
      <p:sp>
        <p:nvSpPr>
          <p:cNvPr id="302"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FAD2D0A-A03F-4E6E-AC30-83ECDDD6C157}"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12"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Uma PLA pode ser modelada como um problema de otimização multiobjetivo;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Por meio da Engenharia de Software Baseada em Busca (SBSE) é possível converter um problema de Engenharia de Software em um problema de busca computacional, que pode ser resolvido com meta heurísticas;</a:t>
            </a:r>
            <a:endParaRPr b="0" lang="pt-BR" sz="1800" spc="-1" strike="noStrike">
              <a:latin typeface="Arial"/>
            </a:endParaRPr>
          </a:p>
        </p:txBody>
      </p:sp>
      <p:sp>
        <p:nvSpPr>
          <p:cNvPr id="113"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8E94144-B26A-48FF-A295-CC8BF3EAF3E5}"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Respostas às Questões de Pesquisa</a:t>
            </a:r>
            <a:endParaRPr b="0" lang="pt-BR" sz="3600" spc="-1" strike="noStrike">
              <a:latin typeface="Arial"/>
            </a:endParaRPr>
          </a:p>
        </p:txBody>
      </p:sp>
      <p:sp>
        <p:nvSpPr>
          <p:cNvPr id="304"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No caso das PLAs MM nas duas versões, no geral, houve uma grande variação entre os resultados das configurações.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Ao analisar o teste do Vargha-Delaney, juntamente com as medianas e os valores mínimos de ED e a diversidade de soluções otimizadas, é possível verificar que a configuração com melhor desempenho utiliza um tamanho da população de 100 indivíduos, com 30.000 avaliações de aptidão, o que totaliza 300 gerações.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Além do mais, com 40% de probabilidade de cruzamento e 80\% de probabilidade de mutação, utilizando todos os operadores de mutação.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1" lang="pt-BR" sz="1800" spc="-1" strike="noStrike">
                <a:solidFill>
                  <a:srgbClr val="404040"/>
                </a:solidFill>
                <a:latin typeface="Arial Rounded MT Bold"/>
                <a:ea typeface="DejaVu Sans"/>
              </a:rPr>
              <a:t>Portanto, a hipótese H1 é válida.</a:t>
            </a:r>
            <a:endParaRPr b="0" lang="pt-BR" sz="1800" spc="-1" strike="noStrike">
              <a:latin typeface="Arial"/>
            </a:endParaRPr>
          </a:p>
        </p:txBody>
      </p:sp>
      <p:sp>
        <p:nvSpPr>
          <p:cNvPr id="305"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C217D65-E28F-48CB-B03A-F5040CBCF53C}"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Ameaças à validade</a:t>
            </a:r>
            <a:endParaRPr b="0" lang="pt-BR" sz="3600" spc="-1" strike="noStrike">
              <a:latin typeface="Arial"/>
            </a:endParaRPr>
          </a:p>
        </p:txBody>
      </p:sp>
      <p:sp>
        <p:nvSpPr>
          <p:cNvPr id="307"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As PLAs utilizadas nos experimentos são acadêmicas. A realização de experimentos com PLAs da indústria poderia reforçar os resultados que foram observados nesta seção.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verificada uma variação nos resultados para a PLA MM nas duas versões utilizadas. Com isto, é necessário realizar novos experimentos a fim de verificar os motivos dessas variações.</a:t>
            </a:r>
            <a:endParaRPr b="0" lang="pt-BR" sz="1800" spc="-1" strike="noStrike">
              <a:latin typeface="Arial"/>
            </a:endParaRPr>
          </a:p>
        </p:txBody>
      </p:sp>
      <p:sp>
        <p:nvSpPr>
          <p:cNvPr id="308"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0871690-AD1B-4A5A-B4E9-AE4A8DFC6A17}"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Conclusão</a:t>
            </a:r>
            <a:endParaRPr b="0" lang="pt-BR" sz="3600" spc="-1" strike="noStrike">
              <a:latin typeface="Arial"/>
            </a:endParaRPr>
          </a:p>
        </p:txBody>
      </p:sp>
      <p:sp>
        <p:nvSpPr>
          <p:cNvPr id="310" name="CustomShape 2"/>
          <p:cNvSpPr/>
          <p:nvPr/>
        </p:nvSpPr>
        <p:spPr>
          <a:xfrm>
            <a:off x="677160" y="1872720"/>
            <a:ext cx="9402120" cy="3879720"/>
          </a:xfrm>
          <a:prstGeom prst="rect">
            <a:avLst/>
          </a:prstGeom>
          <a:noFill/>
          <a:ln>
            <a:noFill/>
          </a:ln>
        </p:spPr>
        <p:style>
          <a:lnRef idx="0"/>
          <a:fillRef idx="0"/>
          <a:effectRef idx="0"/>
          <a:fontRef idx="minor"/>
        </p:style>
        <p:txBody>
          <a:bodyPr lIns="90000" rIns="90000" tIns="45000" bIns="45000">
            <a:noAutofit/>
          </a:bodyPr>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realizada a avaliação de cinco configurações do processo de otimização </a:t>
            </a:r>
            <a:r>
              <a:rPr b="0" lang="pt-BR" sz="1800" spc="-1" strike="noStrike">
                <a:solidFill>
                  <a:srgbClr val="404040"/>
                </a:solidFill>
                <a:latin typeface="Arial Rounded MT Bold"/>
                <a:ea typeface="DejaVu Sans"/>
              </a:rPr>
              <a:t>para 4 PLAs.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São duas versões da PLA AGM e duas versões da PLA MM.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formuladas duas questões de pesquisa para verificar qual é a </a:t>
            </a:r>
            <a:r>
              <a:rPr b="0" lang="pt-BR" sz="1800" spc="-1" strike="noStrike">
                <a:solidFill>
                  <a:srgbClr val="404040"/>
                </a:solidFill>
                <a:latin typeface="Arial Rounded MT Bold"/>
                <a:ea typeface="DejaVu Sans"/>
              </a:rPr>
              <a:t>melhor combinação de operadores de cruzamento e de parâmetros do </a:t>
            </a:r>
            <a:r>
              <a:rPr b="0" lang="pt-BR" sz="1800" spc="-1" strike="noStrike">
                <a:solidFill>
                  <a:srgbClr val="404040"/>
                </a:solidFill>
                <a:latin typeface="Arial Rounded MT Bold"/>
                <a:ea typeface="DejaVu Sans"/>
              </a:rPr>
              <a:t>processo de otimização.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 </a:t>
            </a:r>
            <a:endParaRPr b="0" lang="pt-BR" sz="1800" spc="-1" strike="noStrike">
              <a:latin typeface="Arial"/>
            </a:endParaRPr>
          </a:p>
        </p:txBody>
      </p:sp>
      <p:sp>
        <p:nvSpPr>
          <p:cNvPr id="311"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CA0DDA6-DEFD-48D8-85CA-AE8575C03388}"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Conclusão</a:t>
            </a:r>
            <a:endParaRPr b="0" lang="pt-BR" sz="3600" spc="-1" strike="noStrike">
              <a:latin typeface="Arial"/>
            </a:endParaRPr>
          </a:p>
        </p:txBody>
      </p:sp>
      <p:sp>
        <p:nvSpPr>
          <p:cNvPr id="313" name="CustomShape 2"/>
          <p:cNvSpPr/>
          <p:nvPr/>
        </p:nvSpPr>
        <p:spPr>
          <a:xfrm>
            <a:off x="677160" y="1656720"/>
            <a:ext cx="9402120" cy="3879720"/>
          </a:xfrm>
          <a:prstGeom prst="rect">
            <a:avLst/>
          </a:prstGeom>
          <a:noFill/>
          <a:ln>
            <a:noFill/>
          </a:ln>
        </p:spPr>
        <p:style>
          <a:lnRef idx="0"/>
          <a:fillRef idx="0"/>
          <a:effectRef idx="0"/>
          <a:fontRef idx="minor"/>
        </p:style>
        <p:txBody>
          <a:bodyPr lIns="90000" rIns="90000" tIns="45000" bIns="45000">
            <a:noAutofit/>
          </a:bodyPr>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De forma geral, a melhor configuração de operadores de cruzamento se obtém utilizando o FdC e MC.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 número de gerações do algoritmo de otimização impacta na evolução das PLAs. Utilizar um número de 300 gerações ao invés de 15, permite com que as PLAs tenham mais tempo para evoluir durante o processo de otimização.</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realizados testes estatísticos como Shapiro-Wilk, Kruskal-Wallis e Vargha-Delaney.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Também foi avaliada a diversidade de soluções otimizadas por meio do cálculo do HV e também a Distância Euclidiana das soluções em relação à solução ideal. </a:t>
            </a:r>
            <a:endParaRPr b="0" lang="pt-BR" sz="1800" spc="-1" strike="noStrike">
              <a:latin typeface="Arial"/>
            </a:endParaRPr>
          </a:p>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Este trabalho contribuirá com a realização de próximos experimentos que serão realizados, visto que fornecerá uma base sobre quais configurações utilizar no processo de otimização de PLA.</a:t>
            </a:r>
            <a:endParaRPr b="0" lang="pt-BR" sz="1800" spc="-1" strike="noStrike">
              <a:latin typeface="Arial"/>
            </a:endParaRPr>
          </a:p>
        </p:txBody>
      </p:sp>
      <p:sp>
        <p:nvSpPr>
          <p:cNvPr id="314"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4492517-51CD-4B3E-A484-D2435554429F}"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Referências</a:t>
            </a:r>
            <a:endParaRPr b="0" lang="pt-BR" sz="3600" spc="-1" strike="noStrike">
              <a:latin typeface="Arial"/>
            </a:endParaRPr>
          </a:p>
        </p:txBody>
      </p:sp>
      <p:sp>
        <p:nvSpPr>
          <p:cNvPr id="316" name="CustomShape 2"/>
          <p:cNvSpPr/>
          <p:nvPr/>
        </p:nvSpPr>
        <p:spPr>
          <a:xfrm>
            <a:off x="677160" y="1656720"/>
            <a:ext cx="9402120" cy="3879720"/>
          </a:xfrm>
          <a:prstGeom prst="rect">
            <a:avLst/>
          </a:prstGeom>
          <a:noFill/>
          <a:ln>
            <a:noFill/>
          </a:ln>
        </p:spPr>
        <p:style>
          <a:lnRef idx="0"/>
          <a:fillRef idx="0"/>
          <a:effectRef idx="0"/>
          <a:fontRef idx="minor"/>
        </p:style>
        <p:txBody>
          <a:bodyPr lIns="90000" rIns="90000" tIns="45000" bIns="45000">
            <a:noAutofit/>
          </a:bodyPr>
          <a:p>
            <a:pPr lvl="2" marL="648000" indent="-21600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Willian Marques Freire, Simone de França Tonhão, William de Araujo </a:t>
            </a:r>
            <a:r>
              <a:rPr b="0" lang="pt-BR" sz="1800" spc="-1" strike="noStrike">
                <a:solidFill>
                  <a:srgbClr val="404040"/>
                </a:solidFill>
                <a:latin typeface="Arial Rounded MT Bold"/>
                <a:ea typeface="DejaVu Sans"/>
              </a:rPr>
              <a:t>Cadette, Marcelo Yudi Shigenaga, Tiago Piperno Bonetti, Fernando dos </a:t>
            </a:r>
            <a:r>
              <a:rPr b="0" lang="pt-BR" sz="1800" spc="-1" strike="noStrike">
                <a:solidFill>
                  <a:srgbClr val="404040"/>
                </a:solidFill>
                <a:latin typeface="Arial Rounded MT Bold"/>
                <a:ea typeface="DejaVu Sans"/>
              </a:rPr>
              <a:t>Santos Felizardo. Avaliação de configurações de experimentos em projeto </a:t>
            </a:r>
            <a:r>
              <a:rPr b="0" lang="pt-BR" sz="1800" spc="-1" strike="noStrike">
                <a:solidFill>
                  <a:srgbClr val="404040"/>
                </a:solidFill>
                <a:latin typeface="Arial Rounded MT Bold"/>
                <a:ea typeface="DejaVu Sans"/>
              </a:rPr>
              <a:t>de PLA baseado em busca. 2021.</a:t>
            </a:r>
            <a:endParaRPr b="0" lang="pt-BR" sz="1800" spc="-1" strike="noStrike">
              <a:latin typeface="Arial"/>
            </a:endParaRPr>
          </a:p>
        </p:txBody>
      </p:sp>
      <p:sp>
        <p:nvSpPr>
          <p:cNvPr id="317"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494FB23-1EFE-4520-B2A3-51254B07F99C}"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15"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 abordagem de Otimização de Arquiteturas de Linha de Produto de Software (MOA4PLA) especifica o processo de otimização de projetos de PLA tratando-os como um problema de otimização multiobjetivo que pode ser resolvido por algoritmos de busca;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É composta por várias funções objetivo, compostas por métricas de software que fornecem informações sobre propriedades arquiteturais importantes para o projeto de uma PLA;</a:t>
            </a:r>
            <a:endParaRPr b="0" lang="pt-BR" sz="1800" spc="-1" strike="noStrike">
              <a:latin typeface="Arial"/>
            </a:endParaRPr>
          </a:p>
        </p:txBody>
      </p:sp>
      <p:sp>
        <p:nvSpPr>
          <p:cNvPr id="116"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8C429AF-072E-4687-925D-EB64ECC9003B}"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18"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 MOA4PLA foi implementada na ferramenta OPLA-Tool v2.0, que foi criada para automatizar a aplicação da MOA4PLA;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A OPLA-Tool v2.0 tem como objetivo gerar soluções automáticas de uma PLA levando em consideração um conjunto de objetivos selecionados pelo usuário;</a:t>
            </a:r>
            <a:endParaRPr b="0" lang="pt-BR" sz="1800" spc="-1" strike="noStrike">
              <a:latin typeface="Arial"/>
            </a:endParaRPr>
          </a:p>
        </p:txBody>
      </p:sp>
      <p:sp>
        <p:nvSpPr>
          <p:cNvPr id="119"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81D915C-88C1-4A5C-9ABE-EC719A5A61B7}"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21"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Foi utilizado o algoritmo NSGA-II (Non-dominated Sorting Genetic Algorithm), um algoritmo genético multiobjetivo que permite a otimização simultânea de mais de um objetivo;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Os objetivos são constituídos por métricas de software, relacionadas a propriedades arquiteturais;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Para utilizar o NSGA-II é necessário configurar o tamanho da população, número de gerações do processo evolutivo, assim como os operadores de mutação e cruzamento;</a:t>
            </a:r>
            <a:endParaRPr b="0" lang="pt-BR" sz="1800" spc="-1" strike="noStrike">
              <a:latin typeface="Arial"/>
            </a:endParaRPr>
          </a:p>
        </p:txBody>
      </p:sp>
      <p:sp>
        <p:nvSpPr>
          <p:cNvPr id="122"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18122F7-3B43-498C-A55B-ED588D98D614}"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77160" y="609480"/>
            <a:ext cx="9633960" cy="131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pt-BR" sz="3600" spc="-1" strike="noStrike">
                <a:solidFill>
                  <a:srgbClr val="0f6fc6"/>
                </a:solidFill>
                <a:latin typeface="Arial Rounded MT Bold"/>
                <a:ea typeface="DejaVu Sans"/>
              </a:rPr>
              <a:t>Introdução</a:t>
            </a:r>
            <a:endParaRPr b="0" lang="pt-BR" sz="3600" spc="-1" strike="noStrike">
              <a:latin typeface="Arial"/>
            </a:endParaRPr>
          </a:p>
        </p:txBody>
      </p:sp>
      <p:sp>
        <p:nvSpPr>
          <p:cNvPr id="124" name="CustomShape 2"/>
          <p:cNvSpPr/>
          <p:nvPr/>
        </p:nvSpPr>
        <p:spPr>
          <a:xfrm>
            <a:off x="677160" y="2160720"/>
            <a:ext cx="9402120" cy="3879720"/>
          </a:xfrm>
          <a:prstGeom prst="rect">
            <a:avLst/>
          </a:prstGeom>
          <a:noFill/>
          <a:ln>
            <a:noFill/>
          </a:ln>
        </p:spPr>
        <p:style>
          <a:lnRef idx="0"/>
          <a:fillRef idx="0"/>
          <a:effectRef idx="0"/>
          <a:fontRef idx="minor"/>
        </p:style>
        <p:txBody>
          <a:bodyPr lIns="90000" rIns="90000" tIns="45000" bIns="45000">
            <a:noAutofit/>
          </a:bodyPr>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selecionadas quatro PLAs, sendo duas versões da AGM (Arcade Game Maker) e duas versões da MM (Mobile Media);</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feitos dois estudos com o mesmo protocolo;</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definidas seis configurações distintas;</a:t>
            </a:r>
            <a:endParaRPr b="0" lang="pt-BR" sz="18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pt-BR" sz="1800" spc="-1" strike="noStrike">
                <a:solidFill>
                  <a:srgbClr val="404040"/>
                </a:solidFill>
                <a:latin typeface="Arial Rounded MT Bold"/>
                <a:ea typeface="DejaVu Sans"/>
              </a:rPr>
              <a:t>Foram utilizados testes estatísticos e medidas específicas para o contexto de otimização de PLA;</a:t>
            </a:r>
            <a:endParaRPr b="0" lang="pt-BR" sz="1800" spc="-1" strike="noStrike">
              <a:latin typeface="Arial"/>
            </a:endParaRPr>
          </a:p>
        </p:txBody>
      </p:sp>
      <p:sp>
        <p:nvSpPr>
          <p:cNvPr id="125" name="CustomShape 3"/>
          <p:cNvSpPr/>
          <p:nvPr/>
        </p:nvSpPr>
        <p:spPr>
          <a:xfrm>
            <a:off x="9403560" y="6041520"/>
            <a:ext cx="76464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618CAF0-EE4D-4D16-AFE1-8DCB5B0114BA}" type="slidenum">
              <a:rPr b="0" lang="pt-BR" sz="1050" spc="-1" strike="noStrike">
                <a:solidFill>
                  <a:srgbClr val="0f6fc6"/>
                </a:solidFill>
                <a:latin typeface="Trebuchet MS"/>
                <a:ea typeface="DejaVu Sans"/>
              </a:rPr>
              <a:t>&lt;number&gt;</a:t>
            </a:fld>
            <a:endParaRPr b="0" lang="pt-BR" sz="10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Slice</Template>
  <TotalTime>1350</TotalTime>
  <Application>LibreOffice/6.4.7.2$Linux_X86_64 LibreOffice_project/40$Build-2</Application>
  <Words>5</Words>
  <Paragraphs>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2019-04-11T21:01:10Z</dcterms:created>
  <dc:creator>Luciane Baldo Nicolodi</dc:creator>
  <dc:description/>
  <dc:language>pt-BR</dc:language>
  <cp:lastModifiedBy/>
  <dcterms:modified xsi:type="dcterms:W3CDTF">2021-06-23T11:06:24Z</dcterms:modified>
  <cp:revision>120</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