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257" r:id="rId4"/>
    <p:sldId id="270" r:id="rId5"/>
    <p:sldId id="258" r:id="rId6"/>
    <p:sldId id="260" r:id="rId7"/>
    <p:sldId id="261" r:id="rId8"/>
    <p:sldId id="271" r:id="rId9"/>
    <p:sldId id="262" r:id="rId10"/>
    <p:sldId id="263" r:id="rId11"/>
    <p:sldId id="264" r:id="rId12"/>
    <p:sldId id="272" r:id="rId13"/>
    <p:sldId id="273" r:id="rId14"/>
    <p:sldId id="265" r:id="rId15"/>
    <p:sldId id="274" r:id="rId16"/>
    <p:sldId id="276" r:id="rId17"/>
    <p:sldId id="275" r:id="rId18"/>
    <p:sldId id="266" r:id="rId19"/>
    <p:sldId id="277" r:id="rId20"/>
    <p:sldId id="278" r:id="rId21"/>
    <p:sldId id="279" r:id="rId22"/>
    <p:sldId id="268" r:id="rId23"/>
    <p:sldId id="280" r:id="rId24"/>
    <p:sldId id="281" r:id="rId25"/>
    <p:sldId id="282" r:id="rId26"/>
    <p:sldId id="283" r:id="rId27"/>
    <p:sldId id="267" r:id="rId28"/>
    <p:sldId id="284" r:id="rId29"/>
    <p:sldId id="285" r:id="rId30"/>
    <p:sldId id="286" r:id="rId31"/>
    <p:sldId id="287" r:id="rId32"/>
    <p:sldId id="291" r:id="rId33"/>
    <p:sldId id="292" r:id="rId34"/>
    <p:sldId id="288" r:id="rId35"/>
    <p:sldId id="293" r:id="rId36"/>
    <p:sldId id="294" r:id="rId37"/>
    <p:sldId id="295" r:id="rId38"/>
    <p:sldId id="296" r:id="rId39"/>
    <p:sldId id="289" r:id="rId40"/>
    <p:sldId id="297" r:id="rId41"/>
    <p:sldId id="298" r:id="rId42"/>
    <p:sldId id="299" r:id="rId43"/>
    <p:sldId id="300" r:id="rId44"/>
    <p:sldId id="301" r:id="rId45"/>
    <p:sldId id="290" r:id="rId46"/>
    <p:sldId id="303" r:id="rId47"/>
    <p:sldId id="302"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tree" id="{E2D8AC32-0029-4829-902E-22DFE6862627}">
          <p14:sldIdLst>
            <p14:sldId id="256"/>
            <p14:sldId id="259"/>
            <p14:sldId id="257"/>
            <p14:sldId id="270"/>
          </p14:sldIdLst>
        </p14:section>
        <p14:section name="Compilation and execution" id="{516A217E-3860-4530-9167-8B864740BE06}">
          <p14:sldIdLst>
            <p14:sldId id="258"/>
            <p14:sldId id="260"/>
          </p14:sldIdLst>
        </p14:section>
        <p14:section name="Commands" id="{84128B0F-A9F7-4195-905E-E89378D3A9E5}">
          <p14:sldIdLst>
            <p14:sldId id="261"/>
            <p14:sldId id="271"/>
          </p14:sldIdLst>
        </p14:section>
        <p14:section name="Contents" id="{63491236-10D1-4562-B513-9DEC1D367C4D}">
          <p14:sldIdLst>
            <p14:sldId id="262"/>
            <p14:sldId id="263"/>
          </p14:sldIdLst>
        </p14:section>
        <p14:section name="Insert the first data" id="{4F431E83-4F2C-49DA-A183-E749B958A416}">
          <p14:sldIdLst>
            <p14:sldId id="264"/>
            <p14:sldId id="272"/>
            <p14:sldId id="273"/>
          </p14:sldIdLst>
        </p14:section>
        <p14:section name="Insert the second data" id="{92D1E57B-2FC9-4569-9AC8-DCF8899301AB}">
          <p14:sldIdLst>
            <p14:sldId id="265"/>
            <p14:sldId id="274"/>
            <p14:sldId id="276"/>
            <p14:sldId id="275"/>
          </p14:sldIdLst>
        </p14:section>
        <p14:section name="Leaf overflow" id="{07592791-90B6-4BCC-ACEA-8CB2C2F3093D}">
          <p14:sldIdLst>
            <p14:sldId id="266"/>
            <p14:sldId id="277"/>
            <p14:sldId id="278"/>
            <p14:sldId id="279"/>
          </p14:sldIdLst>
        </p14:section>
        <p14:section name="Root internal node overflow" id="{677C0F36-BD10-4404-8931-19F1BCB8AED8}">
          <p14:sldIdLst>
            <p14:sldId id="268"/>
            <p14:sldId id="280"/>
            <p14:sldId id="281"/>
            <p14:sldId id="282"/>
            <p14:sldId id="283"/>
          </p14:sldIdLst>
        </p14:section>
        <p14:section name="Non-root internal node overflow" id="{788A711D-3356-4F6D-8744-1523A782677C}">
          <p14:sldIdLst>
            <p14:sldId id="267"/>
            <p14:sldId id="284"/>
            <p14:sldId id="285"/>
            <p14:sldId id="286"/>
          </p14:sldIdLst>
        </p14:section>
        <p14:section name="The concept of re-distribution" id="{21E3B7BD-9C7F-45F5-917E-74CB71E3EF69}">
          <p14:sldIdLst>
            <p14:sldId id="287"/>
            <p14:sldId id="291"/>
            <p14:sldId id="292"/>
          </p14:sldIdLst>
        </p14:section>
        <p14:section name="Merge LEFT leaf nodes with same parent" id="{43879D7D-F50E-4E8F-9EEC-8EC1FB0D4385}">
          <p14:sldIdLst>
            <p14:sldId id="288"/>
            <p14:sldId id="293"/>
            <p14:sldId id="294"/>
            <p14:sldId id="295"/>
            <p14:sldId id="296"/>
          </p14:sldIdLst>
        </p14:section>
        <p14:section name="Merge LEFT internal nodes" id="{B6FA43DC-3FFF-49CC-A579-F8270DF8127C}">
          <p14:sldIdLst>
            <p14:sldId id="289"/>
            <p14:sldId id="297"/>
            <p14:sldId id="298"/>
            <p14:sldId id="299"/>
            <p14:sldId id="300"/>
            <p14:sldId id="301"/>
          </p14:sldIdLst>
        </p14:section>
        <p14:section name="The rules of root internal node" id="{EB5C70F1-7CDA-4C4C-9FEE-FF9D354D3456}">
          <p14:sldIdLst>
            <p14:sldId id="290"/>
            <p14:sldId id="303"/>
          </p14:sldIdLst>
        </p14:section>
        <p14:section name="Merge LEFT leaf nodes with different parent" id="{56A6C818-63DB-40C1-95D1-BBECAE5D10C5}">
          <p14:sldIdLst>
            <p14:sldId id="302"/>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1A4CF-5F23-48FA-8969-C780D110EA00}" type="datetimeFigureOut">
              <a:rPr lang="zh-TW" altLang="en-US" smtClean="0"/>
              <a:t>2023/5/21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3BA32-BAF5-406F-BE0B-0AA4EC562141}" type="slidenum">
              <a:rPr lang="zh-TW" altLang="en-US" smtClean="0"/>
              <a:t>‹#›</a:t>
            </a:fld>
            <a:endParaRPr lang="zh-TW" altLang="en-US"/>
          </a:p>
        </p:txBody>
      </p:sp>
    </p:spTree>
    <p:extLst>
      <p:ext uri="{BB962C8B-B14F-4D97-AF65-F5344CB8AC3E}">
        <p14:creationId xmlns:p14="http://schemas.microsoft.com/office/powerpoint/2010/main" val="319539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603BA32-BAF5-406F-BE0B-0AA4EC562141}" type="slidenum">
              <a:rPr lang="zh-TW" altLang="en-US" smtClean="0"/>
              <a:t>30</a:t>
            </a:fld>
            <a:endParaRPr lang="zh-TW" altLang="en-US"/>
          </a:p>
        </p:txBody>
      </p:sp>
    </p:spTree>
    <p:extLst>
      <p:ext uri="{BB962C8B-B14F-4D97-AF65-F5344CB8AC3E}">
        <p14:creationId xmlns:p14="http://schemas.microsoft.com/office/powerpoint/2010/main" val="6904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F697129-29F4-4746-B113-B0E8C54FB761}"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276280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1491670-AC3B-498C-96F9-C420B42E975F}"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403467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3241FB9-9313-4EB5-9773-EA62A085A104}"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8477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881A490-B6E4-44E7-A500-C844596A99C1}"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413466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163576B-A53E-4925-B678-940BC289E541}"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06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2BAB29-7955-42B9-9A90-3B988C4AE55B}"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2034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568B6B-2E4B-4A5D-9ADD-3314F077A677}"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1692829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CA17B9D-5489-4D88-BFBA-A37E1D57F6A6}"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303391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9C5BCAD-F250-4BD2-9F78-C06DFBD8B86C}"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302702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2AF012E-FA30-4052-AD69-D827A43EDA73}"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153689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9F1B454-71C0-445E-88A5-E2E3BCF5023F}"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34346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D67959E-4210-4581-B0C2-56CEFD2F688B}" type="datetime1">
              <a:rPr lang="zh-TW" altLang="en-US" smtClean="0"/>
              <a:t>2023/5/21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269429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3D29153-93D5-4B19-ABD9-0592D41C55D8}" type="datetime1">
              <a:rPr lang="zh-TW" altLang="en-US" smtClean="0"/>
              <a:t>2023/5/21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3858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A0B11-054B-45DD-9F5D-E2CF9BBF8405}" type="datetime1">
              <a:rPr lang="zh-TW" altLang="en-US" smtClean="0"/>
              <a:t>2023/5/21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204336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23A87AB-0513-4E58-8705-0FC626093DE0}"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274173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978EB381-415E-4823-8DE7-DDAA28583B4F}"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409634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DA9F62-5794-4BDC-A243-FF4327690FD5}" type="datetime1">
              <a:rPr lang="zh-TW" altLang="en-US" smtClean="0"/>
              <a:t>2023/5/21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43F28-2E38-4A46-AEC7-E49C048B6FD4}" type="slidenum">
              <a:rPr lang="zh-TW" altLang="en-US" smtClean="0"/>
              <a:t>‹#›</a:t>
            </a:fld>
            <a:endParaRPr lang="zh-TW" altLang="en-US"/>
          </a:p>
        </p:txBody>
      </p:sp>
    </p:spTree>
    <p:extLst>
      <p:ext uri="{BB962C8B-B14F-4D97-AF65-F5344CB8AC3E}">
        <p14:creationId xmlns:p14="http://schemas.microsoft.com/office/powerpoint/2010/main" val="490238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87ED53-C951-4A4D-9102-93085A398110}"/>
              </a:ext>
            </a:extLst>
          </p:cNvPr>
          <p:cNvSpPr>
            <a:spLocks noGrp="1"/>
          </p:cNvSpPr>
          <p:nvPr>
            <p:ph type="ctrTitle"/>
          </p:nvPr>
        </p:nvSpPr>
        <p:spPr/>
        <p:txBody>
          <a:bodyPr/>
          <a:lstStyle/>
          <a:p>
            <a:r>
              <a:rPr lang="en-US" altLang="zh-TW" dirty="0"/>
              <a:t>B+</a:t>
            </a:r>
            <a:r>
              <a:rPr lang="zh-TW" altLang="en-US" dirty="0"/>
              <a:t> </a:t>
            </a:r>
            <a:r>
              <a:rPr lang="en-US" altLang="zh-TW" dirty="0"/>
              <a:t>Tree</a:t>
            </a:r>
            <a:endParaRPr lang="zh-TW" altLang="en-US" dirty="0"/>
          </a:p>
        </p:txBody>
      </p:sp>
      <p:sp>
        <p:nvSpPr>
          <p:cNvPr id="3" name="副標題 2">
            <a:extLst>
              <a:ext uri="{FF2B5EF4-FFF2-40B4-BE49-F238E27FC236}">
                <a16:creationId xmlns:a16="http://schemas.microsoft.com/office/drawing/2014/main" id="{BA52EA62-5B8A-4F35-83BF-AA8EBA1D8315}"/>
              </a:ext>
            </a:extLst>
          </p:cNvPr>
          <p:cNvSpPr>
            <a:spLocks noGrp="1"/>
          </p:cNvSpPr>
          <p:nvPr>
            <p:ph type="subTitle" idx="1"/>
          </p:nvPr>
        </p:nvSpPr>
        <p:spPr/>
        <p:txBody>
          <a:bodyPr/>
          <a:lstStyle/>
          <a:p>
            <a:r>
              <a:rPr lang="en-US" altLang="zh-TW" dirty="0"/>
              <a:t>408410120 </a:t>
            </a:r>
            <a:r>
              <a:rPr lang="zh-TW" altLang="en-US" dirty="0"/>
              <a:t>鍾博丞 </a:t>
            </a:r>
            <a:r>
              <a:rPr lang="en-US" altLang="zh-TW" dirty="0"/>
              <a:t>CSIE CCU</a:t>
            </a:r>
          </a:p>
          <a:p>
            <a:r>
              <a:rPr lang="en-US" altLang="zh-TW" dirty="0"/>
              <a:t>2023.05.21</a:t>
            </a:r>
            <a:endParaRPr lang="zh-TW" altLang="en-US" dirty="0"/>
          </a:p>
        </p:txBody>
      </p:sp>
      <p:sp>
        <p:nvSpPr>
          <p:cNvPr id="4" name="投影片編號版面配置區 3">
            <a:extLst>
              <a:ext uri="{FF2B5EF4-FFF2-40B4-BE49-F238E27FC236}">
                <a16:creationId xmlns:a16="http://schemas.microsoft.com/office/drawing/2014/main" id="{798BC76A-928E-4188-AC5C-0507D3E4446A}"/>
              </a:ext>
            </a:extLst>
          </p:cNvPr>
          <p:cNvSpPr>
            <a:spLocks noGrp="1"/>
          </p:cNvSpPr>
          <p:nvPr>
            <p:ph type="sldNum" sz="quarter" idx="12"/>
          </p:nvPr>
        </p:nvSpPr>
        <p:spPr/>
        <p:txBody>
          <a:bodyPr/>
          <a:lstStyle/>
          <a:p>
            <a:fld id="{48943F28-2E38-4A46-AEC7-E49C048B6FD4}" type="slidenum">
              <a:rPr lang="zh-TW" altLang="en-US" smtClean="0"/>
              <a:t>1</a:t>
            </a:fld>
            <a:endParaRPr lang="zh-TW" altLang="en-US"/>
          </a:p>
        </p:txBody>
      </p:sp>
    </p:spTree>
    <p:extLst>
      <p:ext uri="{BB962C8B-B14F-4D97-AF65-F5344CB8AC3E}">
        <p14:creationId xmlns:p14="http://schemas.microsoft.com/office/powerpoint/2010/main" val="85818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 (2)</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t>Merge</a:t>
            </a:r>
          </a:p>
          <a:p>
            <a:pPr lvl="2"/>
            <a:r>
              <a:rPr lang="en-US" altLang="zh-TW" dirty="0"/>
              <a:t>Merge two data leaf nodes</a:t>
            </a:r>
          </a:p>
          <a:p>
            <a:pPr lvl="2"/>
            <a:r>
              <a:rPr lang="en-US" altLang="zh-TW" dirty="0"/>
              <a:t>Merge two internal nodes</a:t>
            </a:r>
          </a:p>
          <a:p>
            <a:pPr lvl="1"/>
            <a:r>
              <a:rPr lang="en-US" altLang="zh-TW" dirty="0"/>
              <a:t>Move</a:t>
            </a:r>
          </a:p>
          <a:p>
            <a:pPr lvl="2"/>
            <a:r>
              <a:rPr lang="en-US" altLang="zh-TW" dirty="0"/>
              <a:t>Merge two data leaf nodes</a:t>
            </a:r>
          </a:p>
          <a:p>
            <a:pPr lvl="2"/>
            <a:r>
              <a:rPr lang="en-US" altLang="zh-TW" dirty="0"/>
              <a:t>Merge two internal nodes</a:t>
            </a:r>
          </a:p>
          <a:p>
            <a:pPr lvl="1"/>
            <a:r>
              <a:rPr lang="en-US" altLang="zh-TW" dirty="0"/>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10</a:t>
            </a:fld>
            <a:endParaRPr lang="zh-TW" altLang="en-US"/>
          </a:p>
        </p:txBody>
      </p:sp>
    </p:spTree>
    <p:extLst>
      <p:ext uri="{BB962C8B-B14F-4D97-AF65-F5344CB8AC3E}">
        <p14:creationId xmlns:p14="http://schemas.microsoft.com/office/powerpoint/2010/main" val="281417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a:xfrm>
            <a:off x="677334" y="2160589"/>
            <a:ext cx="8596668" cy="4464800"/>
          </a:xfrm>
        </p:spPr>
        <p:txBody>
          <a:bodyPr>
            <a:normAutofit/>
          </a:bodyPr>
          <a:lstStyle/>
          <a:p>
            <a:r>
              <a:rPr lang="en-US" altLang="zh-TW" dirty="0"/>
              <a:t>Insertion</a:t>
            </a:r>
          </a:p>
          <a:p>
            <a:pPr lvl="1"/>
            <a:r>
              <a:rPr lang="en-US" altLang="zh-TW" dirty="0"/>
              <a:t>The first data</a:t>
            </a:r>
          </a:p>
          <a:p>
            <a:pPr lvl="1"/>
            <a:r>
              <a:rPr lang="en-US" altLang="zh-TW" dirty="0">
                <a:solidFill>
                  <a:schemeClr val="bg1">
                    <a:lumMod val="65000"/>
                  </a:schemeClr>
                </a:solidFill>
              </a:rPr>
              <a:t>The second data</a:t>
            </a:r>
          </a:p>
          <a:p>
            <a:pPr lvl="1"/>
            <a:r>
              <a:rPr lang="en-US" altLang="zh-TW" dirty="0">
                <a:solidFill>
                  <a:schemeClr val="bg1">
                    <a:lumMod val="65000"/>
                  </a:schemeClr>
                </a:solidFill>
              </a:rPr>
              <a:t>Split the data leaf node when the data leaf overflows</a:t>
            </a:r>
          </a:p>
          <a:p>
            <a:pPr lvl="1"/>
            <a:r>
              <a:rPr lang="en-US" altLang="zh-TW" dirty="0">
                <a:solidFill>
                  <a:schemeClr val="bg1">
                    <a:lumMod val="65000"/>
                  </a:schemeClr>
                </a:solidFill>
              </a:rPr>
              <a:t>Split the internal node when the root internal node overflows</a:t>
            </a:r>
          </a:p>
          <a:p>
            <a:pPr lvl="1"/>
            <a:r>
              <a:rPr lang="en-US" altLang="zh-TW" dirty="0">
                <a:solidFill>
                  <a:schemeClr val="bg1">
                    <a:lumMod val="65000"/>
                  </a:schemeClr>
                </a:solidFill>
              </a:rPr>
              <a:t>Split the internal node when the non-root internal node overflows</a:t>
            </a:r>
          </a:p>
          <a:p>
            <a:r>
              <a:rPr lang="en-US" altLang="zh-TW" dirty="0">
                <a:solidFill>
                  <a:schemeClr val="bg1">
                    <a:lumMod val="65000"/>
                  </a:schemeClr>
                </a:solidFill>
              </a:rPr>
              <a:t>Deletion and Re-Distribution</a:t>
            </a:r>
          </a:p>
          <a:p>
            <a:pPr lvl="1"/>
            <a:r>
              <a:rPr lang="en-US" altLang="zh-TW" dirty="0">
                <a:solidFill>
                  <a:schemeClr val="bg1">
                    <a:lumMod val="65000"/>
                  </a:schemeClr>
                </a:solidFill>
              </a:rPr>
              <a:t>Merge</a:t>
            </a:r>
          </a:p>
          <a:p>
            <a:pPr lvl="1"/>
            <a:r>
              <a:rPr lang="en-US" altLang="zh-TW" dirty="0">
                <a:solidFill>
                  <a:schemeClr val="bg1">
                    <a:lumMod val="65000"/>
                  </a:schemeClr>
                </a:solidFill>
              </a:rPr>
              <a:t>Move</a:t>
            </a:r>
          </a:p>
          <a:p>
            <a:pPr lvl="1"/>
            <a:r>
              <a:rPr lang="en-US" altLang="zh-TW" dirty="0">
                <a:solidFill>
                  <a:schemeClr val="bg1">
                    <a:lumMod val="65000"/>
                  </a:schemeClr>
                </a:solidFill>
              </a:rPr>
              <a:t>Use These Two Rules to do Re-Distribution in Insertion</a:t>
            </a:r>
          </a:p>
          <a:p>
            <a:endParaRPr lang="zh-TW" altLang="en-US" dirty="0"/>
          </a:p>
        </p:txBody>
      </p:sp>
      <p:sp>
        <p:nvSpPr>
          <p:cNvPr id="4" name="投影片編號版面配置區 3">
            <a:extLst>
              <a:ext uri="{FF2B5EF4-FFF2-40B4-BE49-F238E27FC236}">
                <a16:creationId xmlns:a16="http://schemas.microsoft.com/office/drawing/2014/main" id="{5DFCD2C3-D39C-479E-BB5E-7C498F98BECD}"/>
              </a:ext>
            </a:extLst>
          </p:cNvPr>
          <p:cNvSpPr>
            <a:spLocks noGrp="1"/>
          </p:cNvSpPr>
          <p:nvPr>
            <p:ph type="sldNum" sz="quarter" idx="12"/>
          </p:nvPr>
        </p:nvSpPr>
        <p:spPr/>
        <p:txBody>
          <a:bodyPr/>
          <a:lstStyle/>
          <a:p>
            <a:fld id="{48943F28-2E38-4A46-AEC7-E49C048B6FD4}" type="slidenum">
              <a:rPr lang="zh-TW" altLang="en-US" smtClean="0"/>
              <a:t>11</a:t>
            </a:fld>
            <a:endParaRPr lang="zh-TW" altLang="en-US"/>
          </a:p>
        </p:txBody>
      </p:sp>
    </p:spTree>
    <p:extLst>
      <p:ext uri="{BB962C8B-B14F-4D97-AF65-F5344CB8AC3E}">
        <p14:creationId xmlns:p14="http://schemas.microsoft.com/office/powerpoint/2010/main" val="33814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9624D5-3014-420F-916B-C079B9C4B972}"/>
              </a:ext>
            </a:extLst>
          </p:cNvPr>
          <p:cNvSpPr>
            <a:spLocks noGrp="1"/>
          </p:cNvSpPr>
          <p:nvPr>
            <p:ph type="title"/>
          </p:nvPr>
        </p:nvSpPr>
        <p:spPr/>
        <p:txBody>
          <a:bodyPr/>
          <a:lstStyle/>
          <a:p>
            <a:r>
              <a:rPr lang="en-US" altLang="zh-TW" dirty="0"/>
              <a:t>Insert the First Data</a:t>
            </a:r>
            <a:endParaRPr lang="zh-TW" altLang="en-US" dirty="0"/>
          </a:p>
        </p:txBody>
      </p:sp>
      <p:sp>
        <p:nvSpPr>
          <p:cNvPr id="3" name="內容版面配置區 2">
            <a:extLst>
              <a:ext uri="{FF2B5EF4-FFF2-40B4-BE49-F238E27FC236}">
                <a16:creationId xmlns:a16="http://schemas.microsoft.com/office/drawing/2014/main" id="{A1AAAF65-14E3-4D60-8724-FA505D2D2033}"/>
              </a:ext>
            </a:extLst>
          </p:cNvPr>
          <p:cNvSpPr>
            <a:spLocks noGrp="1"/>
          </p:cNvSpPr>
          <p:nvPr>
            <p:ph idx="1"/>
          </p:nvPr>
        </p:nvSpPr>
        <p:spPr/>
        <p:txBody>
          <a:bodyPr/>
          <a:lstStyle/>
          <a:p>
            <a:r>
              <a:rPr lang="en-US" altLang="zh-TW" dirty="0"/>
              <a:t>We always have a root pointer to point to the root.</a:t>
            </a:r>
          </a:p>
          <a:p>
            <a:r>
              <a:rPr lang="en-US" altLang="zh-TW" dirty="0"/>
              <a:t>When the root is NULL, then it means that there is no data.</a:t>
            </a:r>
          </a:p>
          <a:p>
            <a:r>
              <a:rPr lang="en-US" altLang="zh-TW" dirty="0"/>
              <a:t>Therefore, when we insert the first data, we need to create a new data leaf node to store the actual data.</a:t>
            </a:r>
          </a:p>
          <a:p>
            <a:r>
              <a:rPr lang="en-US" altLang="zh-TW" dirty="0"/>
              <a:t>We also need to create a new internal node to be the new root.</a:t>
            </a:r>
            <a:endParaRPr lang="zh-TW" altLang="en-US" dirty="0"/>
          </a:p>
        </p:txBody>
      </p:sp>
      <p:sp>
        <p:nvSpPr>
          <p:cNvPr id="4" name="投影片編號版面配置區 3">
            <a:extLst>
              <a:ext uri="{FF2B5EF4-FFF2-40B4-BE49-F238E27FC236}">
                <a16:creationId xmlns:a16="http://schemas.microsoft.com/office/drawing/2014/main" id="{EE3DE66D-EBB3-4D23-8171-14942C915AEB}"/>
              </a:ext>
            </a:extLst>
          </p:cNvPr>
          <p:cNvSpPr>
            <a:spLocks noGrp="1"/>
          </p:cNvSpPr>
          <p:nvPr>
            <p:ph type="sldNum" sz="quarter" idx="12"/>
          </p:nvPr>
        </p:nvSpPr>
        <p:spPr/>
        <p:txBody>
          <a:bodyPr/>
          <a:lstStyle/>
          <a:p>
            <a:fld id="{48943F28-2E38-4A46-AEC7-E49C048B6FD4}" type="slidenum">
              <a:rPr lang="zh-TW" altLang="en-US" smtClean="0"/>
              <a:t>12</a:t>
            </a:fld>
            <a:endParaRPr lang="zh-TW" altLang="en-US"/>
          </a:p>
        </p:txBody>
      </p:sp>
    </p:spTree>
    <p:extLst>
      <p:ext uri="{BB962C8B-B14F-4D97-AF65-F5344CB8AC3E}">
        <p14:creationId xmlns:p14="http://schemas.microsoft.com/office/powerpoint/2010/main" val="20342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Insert the First Data</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p:txBody>
          <a:bodyPr/>
          <a:lstStyle/>
          <a:p>
            <a:r>
              <a:rPr lang="en-US" altLang="zh-TW" dirty="0"/>
              <a:t>Suppose that we create a new tree with order = 2 (capacity = 4)</a:t>
            </a:r>
          </a:p>
          <a:p>
            <a:r>
              <a:rPr lang="en-US" altLang="zh-TW" dirty="0"/>
              <a:t>We then insert a new value of 60</a:t>
            </a:r>
          </a:p>
          <a:p>
            <a:endParaRPr lang="en-US" altLang="zh-TW" dirty="0"/>
          </a:p>
          <a:p>
            <a:r>
              <a:rPr lang="en-US" altLang="zh-TW" dirty="0"/>
              <a:t>Create a new data leaf node and put the value into it</a:t>
            </a:r>
          </a:p>
          <a:p>
            <a:r>
              <a:rPr lang="en-US" altLang="zh-TW" dirty="0"/>
              <a:t>Create a new internal node</a:t>
            </a:r>
          </a:p>
          <a:p>
            <a:r>
              <a:rPr lang="en-US" altLang="zh-TW" dirty="0"/>
              <a:t>Make a new key with the new value plus 1</a:t>
            </a:r>
          </a:p>
          <a:p>
            <a:r>
              <a:rPr lang="en-US" altLang="zh-TW" dirty="0"/>
              <a:t>Assign the first index of the data pointer to the data leaf node</a:t>
            </a:r>
          </a:p>
          <a:p>
            <a:r>
              <a:rPr lang="en-US" altLang="zh-TW" dirty="0"/>
              <a:t>Assign the parent of the data leaf node to the internal node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13</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5824151" y="623669"/>
            <a:ext cx="3449851" cy="923330"/>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a:t>
            </a:r>
            <a:endParaRPr lang="zh-TW" altLang="en-US" dirty="0"/>
          </a:p>
        </p:txBody>
      </p:sp>
      <p:pic>
        <p:nvPicPr>
          <p:cNvPr id="13" name="圖片 12">
            <a:extLst>
              <a:ext uri="{FF2B5EF4-FFF2-40B4-BE49-F238E27FC236}">
                <a16:creationId xmlns:a16="http://schemas.microsoft.com/office/drawing/2014/main" id="{56AB72BD-D0D9-42A9-BEF1-3971CFBDE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192" y="2029019"/>
            <a:ext cx="4536036" cy="2378460"/>
          </a:xfrm>
          <a:prstGeom prst="rect">
            <a:avLst/>
          </a:prstGeom>
        </p:spPr>
      </p:pic>
    </p:spTree>
    <p:extLst>
      <p:ext uri="{BB962C8B-B14F-4D97-AF65-F5344CB8AC3E}">
        <p14:creationId xmlns:p14="http://schemas.microsoft.com/office/powerpoint/2010/main" val="42735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a:xfrm>
            <a:off x="677334" y="2160589"/>
            <a:ext cx="8596668" cy="4464800"/>
          </a:xfrm>
        </p:spPr>
        <p:txBody>
          <a:bodyPr>
            <a:normAutofit/>
          </a:bodyPr>
          <a:lstStyle/>
          <a:p>
            <a:r>
              <a:rPr lang="en-US" altLang="zh-TW" dirty="0"/>
              <a:t>Insertion</a:t>
            </a:r>
          </a:p>
          <a:p>
            <a:pPr lvl="1"/>
            <a:r>
              <a:rPr lang="en-US" altLang="zh-TW" dirty="0">
                <a:solidFill>
                  <a:schemeClr val="bg1">
                    <a:lumMod val="65000"/>
                  </a:schemeClr>
                </a:solidFill>
              </a:rPr>
              <a:t>The first data</a:t>
            </a:r>
          </a:p>
          <a:p>
            <a:pPr lvl="1"/>
            <a:r>
              <a:rPr lang="en-US" altLang="zh-TW" dirty="0"/>
              <a:t>The second data</a:t>
            </a:r>
          </a:p>
          <a:p>
            <a:pPr lvl="1"/>
            <a:r>
              <a:rPr lang="en-US" altLang="zh-TW" dirty="0">
                <a:solidFill>
                  <a:schemeClr val="bg1">
                    <a:lumMod val="65000"/>
                  </a:schemeClr>
                </a:solidFill>
              </a:rPr>
              <a:t>Split the data leaf node when the data leaf overflows</a:t>
            </a:r>
          </a:p>
          <a:p>
            <a:pPr lvl="1"/>
            <a:r>
              <a:rPr lang="en-US" altLang="zh-TW" dirty="0">
                <a:solidFill>
                  <a:schemeClr val="bg1">
                    <a:lumMod val="65000"/>
                  </a:schemeClr>
                </a:solidFill>
              </a:rPr>
              <a:t>Split the internal node when the root internal node overflows</a:t>
            </a:r>
          </a:p>
          <a:p>
            <a:pPr lvl="1"/>
            <a:r>
              <a:rPr lang="en-US" altLang="zh-TW" dirty="0">
                <a:solidFill>
                  <a:schemeClr val="bg1">
                    <a:lumMod val="65000"/>
                  </a:schemeClr>
                </a:solidFill>
              </a:rPr>
              <a:t>Split the internal node when the non-root internal node overflows</a:t>
            </a:r>
          </a:p>
          <a:p>
            <a:r>
              <a:rPr lang="en-US" altLang="zh-TW" dirty="0">
                <a:solidFill>
                  <a:schemeClr val="bg1">
                    <a:lumMod val="65000"/>
                  </a:schemeClr>
                </a:solidFill>
              </a:rPr>
              <a:t>Deletion and Re-Distribution</a:t>
            </a:r>
          </a:p>
          <a:p>
            <a:pPr lvl="1"/>
            <a:r>
              <a:rPr lang="en-US" altLang="zh-TW" dirty="0">
                <a:solidFill>
                  <a:schemeClr val="bg1">
                    <a:lumMod val="65000"/>
                  </a:schemeClr>
                </a:solidFill>
              </a:rPr>
              <a:t>Merge</a:t>
            </a:r>
          </a:p>
          <a:p>
            <a:pPr lvl="1"/>
            <a:r>
              <a:rPr lang="en-US" altLang="zh-TW" dirty="0">
                <a:solidFill>
                  <a:schemeClr val="bg1">
                    <a:lumMod val="65000"/>
                  </a:schemeClr>
                </a:solidFill>
              </a:rPr>
              <a:t>Move</a:t>
            </a:r>
          </a:p>
          <a:p>
            <a:pPr lvl="1"/>
            <a:r>
              <a:rPr lang="en-US" altLang="zh-TW" dirty="0">
                <a:solidFill>
                  <a:schemeClr val="bg1">
                    <a:lumMod val="65000"/>
                  </a:schemeClr>
                </a:solidFill>
              </a:rPr>
              <a:t>Use These Two Rules to do Re-Distribution in Insertion</a:t>
            </a:r>
          </a:p>
          <a:p>
            <a:endParaRPr lang="zh-TW" altLang="en-US" dirty="0"/>
          </a:p>
        </p:txBody>
      </p:sp>
      <p:sp>
        <p:nvSpPr>
          <p:cNvPr id="4" name="投影片編號版面配置區 3">
            <a:extLst>
              <a:ext uri="{FF2B5EF4-FFF2-40B4-BE49-F238E27FC236}">
                <a16:creationId xmlns:a16="http://schemas.microsoft.com/office/drawing/2014/main" id="{17FDB964-DC6A-48E5-8ACF-B48083A482E7}"/>
              </a:ext>
            </a:extLst>
          </p:cNvPr>
          <p:cNvSpPr>
            <a:spLocks noGrp="1"/>
          </p:cNvSpPr>
          <p:nvPr>
            <p:ph type="sldNum" sz="quarter" idx="12"/>
          </p:nvPr>
        </p:nvSpPr>
        <p:spPr/>
        <p:txBody>
          <a:bodyPr/>
          <a:lstStyle/>
          <a:p>
            <a:fld id="{48943F28-2E38-4A46-AEC7-E49C048B6FD4}" type="slidenum">
              <a:rPr lang="zh-TW" altLang="en-US" smtClean="0"/>
              <a:t>14</a:t>
            </a:fld>
            <a:endParaRPr lang="zh-TW" altLang="en-US"/>
          </a:p>
        </p:txBody>
      </p:sp>
    </p:spTree>
    <p:extLst>
      <p:ext uri="{BB962C8B-B14F-4D97-AF65-F5344CB8AC3E}">
        <p14:creationId xmlns:p14="http://schemas.microsoft.com/office/powerpoint/2010/main" val="27973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Insert the Second Data</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After inserting the first data, we must have at least one internal node and at least one data leaf node.</a:t>
            </a:r>
          </a:p>
          <a:p>
            <a:r>
              <a:rPr lang="en-US" altLang="zh-TW" dirty="0"/>
              <a:t>If the internal node is at the bottom of the index tree, then its children are data leaf nodes.</a:t>
            </a:r>
          </a:p>
          <a:p>
            <a:r>
              <a:rPr lang="en-US" altLang="zh-TW" dirty="0"/>
              <a:t>If the internal node is NOT at the bottom of the index tree, then its children are internal nodes.</a:t>
            </a:r>
          </a:p>
          <a:p>
            <a:r>
              <a:rPr lang="en-US" altLang="zh-TW" dirty="0"/>
              <a:t>Therefore, we need to find the appropriate bottom internal node from the root given the value.</a:t>
            </a:r>
          </a:p>
          <a:p>
            <a:r>
              <a:rPr lang="en-US" altLang="zh-TW" dirty="0"/>
              <a:t>Next, we need to find the appropriate data leaf node from the bottom internal node given the value.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15</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a:t>
            </a:r>
          </a:p>
          <a:p>
            <a:r>
              <a:rPr lang="en-US" altLang="zh-TW" dirty="0" err="1"/>
              <a:t>i</a:t>
            </a:r>
            <a:r>
              <a:rPr lang="en-US" altLang="zh-TW" dirty="0"/>
              <a:t> 58</a:t>
            </a:r>
            <a:endParaRPr lang="zh-TW" altLang="en-US" dirty="0"/>
          </a:p>
        </p:txBody>
      </p:sp>
    </p:spTree>
    <p:extLst>
      <p:ext uri="{BB962C8B-B14F-4D97-AF65-F5344CB8AC3E}">
        <p14:creationId xmlns:p14="http://schemas.microsoft.com/office/powerpoint/2010/main" val="16475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5A9183-4B0B-4539-A254-D821E11DE392}"/>
              </a:ext>
            </a:extLst>
          </p:cNvPr>
          <p:cNvSpPr>
            <a:spLocks noGrp="1"/>
          </p:cNvSpPr>
          <p:nvPr>
            <p:ph type="title"/>
          </p:nvPr>
        </p:nvSpPr>
        <p:spPr/>
        <p:txBody>
          <a:bodyPr/>
          <a:lstStyle/>
          <a:p>
            <a:r>
              <a:rPr lang="en-US" altLang="zh-TW" dirty="0"/>
              <a:t>Insert the Second Data</a:t>
            </a:r>
            <a:endParaRPr lang="zh-TW" altLang="en-US" dirty="0"/>
          </a:p>
        </p:txBody>
      </p:sp>
      <p:sp>
        <p:nvSpPr>
          <p:cNvPr id="4" name="投影片編號版面配置區 3">
            <a:extLst>
              <a:ext uri="{FF2B5EF4-FFF2-40B4-BE49-F238E27FC236}">
                <a16:creationId xmlns:a16="http://schemas.microsoft.com/office/drawing/2014/main" id="{D3F35417-CCF3-4096-ABD5-0CA6464D35F5}"/>
              </a:ext>
            </a:extLst>
          </p:cNvPr>
          <p:cNvSpPr>
            <a:spLocks noGrp="1"/>
          </p:cNvSpPr>
          <p:nvPr>
            <p:ph type="sldNum" sz="quarter" idx="12"/>
          </p:nvPr>
        </p:nvSpPr>
        <p:spPr/>
        <p:txBody>
          <a:bodyPr/>
          <a:lstStyle/>
          <a:p>
            <a:fld id="{48943F28-2E38-4A46-AEC7-E49C048B6FD4}" type="slidenum">
              <a:rPr lang="zh-TW" altLang="en-US" smtClean="0"/>
              <a:t>16</a:t>
            </a:fld>
            <a:endParaRPr lang="zh-TW" altLang="en-US"/>
          </a:p>
        </p:txBody>
      </p:sp>
      <p:sp>
        <p:nvSpPr>
          <p:cNvPr id="6" name="文字方塊 5">
            <a:extLst>
              <a:ext uri="{FF2B5EF4-FFF2-40B4-BE49-F238E27FC236}">
                <a16:creationId xmlns:a16="http://schemas.microsoft.com/office/drawing/2014/main" id="{82ED261B-E715-4764-9E3E-F4E5966FEDC2}"/>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a:t>
            </a:r>
          </a:p>
          <a:p>
            <a:r>
              <a:rPr lang="en-US" altLang="zh-TW" dirty="0" err="1"/>
              <a:t>i</a:t>
            </a:r>
            <a:r>
              <a:rPr lang="en-US" altLang="zh-TW" dirty="0"/>
              <a:t> 58</a:t>
            </a:r>
            <a:endParaRPr lang="zh-TW" altLang="en-US" dirty="0"/>
          </a:p>
        </p:txBody>
      </p:sp>
      <p:pic>
        <p:nvPicPr>
          <p:cNvPr id="8" name="圖片 7">
            <a:extLst>
              <a:ext uri="{FF2B5EF4-FFF2-40B4-BE49-F238E27FC236}">
                <a16:creationId xmlns:a16="http://schemas.microsoft.com/office/drawing/2014/main" id="{948946B2-13EB-4013-ACFB-943BFD331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234266"/>
            <a:ext cx="9685867" cy="2858933"/>
          </a:xfrm>
          <a:prstGeom prst="rect">
            <a:avLst/>
          </a:prstGeom>
        </p:spPr>
      </p:pic>
    </p:spTree>
    <p:extLst>
      <p:ext uri="{BB962C8B-B14F-4D97-AF65-F5344CB8AC3E}">
        <p14:creationId xmlns:p14="http://schemas.microsoft.com/office/powerpoint/2010/main" val="41440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Insert the Second Data (2)</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Once we determine the appropriate data leaf node, we then find if there exists the same value. If it is found, then we ignore the insertion.</a:t>
            </a:r>
          </a:p>
          <a:p>
            <a:pPr lvl="1"/>
            <a:r>
              <a:rPr lang="en-US" altLang="zh-TW" dirty="0"/>
              <a:t>We will discuss the case of the appropriate data leaf node being NULL later.</a:t>
            </a:r>
          </a:p>
          <a:p>
            <a:r>
              <a:rPr lang="en-US" altLang="zh-TW" dirty="0"/>
              <a:t>Insert the value to the end of the data leaf node.</a:t>
            </a:r>
          </a:p>
          <a:p>
            <a:r>
              <a:rPr lang="en-US" altLang="zh-TW" dirty="0"/>
              <a:t>Sort the value of the data leaf node.</a:t>
            </a:r>
          </a:p>
          <a:p>
            <a:r>
              <a:rPr lang="en-US" altLang="zh-TW" dirty="0"/>
              <a:t>Check if the data leaf node overflows or not.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17</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a:t>
            </a:r>
          </a:p>
          <a:p>
            <a:r>
              <a:rPr lang="en-US" altLang="zh-TW" dirty="0" err="1"/>
              <a:t>i</a:t>
            </a:r>
            <a:r>
              <a:rPr lang="en-US" altLang="zh-TW" dirty="0"/>
              <a:t> 58</a:t>
            </a:r>
            <a:endParaRPr lang="zh-TW" altLang="en-US" dirty="0"/>
          </a:p>
        </p:txBody>
      </p:sp>
      <p:pic>
        <p:nvPicPr>
          <p:cNvPr id="7" name="圖片 6">
            <a:extLst>
              <a:ext uri="{FF2B5EF4-FFF2-40B4-BE49-F238E27FC236}">
                <a16:creationId xmlns:a16="http://schemas.microsoft.com/office/drawing/2014/main" id="{A8D1E572-10BA-48BD-B516-380D6207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526" y="2438964"/>
            <a:ext cx="5793624" cy="4208971"/>
          </a:xfrm>
          <a:prstGeom prst="rect">
            <a:avLst/>
          </a:prstGeom>
        </p:spPr>
      </p:pic>
    </p:spTree>
    <p:extLst>
      <p:ext uri="{BB962C8B-B14F-4D97-AF65-F5344CB8AC3E}">
        <p14:creationId xmlns:p14="http://schemas.microsoft.com/office/powerpoint/2010/main" val="225742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a:xfrm>
            <a:off x="677334" y="2160589"/>
            <a:ext cx="8596668" cy="4464800"/>
          </a:xfrm>
        </p:spPr>
        <p:txBody>
          <a:bodyPr>
            <a:normAutofit/>
          </a:bodyPr>
          <a:lstStyle/>
          <a:p>
            <a:r>
              <a:rPr lang="en-US" altLang="zh-TW" dirty="0"/>
              <a:t>Insertion</a:t>
            </a:r>
          </a:p>
          <a:p>
            <a:pPr lvl="1"/>
            <a:r>
              <a:rPr lang="en-US" altLang="zh-TW" dirty="0">
                <a:solidFill>
                  <a:schemeClr val="bg1">
                    <a:lumMod val="65000"/>
                  </a:schemeClr>
                </a:solidFill>
              </a:rPr>
              <a:t>The first data</a:t>
            </a:r>
          </a:p>
          <a:p>
            <a:pPr lvl="1"/>
            <a:r>
              <a:rPr lang="en-US" altLang="zh-TW" dirty="0">
                <a:solidFill>
                  <a:schemeClr val="bg1">
                    <a:lumMod val="65000"/>
                  </a:schemeClr>
                </a:solidFill>
              </a:rPr>
              <a:t>The second data</a:t>
            </a:r>
          </a:p>
          <a:p>
            <a:pPr lvl="1"/>
            <a:r>
              <a:rPr lang="en-US" altLang="zh-TW" dirty="0"/>
              <a:t>Split the data leaf node when the data leaf overflows</a:t>
            </a:r>
          </a:p>
          <a:p>
            <a:pPr lvl="1"/>
            <a:r>
              <a:rPr lang="en-US" altLang="zh-TW" dirty="0">
                <a:solidFill>
                  <a:schemeClr val="bg1">
                    <a:lumMod val="65000"/>
                  </a:schemeClr>
                </a:solidFill>
              </a:rPr>
              <a:t>Split the internal node when the root internal node overflows</a:t>
            </a:r>
          </a:p>
          <a:p>
            <a:pPr lvl="1"/>
            <a:r>
              <a:rPr lang="en-US" altLang="zh-TW" dirty="0">
                <a:solidFill>
                  <a:schemeClr val="bg1">
                    <a:lumMod val="65000"/>
                  </a:schemeClr>
                </a:solidFill>
              </a:rPr>
              <a:t>Split the internal node when the non-root internal node overflows</a:t>
            </a:r>
          </a:p>
          <a:p>
            <a:r>
              <a:rPr lang="en-US" altLang="zh-TW" dirty="0">
                <a:solidFill>
                  <a:schemeClr val="bg1">
                    <a:lumMod val="65000"/>
                  </a:schemeClr>
                </a:solidFill>
              </a:rPr>
              <a:t>Deletion and Re-Distribution</a:t>
            </a:r>
          </a:p>
          <a:p>
            <a:pPr lvl="1"/>
            <a:r>
              <a:rPr lang="en-US" altLang="zh-TW" dirty="0">
                <a:solidFill>
                  <a:schemeClr val="bg1">
                    <a:lumMod val="65000"/>
                  </a:schemeClr>
                </a:solidFill>
              </a:rPr>
              <a:t>Merge</a:t>
            </a:r>
          </a:p>
          <a:p>
            <a:pPr lvl="1"/>
            <a:r>
              <a:rPr lang="en-US" altLang="zh-TW" dirty="0">
                <a:solidFill>
                  <a:schemeClr val="bg1">
                    <a:lumMod val="65000"/>
                  </a:schemeClr>
                </a:solidFill>
              </a:rPr>
              <a:t>Move</a:t>
            </a:r>
          </a:p>
          <a:p>
            <a:pPr lvl="1"/>
            <a:r>
              <a:rPr lang="en-US" altLang="zh-TW" dirty="0">
                <a:solidFill>
                  <a:schemeClr val="bg1">
                    <a:lumMod val="65000"/>
                  </a:schemeClr>
                </a:solidFill>
              </a:rPr>
              <a:t>Use These Two Rules to do Re-Distribution in Insertion</a:t>
            </a:r>
          </a:p>
          <a:p>
            <a:endParaRPr lang="zh-TW" altLang="en-US" dirty="0"/>
          </a:p>
        </p:txBody>
      </p:sp>
      <p:sp>
        <p:nvSpPr>
          <p:cNvPr id="4" name="投影片編號版面配置區 3">
            <a:extLst>
              <a:ext uri="{FF2B5EF4-FFF2-40B4-BE49-F238E27FC236}">
                <a16:creationId xmlns:a16="http://schemas.microsoft.com/office/drawing/2014/main" id="{E0647C99-2CAB-4388-B692-9C943B6BBD35}"/>
              </a:ext>
            </a:extLst>
          </p:cNvPr>
          <p:cNvSpPr>
            <a:spLocks noGrp="1"/>
          </p:cNvSpPr>
          <p:nvPr>
            <p:ph type="sldNum" sz="quarter" idx="12"/>
          </p:nvPr>
        </p:nvSpPr>
        <p:spPr/>
        <p:txBody>
          <a:bodyPr/>
          <a:lstStyle/>
          <a:p>
            <a:fld id="{48943F28-2E38-4A46-AEC7-E49C048B6FD4}" type="slidenum">
              <a:rPr lang="zh-TW" altLang="en-US" smtClean="0"/>
              <a:t>18</a:t>
            </a:fld>
            <a:endParaRPr lang="zh-TW" altLang="en-US"/>
          </a:p>
        </p:txBody>
      </p:sp>
    </p:spTree>
    <p:extLst>
      <p:ext uri="{BB962C8B-B14F-4D97-AF65-F5344CB8AC3E}">
        <p14:creationId xmlns:p14="http://schemas.microsoft.com/office/powerpoint/2010/main" val="424011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Data Leaf Overflows</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We allow one extra data, key, and pointer in both data leaf nodes and internal nodes. Thus, a data leaf node can contain (capacity + 1) data and an internal node can contain (capacity + 1) keys, (capacity + 2) data leaf children pointers, and (capacity + 2) internal node children pointers.</a:t>
            </a:r>
          </a:p>
          <a:p>
            <a:r>
              <a:rPr lang="en-US" altLang="zh-TW" dirty="0"/>
              <a:t>We create a new data leaf node when the data leaf overflows.</a:t>
            </a:r>
          </a:p>
          <a:p>
            <a:r>
              <a:rPr lang="en-US" altLang="zh-TW" dirty="0"/>
              <a:t>Assign the parent of this new data leaf node to be the same as the overflow data leaf node.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19</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a:t>
            </a:r>
          </a:p>
          <a:p>
            <a:r>
              <a:rPr lang="en-US" altLang="zh-TW" dirty="0" err="1"/>
              <a:t>i</a:t>
            </a:r>
            <a:r>
              <a:rPr lang="en-US" altLang="zh-TW" dirty="0"/>
              <a:t> 52</a:t>
            </a:r>
            <a:endParaRPr lang="zh-TW" altLang="en-US" dirty="0"/>
          </a:p>
        </p:txBody>
      </p:sp>
      <p:pic>
        <p:nvPicPr>
          <p:cNvPr id="7" name="圖片 6">
            <a:extLst>
              <a:ext uri="{FF2B5EF4-FFF2-40B4-BE49-F238E27FC236}">
                <a16:creationId xmlns:a16="http://schemas.microsoft.com/office/drawing/2014/main" id="{749B46A0-95F3-41E5-A015-18239DEA8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869" y="3531593"/>
            <a:ext cx="5556131" cy="3133502"/>
          </a:xfrm>
          <a:prstGeom prst="rect">
            <a:avLst/>
          </a:prstGeom>
        </p:spPr>
      </p:pic>
    </p:spTree>
    <p:extLst>
      <p:ext uri="{BB962C8B-B14F-4D97-AF65-F5344CB8AC3E}">
        <p14:creationId xmlns:p14="http://schemas.microsoft.com/office/powerpoint/2010/main" val="298552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15E940-4BE0-4B67-A789-5DE2C3B9D437}"/>
              </a:ext>
            </a:extLst>
          </p:cNvPr>
          <p:cNvSpPr>
            <a:spLocks noGrp="1"/>
          </p:cNvSpPr>
          <p:nvPr>
            <p:ph type="title"/>
          </p:nvPr>
        </p:nvSpPr>
        <p:spPr/>
        <p:txBody>
          <a:bodyPr/>
          <a:lstStyle/>
          <a:p>
            <a:r>
              <a:rPr lang="en-US" altLang="zh-TW" dirty="0"/>
              <a:t>Specs</a:t>
            </a:r>
            <a:endParaRPr lang="zh-TW" altLang="en-US" dirty="0"/>
          </a:p>
        </p:txBody>
      </p:sp>
      <p:sp>
        <p:nvSpPr>
          <p:cNvPr id="3" name="內容版面配置區 2">
            <a:extLst>
              <a:ext uri="{FF2B5EF4-FFF2-40B4-BE49-F238E27FC236}">
                <a16:creationId xmlns:a16="http://schemas.microsoft.com/office/drawing/2014/main" id="{266492CA-43B4-473E-BBA3-DE1C7C2755F6}"/>
              </a:ext>
            </a:extLst>
          </p:cNvPr>
          <p:cNvSpPr>
            <a:spLocks noGrp="1"/>
          </p:cNvSpPr>
          <p:nvPr>
            <p:ph idx="1"/>
          </p:nvPr>
        </p:nvSpPr>
        <p:spPr/>
        <p:txBody>
          <a:bodyPr/>
          <a:lstStyle/>
          <a:p>
            <a:r>
              <a:rPr lang="en-US" altLang="zh-TW" dirty="0"/>
              <a:t>Language: C++ standard 11</a:t>
            </a:r>
          </a:p>
          <a:p>
            <a:r>
              <a:rPr lang="en-US" altLang="zh-TW" dirty="0" err="1"/>
              <a:t>CMake</a:t>
            </a:r>
            <a:r>
              <a:rPr lang="en-US" altLang="zh-TW" dirty="0"/>
              <a:t> 3.0.0 or newer</a:t>
            </a:r>
          </a:p>
          <a:p>
            <a:r>
              <a:rPr lang="en-US" altLang="zh-TW" dirty="0"/>
              <a:t>Linux OS (optional)</a:t>
            </a:r>
          </a:p>
        </p:txBody>
      </p:sp>
      <p:sp>
        <p:nvSpPr>
          <p:cNvPr id="4" name="投影片編號版面配置區 3">
            <a:extLst>
              <a:ext uri="{FF2B5EF4-FFF2-40B4-BE49-F238E27FC236}">
                <a16:creationId xmlns:a16="http://schemas.microsoft.com/office/drawing/2014/main" id="{DF00DD04-D3C4-45BB-A5EC-91062F00182E}"/>
              </a:ext>
            </a:extLst>
          </p:cNvPr>
          <p:cNvSpPr>
            <a:spLocks noGrp="1"/>
          </p:cNvSpPr>
          <p:nvPr>
            <p:ph type="sldNum" sz="quarter" idx="12"/>
          </p:nvPr>
        </p:nvSpPr>
        <p:spPr/>
        <p:txBody>
          <a:bodyPr/>
          <a:lstStyle/>
          <a:p>
            <a:fld id="{48943F28-2E38-4A46-AEC7-E49C048B6FD4}" type="slidenum">
              <a:rPr lang="zh-TW" altLang="en-US" smtClean="0"/>
              <a:t>2</a:t>
            </a:fld>
            <a:endParaRPr lang="zh-TW" altLang="en-US"/>
          </a:p>
        </p:txBody>
      </p:sp>
    </p:spTree>
    <p:extLst>
      <p:ext uri="{BB962C8B-B14F-4D97-AF65-F5344CB8AC3E}">
        <p14:creationId xmlns:p14="http://schemas.microsoft.com/office/powerpoint/2010/main" val="160284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Copy Up the New Key</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Move (capacity + 1) data from left to right.</a:t>
            </a:r>
          </a:p>
          <a:p>
            <a:r>
              <a:rPr lang="en-US" altLang="zh-TW" dirty="0"/>
              <a:t>Copy up the new key from the first (smallest) data in the new (right) data leaf.</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20</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a:t>
            </a:r>
          </a:p>
          <a:p>
            <a:r>
              <a:rPr lang="en-US" altLang="zh-TW" dirty="0" err="1"/>
              <a:t>i</a:t>
            </a:r>
            <a:r>
              <a:rPr lang="en-US" altLang="zh-TW" dirty="0"/>
              <a:t> 52</a:t>
            </a:r>
            <a:endParaRPr lang="zh-TW" altLang="en-US" dirty="0"/>
          </a:p>
        </p:txBody>
      </p:sp>
      <p:pic>
        <p:nvPicPr>
          <p:cNvPr id="7" name="圖片 6">
            <a:extLst>
              <a:ext uri="{FF2B5EF4-FFF2-40B4-BE49-F238E27FC236}">
                <a16:creationId xmlns:a16="http://schemas.microsoft.com/office/drawing/2014/main" id="{F0B73599-A8E4-41E7-B541-BD27FBAB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698" y="3006496"/>
            <a:ext cx="7580604" cy="2976337"/>
          </a:xfrm>
          <a:prstGeom prst="rect">
            <a:avLst/>
          </a:prstGeom>
        </p:spPr>
      </p:pic>
    </p:spTree>
    <p:extLst>
      <p:ext uri="{BB962C8B-B14F-4D97-AF65-F5344CB8AC3E}">
        <p14:creationId xmlns:p14="http://schemas.microsoft.com/office/powerpoint/2010/main" val="4083971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Insertion Sort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Note that we </a:t>
            </a:r>
            <a:r>
              <a:rPr lang="en-US" altLang="zh-TW" b="1" dirty="0"/>
              <a:t>always</a:t>
            </a:r>
            <a:r>
              <a:rPr lang="en-US" altLang="zh-TW" dirty="0"/>
              <a:t> create the new data leaf on the </a:t>
            </a:r>
            <a:r>
              <a:rPr lang="en-US" altLang="zh-TW" b="1" dirty="0"/>
              <a:t>right-hand side</a:t>
            </a:r>
            <a:r>
              <a:rPr lang="en-US" altLang="zh-TW" dirty="0"/>
              <a:t>.</a:t>
            </a:r>
          </a:p>
          <a:p>
            <a:r>
              <a:rPr lang="en-US" altLang="zh-TW" dirty="0"/>
              <a:t>Also note that there is no duplicate data.</a:t>
            </a:r>
          </a:p>
          <a:p>
            <a:r>
              <a:rPr lang="en-US" altLang="zh-TW" dirty="0"/>
              <a:t>After sorting, we need to set up the doubly-linked list of the data leaf nodes.</a:t>
            </a:r>
          </a:p>
          <a:p>
            <a:r>
              <a:rPr lang="en-US" altLang="zh-TW" dirty="0"/>
              <a:t>Since we have added a new key, we need to check if the data leaf node overflows or not.</a:t>
            </a:r>
          </a:p>
          <a:p>
            <a:r>
              <a:rPr lang="en-US" altLang="zh-TW" dirty="0"/>
              <a:t>Here the internal node (56, 61, _, _) doesn’t overflow.</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21</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6623224" y="623669"/>
            <a:ext cx="3449851"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a:t>
            </a:r>
          </a:p>
          <a:p>
            <a:r>
              <a:rPr lang="en-US" altLang="zh-TW" dirty="0" err="1"/>
              <a:t>i</a:t>
            </a:r>
            <a:r>
              <a:rPr lang="en-US" altLang="zh-TW" dirty="0"/>
              <a:t> 52</a:t>
            </a:r>
            <a:endParaRPr lang="zh-TW" altLang="en-US" dirty="0"/>
          </a:p>
        </p:txBody>
      </p:sp>
      <p:pic>
        <p:nvPicPr>
          <p:cNvPr id="10" name="圖片 9">
            <a:extLst>
              <a:ext uri="{FF2B5EF4-FFF2-40B4-BE49-F238E27FC236}">
                <a16:creationId xmlns:a16="http://schemas.microsoft.com/office/drawing/2014/main" id="{84530813-5F23-4166-A456-BE664501F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405" y="3873596"/>
            <a:ext cx="7543488" cy="2889670"/>
          </a:xfrm>
          <a:prstGeom prst="rect">
            <a:avLst/>
          </a:prstGeom>
        </p:spPr>
      </p:pic>
    </p:spTree>
    <p:extLst>
      <p:ext uri="{BB962C8B-B14F-4D97-AF65-F5344CB8AC3E}">
        <p14:creationId xmlns:p14="http://schemas.microsoft.com/office/powerpoint/2010/main" val="287945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a:xfrm>
            <a:off x="677334" y="2160589"/>
            <a:ext cx="8596668" cy="4464800"/>
          </a:xfrm>
        </p:spPr>
        <p:txBody>
          <a:bodyPr>
            <a:normAutofit/>
          </a:bodyPr>
          <a:lstStyle/>
          <a:p>
            <a:r>
              <a:rPr lang="en-US" altLang="zh-TW" dirty="0"/>
              <a:t>Insertion</a:t>
            </a:r>
          </a:p>
          <a:p>
            <a:pPr lvl="1"/>
            <a:r>
              <a:rPr lang="en-US" altLang="zh-TW" dirty="0">
                <a:solidFill>
                  <a:schemeClr val="bg1">
                    <a:lumMod val="65000"/>
                  </a:schemeClr>
                </a:solidFill>
              </a:rPr>
              <a:t>The first data</a:t>
            </a:r>
          </a:p>
          <a:p>
            <a:pPr lvl="1"/>
            <a:r>
              <a:rPr lang="en-US" altLang="zh-TW" dirty="0">
                <a:solidFill>
                  <a:schemeClr val="bg1">
                    <a:lumMod val="65000"/>
                  </a:schemeClr>
                </a:solidFill>
              </a:rPr>
              <a:t>The second data</a:t>
            </a:r>
          </a:p>
          <a:p>
            <a:pPr lvl="1"/>
            <a:r>
              <a:rPr lang="en-US" altLang="zh-TW" dirty="0">
                <a:solidFill>
                  <a:schemeClr val="bg1">
                    <a:lumMod val="65000"/>
                  </a:schemeClr>
                </a:solidFill>
              </a:rPr>
              <a:t>Split the data leaf node when the data leaf overflows</a:t>
            </a:r>
          </a:p>
          <a:p>
            <a:pPr lvl="1"/>
            <a:r>
              <a:rPr lang="en-US" altLang="zh-TW" dirty="0"/>
              <a:t>Split the internal node when the root internal node overflows</a:t>
            </a:r>
          </a:p>
          <a:p>
            <a:pPr lvl="1"/>
            <a:r>
              <a:rPr lang="en-US" altLang="zh-TW" dirty="0">
                <a:solidFill>
                  <a:schemeClr val="bg1">
                    <a:lumMod val="65000"/>
                  </a:schemeClr>
                </a:solidFill>
              </a:rPr>
              <a:t>Split the internal node when the non-root internal node overflows</a:t>
            </a:r>
          </a:p>
          <a:p>
            <a:r>
              <a:rPr lang="en-US" altLang="zh-TW" dirty="0">
                <a:solidFill>
                  <a:schemeClr val="bg1">
                    <a:lumMod val="65000"/>
                  </a:schemeClr>
                </a:solidFill>
              </a:rPr>
              <a:t>Deletion and Re-Distribution</a:t>
            </a:r>
          </a:p>
          <a:p>
            <a:pPr lvl="1"/>
            <a:r>
              <a:rPr lang="en-US" altLang="zh-TW" dirty="0">
                <a:solidFill>
                  <a:schemeClr val="bg1">
                    <a:lumMod val="65000"/>
                  </a:schemeClr>
                </a:solidFill>
              </a:rPr>
              <a:t>Merge</a:t>
            </a:r>
          </a:p>
          <a:p>
            <a:pPr lvl="1"/>
            <a:r>
              <a:rPr lang="en-US" altLang="zh-TW" dirty="0">
                <a:solidFill>
                  <a:schemeClr val="bg1">
                    <a:lumMod val="65000"/>
                  </a:schemeClr>
                </a:solidFill>
              </a:rPr>
              <a:t>Move</a:t>
            </a:r>
          </a:p>
          <a:p>
            <a:pPr lvl="1"/>
            <a:r>
              <a:rPr lang="en-US" altLang="zh-TW" dirty="0">
                <a:solidFill>
                  <a:schemeClr val="bg1">
                    <a:lumMod val="65000"/>
                  </a:schemeClr>
                </a:solidFill>
              </a:rPr>
              <a:t>Use These Two Rules to do Re-Distribution in Insertion</a:t>
            </a:r>
          </a:p>
          <a:p>
            <a:endParaRPr lang="zh-TW" altLang="en-US" dirty="0"/>
          </a:p>
        </p:txBody>
      </p:sp>
      <p:sp>
        <p:nvSpPr>
          <p:cNvPr id="4" name="投影片編號版面配置區 3">
            <a:extLst>
              <a:ext uri="{FF2B5EF4-FFF2-40B4-BE49-F238E27FC236}">
                <a16:creationId xmlns:a16="http://schemas.microsoft.com/office/drawing/2014/main" id="{8DF3DDFF-C042-432B-BB0A-4D1FC47339FA}"/>
              </a:ext>
            </a:extLst>
          </p:cNvPr>
          <p:cNvSpPr>
            <a:spLocks noGrp="1"/>
          </p:cNvSpPr>
          <p:nvPr>
            <p:ph type="sldNum" sz="quarter" idx="12"/>
          </p:nvPr>
        </p:nvSpPr>
        <p:spPr/>
        <p:txBody>
          <a:bodyPr/>
          <a:lstStyle/>
          <a:p>
            <a:fld id="{48943F28-2E38-4A46-AEC7-E49C048B6FD4}" type="slidenum">
              <a:rPr lang="zh-TW" altLang="en-US" smtClean="0"/>
              <a:t>22</a:t>
            </a:fld>
            <a:endParaRPr lang="zh-TW" altLang="en-US"/>
          </a:p>
        </p:txBody>
      </p:sp>
    </p:spTree>
    <p:extLst>
      <p:ext uri="{BB962C8B-B14F-4D97-AF65-F5344CB8AC3E}">
        <p14:creationId xmlns:p14="http://schemas.microsoft.com/office/powerpoint/2010/main" val="2603570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Internal Node Overflows</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When inserting 34 into the data leaf node [36, 38, 40, 42], this data leaf node overflows.</a:t>
            </a:r>
          </a:p>
          <a:p>
            <a:r>
              <a:rPr lang="en-US" altLang="zh-TW" dirty="0"/>
              <a:t>After dealing with data leaf overflow, we will get the following result.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23</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7479959" y="177114"/>
            <a:ext cx="4448430"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a:t>
            </a:r>
          </a:p>
          <a:p>
            <a:r>
              <a:rPr lang="en-US" altLang="zh-TW" dirty="0" err="1"/>
              <a:t>i</a:t>
            </a:r>
            <a:r>
              <a:rPr lang="en-US" altLang="zh-TW" dirty="0"/>
              <a:t> 34</a:t>
            </a:r>
            <a:endParaRPr lang="zh-TW" altLang="en-US" dirty="0"/>
          </a:p>
        </p:txBody>
      </p:sp>
      <p:pic>
        <p:nvPicPr>
          <p:cNvPr id="12" name="圖片 11">
            <a:extLst>
              <a:ext uri="{FF2B5EF4-FFF2-40B4-BE49-F238E27FC236}">
                <a16:creationId xmlns:a16="http://schemas.microsoft.com/office/drawing/2014/main" id="{969629DA-A881-43AA-A4AF-B57244D50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096738"/>
            <a:ext cx="9829038" cy="1944624"/>
          </a:xfrm>
          <a:prstGeom prst="rect">
            <a:avLst/>
          </a:prstGeom>
        </p:spPr>
      </p:pic>
    </p:spTree>
    <p:extLst>
      <p:ext uri="{BB962C8B-B14F-4D97-AF65-F5344CB8AC3E}">
        <p14:creationId xmlns:p14="http://schemas.microsoft.com/office/powerpoint/2010/main" val="1182841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Create New Internal Node</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We then create a new internal node on the </a:t>
            </a:r>
            <a:r>
              <a:rPr lang="en-US" altLang="zh-TW" b="1" dirty="0"/>
              <a:t>right-hand side</a:t>
            </a:r>
            <a:r>
              <a:rPr lang="en-US" altLang="zh-TW" dirty="0"/>
              <a:t>.</a:t>
            </a:r>
          </a:p>
          <a:p>
            <a:r>
              <a:rPr lang="en-US" altLang="zh-TW" dirty="0"/>
              <a:t>Assign the tree height and the attribute if the internal node is at the bottom of the entire tree (</a:t>
            </a:r>
            <a:r>
              <a:rPr lang="en-US" altLang="zh-TW" dirty="0" err="1"/>
              <a:t>is_bottom</a:t>
            </a:r>
            <a:r>
              <a:rPr lang="en-US" altLang="zh-TW" dirty="0"/>
              <a:t>) of the new internal node to be the same as the overflow internal node.</a:t>
            </a:r>
          </a:p>
          <a:p>
            <a:r>
              <a:rPr lang="en-US" altLang="zh-TW" dirty="0"/>
              <a:t>Split the keys into 3 parts, the middle value, the left-hand side of the middle value, and the right-hand side of the middle value.</a:t>
            </a:r>
          </a:p>
          <a:p>
            <a:r>
              <a:rPr lang="en-US" altLang="zh-TW" dirty="0"/>
              <a:t>Move the right-hand side of the middle value to the new internal node.</a:t>
            </a:r>
          </a:p>
          <a:p>
            <a:r>
              <a:rPr lang="en-US" altLang="zh-TW" dirty="0"/>
              <a:t>Move the corresponding data leaf pointer / internal node pointer to the new internal node.</a:t>
            </a:r>
          </a:p>
          <a:p>
            <a:r>
              <a:rPr lang="en-US" altLang="zh-TW" dirty="0"/>
              <a:t>Assign the parent of these pointers to be the new internal node.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24</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7479959" y="177114"/>
            <a:ext cx="4448430"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a:t>
            </a:r>
          </a:p>
          <a:p>
            <a:r>
              <a:rPr lang="en-US" altLang="zh-TW" dirty="0" err="1"/>
              <a:t>i</a:t>
            </a:r>
            <a:r>
              <a:rPr lang="en-US" altLang="zh-TW" dirty="0"/>
              <a:t> 34</a:t>
            </a:r>
            <a:endParaRPr lang="zh-TW" altLang="en-US" dirty="0"/>
          </a:p>
        </p:txBody>
      </p:sp>
    </p:spTree>
    <p:extLst>
      <p:ext uri="{BB962C8B-B14F-4D97-AF65-F5344CB8AC3E}">
        <p14:creationId xmlns:p14="http://schemas.microsoft.com/office/powerpoint/2010/main" val="4263699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Create New Internal Node</a:t>
            </a:r>
            <a:endParaRPr lang="zh-TW" altLang="en-US"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25</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7479959" y="177114"/>
            <a:ext cx="4448430"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a:t>
            </a:r>
          </a:p>
          <a:p>
            <a:r>
              <a:rPr lang="en-US" altLang="zh-TW" dirty="0" err="1"/>
              <a:t>i</a:t>
            </a:r>
            <a:r>
              <a:rPr lang="en-US" altLang="zh-TW" dirty="0"/>
              <a:t> 34</a:t>
            </a:r>
            <a:endParaRPr lang="zh-TW" altLang="en-US" dirty="0"/>
          </a:p>
        </p:txBody>
      </p:sp>
      <p:pic>
        <p:nvPicPr>
          <p:cNvPr id="7" name="圖片 6">
            <a:extLst>
              <a:ext uri="{FF2B5EF4-FFF2-40B4-BE49-F238E27FC236}">
                <a16:creationId xmlns:a16="http://schemas.microsoft.com/office/drawing/2014/main" id="{818E6E32-65CB-4B4D-AE83-5400FC3B9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460612"/>
            <a:ext cx="10755219" cy="2127864"/>
          </a:xfrm>
          <a:prstGeom prst="rect">
            <a:avLst/>
          </a:prstGeom>
        </p:spPr>
      </p:pic>
    </p:spTree>
    <p:extLst>
      <p:ext uri="{BB962C8B-B14F-4D97-AF65-F5344CB8AC3E}">
        <p14:creationId xmlns:p14="http://schemas.microsoft.com/office/powerpoint/2010/main" val="7996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Root Case:</a:t>
            </a:r>
            <a:br>
              <a:rPr lang="en-US" altLang="zh-TW" dirty="0"/>
            </a:br>
            <a:r>
              <a:rPr lang="en-US" altLang="zh-TW" dirty="0"/>
              <a:t>Make the Middle Value as New Root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In this case, the overflow internal node is the root.</a:t>
            </a:r>
          </a:p>
          <a:p>
            <a:r>
              <a:rPr lang="en-US" altLang="zh-TW" dirty="0"/>
              <a:t>We create a new internal node to be the new root.</a:t>
            </a:r>
          </a:p>
          <a:p>
            <a:r>
              <a:rPr lang="en-US" altLang="zh-TW" dirty="0"/>
              <a:t>Push up the middle value to the new root.</a:t>
            </a:r>
          </a:p>
          <a:p>
            <a:r>
              <a:rPr lang="en-US" altLang="zh-TW" dirty="0"/>
              <a:t>Assign the </a:t>
            </a:r>
            <a:r>
              <a:rPr lang="en-US" altLang="zh-TW" dirty="0" err="1"/>
              <a:t>is_bottom</a:t>
            </a:r>
            <a:r>
              <a:rPr lang="en-US" altLang="zh-TW" dirty="0"/>
              <a:t> of the new root to be false.</a:t>
            </a:r>
          </a:p>
          <a:p>
            <a:r>
              <a:rPr lang="en-US" altLang="zh-TW" dirty="0"/>
              <a:t>Set up the new parent of the two internal nodes to be the new root.</a:t>
            </a:r>
          </a:p>
          <a:p>
            <a:r>
              <a:rPr lang="en-US" altLang="zh-TW" dirty="0"/>
              <a:t>Add the total height of the entire tree.</a:t>
            </a:r>
          </a:p>
          <a:p>
            <a:r>
              <a:rPr lang="en-US" altLang="zh-TW" dirty="0"/>
              <a:t>Set up the pointer of the new root.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26</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7479959" y="177114"/>
            <a:ext cx="4448430"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a:t>
            </a:r>
          </a:p>
          <a:p>
            <a:r>
              <a:rPr lang="en-US" altLang="zh-TW" dirty="0" err="1"/>
              <a:t>i</a:t>
            </a:r>
            <a:r>
              <a:rPr lang="en-US" altLang="zh-TW" dirty="0"/>
              <a:t> 34</a:t>
            </a:r>
            <a:endParaRPr lang="zh-TW" altLang="en-US" dirty="0"/>
          </a:p>
        </p:txBody>
      </p:sp>
      <p:pic>
        <p:nvPicPr>
          <p:cNvPr id="9" name="圖片 8">
            <a:extLst>
              <a:ext uri="{FF2B5EF4-FFF2-40B4-BE49-F238E27FC236}">
                <a16:creationId xmlns:a16="http://schemas.microsoft.com/office/drawing/2014/main" id="{24761A8E-6C86-435B-B003-6B98437AF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18" y="4157472"/>
            <a:ext cx="9829038" cy="2700528"/>
          </a:xfrm>
          <a:prstGeom prst="rect">
            <a:avLst/>
          </a:prstGeom>
        </p:spPr>
      </p:pic>
    </p:spTree>
    <p:extLst>
      <p:ext uri="{BB962C8B-B14F-4D97-AF65-F5344CB8AC3E}">
        <p14:creationId xmlns:p14="http://schemas.microsoft.com/office/powerpoint/2010/main" val="48721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a:xfrm>
            <a:off x="677334" y="2160589"/>
            <a:ext cx="8596668" cy="4464800"/>
          </a:xfrm>
        </p:spPr>
        <p:txBody>
          <a:bodyPr>
            <a:normAutofit/>
          </a:bodyPr>
          <a:lstStyle/>
          <a:p>
            <a:r>
              <a:rPr lang="en-US" altLang="zh-TW" dirty="0"/>
              <a:t>Insertion</a:t>
            </a:r>
          </a:p>
          <a:p>
            <a:pPr lvl="1"/>
            <a:r>
              <a:rPr lang="en-US" altLang="zh-TW" dirty="0">
                <a:solidFill>
                  <a:schemeClr val="bg1">
                    <a:lumMod val="65000"/>
                  </a:schemeClr>
                </a:solidFill>
              </a:rPr>
              <a:t>The first data</a:t>
            </a:r>
          </a:p>
          <a:p>
            <a:pPr lvl="1"/>
            <a:r>
              <a:rPr lang="en-US" altLang="zh-TW" dirty="0">
                <a:solidFill>
                  <a:schemeClr val="bg1">
                    <a:lumMod val="65000"/>
                  </a:schemeClr>
                </a:solidFill>
              </a:rPr>
              <a:t>The second data</a:t>
            </a:r>
          </a:p>
          <a:p>
            <a:pPr lvl="1"/>
            <a:r>
              <a:rPr lang="en-US" altLang="zh-TW" dirty="0">
                <a:solidFill>
                  <a:schemeClr val="bg1">
                    <a:lumMod val="65000"/>
                  </a:schemeClr>
                </a:solidFill>
              </a:rPr>
              <a:t>Split the data leaf node when the data leaf overflows</a:t>
            </a:r>
          </a:p>
          <a:p>
            <a:pPr lvl="1"/>
            <a:r>
              <a:rPr lang="en-US" altLang="zh-TW" dirty="0">
                <a:solidFill>
                  <a:schemeClr val="bg1">
                    <a:lumMod val="65000"/>
                  </a:schemeClr>
                </a:solidFill>
              </a:rPr>
              <a:t>Split the internal node when the root internal node overflows</a:t>
            </a:r>
          </a:p>
          <a:p>
            <a:pPr lvl="1"/>
            <a:r>
              <a:rPr lang="en-US" altLang="zh-TW" dirty="0"/>
              <a:t>Split the internal node when the non-root internal node overflows</a:t>
            </a:r>
          </a:p>
          <a:p>
            <a:r>
              <a:rPr lang="en-US" altLang="zh-TW" dirty="0">
                <a:solidFill>
                  <a:schemeClr val="bg1">
                    <a:lumMod val="65000"/>
                  </a:schemeClr>
                </a:solidFill>
              </a:rPr>
              <a:t>Deletion and Re-Distribution</a:t>
            </a:r>
          </a:p>
          <a:p>
            <a:pPr lvl="1"/>
            <a:r>
              <a:rPr lang="en-US" altLang="zh-TW" dirty="0">
                <a:solidFill>
                  <a:schemeClr val="bg1">
                    <a:lumMod val="65000"/>
                  </a:schemeClr>
                </a:solidFill>
              </a:rPr>
              <a:t>Merge</a:t>
            </a:r>
          </a:p>
          <a:p>
            <a:pPr lvl="1"/>
            <a:r>
              <a:rPr lang="en-US" altLang="zh-TW" dirty="0">
                <a:solidFill>
                  <a:schemeClr val="bg1">
                    <a:lumMod val="65000"/>
                  </a:schemeClr>
                </a:solidFill>
              </a:rPr>
              <a:t>Move</a:t>
            </a:r>
          </a:p>
          <a:p>
            <a:pPr lvl="1"/>
            <a:r>
              <a:rPr lang="en-US" altLang="zh-TW" dirty="0">
                <a:solidFill>
                  <a:schemeClr val="bg1">
                    <a:lumMod val="65000"/>
                  </a:schemeClr>
                </a:solidFill>
              </a:rPr>
              <a:t>Use These Two Rules to do Re-Distribution in Insertion</a:t>
            </a:r>
          </a:p>
          <a:p>
            <a:endParaRPr lang="zh-TW" altLang="en-US" dirty="0"/>
          </a:p>
        </p:txBody>
      </p:sp>
      <p:sp>
        <p:nvSpPr>
          <p:cNvPr id="4" name="投影片編號版面配置區 3">
            <a:extLst>
              <a:ext uri="{FF2B5EF4-FFF2-40B4-BE49-F238E27FC236}">
                <a16:creationId xmlns:a16="http://schemas.microsoft.com/office/drawing/2014/main" id="{6C46ADFC-FCB0-4BA0-A494-E014F46D144C}"/>
              </a:ext>
            </a:extLst>
          </p:cNvPr>
          <p:cNvSpPr>
            <a:spLocks noGrp="1"/>
          </p:cNvSpPr>
          <p:nvPr>
            <p:ph type="sldNum" sz="quarter" idx="12"/>
          </p:nvPr>
        </p:nvSpPr>
        <p:spPr/>
        <p:txBody>
          <a:bodyPr/>
          <a:lstStyle/>
          <a:p>
            <a:fld id="{48943F28-2E38-4A46-AEC7-E49C048B6FD4}" type="slidenum">
              <a:rPr lang="zh-TW" altLang="en-US" smtClean="0"/>
              <a:t>27</a:t>
            </a:fld>
            <a:endParaRPr lang="zh-TW" altLang="en-US"/>
          </a:p>
        </p:txBody>
      </p:sp>
    </p:spTree>
    <p:extLst>
      <p:ext uri="{BB962C8B-B14F-4D97-AF65-F5344CB8AC3E}">
        <p14:creationId xmlns:p14="http://schemas.microsoft.com/office/powerpoint/2010/main" val="3444246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Non-Root Case:</a:t>
            </a:r>
            <a:br>
              <a:rPr lang="en-US" altLang="zh-TW" dirty="0"/>
            </a:br>
            <a:r>
              <a:rPr lang="en-US" altLang="zh-TW" dirty="0"/>
              <a:t>Push Up the Middle Value to the Parent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When inserting 16 into the data leaf node [18, 20, 22, 24], this data leaf node overflows.</a:t>
            </a:r>
          </a:p>
          <a:p>
            <a:r>
              <a:rPr lang="en-US" altLang="zh-TW" dirty="0"/>
              <a:t>After dealing with data leaf overflow, we will get the following result.</a:t>
            </a:r>
          </a:p>
          <a:p>
            <a:r>
              <a:rPr lang="en-US" altLang="zh-TW" dirty="0"/>
              <a:t>We omit data greater than 50. We are running out of space and these data don’t change during this process.</a:t>
            </a:r>
          </a:p>
          <a:p>
            <a:r>
              <a:rPr lang="en-US" altLang="zh-TW" dirty="0"/>
              <a:t>We then create a new internal node just like the root case.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28</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258962" y="177114"/>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a:t>
            </a:r>
          </a:p>
          <a:p>
            <a:r>
              <a:rPr lang="en-US" altLang="zh-TW" dirty="0" err="1"/>
              <a:t>i</a:t>
            </a:r>
            <a:r>
              <a:rPr lang="en-US" altLang="zh-TW" dirty="0"/>
              <a:t> 16</a:t>
            </a:r>
            <a:endParaRPr lang="zh-TW" altLang="en-US" dirty="0"/>
          </a:p>
        </p:txBody>
      </p:sp>
      <p:pic>
        <p:nvPicPr>
          <p:cNvPr id="7" name="圖片 6">
            <a:extLst>
              <a:ext uri="{FF2B5EF4-FFF2-40B4-BE49-F238E27FC236}">
                <a16:creationId xmlns:a16="http://schemas.microsoft.com/office/drawing/2014/main" id="{CC0C1406-E9EB-44E6-941C-3A78ADF7B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1" y="3538319"/>
            <a:ext cx="12192000" cy="3344395"/>
          </a:xfrm>
          <a:prstGeom prst="rect">
            <a:avLst/>
          </a:prstGeom>
        </p:spPr>
      </p:pic>
    </p:spTree>
    <p:extLst>
      <p:ext uri="{BB962C8B-B14F-4D97-AF65-F5344CB8AC3E}">
        <p14:creationId xmlns:p14="http://schemas.microsoft.com/office/powerpoint/2010/main" val="3527105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Non-Root Case:</a:t>
            </a:r>
            <a:br>
              <a:rPr lang="en-US" altLang="zh-TW" dirty="0"/>
            </a:br>
            <a:r>
              <a:rPr lang="en-US" altLang="zh-TW" dirty="0"/>
              <a:t>Push Up the Middle Value to the Parent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In this case, the overflow internal node is not the root. This means that this overflow internal node must have a parent.</a:t>
            </a:r>
          </a:p>
          <a:p>
            <a:r>
              <a:rPr lang="en-US" altLang="zh-TW" dirty="0"/>
              <a:t>Therefore, we don’t need to create a new root.</a:t>
            </a:r>
          </a:p>
          <a:p>
            <a:r>
              <a:rPr lang="en-US" altLang="zh-TW" dirty="0"/>
              <a:t>Instead, we push up the middle value into its parent.</a:t>
            </a:r>
          </a:p>
          <a:p>
            <a:r>
              <a:rPr lang="en-US" altLang="zh-TW" dirty="0"/>
              <a:t>Assign the parent of the new internal node to be the parent of</a:t>
            </a:r>
          </a:p>
          <a:p>
            <a:r>
              <a:rPr lang="en-US" altLang="zh-TW" dirty="0"/>
              <a:t>the overflow internal node.</a:t>
            </a:r>
          </a:p>
          <a:p>
            <a:endParaRPr lang="en-US" altLang="zh-TW"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29</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258962" y="177114"/>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a:t>
            </a:r>
          </a:p>
          <a:p>
            <a:r>
              <a:rPr lang="en-US" altLang="zh-TW" dirty="0" err="1"/>
              <a:t>i</a:t>
            </a:r>
            <a:r>
              <a:rPr lang="en-US" altLang="zh-TW" dirty="0"/>
              <a:t> 16</a:t>
            </a:r>
            <a:endParaRPr lang="zh-TW" altLang="en-US" dirty="0"/>
          </a:p>
        </p:txBody>
      </p:sp>
      <p:pic>
        <p:nvPicPr>
          <p:cNvPr id="10" name="圖片 9">
            <a:extLst>
              <a:ext uri="{FF2B5EF4-FFF2-40B4-BE49-F238E27FC236}">
                <a16:creationId xmlns:a16="http://schemas.microsoft.com/office/drawing/2014/main" id="{2C576705-DB4C-47F2-BD5D-3B5788CC9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53462"/>
            <a:ext cx="12192000" cy="3024662"/>
          </a:xfrm>
          <a:prstGeom prst="rect">
            <a:avLst/>
          </a:prstGeom>
        </p:spPr>
      </p:pic>
    </p:spTree>
    <p:extLst>
      <p:ext uri="{BB962C8B-B14F-4D97-AF65-F5344CB8AC3E}">
        <p14:creationId xmlns:p14="http://schemas.microsoft.com/office/powerpoint/2010/main" val="270653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E7C212-047A-4BAE-8FCE-0B1F125B7D18}"/>
              </a:ext>
            </a:extLst>
          </p:cNvPr>
          <p:cNvSpPr>
            <a:spLocks noGrp="1"/>
          </p:cNvSpPr>
          <p:nvPr>
            <p:ph type="title"/>
          </p:nvPr>
        </p:nvSpPr>
        <p:spPr/>
        <p:txBody>
          <a:bodyPr/>
          <a:lstStyle/>
          <a:p>
            <a:r>
              <a:rPr lang="en-US" altLang="zh-TW" dirty="0"/>
              <a:t>Features</a:t>
            </a:r>
            <a:endParaRPr lang="zh-TW" altLang="en-US" dirty="0"/>
          </a:p>
        </p:txBody>
      </p:sp>
      <p:sp>
        <p:nvSpPr>
          <p:cNvPr id="3" name="內容版面配置區 2">
            <a:extLst>
              <a:ext uri="{FF2B5EF4-FFF2-40B4-BE49-F238E27FC236}">
                <a16:creationId xmlns:a16="http://schemas.microsoft.com/office/drawing/2014/main" id="{D36EEF9A-4531-4CE7-BF02-9F8380847956}"/>
              </a:ext>
            </a:extLst>
          </p:cNvPr>
          <p:cNvSpPr>
            <a:spLocks noGrp="1"/>
          </p:cNvSpPr>
          <p:nvPr>
            <p:ph idx="1"/>
          </p:nvPr>
        </p:nvSpPr>
        <p:spPr/>
        <p:txBody>
          <a:bodyPr/>
          <a:lstStyle/>
          <a:p>
            <a:r>
              <a:rPr lang="en-US" altLang="zh-TW" dirty="0"/>
              <a:t>Initialization</a:t>
            </a:r>
          </a:p>
          <a:p>
            <a:r>
              <a:rPr lang="en-US" altLang="zh-TW" dirty="0"/>
              <a:t>Quit</a:t>
            </a:r>
          </a:p>
          <a:p>
            <a:r>
              <a:rPr lang="en-US" altLang="zh-TW" dirty="0"/>
              <a:t>Drop the whole tree handling, also used when exiting the program</a:t>
            </a:r>
          </a:p>
          <a:p>
            <a:r>
              <a:rPr lang="en-US" altLang="zh-TW" dirty="0"/>
              <a:t>Display the entire tree</a:t>
            </a:r>
          </a:p>
          <a:p>
            <a:r>
              <a:rPr lang="en-US" altLang="zh-TW" dirty="0"/>
              <a:t>SIGINT handling</a:t>
            </a:r>
          </a:p>
          <a:p>
            <a:r>
              <a:rPr lang="en-US" altLang="zh-TW" dirty="0"/>
              <a:t>All parts of the entire data structure are implemented in Memory (RAM), including the actual data, which are normally stored on disk.</a:t>
            </a:r>
          </a:p>
          <a:p>
            <a:endParaRPr lang="zh-TW" altLang="en-US" dirty="0"/>
          </a:p>
        </p:txBody>
      </p:sp>
      <p:sp>
        <p:nvSpPr>
          <p:cNvPr id="4" name="投影片編號版面配置區 3">
            <a:extLst>
              <a:ext uri="{FF2B5EF4-FFF2-40B4-BE49-F238E27FC236}">
                <a16:creationId xmlns:a16="http://schemas.microsoft.com/office/drawing/2014/main" id="{64DCFBBD-FE93-43F7-8762-0D84BC55BEAB}"/>
              </a:ext>
            </a:extLst>
          </p:cNvPr>
          <p:cNvSpPr>
            <a:spLocks noGrp="1"/>
          </p:cNvSpPr>
          <p:nvPr>
            <p:ph type="sldNum" sz="quarter" idx="12"/>
          </p:nvPr>
        </p:nvSpPr>
        <p:spPr/>
        <p:txBody>
          <a:bodyPr/>
          <a:lstStyle/>
          <a:p>
            <a:fld id="{48943F28-2E38-4A46-AEC7-E49C048B6FD4}" type="slidenum">
              <a:rPr lang="zh-TW" altLang="en-US" smtClean="0"/>
              <a:t>3</a:t>
            </a:fld>
            <a:endParaRPr lang="zh-TW" altLang="en-US"/>
          </a:p>
        </p:txBody>
      </p:sp>
    </p:spTree>
    <p:extLst>
      <p:ext uri="{BB962C8B-B14F-4D97-AF65-F5344CB8AC3E}">
        <p14:creationId xmlns:p14="http://schemas.microsoft.com/office/powerpoint/2010/main" val="92049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Non-Root Case:</a:t>
            </a:r>
            <a:br>
              <a:rPr lang="en-US" altLang="zh-TW" dirty="0"/>
            </a:br>
            <a:r>
              <a:rPr lang="en-US" altLang="zh-TW" dirty="0"/>
              <a:t>Insertion Sort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Perform insertion sort like data leaf node overflow.</a:t>
            </a:r>
          </a:p>
          <a:p>
            <a:r>
              <a:rPr lang="en-US" altLang="zh-TW" dirty="0"/>
              <a:t>Assign the parent of the new internal node to be the parent of the overflow internal node.</a:t>
            </a:r>
          </a:p>
          <a:p>
            <a:r>
              <a:rPr lang="en-US" altLang="zh-TW" dirty="0"/>
              <a:t>Since we have added a new key, we need to check if the parent internal node overflows or not.</a:t>
            </a:r>
          </a:p>
          <a:p>
            <a:r>
              <a:rPr lang="en-US" altLang="zh-TW" dirty="0"/>
              <a:t>Here (32, 50, _, _) doesn’t overflow.</a:t>
            </a:r>
          </a:p>
          <a:p>
            <a:endParaRPr lang="en-US" altLang="zh-TW" dirty="0"/>
          </a:p>
          <a:p>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30</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258962" y="177114"/>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a:t>
            </a:r>
          </a:p>
          <a:p>
            <a:r>
              <a:rPr lang="en-US" altLang="zh-TW" dirty="0" err="1"/>
              <a:t>i</a:t>
            </a:r>
            <a:r>
              <a:rPr lang="en-US" altLang="zh-TW" dirty="0"/>
              <a:t> 16</a:t>
            </a:r>
            <a:endParaRPr lang="zh-TW" altLang="en-US" dirty="0"/>
          </a:p>
        </p:txBody>
      </p:sp>
      <p:pic>
        <p:nvPicPr>
          <p:cNvPr id="7" name="圖片 6">
            <a:extLst>
              <a:ext uri="{FF2B5EF4-FFF2-40B4-BE49-F238E27FC236}">
                <a16:creationId xmlns:a16="http://schemas.microsoft.com/office/drawing/2014/main" id="{AB2B5FBF-4D97-4091-B746-18A762FE2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33338"/>
            <a:ext cx="12192000" cy="3024662"/>
          </a:xfrm>
          <a:prstGeom prst="rect">
            <a:avLst/>
          </a:prstGeom>
        </p:spPr>
      </p:pic>
    </p:spTree>
    <p:extLst>
      <p:ext uri="{BB962C8B-B14F-4D97-AF65-F5344CB8AC3E}">
        <p14:creationId xmlns:p14="http://schemas.microsoft.com/office/powerpoint/2010/main" val="61420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t>The Concept of Re-Distribution</a:t>
            </a:r>
          </a:p>
          <a:p>
            <a:pPr lvl="1"/>
            <a:r>
              <a:rPr lang="en-US" altLang="zh-TW" dirty="0">
                <a:solidFill>
                  <a:schemeClr val="bg1">
                    <a:lumMod val="65000"/>
                  </a:schemeClr>
                </a:solidFill>
              </a:rPr>
              <a:t>Merge LEFT</a:t>
            </a:r>
          </a:p>
          <a:p>
            <a:pPr lvl="2"/>
            <a:r>
              <a:rPr lang="en-US" altLang="zh-TW" dirty="0">
                <a:solidFill>
                  <a:schemeClr val="bg1">
                    <a:lumMod val="65000"/>
                  </a:schemeClr>
                </a:solidFill>
              </a:rPr>
              <a:t>Merge two data leaf nodes</a:t>
            </a:r>
          </a:p>
          <a:p>
            <a:pPr lvl="3"/>
            <a:r>
              <a:rPr lang="en-US" altLang="zh-TW" dirty="0">
                <a:solidFill>
                  <a:schemeClr val="bg1">
                    <a:lumMod val="65000"/>
                  </a:schemeClr>
                </a:solidFill>
              </a:rPr>
              <a:t>Same parent</a:t>
            </a:r>
          </a:p>
          <a:p>
            <a:pPr lvl="3"/>
            <a:r>
              <a:rPr lang="en-US" altLang="zh-TW" dirty="0">
                <a:solidFill>
                  <a:schemeClr val="bg1">
                    <a:lumMod val="65000"/>
                  </a:schemeClr>
                </a:solidFill>
              </a:rPr>
              <a:t>Different parent</a:t>
            </a:r>
          </a:p>
          <a:p>
            <a:pPr lvl="2"/>
            <a:r>
              <a:rPr lang="en-US" altLang="zh-TW" dirty="0">
                <a:solidFill>
                  <a:schemeClr val="bg1">
                    <a:lumMod val="65000"/>
                  </a:schemeClr>
                </a:solidFill>
              </a:rPr>
              <a:t>Merge two internal nodes</a:t>
            </a:r>
          </a:p>
          <a:p>
            <a:pPr lvl="1"/>
            <a:r>
              <a:rPr lang="en-US" altLang="zh-TW" dirty="0">
                <a:solidFill>
                  <a:schemeClr val="bg1">
                    <a:lumMod val="65000"/>
                  </a:schemeClr>
                </a:solidFill>
              </a:rPr>
              <a:t>Move LEFT</a:t>
            </a:r>
          </a:p>
          <a:p>
            <a:pPr lvl="2"/>
            <a:r>
              <a:rPr lang="en-US" altLang="zh-TW" dirty="0">
                <a:solidFill>
                  <a:schemeClr val="bg1">
                    <a:lumMod val="65000"/>
                  </a:schemeClr>
                </a:solidFill>
              </a:rPr>
              <a:t>Move data between two leaf nodes</a:t>
            </a:r>
          </a:p>
          <a:p>
            <a:pPr lvl="2"/>
            <a:r>
              <a:rPr lang="en-US" altLang="zh-TW" dirty="0">
                <a:solidFill>
                  <a:schemeClr val="bg1">
                    <a:lumMod val="65000"/>
                  </a:schemeClr>
                </a:solidFill>
              </a:rPr>
              <a:t>Move keys between two internal nodes</a:t>
            </a:r>
          </a:p>
          <a:p>
            <a:pPr lvl="1"/>
            <a:r>
              <a:rPr lang="en-US" altLang="zh-TW" dirty="0">
                <a:solidFill>
                  <a:schemeClr val="bg1">
                    <a:lumMod val="65000"/>
                  </a:schemeClr>
                </a:solidFill>
              </a:rPr>
              <a:t>The Root Internal Node</a:t>
            </a:r>
          </a:p>
          <a:p>
            <a:pPr lvl="1"/>
            <a:r>
              <a:rPr lang="en-US" altLang="zh-TW" dirty="0">
                <a:solidFill>
                  <a:schemeClr val="bg1">
                    <a:lumMod val="65000"/>
                  </a:schemeClr>
                </a:solidFill>
              </a:rPr>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31</a:t>
            </a:fld>
            <a:endParaRPr lang="zh-TW" altLang="en-US"/>
          </a:p>
        </p:txBody>
      </p:sp>
    </p:spTree>
    <p:extLst>
      <p:ext uri="{BB962C8B-B14F-4D97-AF65-F5344CB8AC3E}">
        <p14:creationId xmlns:p14="http://schemas.microsoft.com/office/powerpoint/2010/main" val="116691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0C86A2-B7AC-4F8F-BCE3-B1A14ED2A509}"/>
              </a:ext>
            </a:extLst>
          </p:cNvPr>
          <p:cNvSpPr>
            <a:spLocks noGrp="1"/>
          </p:cNvSpPr>
          <p:nvPr>
            <p:ph type="title"/>
          </p:nvPr>
        </p:nvSpPr>
        <p:spPr/>
        <p:txBody>
          <a:bodyPr/>
          <a:lstStyle/>
          <a:p>
            <a:r>
              <a:rPr lang="en-US" altLang="zh-TW" dirty="0"/>
              <a:t>The Concept of Re-Distribution</a:t>
            </a:r>
            <a:endParaRPr lang="zh-TW" altLang="en-US" dirty="0"/>
          </a:p>
        </p:txBody>
      </p:sp>
      <p:sp>
        <p:nvSpPr>
          <p:cNvPr id="3" name="內容版面配置區 2">
            <a:extLst>
              <a:ext uri="{FF2B5EF4-FFF2-40B4-BE49-F238E27FC236}">
                <a16:creationId xmlns:a16="http://schemas.microsoft.com/office/drawing/2014/main" id="{C804A2DD-D357-4E22-BC84-974A5BCDD7E4}"/>
              </a:ext>
            </a:extLst>
          </p:cNvPr>
          <p:cNvSpPr>
            <a:spLocks noGrp="1"/>
          </p:cNvSpPr>
          <p:nvPr>
            <p:ph idx="1"/>
          </p:nvPr>
        </p:nvSpPr>
        <p:spPr>
          <a:xfrm>
            <a:off x="677334" y="2160589"/>
            <a:ext cx="8596668" cy="4528535"/>
          </a:xfrm>
        </p:spPr>
        <p:txBody>
          <a:bodyPr>
            <a:normAutofit/>
          </a:bodyPr>
          <a:lstStyle/>
          <a:p>
            <a:r>
              <a:rPr lang="en-US" altLang="zh-TW" dirty="0"/>
              <a:t>We need to keep the data amount in a single data leaf node and the key amount in a single internal node to be in</a:t>
            </a:r>
          </a:p>
          <a:p>
            <a:pPr lvl="1"/>
            <a:r>
              <a:rPr lang="en-US" altLang="zh-TW" b="1" i="1" dirty="0">
                <a:solidFill>
                  <a:srgbClr val="0070C0"/>
                </a:solidFill>
              </a:rPr>
              <a:t>order &lt;= x &lt;= capacity.</a:t>
            </a:r>
          </a:p>
          <a:p>
            <a:pPr lvl="1"/>
            <a:r>
              <a:rPr lang="en-US" altLang="zh-TW" dirty="0"/>
              <a:t>The </a:t>
            </a:r>
            <a:r>
              <a:rPr lang="en-US" altLang="zh-TW" b="1" dirty="0"/>
              <a:t>first data leaf node </a:t>
            </a:r>
            <a:r>
              <a:rPr lang="en-US" altLang="zh-TW" dirty="0"/>
              <a:t>and </a:t>
            </a:r>
            <a:r>
              <a:rPr lang="en-US" altLang="zh-TW" b="1" dirty="0"/>
              <a:t>the root internal node </a:t>
            </a:r>
            <a:r>
              <a:rPr lang="en-US" altLang="zh-TW" dirty="0"/>
              <a:t>are </a:t>
            </a:r>
            <a:r>
              <a:rPr lang="en-US" altLang="zh-TW" b="1" dirty="0"/>
              <a:t>excluded</a:t>
            </a:r>
            <a:r>
              <a:rPr lang="en-US" altLang="zh-TW" dirty="0"/>
              <a:t>.</a:t>
            </a:r>
          </a:p>
          <a:p>
            <a:r>
              <a:rPr lang="en-US" altLang="zh-TW" dirty="0"/>
              <a:t>We say the underflow occurs when the amount of key or data is less than the order.</a:t>
            </a:r>
          </a:p>
          <a:p>
            <a:r>
              <a:rPr lang="en-US" altLang="zh-TW" dirty="0"/>
              <a:t>There are only two method to deal with underflow.</a:t>
            </a:r>
          </a:p>
          <a:p>
            <a:pPr lvl="1"/>
            <a:r>
              <a:rPr lang="en-US" altLang="zh-TW" dirty="0"/>
              <a:t>Merge</a:t>
            </a:r>
          </a:p>
          <a:p>
            <a:pPr lvl="1"/>
            <a:r>
              <a:rPr lang="en-US" altLang="zh-TW" dirty="0"/>
              <a:t>Move</a:t>
            </a:r>
          </a:p>
          <a:p>
            <a:r>
              <a:rPr lang="en-US" altLang="zh-TW" dirty="0"/>
              <a:t>We always consider if two nodes can be </a:t>
            </a:r>
            <a:r>
              <a:rPr lang="en-US" altLang="zh-TW" b="1" dirty="0"/>
              <a:t>merged</a:t>
            </a:r>
            <a:r>
              <a:rPr lang="en-US" altLang="zh-TW" dirty="0"/>
              <a:t> first.</a:t>
            </a:r>
          </a:p>
          <a:p>
            <a:r>
              <a:rPr lang="en-US" altLang="zh-TW" dirty="0"/>
              <a:t>If they can’t be merged, then consider to move key/data between two nodes.</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8F2397A-518B-4AF6-AB35-A841CD6F0E8C}"/>
              </a:ext>
            </a:extLst>
          </p:cNvPr>
          <p:cNvSpPr>
            <a:spLocks noGrp="1"/>
          </p:cNvSpPr>
          <p:nvPr>
            <p:ph type="sldNum" sz="quarter" idx="12"/>
          </p:nvPr>
        </p:nvSpPr>
        <p:spPr/>
        <p:txBody>
          <a:bodyPr/>
          <a:lstStyle/>
          <a:p>
            <a:fld id="{48943F28-2E38-4A46-AEC7-E49C048B6FD4}" type="slidenum">
              <a:rPr lang="zh-TW" altLang="en-US" smtClean="0"/>
              <a:t>32</a:t>
            </a:fld>
            <a:endParaRPr lang="zh-TW" altLang="en-US"/>
          </a:p>
        </p:txBody>
      </p:sp>
    </p:spTree>
    <p:extLst>
      <p:ext uri="{BB962C8B-B14F-4D97-AF65-F5344CB8AC3E}">
        <p14:creationId xmlns:p14="http://schemas.microsoft.com/office/powerpoint/2010/main" val="3378072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0C86A2-B7AC-4F8F-BCE3-B1A14ED2A509}"/>
              </a:ext>
            </a:extLst>
          </p:cNvPr>
          <p:cNvSpPr>
            <a:spLocks noGrp="1"/>
          </p:cNvSpPr>
          <p:nvPr>
            <p:ph type="title"/>
          </p:nvPr>
        </p:nvSpPr>
        <p:spPr/>
        <p:txBody>
          <a:bodyPr/>
          <a:lstStyle/>
          <a:p>
            <a:r>
              <a:rPr lang="en-US" altLang="zh-TW" dirty="0"/>
              <a:t>The Meaning of LEFT and RIGHT</a:t>
            </a:r>
            <a:endParaRPr lang="zh-TW" altLang="en-US" dirty="0"/>
          </a:p>
        </p:txBody>
      </p:sp>
      <p:sp>
        <p:nvSpPr>
          <p:cNvPr id="3" name="內容版面配置區 2">
            <a:extLst>
              <a:ext uri="{FF2B5EF4-FFF2-40B4-BE49-F238E27FC236}">
                <a16:creationId xmlns:a16="http://schemas.microsoft.com/office/drawing/2014/main" id="{C804A2DD-D357-4E22-BC84-974A5BCDD7E4}"/>
              </a:ext>
            </a:extLst>
          </p:cNvPr>
          <p:cNvSpPr>
            <a:spLocks noGrp="1"/>
          </p:cNvSpPr>
          <p:nvPr>
            <p:ph idx="1"/>
          </p:nvPr>
        </p:nvSpPr>
        <p:spPr/>
        <p:txBody>
          <a:bodyPr/>
          <a:lstStyle/>
          <a:p>
            <a:r>
              <a:rPr lang="en-US" altLang="zh-TW" dirty="0"/>
              <a:t>We use LEFT and RIGHT to specify the location of the underflow node in the two-node pair.</a:t>
            </a:r>
          </a:p>
          <a:p>
            <a:r>
              <a:rPr lang="en-US" altLang="zh-TW" dirty="0"/>
              <a:t>For example, given two-node pair [1,_,_,_] [4,5,6,_], we want to merge them into [1,4,5,6][_,_,_,_]. In this case, the underflow data leaf node is at the LEFT of the two-node pair and thus we call this process “Merge LEFT”.</a:t>
            </a:r>
          </a:p>
          <a:p>
            <a:r>
              <a:rPr lang="en-US" altLang="zh-TW" dirty="0"/>
              <a:t>For example, given two-node pair [1,4,5,_] [6,_,_,_], we want to merge them into [1,4,5,6][_,_,_,_]. In this case, the underflow data leaf node is at the RIGHT of the two-node pair and thus we call this process “Merge RIGHT”.</a:t>
            </a:r>
          </a:p>
          <a:p>
            <a:r>
              <a:rPr lang="en-US" altLang="zh-TW" dirty="0"/>
              <a:t>We always consider the </a:t>
            </a:r>
            <a:r>
              <a:rPr lang="en-US" altLang="zh-TW" b="1" dirty="0"/>
              <a:t>right sibling </a:t>
            </a:r>
            <a:r>
              <a:rPr lang="en-US" altLang="zh-TW" dirty="0"/>
              <a:t>first when underflow occurs. That is, we always consider LEFT condition first no matter we are doing merge or move.</a:t>
            </a:r>
          </a:p>
          <a:p>
            <a:endParaRPr lang="zh-TW" altLang="en-US" dirty="0"/>
          </a:p>
        </p:txBody>
      </p:sp>
      <p:sp>
        <p:nvSpPr>
          <p:cNvPr id="4" name="投影片編號版面配置區 3">
            <a:extLst>
              <a:ext uri="{FF2B5EF4-FFF2-40B4-BE49-F238E27FC236}">
                <a16:creationId xmlns:a16="http://schemas.microsoft.com/office/drawing/2014/main" id="{38F2397A-518B-4AF6-AB35-A841CD6F0E8C}"/>
              </a:ext>
            </a:extLst>
          </p:cNvPr>
          <p:cNvSpPr>
            <a:spLocks noGrp="1"/>
          </p:cNvSpPr>
          <p:nvPr>
            <p:ph type="sldNum" sz="quarter" idx="12"/>
          </p:nvPr>
        </p:nvSpPr>
        <p:spPr/>
        <p:txBody>
          <a:bodyPr/>
          <a:lstStyle/>
          <a:p>
            <a:fld id="{48943F28-2E38-4A46-AEC7-E49C048B6FD4}" type="slidenum">
              <a:rPr lang="zh-TW" altLang="en-US" smtClean="0"/>
              <a:t>33</a:t>
            </a:fld>
            <a:endParaRPr lang="zh-TW" altLang="en-US"/>
          </a:p>
        </p:txBody>
      </p:sp>
    </p:spTree>
    <p:extLst>
      <p:ext uri="{BB962C8B-B14F-4D97-AF65-F5344CB8AC3E}">
        <p14:creationId xmlns:p14="http://schemas.microsoft.com/office/powerpoint/2010/main" val="245074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solidFill>
                  <a:schemeClr val="bg1">
                    <a:lumMod val="65000"/>
                  </a:schemeClr>
                </a:solidFill>
              </a:rPr>
              <a:t>The Concept of Re-Distribution</a:t>
            </a:r>
          </a:p>
          <a:p>
            <a:pPr lvl="1"/>
            <a:r>
              <a:rPr lang="en-US" altLang="zh-TW" dirty="0"/>
              <a:t>Merge LEFT</a:t>
            </a:r>
          </a:p>
          <a:p>
            <a:pPr lvl="2"/>
            <a:r>
              <a:rPr lang="en-US" altLang="zh-TW" dirty="0"/>
              <a:t>Merge two data leaf nodes</a:t>
            </a:r>
          </a:p>
          <a:p>
            <a:pPr lvl="3"/>
            <a:r>
              <a:rPr lang="en-US" altLang="zh-TW" dirty="0"/>
              <a:t>Same parent</a:t>
            </a:r>
          </a:p>
          <a:p>
            <a:pPr lvl="3"/>
            <a:r>
              <a:rPr lang="en-US" altLang="zh-TW" dirty="0">
                <a:solidFill>
                  <a:schemeClr val="bg1">
                    <a:lumMod val="65000"/>
                  </a:schemeClr>
                </a:solidFill>
              </a:rPr>
              <a:t>Different parent</a:t>
            </a:r>
          </a:p>
          <a:p>
            <a:pPr lvl="2"/>
            <a:r>
              <a:rPr lang="en-US" altLang="zh-TW" dirty="0">
                <a:solidFill>
                  <a:schemeClr val="bg1">
                    <a:lumMod val="65000"/>
                  </a:schemeClr>
                </a:solidFill>
              </a:rPr>
              <a:t>Merge two internal nodes</a:t>
            </a:r>
          </a:p>
          <a:p>
            <a:pPr lvl="1"/>
            <a:r>
              <a:rPr lang="en-US" altLang="zh-TW" dirty="0">
                <a:solidFill>
                  <a:schemeClr val="bg1">
                    <a:lumMod val="65000"/>
                  </a:schemeClr>
                </a:solidFill>
              </a:rPr>
              <a:t>Move LEFT</a:t>
            </a:r>
          </a:p>
          <a:p>
            <a:pPr lvl="2"/>
            <a:r>
              <a:rPr lang="en-US" altLang="zh-TW" dirty="0">
                <a:solidFill>
                  <a:schemeClr val="bg1">
                    <a:lumMod val="65000"/>
                  </a:schemeClr>
                </a:solidFill>
              </a:rPr>
              <a:t>Move data between two leaf nodes</a:t>
            </a:r>
          </a:p>
          <a:p>
            <a:pPr lvl="2"/>
            <a:r>
              <a:rPr lang="en-US" altLang="zh-TW" dirty="0">
                <a:solidFill>
                  <a:schemeClr val="bg1">
                    <a:lumMod val="65000"/>
                  </a:schemeClr>
                </a:solidFill>
              </a:rPr>
              <a:t>Move keys between two internal nodes</a:t>
            </a:r>
          </a:p>
          <a:p>
            <a:pPr lvl="1"/>
            <a:r>
              <a:rPr lang="en-US" altLang="zh-TW" dirty="0">
                <a:solidFill>
                  <a:schemeClr val="bg1">
                    <a:lumMod val="65000"/>
                  </a:schemeClr>
                </a:solidFill>
              </a:rPr>
              <a:t>The Root Internal Node</a:t>
            </a:r>
          </a:p>
          <a:p>
            <a:pPr lvl="1"/>
            <a:r>
              <a:rPr lang="en-US" altLang="zh-TW" dirty="0">
                <a:solidFill>
                  <a:schemeClr val="bg1">
                    <a:lumMod val="65000"/>
                  </a:schemeClr>
                </a:solidFill>
              </a:rPr>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34</a:t>
            </a:fld>
            <a:endParaRPr lang="zh-TW" altLang="en-US"/>
          </a:p>
        </p:txBody>
      </p:sp>
    </p:spTree>
    <p:extLst>
      <p:ext uri="{BB962C8B-B14F-4D97-AF65-F5344CB8AC3E}">
        <p14:creationId xmlns:p14="http://schemas.microsoft.com/office/powerpoint/2010/main" val="1829665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Merge LEFT Two Data Leaf Nodes:</a:t>
            </a:r>
            <a:br>
              <a:rPr lang="en-US" altLang="zh-TW" dirty="0"/>
            </a:br>
            <a:r>
              <a:rPr lang="en-US" altLang="zh-TW" dirty="0"/>
              <a:t>Same Parent Case</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The result of inserting all the values shown above is shown below.</a:t>
            </a:r>
          </a:p>
          <a:p>
            <a:r>
              <a:rPr lang="en-US" altLang="zh-TW" dirty="0"/>
              <a:t>Suppose we want to delete 16, then the data leaf node [18, _, _, _] has only 1 data, which is less than the order 2 and thus underflow occurs.</a:t>
            </a:r>
          </a:p>
          <a:p>
            <a:r>
              <a:rPr lang="en-US" altLang="zh-TW" dirty="0"/>
              <a:t>Consider the right sibling (LEFT) [20, 22, 24, _]. There are 3 data inside.</a:t>
            </a:r>
          </a:p>
          <a:p>
            <a:r>
              <a:rPr lang="en-US" altLang="zh-TW" dirty="0"/>
              <a:t>Since 1 + 3 = 4 &lt;= capacity 4, the leaf node will not cause overflow when merging two leaf nodes together, we perform Merge here.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35</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pic>
        <p:nvPicPr>
          <p:cNvPr id="8" name="圖片 7">
            <a:extLst>
              <a:ext uri="{FF2B5EF4-FFF2-40B4-BE49-F238E27FC236}">
                <a16:creationId xmlns:a16="http://schemas.microsoft.com/office/drawing/2014/main" id="{C9F63577-7E5A-4D9C-82D1-BD7FC675C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 y="3833338"/>
            <a:ext cx="12192000" cy="3024662"/>
          </a:xfrm>
          <a:prstGeom prst="rect">
            <a:avLst/>
          </a:prstGeom>
        </p:spPr>
      </p:pic>
    </p:spTree>
    <p:extLst>
      <p:ext uri="{BB962C8B-B14F-4D97-AF65-F5344CB8AC3E}">
        <p14:creationId xmlns:p14="http://schemas.microsoft.com/office/powerpoint/2010/main" val="142061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Move Data From Right to Left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Specify the merge node to the left node and the target node to the right node.</a:t>
            </a:r>
          </a:p>
          <a:p>
            <a:r>
              <a:rPr lang="en-US" altLang="zh-TW" b="1" dirty="0"/>
              <a:t>No matter we merge LEFT or RIGHT, we always move data from right to left.</a:t>
            </a:r>
          </a:p>
          <a:p>
            <a:endParaRPr lang="en-US" altLang="zh-TW" b="1" dirty="0"/>
          </a:p>
          <a:p>
            <a:r>
              <a:rPr lang="en-US" altLang="zh-TW" dirty="0"/>
              <a:t>Since we will remove the entire target later, we don’t need to remove the data from target.</a:t>
            </a:r>
          </a:p>
          <a:p>
            <a:endParaRPr lang="en-US" altLang="zh-TW"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36</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pic>
        <p:nvPicPr>
          <p:cNvPr id="7" name="圖片 6">
            <a:extLst>
              <a:ext uri="{FF2B5EF4-FFF2-40B4-BE49-F238E27FC236}">
                <a16:creationId xmlns:a16="http://schemas.microsoft.com/office/drawing/2014/main" id="{9C4521A7-F766-480E-9885-A2B3C23F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49973"/>
            <a:ext cx="12192000" cy="3686140"/>
          </a:xfrm>
          <a:prstGeom prst="rect">
            <a:avLst/>
          </a:prstGeom>
        </p:spPr>
      </p:pic>
    </p:spTree>
    <p:extLst>
      <p:ext uri="{BB962C8B-B14F-4D97-AF65-F5344CB8AC3E}">
        <p14:creationId xmlns:p14="http://schemas.microsoft.com/office/powerpoint/2010/main" val="30789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 and Data Leaf Pointer</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Specify the index of the underflow node in its parent.</a:t>
            </a:r>
          </a:p>
          <a:p>
            <a:r>
              <a:rPr lang="en-US" altLang="zh-TW" dirty="0"/>
              <a:t>Delete the corresponding key and data pointer in the parent internal node.</a:t>
            </a:r>
          </a:p>
          <a:p>
            <a:r>
              <a:rPr lang="en-US" altLang="zh-TW" dirty="0"/>
              <a:t>Move both key and data pointer one index left from the specific index in the parent internal node.</a:t>
            </a:r>
          </a:p>
          <a:p>
            <a:r>
              <a:rPr lang="en-US" altLang="zh-TW" dirty="0"/>
              <a:t>Delete the target.</a:t>
            </a:r>
          </a:p>
          <a:p>
            <a:r>
              <a:rPr lang="en-US" altLang="zh-TW" dirty="0"/>
              <a:t>Rearrange the doubly-linked list.</a:t>
            </a:r>
          </a:p>
          <a:p>
            <a:endParaRPr lang="en-US" altLang="zh-TW" dirty="0"/>
          </a:p>
          <a:p>
            <a:r>
              <a:rPr lang="en-US" altLang="zh-TW" dirty="0"/>
              <a:t>Since we have deleted a key in the parent internal node, we have to check if the parent internal node underflows or not.</a:t>
            </a:r>
          </a:p>
          <a:p>
            <a:r>
              <a:rPr lang="en-US" altLang="zh-TW" dirty="0"/>
              <a:t>Here (26, _, _, _) is underflow. </a:t>
            </a:r>
            <a:r>
              <a:rPr lang="en-US" altLang="zh-TW" b="1" dirty="0"/>
              <a:t>We have not done yet.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37</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spTree>
    <p:extLst>
      <p:ext uri="{BB962C8B-B14F-4D97-AF65-F5344CB8AC3E}">
        <p14:creationId xmlns:p14="http://schemas.microsoft.com/office/powerpoint/2010/main" val="2487516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 and Data Leaf Pointer</a:t>
            </a:r>
            <a:endParaRPr lang="zh-TW" altLang="en-US"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38</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pic>
        <p:nvPicPr>
          <p:cNvPr id="12" name="圖形 11">
            <a:extLst>
              <a:ext uri="{FF2B5EF4-FFF2-40B4-BE49-F238E27FC236}">
                <a16:creationId xmlns:a16="http://schemas.microsoft.com/office/drawing/2014/main" id="{1C4C376D-F3A6-4875-A9A9-EBBC157D29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86797"/>
            <a:ext cx="12192000" cy="4200525"/>
          </a:xfrm>
          <a:prstGeom prst="rect">
            <a:avLst/>
          </a:prstGeom>
        </p:spPr>
      </p:pic>
    </p:spTree>
    <p:extLst>
      <p:ext uri="{BB962C8B-B14F-4D97-AF65-F5344CB8AC3E}">
        <p14:creationId xmlns:p14="http://schemas.microsoft.com/office/powerpoint/2010/main" val="352599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solidFill>
                  <a:schemeClr val="bg1">
                    <a:lumMod val="65000"/>
                  </a:schemeClr>
                </a:solidFill>
              </a:rPr>
              <a:t>The Concept of Re-Distribution</a:t>
            </a:r>
          </a:p>
          <a:p>
            <a:pPr lvl="1"/>
            <a:r>
              <a:rPr lang="en-US" altLang="zh-TW" dirty="0"/>
              <a:t>Merge LEFT</a:t>
            </a:r>
          </a:p>
          <a:p>
            <a:pPr lvl="2"/>
            <a:r>
              <a:rPr lang="en-US" altLang="zh-TW" dirty="0">
                <a:solidFill>
                  <a:schemeClr val="bg1">
                    <a:lumMod val="65000"/>
                  </a:schemeClr>
                </a:solidFill>
              </a:rPr>
              <a:t>Merge two data leaf nodes</a:t>
            </a:r>
          </a:p>
          <a:p>
            <a:pPr lvl="3"/>
            <a:r>
              <a:rPr lang="en-US" altLang="zh-TW" dirty="0">
                <a:solidFill>
                  <a:schemeClr val="bg1">
                    <a:lumMod val="65000"/>
                  </a:schemeClr>
                </a:solidFill>
              </a:rPr>
              <a:t>Same parent</a:t>
            </a:r>
          </a:p>
          <a:p>
            <a:pPr lvl="3"/>
            <a:r>
              <a:rPr lang="en-US" altLang="zh-TW" dirty="0">
                <a:solidFill>
                  <a:schemeClr val="bg1">
                    <a:lumMod val="65000"/>
                  </a:schemeClr>
                </a:solidFill>
              </a:rPr>
              <a:t>Different parent</a:t>
            </a:r>
          </a:p>
          <a:p>
            <a:pPr lvl="2"/>
            <a:r>
              <a:rPr lang="en-US" altLang="zh-TW" dirty="0"/>
              <a:t>Merge two internal nodes</a:t>
            </a:r>
          </a:p>
          <a:p>
            <a:pPr lvl="1"/>
            <a:r>
              <a:rPr lang="en-US" altLang="zh-TW" dirty="0">
                <a:solidFill>
                  <a:schemeClr val="bg1">
                    <a:lumMod val="65000"/>
                  </a:schemeClr>
                </a:solidFill>
              </a:rPr>
              <a:t>Move LEFT</a:t>
            </a:r>
          </a:p>
          <a:p>
            <a:pPr lvl="2"/>
            <a:r>
              <a:rPr lang="en-US" altLang="zh-TW" dirty="0">
                <a:solidFill>
                  <a:schemeClr val="bg1">
                    <a:lumMod val="65000"/>
                  </a:schemeClr>
                </a:solidFill>
              </a:rPr>
              <a:t>Move data between two leaf nodes</a:t>
            </a:r>
          </a:p>
          <a:p>
            <a:pPr lvl="2"/>
            <a:r>
              <a:rPr lang="en-US" altLang="zh-TW" dirty="0">
                <a:solidFill>
                  <a:schemeClr val="bg1">
                    <a:lumMod val="65000"/>
                  </a:schemeClr>
                </a:solidFill>
              </a:rPr>
              <a:t>Move keys between two internal nodes</a:t>
            </a:r>
          </a:p>
          <a:p>
            <a:pPr lvl="1"/>
            <a:r>
              <a:rPr lang="en-US" altLang="zh-TW" dirty="0">
                <a:solidFill>
                  <a:schemeClr val="bg1">
                    <a:lumMod val="65000"/>
                  </a:schemeClr>
                </a:solidFill>
              </a:rPr>
              <a:t>The Root Internal Node</a:t>
            </a:r>
          </a:p>
          <a:p>
            <a:pPr lvl="1"/>
            <a:r>
              <a:rPr lang="en-US" altLang="zh-TW" dirty="0">
                <a:solidFill>
                  <a:schemeClr val="bg1">
                    <a:lumMod val="65000"/>
                  </a:schemeClr>
                </a:solidFill>
              </a:rPr>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39</a:t>
            </a:fld>
            <a:endParaRPr lang="zh-TW" altLang="en-US"/>
          </a:p>
        </p:txBody>
      </p:sp>
    </p:spTree>
    <p:extLst>
      <p:ext uri="{BB962C8B-B14F-4D97-AF65-F5344CB8AC3E}">
        <p14:creationId xmlns:p14="http://schemas.microsoft.com/office/powerpoint/2010/main" val="207818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E7C212-047A-4BAE-8FCE-0B1F125B7D18}"/>
              </a:ext>
            </a:extLst>
          </p:cNvPr>
          <p:cNvSpPr>
            <a:spLocks noGrp="1"/>
          </p:cNvSpPr>
          <p:nvPr>
            <p:ph type="title"/>
          </p:nvPr>
        </p:nvSpPr>
        <p:spPr/>
        <p:txBody>
          <a:bodyPr/>
          <a:lstStyle/>
          <a:p>
            <a:r>
              <a:rPr lang="en-US" altLang="zh-TW" dirty="0"/>
              <a:t>Advanced Features</a:t>
            </a:r>
            <a:endParaRPr lang="zh-TW" altLang="en-US" dirty="0"/>
          </a:p>
        </p:txBody>
      </p:sp>
      <p:sp>
        <p:nvSpPr>
          <p:cNvPr id="3" name="內容版面配置區 2">
            <a:extLst>
              <a:ext uri="{FF2B5EF4-FFF2-40B4-BE49-F238E27FC236}">
                <a16:creationId xmlns:a16="http://schemas.microsoft.com/office/drawing/2014/main" id="{D36EEF9A-4531-4CE7-BF02-9F8380847956}"/>
              </a:ext>
            </a:extLst>
          </p:cNvPr>
          <p:cNvSpPr>
            <a:spLocks noGrp="1"/>
          </p:cNvSpPr>
          <p:nvPr>
            <p:ph idx="1"/>
          </p:nvPr>
        </p:nvSpPr>
        <p:spPr/>
        <p:txBody>
          <a:bodyPr/>
          <a:lstStyle/>
          <a:p>
            <a:r>
              <a:rPr lang="en-US" altLang="zh-TW" dirty="0"/>
              <a:t>Perform </a:t>
            </a:r>
            <a:r>
              <a:rPr lang="en-US" altLang="zh-TW" b="1" dirty="0"/>
              <a:t>Binary Search</a:t>
            </a:r>
            <a:r>
              <a:rPr lang="en-US" altLang="zh-TW" dirty="0"/>
              <a:t> for all internal nodes and data leaf nodes</a:t>
            </a:r>
          </a:p>
          <a:p>
            <a:r>
              <a:rPr lang="en-US" altLang="zh-TW" dirty="0"/>
              <a:t>All the internal nodes and data leaf nodes have their </a:t>
            </a:r>
            <a:r>
              <a:rPr lang="en-US" altLang="zh-TW" b="1" dirty="0"/>
              <a:t>parent’s pointer </a:t>
            </a:r>
            <a:r>
              <a:rPr lang="en-US" altLang="zh-TW" dirty="0"/>
              <a:t>and thus </a:t>
            </a:r>
            <a:r>
              <a:rPr lang="en-US" altLang="zh-TW" b="1" dirty="0"/>
              <a:t>can traverse back to the root</a:t>
            </a:r>
          </a:p>
          <a:p>
            <a:r>
              <a:rPr lang="en-US" altLang="zh-TW" b="1" dirty="0"/>
              <a:t>Re-distribution in </a:t>
            </a:r>
            <a:r>
              <a:rPr lang="en-US" altLang="zh-TW" dirty="0"/>
              <a:t>insertion and deletion</a:t>
            </a:r>
          </a:p>
          <a:p>
            <a:r>
              <a:rPr lang="en-US" altLang="zh-TW" b="1" dirty="0"/>
              <a:t>Ignoring</a:t>
            </a:r>
            <a:r>
              <a:rPr lang="en-US" altLang="zh-TW" dirty="0"/>
              <a:t> the same data</a:t>
            </a:r>
          </a:p>
          <a:p>
            <a:r>
              <a:rPr lang="en-US" altLang="zh-TW" dirty="0"/>
              <a:t>Templated class implementation, which can allow another numerical type.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47D850AE-C04C-42A1-A6D3-134629338EA4}"/>
              </a:ext>
            </a:extLst>
          </p:cNvPr>
          <p:cNvSpPr>
            <a:spLocks noGrp="1"/>
          </p:cNvSpPr>
          <p:nvPr>
            <p:ph type="sldNum" sz="quarter" idx="12"/>
          </p:nvPr>
        </p:nvSpPr>
        <p:spPr/>
        <p:txBody>
          <a:bodyPr/>
          <a:lstStyle/>
          <a:p>
            <a:fld id="{48943F28-2E38-4A46-AEC7-E49C048B6FD4}" type="slidenum">
              <a:rPr lang="zh-TW" altLang="en-US" smtClean="0"/>
              <a:t>4</a:t>
            </a:fld>
            <a:endParaRPr lang="zh-TW" altLang="en-US"/>
          </a:p>
        </p:txBody>
      </p:sp>
    </p:spTree>
    <p:extLst>
      <p:ext uri="{BB962C8B-B14F-4D97-AF65-F5344CB8AC3E}">
        <p14:creationId xmlns:p14="http://schemas.microsoft.com/office/powerpoint/2010/main" val="913660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Merge LEFT Two Internal Nodes</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Now, (26, _, _, _) is underflow and it is not root. Therefore, we have to deal with it.</a:t>
            </a:r>
          </a:p>
          <a:p>
            <a:r>
              <a:rPr lang="en-US" altLang="zh-TW" dirty="0"/>
              <a:t>Consider the right sibling (LEFT) (38, 44, _, _). There are 2 data inside.</a:t>
            </a:r>
          </a:p>
          <a:p>
            <a:r>
              <a:rPr lang="en-US" altLang="zh-TW" dirty="0"/>
              <a:t>When merging internal nodes, we will </a:t>
            </a:r>
            <a:r>
              <a:rPr lang="en-US" altLang="zh-TW" b="1" dirty="0"/>
              <a:t>pull down 1 key from their parent</a:t>
            </a:r>
            <a:r>
              <a:rPr lang="en-US" altLang="zh-TW" dirty="0"/>
              <a:t>.</a:t>
            </a:r>
          </a:p>
          <a:p>
            <a:r>
              <a:rPr lang="en-US" altLang="zh-TW" dirty="0"/>
              <a:t>Since 1 + 2 + 1 (from parent) = 4 &lt;= capacity 4, the internal node will not cause overflow when merging two internal nodes together, we perform Merge here.</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40</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spTree>
    <p:extLst>
      <p:ext uri="{BB962C8B-B14F-4D97-AF65-F5344CB8AC3E}">
        <p14:creationId xmlns:p14="http://schemas.microsoft.com/office/powerpoint/2010/main" val="1976596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Keys and Pointers</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Specify the merge node to the left node and the target node to the right node.</a:t>
            </a:r>
          </a:p>
          <a:p>
            <a:r>
              <a:rPr lang="en-US" altLang="zh-TW" b="1" dirty="0"/>
              <a:t>No matter we merge LEFT or RIGHT, we always move keys from right to left.</a:t>
            </a:r>
          </a:p>
          <a:p>
            <a:r>
              <a:rPr lang="en-US" altLang="zh-TW" dirty="0"/>
              <a:t>Since we will remove the entire target later, we don’t need to remove the keys from target.</a:t>
            </a:r>
          </a:p>
          <a:p>
            <a:endParaRPr lang="en-US" altLang="zh-TW" dirty="0"/>
          </a:p>
          <a:p>
            <a:r>
              <a:rPr lang="en-US" altLang="zh-TW" dirty="0"/>
              <a:t>Move the data leaf pointer or internal node children pointer from target to merge.</a:t>
            </a:r>
          </a:p>
          <a:p>
            <a:r>
              <a:rPr lang="en-US" altLang="zh-TW" dirty="0"/>
              <a:t>Assign the parents of these pointers to Merge.</a:t>
            </a:r>
          </a:p>
          <a:p>
            <a:r>
              <a:rPr lang="en-US" altLang="zh-TW" dirty="0"/>
              <a:t>Copy the corresponding key in parent first, then copy the keys in target.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41</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spTree>
    <p:extLst>
      <p:ext uri="{BB962C8B-B14F-4D97-AF65-F5344CB8AC3E}">
        <p14:creationId xmlns:p14="http://schemas.microsoft.com/office/powerpoint/2010/main" val="2519093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Keys and Pointers</a:t>
            </a:r>
            <a:endParaRPr lang="zh-TW" altLang="en-US"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42</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pic>
        <p:nvPicPr>
          <p:cNvPr id="7" name="圖形 6">
            <a:extLst>
              <a:ext uri="{FF2B5EF4-FFF2-40B4-BE49-F238E27FC236}">
                <a16:creationId xmlns:a16="http://schemas.microsoft.com/office/drawing/2014/main" id="{A6EEA1E8-36DA-470D-8185-10AA470276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63665"/>
            <a:ext cx="12192000" cy="4200525"/>
          </a:xfrm>
          <a:prstGeom prst="rect">
            <a:avLst/>
          </a:prstGeom>
        </p:spPr>
      </p:pic>
    </p:spTree>
    <p:extLst>
      <p:ext uri="{BB962C8B-B14F-4D97-AF65-F5344CB8AC3E}">
        <p14:creationId xmlns:p14="http://schemas.microsoft.com/office/powerpoint/2010/main" val="3146195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Keys and Pointers in Parent</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Delete the corresponding key in parent.</a:t>
            </a:r>
          </a:p>
          <a:p>
            <a:r>
              <a:rPr lang="en-US" altLang="zh-TW" dirty="0"/>
              <a:t>Move one index left from the specific index.</a:t>
            </a:r>
          </a:p>
          <a:p>
            <a:r>
              <a:rPr lang="en-US" altLang="zh-TW" dirty="0"/>
              <a:t>Delete the target internal node.</a:t>
            </a:r>
          </a:p>
          <a:p>
            <a:r>
              <a:rPr lang="en-US" altLang="zh-TW" dirty="0"/>
              <a:t>Since we have deleted a key in the parent internal node, we have to check if the parent internal node underflows or not.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43</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spTree>
    <p:extLst>
      <p:ext uri="{BB962C8B-B14F-4D97-AF65-F5344CB8AC3E}">
        <p14:creationId xmlns:p14="http://schemas.microsoft.com/office/powerpoint/2010/main" val="51618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Rearrange Keys and Pointers in Parent</a:t>
            </a:r>
            <a:endParaRPr lang="zh-TW" altLang="en-US" dirty="0"/>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44</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pic>
        <p:nvPicPr>
          <p:cNvPr id="11" name="圖形 10">
            <a:extLst>
              <a:ext uri="{FF2B5EF4-FFF2-40B4-BE49-F238E27FC236}">
                <a16:creationId xmlns:a16="http://schemas.microsoft.com/office/drawing/2014/main" id="{22605DB1-A578-49B0-A51C-32C24FCAB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407268"/>
            <a:ext cx="12192000" cy="3724275"/>
          </a:xfrm>
          <a:prstGeom prst="rect">
            <a:avLst/>
          </a:prstGeom>
        </p:spPr>
      </p:pic>
    </p:spTree>
    <p:extLst>
      <p:ext uri="{BB962C8B-B14F-4D97-AF65-F5344CB8AC3E}">
        <p14:creationId xmlns:p14="http://schemas.microsoft.com/office/powerpoint/2010/main" val="3557346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solidFill>
                  <a:schemeClr val="bg1">
                    <a:lumMod val="65000"/>
                  </a:schemeClr>
                </a:solidFill>
              </a:rPr>
              <a:t>The Concept of Re-Distribution</a:t>
            </a:r>
          </a:p>
          <a:p>
            <a:pPr lvl="1"/>
            <a:r>
              <a:rPr lang="en-US" altLang="zh-TW" dirty="0">
                <a:solidFill>
                  <a:schemeClr val="bg1">
                    <a:lumMod val="65000"/>
                  </a:schemeClr>
                </a:solidFill>
              </a:rPr>
              <a:t>Merge LEFT</a:t>
            </a:r>
          </a:p>
          <a:p>
            <a:pPr lvl="2"/>
            <a:r>
              <a:rPr lang="en-US" altLang="zh-TW" dirty="0">
                <a:solidFill>
                  <a:schemeClr val="bg1">
                    <a:lumMod val="65000"/>
                  </a:schemeClr>
                </a:solidFill>
              </a:rPr>
              <a:t>Merge two data leaf nodes</a:t>
            </a:r>
          </a:p>
          <a:p>
            <a:pPr lvl="3"/>
            <a:r>
              <a:rPr lang="en-US" altLang="zh-TW" dirty="0">
                <a:solidFill>
                  <a:schemeClr val="bg1">
                    <a:lumMod val="65000"/>
                  </a:schemeClr>
                </a:solidFill>
              </a:rPr>
              <a:t>Same parent</a:t>
            </a:r>
          </a:p>
          <a:p>
            <a:pPr lvl="3"/>
            <a:r>
              <a:rPr lang="en-US" altLang="zh-TW" dirty="0">
                <a:solidFill>
                  <a:schemeClr val="bg1">
                    <a:lumMod val="65000"/>
                  </a:schemeClr>
                </a:solidFill>
              </a:rPr>
              <a:t>Different parent</a:t>
            </a:r>
          </a:p>
          <a:p>
            <a:pPr lvl="2"/>
            <a:r>
              <a:rPr lang="en-US" altLang="zh-TW" dirty="0">
                <a:solidFill>
                  <a:schemeClr val="bg1">
                    <a:lumMod val="65000"/>
                  </a:schemeClr>
                </a:solidFill>
              </a:rPr>
              <a:t>Merge two internal nodes</a:t>
            </a:r>
          </a:p>
          <a:p>
            <a:pPr lvl="1"/>
            <a:r>
              <a:rPr lang="en-US" altLang="zh-TW" dirty="0">
                <a:solidFill>
                  <a:schemeClr val="bg1">
                    <a:lumMod val="65000"/>
                  </a:schemeClr>
                </a:solidFill>
              </a:rPr>
              <a:t>Move LEFT</a:t>
            </a:r>
          </a:p>
          <a:p>
            <a:pPr lvl="2"/>
            <a:r>
              <a:rPr lang="en-US" altLang="zh-TW" dirty="0">
                <a:solidFill>
                  <a:schemeClr val="bg1">
                    <a:lumMod val="65000"/>
                  </a:schemeClr>
                </a:solidFill>
              </a:rPr>
              <a:t>Move data between two leaf nodes</a:t>
            </a:r>
          </a:p>
          <a:p>
            <a:pPr lvl="2"/>
            <a:r>
              <a:rPr lang="en-US" altLang="zh-TW" dirty="0">
                <a:solidFill>
                  <a:schemeClr val="bg1">
                    <a:lumMod val="65000"/>
                  </a:schemeClr>
                </a:solidFill>
              </a:rPr>
              <a:t>Move keys between two internal nodes</a:t>
            </a:r>
          </a:p>
          <a:p>
            <a:pPr lvl="1"/>
            <a:r>
              <a:rPr lang="en-US" altLang="zh-TW" dirty="0"/>
              <a:t>The Root Internal Node</a:t>
            </a:r>
          </a:p>
          <a:p>
            <a:pPr lvl="1"/>
            <a:r>
              <a:rPr lang="en-US" altLang="zh-TW" dirty="0">
                <a:solidFill>
                  <a:schemeClr val="bg1">
                    <a:lumMod val="65000"/>
                  </a:schemeClr>
                </a:solidFill>
              </a:rPr>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45</a:t>
            </a:fld>
            <a:endParaRPr lang="zh-TW" altLang="en-US"/>
          </a:p>
        </p:txBody>
      </p:sp>
    </p:spTree>
    <p:extLst>
      <p:ext uri="{BB962C8B-B14F-4D97-AF65-F5344CB8AC3E}">
        <p14:creationId xmlns:p14="http://schemas.microsoft.com/office/powerpoint/2010/main" val="1743723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EAB4D-8D9E-4ACA-B1CA-14669262E817}"/>
              </a:ext>
            </a:extLst>
          </p:cNvPr>
          <p:cNvSpPr>
            <a:spLocks noGrp="1"/>
          </p:cNvSpPr>
          <p:nvPr>
            <p:ph type="title"/>
          </p:nvPr>
        </p:nvSpPr>
        <p:spPr/>
        <p:txBody>
          <a:bodyPr/>
          <a:lstStyle/>
          <a:p>
            <a:r>
              <a:rPr lang="en-US" altLang="zh-TW" dirty="0"/>
              <a:t>The Rules of Root Internal Node</a:t>
            </a:r>
            <a:endParaRPr lang="zh-TW" altLang="en-US" dirty="0"/>
          </a:p>
        </p:txBody>
      </p:sp>
      <p:sp>
        <p:nvSpPr>
          <p:cNvPr id="3" name="內容版面配置區 2">
            <a:extLst>
              <a:ext uri="{FF2B5EF4-FFF2-40B4-BE49-F238E27FC236}">
                <a16:creationId xmlns:a16="http://schemas.microsoft.com/office/drawing/2014/main" id="{80C1CDE5-B4F4-4A22-B89F-BF1E7FD25F79}"/>
              </a:ext>
            </a:extLst>
          </p:cNvPr>
          <p:cNvSpPr>
            <a:spLocks noGrp="1"/>
          </p:cNvSpPr>
          <p:nvPr>
            <p:ph idx="1"/>
          </p:nvPr>
        </p:nvSpPr>
        <p:spPr>
          <a:xfrm>
            <a:off x="677334" y="2160589"/>
            <a:ext cx="8596668" cy="4487346"/>
          </a:xfrm>
        </p:spPr>
        <p:txBody>
          <a:bodyPr/>
          <a:lstStyle/>
          <a:p>
            <a:r>
              <a:rPr lang="en-US" altLang="zh-TW" dirty="0"/>
              <a:t>The only situation we need to consider for root node is when there is no key in root.</a:t>
            </a:r>
          </a:p>
          <a:p>
            <a:r>
              <a:rPr lang="en-US" altLang="zh-TW" dirty="0"/>
              <a:t>After the previous step (delete 16), the root is (50, _, _, _) and thus we have done the deletion.</a:t>
            </a:r>
          </a:p>
          <a:p>
            <a:r>
              <a:rPr lang="en-US" altLang="zh-TW" dirty="0"/>
              <a:t>If there is no key in root, then we need to consider the following two situations:</a:t>
            </a:r>
          </a:p>
          <a:p>
            <a:pPr lvl="1"/>
            <a:r>
              <a:rPr lang="en-US" altLang="zh-TW" dirty="0"/>
              <a:t>If the root is NOT at bottom of index tree, then assign the new root to the only child of this empty root, delete the empty root, and assign the parent of the new root to NULL.</a:t>
            </a:r>
          </a:p>
          <a:p>
            <a:pPr lvl="1"/>
            <a:r>
              <a:rPr lang="en-US" altLang="zh-TW" dirty="0"/>
              <a:t>Otherwise, the root is at bottom. That is, there is only one internal node left. In this case, we need to assign the largest value in the only data leaf node plus 1 to be the new key in this root.</a:t>
            </a:r>
          </a:p>
        </p:txBody>
      </p:sp>
      <p:sp>
        <p:nvSpPr>
          <p:cNvPr id="4" name="投影片編號版面配置區 3">
            <a:extLst>
              <a:ext uri="{FF2B5EF4-FFF2-40B4-BE49-F238E27FC236}">
                <a16:creationId xmlns:a16="http://schemas.microsoft.com/office/drawing/2014/main" id="{2F1FBA64-2CED-4A83-9A82-07B5C642EC6D}"/>
              </a:ext>
            </a:extLst>
          </p:cNvPr>
          <p:cNvSpPr>
            <a:spLocks noGrp="1"/>
          </p:cNvSpPr>
          <p:nvPr>
            <p:ph type="sldNum" sz="quarter" idx="12"/>
          </p:nvPr>
        </p:nvSpPr>
        <p:spPr/>
        <p:txBody>
          <a:bodyPr/>
          <a:lstStyle/>
          <a:p>
            <a:fld id="{48943F28-2E38-4A46-AEC7-E49C048B6FD4}" type="slidenum">
              <a:rPr lang="zh-TW" altLang="en-US" smtClean="0"/>
              <a:t>46</a:t>
            </a:fld>
            <a:endParaRPr lang="zh-TW" altLang="en-US"/>
          </a:p>
        </p:txBody>
      </p:sp>
      <p:sp>
        <p:nvSpPr>
          <p:cNvPr id="5" name="文字方塊 4">
            <a:extLst>
              <a:ext uri="{FF2B5EF4-FFF2-40B4-BE49-F238E27FC236}">
                <a16:creationId xmlns:a16="http://schemas.microsoft.com/office/drawing/2014/main" id="{7DE31D88-0F6B-4D75-8BFF-AC4E7C8085E7}"/>
              </a:ext>
            </a:extLst>
          </p:cNvPr>
          <p:cNvSpPr txBox="1"/>
          <p:nvPr/>
        </p:nvSpPr>
        <p:spPr>
          <a:xfrm>
            <a:off x="4522573" y="1086468"/>
            <a:ext cx="7669427" cy="1200329"/>
          </a:xfrm>
          <a:prstGeom prst="rect">
            <a:avLst/>
          </a:prstGeom>
          <a:noFill/>
        </p:spPr>
        <p:txBody>
          <a:bodyPr wrap="square" rtlCol="0">
            <a:spAutoFit/>
          </a:bodyPr>
          <a:lstStyle/>
          <a:p>
            <a:r>
              <a:rPr lang="en-US" altLang="zh-TW" dirty="0"/>
              <a:t>Command:</a:t>
            </a:r>
          </a:p>
          <a:p>
            <a:r>
              <a:rPr lang="en-US" altLang="zh-TW" dirty="0"/>
              <a:t>c 2</a:t>
            </a:r>
          </a:p>
          <a:p>
            <a:r>
              <a:rPr lang="en-US" altLang="zh-TW" dirty="0" err="1"/>
              <a:t>i</a:t>
            </a:r>
            <a:r>
              <a:rPr lang="en-US" altLang="zh-TW" dirty="0"/>
              <a:t> 60 58 56 54 52 50 48 46 44 42 40 38 36 34 32 30 28 26 24 22 20 18 16</a:t>
            </a:r>
          </a:p>
          <a:p>
            <a:r>
              <a:rPr lang="en-US" altLang="zh-TW" dirty="0"/>
              <a:t>d 16</a:t>
            </a:r>
            <a:endParaRPr lang="zh-TW" altLang="en-US" dirty="0"/>
          </a:p>
        </p:txBody>
      </p:sp>
    </p:spTree>
    <p:extLst>
      <p:ext uri="{BB962C8B-B14F-4D97-AF65-F5344CB8AC3E}">
        <p14:creationId xmlns:p14="http://schemas.microsoft.com/office/powerpoint/2010/main" val="3092677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solidFill>
                  <a:schemeClr val="bg1">
                    <a:lumMod val="65000"/>
                  </a:schemeClr>
                </a:solidFill>
              </a:rPr>
              <a:t>The Concept of Re-Distribution</a:t>
            </a:r>
          </a:p>
          <a:p>
            <a:pPr lvl="1"/>
            <a:r>
              <a:rPr lang="en-US" altLang="zh-TW" dirty="0"/>
              <a:t>Merge LEFT</a:t>
            </a:r>
          </a:p>
          <a:p>
            <a:pPr lvl="2"/>
            <a:r>
              <a:rPr lang="en-US" altLang="zh-TW" dirty="0"/>
              <a:t>Merge two data leaf nodes</a:t>
            </a:r>
          </a:p>
          <a:p>
            <a:pPr lvl="3"/>
            <a:r>
              <a:rPr lang="en-US" altLang="zh-TW" dirty="0">
                <a:solidFill>
                  <a:schemeClr val="bg1">
                    <a:lumMod val="65000"/>
                  </a:schemeClr>
                </a:solidFill>
              </a:rPr>
              <a:t>Same parent</a:t>
            </a:r>
          </a:p>
          <a:p>
            <a:pPr lvl="3"/>
            <a:r>
              <a:rPr lang="en-US" altLang="zh-TW" dirty="0"/>
              <a:t>Different parent</a:t>
            </a:r>
          </a:p>
          <a:p>
            <a:pPr lvl="2"/>
            <a:r>
              <a:rPr lang="en-US" altLang="zh-TW" dirty="0">
                <a:solidFill>
                  <a:schemeClr val="bg1">
                    <a:lumMod val="65000"/>
                  </a:schemeClr>
                </a:solidFill>
              </a:rPr>
              <a:t>Merge two internal nodes</a:t>
            </a:r>
          </a:p>
          <a:p>
            <a:pPr lvl="1"/>
            <a:r>
              <a:rPr lang="en-US" altLang="zh-TW" dirty="0">
                <a:solidFill>
                  <a:schemeClr val="bg1">
                    <a:lumMod val="65000"/>
                  </a:schemeClr>
                </a:solidFill>
              </a:rPr>
              <a:t>Move LEFT</a:t>
            </a:r>
          </a:p>
          <a:p>
            <a:pPr lvl="2"/>
            <a:r>
              <a:rPr lang="en-US" altLang="zh-TW" dirty="0">
                <a:solidFill>
                  <a:schemeClr val="bg1">
                    <a:lumMod val="65000"/>
                  </a:schemeClr>
                </a:solidFill>
              </a:rPr>
              <a:t>Move data between two leaf nodes</a:t>
            </a:r>
          </a:p>
          <a:p>
            <a:pPr lvl="2"/>
            <a:r>
              <a:rPr lang="en-US" altLang="zh-TW" dirty="0">
                <a:solidFill>
                  <a:schemeClr val="bg1">
                    <a:lumMod val="65000"/>
                  </a:schemeClr>
                </a:solidFill>
              </a:rPr>
              <a:t>Move keys between two internal nodes</a:t>
            </a:r>
          </a:p>
          <a:p>
            <a:pPr lvl="1"/>
            <a:r>
              <a:rPr lang="en-US" altLang="zh-TW" dirty="0">
                <a:solidFill>
                  <a:schemeClr val="bg1">
                    <a:lumMod val="65000"/>
                  </a:schemeClr>
                </a:solidFill>
              </a:rPr>
              <a:t>The Root Internal Node</a:t>
            </a:r>
          </a:p>
          <a:p>
            <a:pPr lvl="1"/>
            <a:r>
              <a:rPr lang="en-US" altLang="zh-TW" dirty="0">
                <a:solidFill>
                  <a:schemeClr val="bg1">
                    <a:lumMod val="65000"/>
                  </a:schemeClr>
                </a:solidFill>
              </a:rPr>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47</a:t>
            </a:fld>
            <a:endParaRPr lang="zh-TW" altLang="en-US"/>
          </a:p>
        </p:txBody>
      </p:sp>
    </p:spTree>
    <p:extLst>
      <p:ext uri="{BB962C8B-B14F-4D97-AF65-F5344CB8AC3E}">
        <p14:creationId xmlns:p14="http://schemas.microsoft.com/office/powerpoint/2010/main" val="4224547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7A7E6-87A4-4498-9263-457289B84765}"/>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51B21708-07BF-46C7-B393-2FC095482CEC}"/>
              </a:ext>
            </a:extLst>
          </p:cNvPr>
          <p:cNvSpPr>
            <a:spLocks noGrp="1"/>
          </p:cNvSpPr>
          <p:nvPr>
            <p:ph idx="1"/>
          </p:nvPr>
        </p:nvSpPr>
        <p:spPr>
          <a:xfrm>
            <a:off x="677334" y="2160589"/>
            <a:ext cx="8596668" cy="4577095"/>
          </a:xfrm>
        </p:spPr>
        <p:txBody>
          <a:bodyPr>
            <a:normAutofit/>
          </a:bodyPr>
          <a:lstStyle/>
          <a:p>
            <a:r>
              <a:rPr lang="en-US" altLang="zh-TW" dirty="0"/>
              <a:t>Deletion and Re-Distribution</a:t>
            </a:r>
          </a:p>
          <a:p>
            <a:pPr lvl="1"/>
            <a:r>
              <a:rPr lang="en-US" altLang="zh-TW" dirty="0"/>
              <a:t>The Concept of Re-Distribution</a:t>
            </a:r>
          </a:p>
          <a:p>
            <a:pPr lvl="1"/>
            <a:r>
              <a:rPr lang="en-US" altLang="zh-TW" dirty="0"/>
              <a:t>Merge LEFT</a:t>
            </a:r>
          </a:p>
          <a:p>
            <a:pPr lvl="2"/>
            <a:r>
              <a:rPr lang="en-US" altLang="zh-TW" dirty="0"/>
              <a:t>Merge two data leaf nodes</a:t>
            </a:r>
          </a:p>
          <a:p>
            <a:pPr lvl="3"/>
            <a:r>
              <a:rPr lang="en-US" altLang="zh-TW" dirty="0"/>
              <a:t>Same parent</a:t>
            </a:r>
          </a:p>
          <a:p>
            <a:pPr lvl="3"/>
            <a:r>
              <a:rPr lang="en-US" altLang="zh-TW" dirty="0"/>
              <a:t>Different parent</a:t>
            </a:r>
          </a:p>
          <a:p>
            <a:pPr lvl="2"/>
            <a:r>
              <a:rPr lang="en-US" altLang="zh-TW" dirty="0"/>
              <a:t>Merge two internal nodes</a:t>
            </a:r>
          </a:p>
          <a:p>
            <a:pPr lvl="1"/>
            <a:r>
              <a:rPr lang="en-US" altLang="zh-TW" dirty="0"/>
              <a:t>Move LEFT</a:t>
            </a:r>
          </a:p>
          <a:p>
            <a:pPr lvl="2"/>
            <a:r>
              <a:rPr lang="en-US" altLang="zh-TW" dirty="0"/>
              <a:t>Move data between two leaf nodes</a:t>
            </a:r>
          </a:p>
          <a:p>
            <a:pPr lvl="2"/>
            <a:r>
              <a:rPr lang="en-US" altLang="zh-TW" dirty="0"/>
              <a:t>Move keys between two internal nodes</a:t>
            </a:r>
          </a:p>
          <a:p>
            <a:pPr lvl="1"/>
            <a:r>
              <a:rPr lang="en-US" altLang="zh-TW" dirty="0"/>
              <a:t>The Root Internal Node</a:t>
            </a:r>
          </a:p>
          <a:p>
            <a:pPr lvl="1"/>
            <a:r>
              <a:rPr lang="en-US" altLang="zh-TW" dirty="0"/>
              <a:t>Use These Two Rules to do Re-Distribution in Insertion</a:t>
            </a:r>
          </a:p>
        </p:txBody>
      </p:sp>
      <p:sp>
        <p:nvSpPr>
          <p:cNvPr id="4" name="投影片編號版面配置區 3">
            <a:extLst>
              <a:ext uri="{FF2B5EF4-FFF2-40B4-BE49-F238E27FC236}">
                <a16:creationId xmlns:a16="http://schemas.microsoft.com/office/drawing/2014/main" id="{CE13DC9F-B3F1-4266-B8A5-5A32391D204A}"/>
              </a:ext>
            </a:extLst>
          </p:cNvPr>
          <p:cNvSpPr>
            <a:spLocks noGrp="1"/>
          </p:cNvSpPr>
          <p:nvPr>
            <p:ph type="sldNum" sz="quarter" idx="12"/>
          </p:nvPr>
        </p:nvSpPr>
        <p:spPr/>
        <p:txBody>
          <a:bodyPr/>
          <a:lstStyle/>
          <a:p>
            <a:fld id="{48943F28-2E38-4A46-AEC7-E49C048B6FD4}" type="slidenum">
              <a:rPr lang="zh-TW" altLang="en-US" smtClean="0"/>
              <a:t>48</a:t>
            </a:fld>
            <a:endParaRPr lang="zh-TW" altLang="en-US"/>
          </a:p>
        </p:txBody>
      </p:sp>
    </p:spTree>
    <p:extLst>
      <p:ext uri="{BB962C8B-B14F-4D97-AF65-F5344CB8AC3E}">
        <p14:creationId xmlns:p14="http://schemas.microsoft.com/office/powerpoint/2010/main" val="228123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505BA-A122-454F-9F25-D3D1ACFB8FE4}"/>
              </a:ext>
            </a:extLst>
          </p:cNvPr>
          <p:cNvSpPr>
            <a:spLocks noGrp="1"/>
          </p:cNvSpPr>
          <p:nvPr>
            <p:ph type="title"/>
          </p:nvPr>
        </p:nvSpPr>
        <p:spPr/>
        <p:txBody>
          <a:bodyPr/>
          <a:lstStyle/>
          <a:p>
            <a:r>
              <a:rPr lang="en-US" altLang="zh-TW" dirty="0" err="1"/>
              <a:t>CMake</a:t>
            </a:r>
            <a:r>
              <a:rPr lang="en-US" altLang="zh-TW" dirty="0"/>
              <a:t> and </a:t>
            </a:r>
            <a:r>
              <a:rPr lang="en-US" altLang="zh-TW" dirty="0" err="1"/>
              <a:t>Makefile</a:t>
            </a:r>
            <a:endParaRPr lang="zh-TW" altLang="en-US" dirty="0"/>
          </a:p>
        </p:txBody>
      </p:sp>
      <p:sp>
        <p:nvSpPr>
          <p:cNvPr id="3" name="內容版面配置區 2">
            <a:extLst>
              <a:ext uri="{FF2B5EF4-FFF2-40B4-BE49-F238E27FC236}">
                <a16:creationId xmlns:a16="http://schemas.microsoft.com/office/drawing/2014/main" id="{6C0D43E5-F038-44B2-81CD-EB877684D732}"/>
              </a:ext>
            </a:extLst>
          </p:cNvPr>
          <p:cNvSpPr>
            <a:spLocks noGrp="1"/>
          </p:cNvSpPr>
          <p:nvPr>
            <p:ph idx="1"/>
          </p:nvPr>
        </p:nvSpPr>
        <p:spPr/>
        <p:txBody>
          <a:bodyPr/>
          <a:lstStyle/>
          <a:p>
            <a:r>
              <a:rPr lang="en-US" altLang="zh-TW" dirty="0"/>
              <a:t>Make a new directory called `build`.</a:t>
            </a:r>
          </a:p>
          <a:p>
            <a:r>
              <a:rPr lang="en-US" altLang="zh-TW" dirty="0"/>
              <a:t>Change to `build` directory.</a:t>
            </a:r>
          </a:p>
          <a:p>
            <a:r>
              <a:rPr lang="en-US" altLang="zh-TW" dirty="0"/>
              <a:t>Type `</a:t>
            </a:r>
            <a:r>
              <a:rPr lang="en-US" altLang="zh-TW" dirty="0" err="1"/>
              <a:t>cmake</a:t>
            </a:r>
            <a:r>
              <a:rPr lang="en-US" altLang="zh-TW" dirty="0"/>
              <a:t> ..`, or `</a:t>
            </a:r>
            <a:r>
              <a:rPr lang="en-US" altLang="zh-TW" dirty="0" err="1"/>
              <a:t>cmake</a:t>
            </a:r>
            <a:r>
              <a:rPr lang="en-US" altLang="zh-TW" dirty="0"/>
              <a:t> -S .. -B .` This will create a </a:t>
            </a:r>
            <a:r>
              <a:rPr lang="en-US" altLang="zh-TW" dirty="0" err="1"/>
              <a:t>Makefile</a:t>
            </a:r>
            <a:r>
              <a:rPr lang="en-US" altLang="zh-TW" dirty="0"/>
              <a:t> inside the `build` directory.</a:t>
            </a:r>
          </a:p>
          <a:p>
            <a:r>
              <a:rPr lang="en-US" altLang="zh-TW" dirty="0"/>
              <a:t>Type `make`. This will create the target executable file called `</a:t>
            </a:r>
            <a:r>
              <a:rPr lang="en-US" altLang="zh-TW" dirty="0" err="1"/>
              <a:t>BTree</a:t>
            </a:r>
            <a:r>
              <a:rPr lang="en-US" altLang="zh-TW" dirty="0"/>
              <a:t>` inside the `build` directory.</a:t>
            </a:r>
            <a:endParaRPr lang="zh-TW" altLang="en-US" dirty="0"/>
          </a:p>
        </p:txBody>
      </p:sp>
      <p:sp>
        <p:nvSpPr>
          <p:cNvPr id="5" name="投影片編號版面配置區 4">
            <a:extLst>
              <a:ext uri="{FF2B5EF4-FFF2-40B4-BE49-F238E27FC236}">
                <a16:creationId xmlns:a16="http://schemas.microsoft.com/office/drawing/2014/main" id="{768503FE-49CE-41F1-AD22-AEACF457A937}"/>
              </a:ext>
            </a:extLst>
          </p:cNvPr>
          <p:cNvSpPr>
            <a:spLocks noGrp="1"/>
          </p:cNvSpPr>
          <p:nvPr>
            <p:ph type="sldNum" sz="quarter" idx="12"/>
          </p:nvPr>
        </p:nvSpPr>
        <p:spPr/>
        <p:txBody>
          <a:bodyPr/>
          <a:lstStyle/>
          <a:p>
            <a:fld id="{48943F28-2E38-4A46-AEC7-E49C048B6FD4}" type="slidenum">
              <a:rPr lang="zh-TW" altLang="en-US" smtClean="0"/>
              <a:t>5</a:t>
            </a:fld>
            <a:endParaRPr lang="zh-TW" altLang="en-US"/>
          </a:p>
        </p:txBody>
      </p:sp>
    </p:spTree>
    <p:extLst>
      <p:ext uri="{BB962C8B-B14F-4D97-AF65-F5344CB8AC3E}">
        <p14:creationId xmlns:p14="http://schemas.microsoft.com/office/powerpoint/2010/main" val="370435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D0C61D-D214-45EF-98E8-D771E3B2AD35}"/>
              </a:ext>
            </a:extLst>
          </p:cNvPr>
          <p:cNvSpPr>
            <a:spLocks noGrp="1"/>
          </p:cNvSpPr>
          <p:nvPr>
            <p:ph type="title"/>
          </p:nvPr>
        </p:nvSpPr>
        <p:spPr/>
        <p:txBody>
          <a:bodyPr/>
          <a:lstStyle/>
          <a:p>
            <a:r>
              <a:rPr lang="en-US" altLang="zh-TW" dirty="0"/>
              <a:t>Execution</a:t>
            </a:r>
            <a:endParaRPr lang="zh-TW" altLang="en-US" dirty="0"/>
          </a:p>
        </p:txBody>
      </p:sp>
      <p:sp>
        <p:nvSpPr>
          <p:cNvPr id="3" name="內容版面配置區 2">
            <a:extLst>
              <a:ext uri="{FF2B5EF4-FFF2-40B4-BE49-F238E27FC236}">
                <a16:creationId xmlns:a16="http://schemas.microsoft.com/office/drawing/2014/main" id="{F8A85444-272A-4CCC-82BE-D431E461DD58}"/>
              </a:ext>
            </a:extLst>
          </p:cNvPr>
          <p:cNvSpPr>
            <a:spLocks noGrp="1"/>
          </p:cNvSpPr>
          <p:nvPr>
            <p:ph idx="1"/>
          </p:nvPr>
        </p:nvSpPr>
        <p:spPr/>
        <p:txBody>
          <a:bodyPr/>
          <a:lstStyle/>
          <a:p>
            <a:r>
              <a:rPr lang="en-US" altLang="zh-TW" dirty="0"/>
              <a:t>`./</a:t>
            </a:r>
            <a:r>
              <a:rPr lang="en-US" altLang="zh-TW" dirty="0" err="1"/>
              <a:t>BTree</a:t>
            </a:r>
            <a:r>
              <a:rPr lang="en-US" altLang="zh-TW" dirty="0"/>
              <a:t>` will enter the shell directly.</a:t>
            </a:r>
          </a:p>
          <a:p>
            <a:r>
              <a:rPr lang="en-US" altLang="zh-TW" dirty="0"/>
              <a:t>`./</a:t>
            </a:r>
            <a:r>
              <a:rPr lang="en-US" altLang="zh-TW" dirty="0" err="1"/>
              <a:t>BTree</a:t>
            </a:r>
            <a:r>
              <a:rPr lang="en-US" altLang="zh-TW" dirty="0"/>
              <a:t> [ORDER] [VAULE 1] [VALUE 2] ...` will specify the order and insert the following values.</a:t>
            </a:r>
            <a:endParaRPr lang="zh-TW" altLang="en-US" dirty="0"/>
          </a:p>
        </p:txBody>
      </p:sp>
      <p:sp>
        <p:nvSpPr>
          <p:cNvPr id="4" name="投影片編號版面配置區 3">
            <a:extLst>
              <a:ext uri="{FF2B5EF4-FFF2-40B4-BE49-F238E27FC236}">
                <a16:creationId xmlns:a16="http://schemas.microsoft.com/office/drawing/2014/main" id="{B1EB95D7-935A-4EAB-A75E-01E35069F0D4}"/>
              </a:ext>
            </a:extLst>
          </p:cNvPr>
          <p:cNvSpPr>
            <a:spLocks noGrp="1"/>
          </p:cNvSpPr>
          <p:nvPr>
            <p:ph type="sldNum" sz="quarter" idx="12"/>
          </p:nvPr>
        </p:nvSpPr>
        <p:spPr/>
        <p:txBody>
          <a:bodyPr/>
          <a:lstStyle/>
          <a:p>
            <a:fld id="{48943F28-2E38-4A46-AEC7-E49C048B6FD4}" type="slidenum">
              <a:rPr lang="zh-TW" altLang="en-US" smtClean="0"/>
              <a:t>6</a:t>
            </a:fld>
            <a:endParaRPr lang="zh-TW" altLang="en-US"/>
          </a:p>
        </p:txBody>
      </p:sp>
    </p:spTree>
    <p:extLst>
      <p:ext uri="{BB962C8B-B14F-4D97-AF65-F5344CB8AC3E}">
        <p14:creationId xmlns:p14="http://schemas.microsoft.com/office/powerpoint/2010/main" val="256581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EB3A0-C978-43DF-9F57-BE4E7B28BBCC}"/>
              </a:ext>
            </a:extLst>
          </p:cNvPr>
          <p:cNvSpPr>
            <a:spLocks noGrp="1"/>
          </p:cNvSpPr>
          <p:nvPr>
            <p:ph type="title"/>
          </p:nvPr>
        </p:nvSpPr>
        <p:spPr/>
        <p:txBody>
          <a:bodyPr/>
          <a:lstStyle/>
          <a:p>
            <a:r>
              <a:rPr lang="en-US" altLang="zh-TW" dirty="0"/>
              <a:t>Shell Commands</a:t>
            </a:r>
            <a:endParaRPr lang="zh-TW" altLang="en-US" dirty="0"/>
          </a:p>
        </p:txBody>
      </p:sp>
      <p:sp>
        <p:nvSpPr>
          <p:cNvPr id="3" name="內容版面配置區 2">
            <a:extLst>
              <a:ext uri="{FF2B5EF4-FFF2-40B4-BE49-F238E27FC236}">
                <a16:creationId xmlns:a16="http://schemas.microsoft.com/office/drawing/2014/main" id="{8C456E85-5E5A-4BD2-B962-9FA241057203}"/>
              </a:ext>
            </a:extLst>
          </p:cNvPr>
          <p:cNvSpPr>
            <a:spLocks noGrp="1"/>
          </p:cNvSpPr>
          <p:nvPr>
            <p:ph idx="1"/>
          </p:nvPr>
        </p:nvSpPr>
        <p:spPr>
          <a:xfrm>
            <a:off x="677334" y="2160589"/>
            <a:ext cx="8596668" cy="4448758"/>
          </a:xfrm>
        </p:spPr>
        <p:txBody>
          <a:bodyPr>
            <a:normAutofit/>
          </a:bodyPr>
          <a:lstStyle/>
          <a:p>
            <a:r>
              <a:rPr lang="en-US" altLang="zh-TW" dirty="0"/>
              <a:t>All floating points will convert to integers by taking float automatically.</a:t>
            </a:r>
          </a:p>
          <a:p>
            <a:r>
              <a:rPr lang="en-US" altLang="zh-TW" dirty="0"/>
              <a:t>All invalid input and all the following commands, e.g. type `</a:t>
            </a:r>
            <a:r>
              <a:rPr lang="en-US" altLang="zh-TW" dirty="0" err="1"/>
              <a:t>abc</a:t>
            </a:r>
            <a:r>
              <a:rPr lang="en-US" altLang="zh-TW" dirty="0"/>
              <a:t>` in integer area, will be ignored.</a:t>
            </a:r>
          </a:p>
          <a:p>
            <a:endParaRPr lang="en-US" altLang="zh-TW" dirty="0"/>
          </a:p>
          <a:p>
            <a:r>
              <a:rPr lang="en-US" altLang="zh-TW" dirty="0"/>
              <a:t>Type `h` or `help` can get the full usage.</a:t>
            </a:r>
          </a:p>
          <a:p>
            <a:r>
              <a:rPr lang="en-US" altLang="zh-TW" dirty="0"/>
              <a:t>`c 2` will create a B+ tree with order 2, capacity 4.</a:t>
            </a:r>
          </a:p>
          <a:p>
            <a:pPr lvl="1"/>
            <a:r>
              <a:rPr lang="en-US" altLang="zh-TW" dirty="0"/>
              <a:t>Note that `c 2 3 4` will ignore `3 4`.</a:t>
            </a:r>
          </a:p>
          <a:p>
            <a:r>
              <a:rPr lang="en-US" altLang="zh-TW" dirty="0"/>
              <a:t>`dd` will delete the whole B+ tree.</a:t>
            </a:r>
          </a:p>
          <a:p>
            <a:r>
              <a:rPr lang="en-US" altLang="zh-TW" dirty="0"/>
              <a:t>`</a:t>
            </a:r>
            <a:r>
              <a:rPr lang="en-US" altLang="zh-TW" dirty="0" err="1"/>
              <a:t>i</a:t>
            </a:r>
            <a:r>
              <a:rPr lang="en-US" altLang="zh-TW" dirty="0"/>
              <a:t> 1 2 3 4` will insert the value in order with 1, 2, 3, and 4.</a:t>
            </a:r>
          </a:p>
          <a:p>
            <a:pPr lvl="1"/>
            <a:r>
              <a:rPr lang="en-US" altLang="zh-TW" dirty="0"/>
              <a:t>`</a:t>
            </a:r>
            <a:r>
              <a:rPr lang="en-US" altLang="zh-TW" dirty="0" err="1"/>
              <a:t>i</a:t>
            </a:r>
            <a:r>
              <a:rPr lang="en-US" altLang="zh-TW" dirty="0"/>
              <a:t> 1 2 a 3` will insert the value in order with 1 and 2, ignore a and 3.</a:t>
            </a:r>
          </a:p>
          <a:p>
            <a:endParaRPr lang="en-US" altLang="zh-TW" dirty="0"/>
          </a:p>
          <a:p>
            <a:endParaRPr lang="zh-TW" altLang="en-US" dirty="0"/>
          </a:p>
        </p:txBody>
      </p:sp>
      <p:sp>
        <p:nvSpPr>
          <p:cNvPr id="5" name="投影片編號版面配置區 4">
            <a:extLst>
              <a:ext uri="{FF2B5EF4-FFF2-40B4-BE49-F238E27FC236}">
                <a16:creationId xmlns:a16="http://schemas.microsoft.com/office/drawing/2014/main" id="{067E6CE2-9D72-427D-A909-69AC1E1F134D}"/>
              </a:ext>
            </a:extLst>
          </p:cNvPr>
          <p:cNvSpPr>
            <a:spLocks noGrp="1"/>
          </p:cNvSpPr>
          <p:nvPr>
            <p:ph type="sldNum" sz="quarter" idx="12"/>
          </p:nvPr>
        </p:nvSpPr>
        <p:spPr/>
        <p:txBody>
          <a:bodyPr/>
          <a:lstStyle/>
          <a:p>
            <a:fld id="{48943F28-2E38-4A46-AEC7-E49C048B6FD4}" type="slidenum">
              <a:rPr lang="zh-TW" altLang="en-US" smtClean="0"/>
              <a:t>7</a:t>
            </a:fld>
            <a:endParaRPr lang="zh-TW" altLang="en-US"/>
          </a:p>
        </p:txBody>
      </p:sp>
    </p:spTree>
    <p:extLst>
      <p:ext uri="{BB962C8B-B14F-4D97-AF65-F5344CB8AC3E}">
        <p14:creationId xmlns:p14="http://schemas.microsoft.com/office/powerpoint/2010/main" val="129604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7E37B6-7B1C-4976-B49D-3B17A7B0CFD0}"/>
              </a:ext>
            </a:extLst>
          </p:cNvPr>
          <p:cNvSpPr>
            <a:spLocks noGrp="1"/>
          </p:cNvSpPr>
          <p:nvPr>
            <p:ph type="title"/>
          </p:nvPr>
        </p:nvSpPr>
        <p:spPr/>
        <p:txBody>
          <a:bodyPr/>
          <a:lstStyle/>
          <a:p>
            <a:r>
              <a:rPr lang="en-US" altLang="zh-TW" dirty="0"/>
              <a:t>Shell Commands (2)</a:t>
            </a:r>
            <a:endParaRPr lang="zh-TW" altLang="en-US" dirty="0"/>
          </a:p>
        </p:txBody>
      </p:sp>
      <p:sp>
        <p:nvSpPr>
          <p:cNvPr id="3" name="內容版面配置區 2">
            <a:extLst>
              <a:ext uri="{FF2B5EF4-FFF2-40B4-BE49-F238E27FC236}">
                <a16:creationId xmlns:a16="http://schemas.microsoft.com/office/drawing/2014/main" id="{25582186-EF52-4DA6-AFB7-3B77E0FBD53D}"/>
              </a:ext>
            </a:extLst>
          </p:cNvPr>
          <p:cNvSpPr>
            <a:spLocks noGrp="1"/>
          </p:cNvSpPr>
          <p:nvPr>
            <p:ph idx="1"/>
          </p:nvPr>
        </p:nvSpPr>
        <p:spPr/>
        <p:txBody>
          <a:bodyPr/>
          <a:lstStyle/>
          <a:p>
            <a:r>
              <a:rPr lang="en-US" altLang="zh-TW" dirty="0"/>
              <a:t>`d 3 1 4 2` will delete the value in order with 3, 1, 4, and 2.</a:t>
            </a:r>
          </a:p>
          <a:p>
            <a:r>
              <a:rPr lang="en-US" altLang="zh-TW" dirty="0"/>
              <a:t>`f 4 1 3 2` will find the value in order with 4, 1, 3, and 2.</a:t>
            </a:r>
          </a:p>
          <a:p>
            <a:r>
              <a:rPr lang="en-US" altLang="zh-TW" dirty="0"/>
              <a:t>`s` will show the B+ tree.</a:t>
            </a:r>
          </a:p>
          <a:p>
            <a:r>
              <a:rPr lang="en-US" altLang="zh-TW" dirty="0"/>
              <a:t>`</a:t>
            </a:r>
            <a:r>
              <a:rPr lang="en-US" altLang="zh-TW" dirty="0" err="1"/>
              <a:t>sd</a:t>
            </a:r>
            <a:r>
              <a:rPr lang="en-US" altLang="zh-TW" dirty="0"/>
              <a:t>` will show the B+ tree with debug message. Including the amount of data in an internal node, the height of a node, and traversing the leaf node from left to right and then from right to left.</a:t>
            </a:r>
          </a:p>
          <a:p>
            <a:r>
              <a:rPr lang="en-US" altLang="zh-TW" dirty="0"/>
              <a:t>`\! [COMMAND]` will execute the shell command. Just like MySQL.</a:t>
            </a:r>
          </a:p>
          <a:p>
            <a:r>
              <a:rPr lang="en-US" altLang="zh-TW" dirty="0"/>
              <a:t>`q`, `exit`, EOF, or </a:t>
            </a:r>
            <a:r>
              <a:rPr lang="en-US" altLang="zh-TW" dirty="0" err="1"/>
              <a:t>Ctrl+C</a:t>
            </a:r>
            <a:r>
              <a:rPr lang="en-US" altLang="zh-TW" dirty="0"/>
              <a:t> will exit the program.</a:t>
            </a:r>
            <a:endParaRPr lang="zh-TW" altLang="en-US" dirty="0"/>
          </a:p>
        </p:txBody>
      </p:sp>
      <p:sp>
        <p:nvSpPr>
          <p:cNvPr id="4" name="投影片編號版面配置區 3">
            <a:extLst>
              <a:ext uri="{FF2B5EF4-FFF2-40B4-BE49-F238E27FC236}">
                <a16:creationId xmlns:a16="http://schemas.microsoft.com/office/drawing/2014/main" id="{E50E7959-D18D-461E-AC7C-BD71F11B6AC7}"/>
              </a:ext>
            </a:extLst>
          </p:cNvPr>
          <p:cNvSpPr>
            <a:spLocks noGrp="1"/>
          </p:cNvSpPr>
          <p:nvPr>
            <p:ph type="sldNum" sz="quarter" idx="12"/>
          </p:nvPr>
        </p:nvSpPr>
        <p:spPr/>
        <p:txBody>
          <a:bodyPr/>
          <a:lstStyle/>
          <a:p>
            <a:fld id="{48943F28-2E38-4A46-AEC7-E49C048B6FD4}" type="slidenum">
              <a:rPr lang="zh-TW" altLang="en-US" smtClean="0"/>
              <a:t>8</a:t>
            </a:fld>
            <a:endParaRPr lang="zh-TW" altLang="en-US"/>
          </a:p>
        </p:txBody>
      </p:sp>
    </p:spTree>
    <p:extLst>
      <p:ext uri="{BB962C8B-B14F-4D97-AF65-F5344CB8AC3E}">
        <p14:creationId xmlns:p14="http://schemas.microsoft.com/office/powerpoint/2010/main" val="78235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5457E-AB05-49BC-A8A2-390BCE192BEB}"/>
              </a:ext>
            </a:extLst>
          </p:cNvPr>
          <p:cNvSpPr>
            <a:spLocks noGrp="1"/>
          </p:cNvSpPr>
          <p:nvPr>
            <p:ph type="title"/>
          </p:nvPr>
        </p:nvSpPr>
        <p:spPr/>
        <p:txBody>
          <a:bodyPr/>
          <a:lstStyle/>
          <a:p>
            <a:r>
              <a:rPr lang="en-US" altLang="zh-TW" dirty="0"/>
              <a:t>Algorithm Contents</a:t>
            </a:r>
            <a:endParaRPr lang="zh-TW" altLang="en-US" dirty="0"/>
          </a:p>
        </p:txBody>
      </p:sp>
      <p:sp>
        <p:nvSpPr>
          <p:cNvPr id="3" name="內容版面配置區 2">
            <a:extLst>
              <a:ext uri="{FF2B5EF4-FFF2-40B4-BE49-F238E27FC236}">
                <a16:creationId xmlns:a16="http://schemas.microsoft.com/office/drawing/2014/main" id="{638ED2D9-DC53-4314-98EF-3B7328D7A3F7}"/>
              </a:ext>
            </a:extLst>
          </p:cNvPr>
          <p:cNvSpPr>
            <a:spLocks noGrp="1"/>
          </p:cNvSpPr>
          <p:nvPr>
            <p:ph idx="1"/>
          </p:nvPr>
        </p:nvSpPr>
        <p:spPr/>
        <p:txBody>
          <a:bodyPr/>
          <a:lstStyle/>
          <a:p>
            <a:r>
              <a:rPr lang="en-US" altLang="zh-TW" dirty="0"/>
              <a:t>Insertion</a:t>
            </a:r>
          </a:p>
          <a:p>
            <a:pPr lvl="1"/>
            <a:r>
              <a:rPr lang="en-US" altLang="zh-TW" dirty="0"/>
              <a:t>The first data</a:t>
            </a:r>
          </a:p>
          <a:p>
            <a:pPr lvl="1"/>
            <a:r>
              <a:rPr lang="en-US" altLang="zh-TW" dirty="0"/>
              <a:t>The second data</a:t>
            </a:r>
          </a:p>
          <a:p>
            <a:pPr lvl="1"/>
            <a:r>
              <a:rPr lang="en-US" altLang="zh-TW" dirty="0"/>
              <a:t>Split the data leaf node when the data leaf overflows</a:t>
            </a:r>
          </a:p>
          <a:p>
            <a:pPr lvl="1"/>
            <a:r>
              <a:rPr lang="en-US" altLang="zh-TW" dirty="0"/>
              <a:t>Split the internal node when the root internal node overflows</a:t>
            </a:r>
          </a:p>
          <a:p>
            <a:pPr lvl="1"/>
            <a:r>
              <a:rPr lang="en-US" altLang="zh-TW" dirty="0"/>
              <a:t>Split the internal node when the non-root internal node overflows</a:t>
            </a:r>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DEB2DC9-B8C3-4DBD-9C07-954E00349194}"/>
              </a:ext>
            </a:extLst>
          </p:cNvPr>
          <p:cNvSpPr>
            <a:spLocks noGrp="1"/>
          </p:cNvSpPr>
          <p:nvPr>
            <p:ph type="sldNum" sz="quarter" idx="12"/>
          </p:nvPr>
        </p:nvSpPr>
        <p:spPr/>
        <p:txBody>
          <a:bodyPr/>
          <a:lstStyle/>
          <a:p>
            <a:fld id="{48943F28-2E38-4A46-AEC7-E49C048B6FD4}" type="slidenum">
              <a:rPr lang="zh-TW" altLang="en-US" smtClean="0"/>
              <a:t>9</a:t>
            </a:fld>
            <a:endParaRPr lang="zh-TW" altLang="en-US"/>
          </a:p>
        </p:txBody>
      </p:sp>
    </p:spTree>
    <p:extLst>
      <p:ext uri="{BB962C8B-B14F-4D97-AF65-F5344CB8AC3E}">
        <p14:creationId xmlns:p14="http://schemas.microsoft.com/office/powerpoint/2010/main" val="2972800226"/>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488</TotalTime>
  <Words>3722</Words>
  <Application>Microsoft Office PowerPoint</Application>
  <PresentationFormat>寬螢幕</PresentationFormat>
  <Paragraphs>475</Paragraphs>
  <Slides>48</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48</vt:i4>
      </vt:variant>
    </vt:vector>
  </HeadingPairs>
  <TitlesOfParts>
    <vt:vector size="55" baseType="lpstr">
      <vt:lpstr>微軟正黑體</vt:lpstr>
      <vt:lpstr>新細明體</vt:lpstr>
      <vt:lpstr>Arial</vt:lpstr>
      <vt:lpstr>Calibri</vt:lpstr>
      <vt:lpstr>Trebuchet MS</vt:lpstr>
      <vt:lpstr>Wingdings 3</vt:lpstr>
      <vt:lpstr>多面向</vt:lpstr>
      <vt:lpstr>B+ Tree</vt:lpstr>
      <vt:lpstr>Specs</vt:lpstr>
      <vt:lpstr>Features</vt:lpstr>
      <vt:lpstr>Advanced Features</vt:lpstr>
      <vt:lpstr>CMake and Makefile</vt:lpstr>
      <vt:lpstr>Execution</vt:lpstr>
      <vt:lpstr>Shell Commands</vt:lpstr>
      <vt:lpstr>Shell Commands (2)</vt:lpstr>
      <vt:lpstr>Algorithm Contents</vt:lpstr>
      <vt:lpstr>Algorithm Contents (2)</vt:lpstr>
      <vt:lpstr>Algorithm Contents</vt:lpstr>
      <vt:lpstr>Insert the First Data</vt:lpstr>
      <vt:lpstr>Insert the First Data</vt:lpstr>
      <vt:lpstr>Algorithm Contents</vt:lpstr>
      <vt:lpstr>Insert the Second Data</vt:lpstr>
      <vt:lpstr>Insert the Second Data</vt:lpstr>
      <vt:lpstr>Insert the Second Data (2)</vt:lpstr>
      <vt:lpstr>Algorithm Contents</vt:lpstr>
      <vt:lpstr>Data Leaf Overflows</vt:lpstr>
      <vt:lpstr>Copy Up the New Key</vt:lpstr>
      <vt:lpstr>Insertion Sort</vt:lpstr>
      <vt:lpstr>Algorithm Contents</vt:lpstr>
      <vt:lpstr>Internal Node Overflows</vt:lpstr>
      <vt:lpstr>Create New Internal Node</vt:lpstr>
      <vt:lpstr>Create New Internal Node</vt:lpstr>
      <vt:lpstr>Root Case: Make the Middle Value as New Root</vt:lpstr>
      <vt:lpstr>Algorithm Contents</vt:lpstr>
      <vt:lpstr>Non-Root Case: Push Up the Middle Value to the Parent</vt:lpstr>
      <vt:lpstr>Non-Root Case: Push Up the Middle Value to the Parent</vt:lpstr>
      <vt:lpstr>Non-Root Case: Insertion Sort</vt:lpstr>
      <vt:lpstr>Algorithm Contents</vt:lpstr>
      <vt:lpstr>The Concept of Re-Distribution</vt:lpstr>
      <vt:lpstr>The Meaning of LEFT and RIGHT</vt:lpstr>
      <vt:lpstr>Algorithm Contents</vt:lpstr>
      <vt:lpstr>Merge LEFT Two Data Leaf Nodes: Same Parent Case</vt:lpstr>
      <vt:lpstr>Move Data From Right to Left</vt:lpstr>
      <vt:lpstr>Rearrange Key and Data Leaf Pointer</vt:lpstr>
      <vt:lpstr>Rearrange Key and Data Leaf Pointer</vt:lpstr>
      <vt:lpstr>Algorithm Contents</vt:lpstr>
      <vt:lpstr>Merge LEFT Two Internal Nodes</vt:lpstr>
      <vt:lpstr>Rearrange Keys and Pointers</vt:lpstr>
      <vt:lpstr>Rearrange Keys and Pointers</vt:lpstr>
      <vt:lpstr>Rearrange Keys and Pointers in Parent</vt:lpstr>
      <vt:lpstr>Rearrange Keys and Pointers in Parent</vt:lpstr>
      <vt:lpstr>Algorithm Contents</vt:lpstr>
      <vt:lpstr>The Rules of Root Internal Node</vt:lpstr>
      <vt:lpstr>Algorithm Contents</vt:lpstr>
      <vt:lpstr>Algorithm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博丞 鍾</dc:creator>
  <cp:lastModifiedBy>博丞 鍾</cp:lastModifiedBy>
  <cp:revision>146</cp:revision>
  <dcterms:created xsi:type="dcterms:W3CDTF">2023-05-21T03:20:32Z</dcterms:created>
  <dcterms:modified xsi:type="dcterms:W3CDTF">2023-05-21T12:31:42Z</dcterms:modified>
</cp:coreProperties>
</file>