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32AB6-6C3C-4580-8461-5A8700D12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b="1" spc="-40" dirty="0">
                <a:solidFill>
                  <a:srgbClr val="25252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7-seg display on Nexys4</a:t>
            </a:r>
            <a:br>
              <a:rPr lang="en-US" altLang="zh-TW" sz="5400" b="1" spc="-40" dirty="0">
                <a:solidFill>
                  <a:srgbClr val="25252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5400" b="1" spc="-40" dirty="0">
                <a:solidFill>
                  <a:srgbClr val="25252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DD Lab4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29284A-54CE-4ED4-8802-F14401FC3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助教 </a:t>
            </a:r>
            <a:r>
              <a:rPr lang="en-US" altLang="zh-TW" dirty="0"/>
              <a:t>:</a:t>
            </a:r>
            <a:r>
              <a:rPr lang="zh-TW" altLang="en-US" dirty="0"/>
              <a:t> 方泰翔、郭政頡、陳冠良、鄭東昇，陳憲億</a:t>
            </a:r>
          </a:p>
        </p:txBody>
      </p:sp>
    </p:spTree>
    <p:extLst>
      <p:ext uri="{BB962C8B-B14F-4D97-AF65-F5344CB8AC3E}">
        <p14:creationId xmlns:p14="http://schemas.microsoft.com/office/powerpoint/2010/main" val="312804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33"/>
    </mc:Choice>
    <mc:Fallback xmlns="">
      <p:transition spd="slow" advTm="1233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B5D95F-1C75-BE45-8B24-BB39B43A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課程教材及練習內容</a:t>
            </a:r>
            <a:b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AF664-A1D3-0A4B-820D-7357A1BB9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426851" cy="3880773"/>
          </a:xfrm>
        </p:spPr>
        <p:txBody>
          <a:bodyPr>
            <a:normAutofit fontScale="92500" lnSpcReduction="20000"/>
          </a:bodyPr>
          <a:lstStyle/>
          <a:p>
            <a:pPr marL="355600" algn="just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課程練習項目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 lvl="1" indent="-342900" algn="just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課程提供的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RTL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 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會將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輸入以十進制顯示在七段顯示器上。</a:t>
            </a:r>
            <a:endParaRPr lang="en-US" altLang="zh-TW" sz="2000" spc="-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 lvl="1" indent="-342900" algn="just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修改提供的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RTL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，結合</a:t>
            </a:r>
            <a:r>
              <a:rPr lang="zh-CN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之前學過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的加法器，將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輸入相加並顯示在七段顯示器上。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</a:p>
          <a:p>
            <a:pPr marL="812800" lvl="1" indent="-342900" algn="just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z="2000" spc="-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algn="just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4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實驗教學內容</a:t>
            </a:r>
            <a:endParaRPr lang="en-US" altLang="zh-TW" sz="2000" spc="-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 lvl="1" indent="-342900" algn="just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學習如何使用控制訊號控制七段顯示器顯示</a:t>
            </a:r>
            <a:endParaRPr lang="en-US" altLang="zh-TW" sz="2000" spc="-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 lvl="1" indent="-342900" algn="just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z="2000" spc="-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algn="just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教材內容</a:t>
            </a:r>
            <a:endParaRPr lang="en-US" altLang="zh-TW" sz="2000" spc="-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 lvl="1" indent="-342900" algn="just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一份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.v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檔以及一份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en-US" altLang="zh-TW" sz="2000" spc="-5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xdc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endParaRPr lang="en-US" altLang="zh-TW" sz="2000" spc="-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70000" lvl="2" indent="-342900" algn="just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7-seg.v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用來描述輸入輸出</a:t>
            </a:r>
            <a:endParaRPr lang="en-US" altLang="zh-TW" sz="2000" spc="-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70000" lvl="2" indent="-342900" algn="just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Nexys4.xdc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用來描述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.v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與實體線路的連接關係</a:t>
            </a:r>
            <a:endParaRPr lang="en-US" altLang="zh-TW" sz="2000" spc="-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5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DCAE0-76F2-964A-B85F-E6A442E2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建立專案</a:t>
            </a:r>
            <a:b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43904-E79B-C343-9CD4-3AF98E772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682457" cy="1268411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如同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LAB3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所教，建立專案，並透過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 Sources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匯入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.v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檔與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xdc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檔，在此就不贅述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23F78D-168E-7E4C-8CC3-AD5C61389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791" y="609600"/>
            <a:ext cx="5280393" cy="58256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39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1EDB453E-8787-448B-BA90-45A82D3E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13" y="3428073"/>
            <a:ext cx="7807788" cy="337184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789B851-1FB1-E94C-A979-313284CF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教材說明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(1/3)</a:t>
            </a:r>
            <a:b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2A46E9-2FFF-C142-8B25-854BA1978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74865"/>
            <a:ext cx="6342591" cy="14548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Xilinx Design Constraints file(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xdc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file) 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T10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R10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……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L18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PIN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腳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J17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J18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…….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U13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為七段顯示器驅動腳	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9AB2C82-D7C1-CC42-9FD8-B8AB80C75E0B}"/>
              </a:ext>
            </a:extLst>
          </p:cNvPr>
          <p:cNvSpPr/>
          <p:nvPr/>
        </p:nvSpPr>
        <p:spPr>
          <a:xfrm>
            <a:off x="330689" y="3564936"/>
            <a:ext cx="9756531" cy="1548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250FDCE-5C3C-EC46-BA36-5E13D49A954A}"/>
              </a:ext>
            </a:extLst>
          </p:cNvPr>
          <p:cNvSpPr/>
          <p:nvPr/>
        </p:nvSpPr>
        <p:spPr>
          <a:xfrm>
            <a:off x="330689" y="5266282"/>
            <a:ext cx="10002023" cy="15917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4132844-0E7B-4E40-A4CF-3568574A4958}"/>
              </a:ext>
            </a:extLst>
          </p:cNvPr>
          <p:cNvSpPr txBox="1"/>
          <p:nvPr/>
        </p:nvSpPr>
        <p:spPr>
          <a:xfrm>
            <a:off x="9734048" y="3629467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七段顯示器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E86DA6-9C2E-2446-9034-90BE9F7314F1}"/>
              </a:ext>
            </a:extLst>
          </p:cNvPr>
          <p:cNvSpPr txBox="1"/>
          <p:nvPr/>
        </p:nvSpPr>
        <p:spPr>
          <a:xfrm>
            <a:off x="9734048" y="538413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七段顯示器驅動腳控制</a:t>
            </a:r>
          </a:p>
        </p:txBody>
      </p:sp>
    </p:spTree>
    <p:extLst>
      <p:ext uri="{BB962C8B-B14F-4D97-AF65-F5344CB8AC3E}">
        <p14:creationId xmlns:p14="http://schemas.microsoft.com/office/powerpoint/2010/main" val="2473274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E5293-0CB6-9248-80A9-2312A055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教材說明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(2/3)</a:t>
            </a:r>
            <a:b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7CB44C-C9D1-F94A-ACFC-F623D9C3D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812871" cy="38807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n"/>
            </a:pP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先定義輸入輸出與宣告，輸入為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元件訊號，輸出為驅動腳控制訊號及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控制訊號。</a:t>
            </a:r>
            <a:endParaRPr lang="zh-TW" altLang="en-US" sz="2000" spc="-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p"/>
            </a:pPr>
            <a:r>
              <a:rPr lang="en-US" altLang="zh-TW" sz="2000" spc="-5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為時脈訊號，在同步電路中扮演計時器的角色。</a:t>
            </a:r>
          </a:p>
          <a:p>
            <a:pPr algn="just">
              <a:buFont typeface="Wingdings" panose="05000000000000000000" pitchFamily="2" charset="2"/>
              <a:buChar char="n"/>
            </a:pPr>
            <a:endParaRPr lang="zh-TW" altLang="en-US" sz="2000" spc="-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n"/>
            </a:pP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sz="2000" spc="-5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[11:6]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000" spc="-5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[5:0]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分別放在不同的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wire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，表示兩筆不同的數字。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77395E-DF59-8340-8991-49B70B1CB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813" y="1615661"/>
            <a:ext cx="2852964" cy="4739053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A9D701A2-9B44-5846-84FA-01EBE26F0895}"/>
              </a:ext>
            </a:extLst>
          </p:cNvPr>
          <p:cNvGrpSpPr/>
          <p:nvPr/>
        </p:nvGrpSpPr>
        <p:grpSpPr>
          <a:xfrm>
            <a:off x="1246760" y="4532557"/>
            <a:ext cx="7304572" cy="1822157"/>
            <a:chOff x="1007609" y="4532557"/>
            <a:chExt cx="7304572" cy="182215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ED27F51-B348-AA4F-8279-64C7A7AB135F}"/>
                </a:ext>
              </a:extLst>
            </p:cNvPr>
            <p:cNvSpPr/>
            <p:nvPr/>
          </p:nvSpPr>
          <p:spPr>
            <a:xfrm>
              <a:off x="2456332" y="4605044"/>
              <a:ext cx="2819054" cy="1749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7-seg.v</a:t>
              </a:r>
              <a:endParaRPr lang="zh-TW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向右箭號 6">
              <a:extLst>
                <a:ext uri="{FF2B5EF4-FFF2-40B4-BE49-F238E27FC236}">
                  <a16:creationId xmlns:a16="http://schemas.microsoft.com/office/drawing/2014/main" id="{DB9396F2-7687-DF4A-A3BC-3F60444F138A}"/>
                </a:ext>
              </a:extLst>
            </p:cNvPr>
            <p:cNvSpPr/>
            <p:nvPr/>
          </p:nvSpPr>
          <p:spPr>
            <a:xfrm>
              <a:off x="1722695" y="5019496"/>
              <a:ext cx="589085" cy="27330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向右箭號 7">
              <a:extLst>
                <a:ext uri="{FF2B5EF4-FFF2-40B4-BE49-F238E27FC236}">
                  <a16:creationId xmlns:a16="http://schemas.microsoft.com/office/drawing/2014/main" id="{73AE54EB-E682-9440-B6EA-4EE2029C6FFD}"/>
                </a:ext>
              </a:extLst>
            </p:cNvPr>
            <p:cNvSpPr/>
            <p:nvPr/>
          </p:nvSpPr>
          <p:spPr>
            <a:xfrm>
              <a:off x="1722694" y="5669383"/>
              <a:ext cx="589085" cy="27330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向右箭號 8">
              <a:extLst>
                <a:ext uri="{FF2B5EF4-FFF2-40B4-BE49-F238E27FC236}">
                  <a16:creationId xmlns:a16="http://schemas.microsoft.com/office/drawing/2014/main" id="{1717F2FF-F8A0-5244-9208-08194501057C}"/>
                </a:ext>
              </a:extLst>
            </p:cNvPr>
            <p:cNvSpPr/>
            <p:nvPr/>
          </p:nvSpPr>
          <p:spPr>
            <a:xfrm>
              <a:off x="5419938" y="5011797"/>
              <a:ext cx="589085" cy="27330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向右箭號 9">
              <a:extLst>
                <a:ext uri="{FF2B5EF4-FFF2-40B4-BE49-F238E27FC236}">
                  <a16:creationId xmlns:a16="http://schemas.microsoft.com/office/drawing/2014/main" id="{FEF9E8A2-C691-DA4B-B437-1B80464BE1F0}"/>
                </a:ext>
              </a:extLst>
            </p:cNvPr>
            <p:cNvSpPr/>
            <p:nvPr/>
          </p:nvSpPr>
          <p:spPr>
            <a:xfrm>
              <a:off x="5419938" y="5639331"/>
              <a:ext cx="589085" cy="27330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21C61EA-1AE7-934C-809A-C5768D02EED6}"/>
                </a:ext>
              </a:extLst>
            </p:cNvPr>
            <p:cNvSpPr txBox="1"/>
            <p:nvPr/>
          </p:nvSpPr>
          <p:spPr>
            <a:xfrm>
              <a:off x="1283678" y="4768938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clk</a:t>
              </a:r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D4708E0-9DB4-6C4F-A226-0BE95BC21E7F}"/>
                </a:ext>
              </a:extLst>
            </p:cNvPr>
            <p:cNvSpPr/>
            <p:nvPr/>
          </p:nvSpPr>
          <p:spPr>
            <a:xfrm>
              <a:off x="1007609" y="5330185"/>
              <a:ext cx="9916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pc="-5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sw</a:t>
              </a:r>
              <a:r>
                <a:rPr lang="en-US" altLang="zh-TW" spc="-5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[11:0]</a:t>
              </a:r>
              <a:endParaRPr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EC7DC73-13C9-4D4E-AB9F-E45D4F5BAD2B}"/>
                </a:ext>
              </a:extLst>
            </p:cNvPr>
            <p:cNvSpPr/>
            <p:nvPr/>
          </p:nvSpPr>
          <p:spPr>
            <a:xfrm>
              <a:off x="6008496" y="4532557"/>
              <a:ext cx="22425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600" spc="-5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CA,CB….CG</a:t>
              </a:r>
              <a:r>
                <a:rPr lang="zh-TW" altLang="en-US" sz="1600" spc="-5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等</a:t>
              </a:r>
              <a:r>
                <a:rPr lang="en-US" altLang="zh-TW" sz="1600" spc="-5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LED</a:t>
              </a:r>
              <a:r>
                <a:rPr lang="zh-TW" altLang="en-US" sz="1600" spc="-5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控制訊號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2386693-077F-2144-9158-FBB7F69E6C49}"/>
                </a:ext>
              </a:extLst>
            </p:cNvPr>
            <p:cNvSpPr/>
            <p:nvPr/>
          </p:nvSpPr>
          <p:spPr>
            <a:xfrm>
              <a:off x="6069623" y="5376351"/>
              <a:ext cx="22425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600" spc="-5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AN0,AN1…..</a:t>
              </a:r>
              <a:r>
                <a:rPr lang="zh-TW" altLang="en-US" sz="1600" spc="-5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等驅動腳訊號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1898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887C8-6ABD-AD41-B979-F0F2540B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教材說明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(3/3)</a:t>
            </a:r>
            <a:b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kumimoji="1" lang="zh-TW" altLang="en-US" dirty="0">
              <a:solidFill>
                <a:schemeClr val="tx1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01BEAA1-B7EB-1F42-A8A3-C1C957410CF0}"/>
              </a:ext>
            </a:extLst>
          </p:cNvPr>
          <p:cNvGrpSpPr/>
          <p:nvPr/>
        </p:nvGrpSpPr>
        <p:grpSpPr>
          <a:xfrm>
            <a:off x="55641" y="1184975"/>
            <a:ext cx="8316571" cy="5559100"/>
            <a:chOff x="55641" y="1114635"/>
            <a:chExt cx="8316571" cy="55591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C51956B-6948-3341-AC65-588904900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392" y="1186960"/>
              <a:ext cx="3344649" cy="5295123"/>
            </a:xfrm>
            <a:prstGeom prst="rect">
              <a:avLst/>
            </a:prstGeom>
          </p:spPr>
        </p:pic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7050B9D4-FBA9-6843-8876-6EB6E77915F7}"/>
                </a:ext>
              </a:extLst>
            </p:cNvPr>
            <p:cNvSpPr/>
            <p:nvPr/>
          </p:nvSpPr>
          <p:spPr>
            <a:xfrm>
              <a:off x="55641" y="1859946"/>
              <a:ext cx="4709054" cy="47630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BD6E8FA-1736-2845-96CF-129DC6CAD89D}"/>
                </a:ext>
              </a:extLst>
            </p:cNvPr>
            <p:cNvSpPr txBox="1"/>
            <p:nvPr/>
          </p:nvSpPr>
          <p:spPr>
            <a:xfrm>
              <a:off x="4148445" y="6027404"/>
              <a:ext cx="4223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分別將</a:t>
              </a:r>
              <a:r>
                <a:rPr lang="en-US" altLang="zh-TW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num1,num2</a:t>
              </a:r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轉成十進位下不同位數應顯示的值，並根據</a:t>
              </a:r>
              <a:r>
                <a:rPr lang="en-US" altLang="zh-TW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state</a:t>
              </a:r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控制驅動腳</a:t>
              </a: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FC938C99-2C28-DD48-9541-98BB0F3E18A2}"/>
                </a:ext>
              </a:extLst>
            </p:cNvPr>
            <p:cNvSpPr/>
            <p:nvPr/>
          </p:nvSpPr>
          <p:spPr>
            <a:xfrm>
              <a:off x="389748" y="1308984"/>
              <a:ext cx="4040840" cy="4971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0E5C710-D175-634B-87B0-49D5BBF6B50D}"/>
                </a:ext>
              </a:extLst>
            </p:cNvPr>
            <p:cNvSpPr txBox="1"/>
            <p:nvPr/>
          </p:nvSpPr>
          <p:spPr>
            <a:xfrm>
              <a:off x="4124041" y="1114635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每</a:t>
              </a:r>
              <a:r>
                <a:rPr lang="en-US" altLang="zh-TW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100000</a:t>
              </a:r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個</a:t>
              </a:r>
              <a:r>
                <a:rPr lang="en-US" altLang="zh-TW" dirty="0" err="1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clk</a:t>
              </a:r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改變一次</a:t>
              </a:r>
              <a:r>
                <a:rPr lang="en-US" altLang="zh-TW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state</a:t>
              </a:r>
              <a:endPara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E15375C-E532-764E-A7BD-9F39AE543548}"/>
              </a:ext>
            </a:extLst>
          </p:cNvPr>
          <p:cNvGrpSpPr/>
          <p:nvPr/>
        </p:nvGrpSpPr>
        <p:grpSpPr>
          <a:xfrm>
            <a:off x="5386388" y="2078921"/>
            <a:ext cx="5305326" cy="3779181"/>
            <a:chOff x="6322440" y="2490659"/>
            <a:chExt cx="5305326" cy="3779181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4A77A78F-6A6C-E445-B63B-1B16DFD40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2300" y="2490659"/>
              <a:ext cx="3677163" cy="3381847"/>
            </a:xfrm>
            <a:prstGeom prst="rect">
              <a:avLst/>
            </a:prstGeom>
          </p:spPr>
        </p:pic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4EC8466-6CAD-A041-9D73-6E10059D1406}"/>
                </a:ext>
              </a:extLst>
            </p:cNvPr>
            <p:cNvSpPr/>
            <p:nvPr/>
          </p:nvSpPr>
          <p:spPr>
            <a:xfrm>
              <a:off x="6322440" y="2541420"/>
              <a:ext cx="4709054" cy="333108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AB83D6E-1C1B-084C-891F-C3CD9D80BDD7}"/>
                </a:ext>
              </a:extLst>
            </p:cNvPr>
            <p:cNvSpPr txBox="1"/>
            <p:nvPr/>
          </p:nvSpPr>
          <p:spPr>
            <a:xfrm>
              <a:off x="8557695" y="5900508"/>
              <a:ext cx="3070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根據算出的值控制</a:t>
              </a:r>
              <a:r>
                <a:rPr lang="en-US" altLang="zh-TW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LED</a:t>
              </a:r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的顯示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9952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8180BFFA-C5B3-284A-86EB-DF393C07F2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5006014" cy="265777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325"/>
              </a:spcBef>
              <a:buSzPct val="113636"/>
              <a:buFont typeface="+mj-lt"/>
              <a:buAutoNum type="arabicPeriod"/>
              <a:tabLst>
                <a:tab pos="299085" algn="l"/>
                <a:tab pos="299720" algn="l"/>
              </a:tabLst>
            </a:pP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修改先前課程的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4bit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加法器，使其可以進行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6bit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加法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不考慮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overflow)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spc="-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ct val="100000"/>
              </a:lnSpc>
              <a:spcBef>
                <a:spcPts val="325"/>
              </a:spcBef>
              <a:buSzPct val="113636"/>
              <a:buFont typeface="+mj-lt"/>
              <a:buAutoNum type="arabicPeriod"/>
              <a:tabLst>
                <a:tab pos="299085" algn="l"/>
                <a:tab pos="299720" algn="l"/>
              </a:tabLst>
            </a:pPr>
            <a:endParaRPr lang="en-US" altLang="zh-TW" sz="2000" spc="-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ct val="100000"/>
              </a:lnSpc>
              <a:spcBef>
                <a:spcPts val="325"/>
              </a:spcBef>
              <a:buSzPct val="113636"/>
              <a:buFont typeface="+mj-lt"/>
              <a:buAutoNum type="arabicPeriod"/>
              <a:tabLst>
                <a:tab pos="299085" algn="l"/>
                <a:tab pos="299720" algn="l"/>
              </a:tabLst>
            </a:pP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7-seg.v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內額外宣告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接線，並將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num1,num2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接到加法器中。</a:t>
            </a:r>
            <a:endParaRPr lang="en-US" altLang="zh-TW" sz="2000" spc="-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ct val="100000"/>
              </a:lnSpc>
              <a:spcBef>
                <a:spcPts val="325"/>
              </a:spcBef>
              <a:buSzPct val="113636"/>
              <a:buFont typeface="+mj-lt"/>
              <a:buAutoNum type="arabicPeriod"/>
              <a:tabLst>
                <a:tab pos="299085" algn="l"/>
                <a:tab pos="299720" algn="l"/>
              </a:tabLst>
            </a:pPr>
            <a:endParaRPr lang="en-US" altLang="zh-TW" sz="2000" spc="-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ct val="100000"/>
              </a:lnSpc>
              <a:spcBef>
                <a:spcPts val="325"/>
              </a:spcBef>
              <a:buSzPct val="113636"/>
              <a:buFont typeface="+mj-lt"/>
              <a:buAutoNum type="arabicPeriod"/>
              <a:tabLst>
                <a:tab pos="299085" algn="l"/>
                <a:tab pos="299720" algn="l"/>
              </a:tabLst>
            </a:pP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將決定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輸出數字的地方，從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num1,num2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改成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D0A0FC9-C841-E540-B4C6-D80E29CE14A7}"/>
              </a:ext>
            </a:extLst>
          </p:cNvPr>
          <p:cNvGrpSpPr/>
          <p:nvPr/>
        </p:nvGrpSpPr>
        <p:grpSpPr>
          <a:xfrm>
            <a:off x="6261766" y="807580"/>
            <a:ext cx="3090606" cy="5432114"/>
            <a:chOff x="7274640" y="1078342"/>
            <a:chExt cx="3090606" cy="5432114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B4C8CBE-1BD6-0040-8171-09D2769C8411}"/>
                </a:ext>
              </a:extLst>
            </p:cNvPr>
            <p:cNvSpPr txBox="1"/>
            <p:nvPr/>
          </p:nvSpPr>
          <p:spPr>
            <a:xfrm>
              <a:off x="7279328" y="1078342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1.</a:t>
              </a:r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3D30A1D-F066-FA45-BCB5-92F520A02E13}"/>
                </a:ext>
              </a:extLst>
            </p:cNvPr>
            <p:cNvSpPr txBox="1"/>
            <p:nvPr/>
          </p:nvSpPr>
          <p:spPr>
            <a:xfrm>
              <a:off x="7274640" y="3263682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2.</a:t>
              </a:r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8930C51-7C5A-5A45-A834-005773E1166C}"/>
                </a:ext>
              </a:extLst>
            </p:cNvPr>
            <p:cNvSpPr/>
            <p:nvPr/>
          </p:nvSpPr>
          <p:spPr>
            <a:xfrm>
              <a:off x="7274640" y="4291793"/>
              <a:ext cx="3914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3.</a:t>
              </a:r>
              <a:endParaRPr lang="zh-TW" altLang="en-US" dirty="0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F6834DF-F0F9-7E41-AF4D-2E210C7CA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0769" y="4361269"/>
              <a:ext cx="2492217" cy="2149187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32AE2AA-2233-D04C-A5DA-FC1798698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0769" y="3342524"/>
              <a:ext cx="2524477" cy="714475"/>
            </a:xfrm>
            <a:prstGeom prst="rect">
              <a:avLst/>
            </a:prstGeom>
          </p:spPr>
        </p:pic>
      </p:grpSp>
      <p:sp>
        <p:nvSpPr>
          <p:cNvPr id="13" name="標題 1">
            <a:extLst>
              <a:ext uri="{FF2B5EF4-FFF2-40B4-BE49-F238E27FC236}">
                <a16:creationId xmlns:a16="http://schemas.microsoft.com/office/drawing/2014/main" id="{DC867824-E40E-1344-8B0F-3C523774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課程練習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993793D-69CF-41BF-9C90-8B0815F536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43" t="3305" b="2493"/>
          <a:stretch/>
        </p:blipFill>
        <p:spPr>
          <a:xfrm>
            <a:off x="6827895" y="845247"/>
            <a:ext cx="21784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6B59B-9458-B245-BED8-B5D79CAA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課程練習成果</a:t>
            </a:r>
            <a:b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B5EF56A-207E-2E42-9175-67AE5C81B2F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4" y="1459487"/>
            <a:ext cx="8596668" cy="657231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根據輸入的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，將</a:t>
            </a:r>
            <a:r>
              <a:rPr lang="en-US" altLang="zh-TW" sz="2000" spc="-5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[11:6]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000" spc="-5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[5:0]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相加並以十進位表示在七段顯示器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如下圖範例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8ECD6BBB-D2C7-4BB4-8626-D2AEB1509A73}"/>
              </a:ext>
            </a:extLst>
          </p:cNvPr>
          <p:cNvGrpSpPr/>
          <p:nvPr/>
        </p:nvGrpSpPr>
        <p:grpSpPr>
          <a:xfrm>
            <a:off x="1587433" y="2506686"/>
            <a:ext cx="8176917" cy="3966886"/>
            <a:chOff x="1587433" y="2506686"/>
            <a:chExt cx="8176917" cy="3966886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957984DE-EE9A-4948-B05C-97D5714A1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7433" y="2506686"/>
              <a:ext cx="4339894" cy="3253452"/>
            </a:xfrm>
            <a:prstGeom prst="rect">
              <a:avLst/>
            </a:prstGeom>
          </p:spPr>
        </p:pic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7B161365-722A-B64D-9D97-D960E3634C51}"/>
                </a:ext>
              </a:extLst>
            </p:cNvPr>
            <p:cNvGrpSpPr/>
            <p:nvPr/>
          </p:nvGrpSpPr>
          <p:grpSpPr>
            <a:xfrm>
              <a:off x="2889797" y="3068217"/>
              <a:ext cx="6874553" cy="3405355"/>
              <a:chOff x="5444565" y="3452645"/>
              <a:chExt cx="6874553" cy="3405355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4811128-3F86-4846-9575-801F95D02CDE}"/>
                  </a:ext>
                </a:extLst>
              </p:cNvPr>
              <p:cNvSpPr txBox="1"/>
              <p:nvPr/>
            </p:nvSpPr>
            <p:spPr>
              <a:xfrm>
                <a:off x="5444565" y="6165202"/>
                <a:ext cx="3012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0  1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0  0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D965714-801F-9142-BB10-6797F0C209A1}"/>
                  </a:ext>
                </a:extLst>
              </p:cNvPr>
              <p:cNvSpPr txBox="1"/>
              <p:nvPr/>
            </p:nvSpPr>
            <p:spPr>
              <a:xfrm>
                <a:off x="6508360" y="6488668"/>
                <a:ext cx="964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(22 ,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11)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3FDAA91B-ECE1-2542-BA05-7156C1CB9D0D}"/>
                  </a:ext>
                </a:extLst>
              </p:cNvPr>
              <p:cNvSpPr txBox="1"/>
              <p:nvPr/>
            </p:nvSpPr>
            <p:spPr>
              <a:xfrm>
                <a:off x="9294227" y="3452645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輸出值皆為相加結果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33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D747C98-3CF4-664E-978F-40FC4D05DBD9}"/>
                  </a:ext>
                </a:extLst>
              </p:cNvPr>
              <p:cNvSpPr txBox="1"/>
              <p:nvPr/>
            </p:nvSpPr>
            <p:spPr>
              <a:xfrm>
                <a:off x="8819442" y="5959900"/>
                <a:ext cx="3499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10,8,7,3,1,0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switch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打開，相加</a:t>
                </a:r>
              </a:p>
            </p:txBody>
          </p:sp>
        </p:grp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9CB156CC-EC74-4A92-BDB7-CF564F594CD1}"/>
                </a:ext>
              </a:extLst>
            </p:cNvPr>
            <p:cNvSpPr/>
            <p:nvPr/>
          </p:nvSpPr>
          <p:spPr>
            <a:xfrm>
              <a:off x="2978091" y="5201174"/>
              <a:ext cx="1434517" cy="6047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219E273E-6D84-45B9-91FD-21CFF7062B08}"/>
                </a:ext>
              </a:extLst>
            </p:cNvPr>
            <p:cNvSpPr/>
            <p:nvPr/>
          </p:nvSpPr>
          <p:spPr>
            <a:xfrm>
              <a:off x="4455953" y="5177405"/>
              <a:ext cx="1434517" cy="6047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1045B5FD-46A3-4771-A821-EF20E7EE3E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4987" y="3498209"/>
              <a:ext cx="3224472" cy="11744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A2035F7B-1B1B-4112-95BE-0F18620DF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5953" y="3544983"/>
              <a:ext cx="2283506" cy="11483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238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5F9F6-F91D-5340-BE13-D88807B3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42DB87-0AD9-3040-8B59-7013857A1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07373"/>
            <a:ext cx="9071578" cy="1009714"/>
          </a:xfrm>
        </p:spPr>
        <p:txBody>
          <a:bodyPr>
            <a:normAutofit/>
          </a:bodyPr>
          <a:lstStyle/>
          <a:p>
            <a:pPr algn="just"/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 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 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顆 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switches (sw0~sw11) 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分別控制兩筆輸入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，將兩筆輸入相加結果顯示在最右邊兩個七段顯示器，並在最左邊兩個七段顯示器顯示對應的鏡像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如下圖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A792960-90E7-DC49-9645-217132DDDFE4}"/>
              </a:ext>
            </a:extLst>
          </p:cNvPr>
          <p:cNvGrpSpPr/>
          <p:nvPr/>
        </p:nvGrpSpPr>
        <p:grpSpPr>
          <a:xfrm>
            <a:off x="142875" y="3911696"/>
            <a:ext cx="11638267" cy="2946304"/>
            <a:chOff x="796267" y="3911696"/>
            <a:chExt cx="11638267" cy="2946304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18792DA-7811-E24C-AC36-B4948FF6A563}"/>
                </a:ext>
              </a:extLst>
            </p:cNvPr>
            <p:cNvSpPr txBox="1"/>
            <p:nvPr/>
          </p:nvSpPr>
          <p:spPr>
            <a:xfrm>
              <a:off x="5166669" y="6186633"/>
              <a:ext cx="3059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0  0  0</a:t>
              </a:r>
              <a:r>
                <a: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0  0  0  1  1  1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B85BE1F-5179-EE42-AB5C-6DEADC80A262}"/>
                </a:ext>
              </a:extLst>
            </p:cNvPr>
            <p:cNvSpPr txBox="1"/>
            <p:nvPr/>
          </p:nvSpPr>
          <p:spPr>
            <a:xfrm>
              <a:off x="6298635" y="6488668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(7,7)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374B157-0D4E-E447-9E2E-D66AFE44AF3E}"/>
                </a:ext>
              </a:extLst>
            </p:cNvPr>
            <p:cNvSpPr txBox="1"/>
            <p:nvPr/>
          </p:nvSpPr>
          <p:spPr>
            <a:xfrm>
              <a:off x="8889444" y="3911696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顯示為相加結果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14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592E9BA-584A-814B-9D3A-0E031ACEA10E}"/>
                </a:ext>
              </a:extLst>
            </p:cNvPr>
            <p:cNvSpPr txBox="1"/>
            <p:nvPr/>
          </p:nvSpPr>
          <p:spPr>
            <a:xfrm>
              <a:off x="8819442" y="5959900"/>
              <a:ext cx="3615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第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8,7,6,2,1,0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switch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打開，相加。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84A11F0-785C-4D4D-BBB2-2D6A61F30732}"/>
                </a:ext>
              </a:extLst>
            </p:cNvPr>
            <p:cNvSpPr txBox="1"/>
            <p:nvPr/>
          </p:nvSpPr>
          <p:spPr>
            <a:xfrm>
              <a:off x="796267" y="3911696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顯示為相加結果</a:t>
              </a:r>
              <a:r>
                <a:rPr lang="en-US" altLang="zh-TW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14</a:t>
              </a:r>
              <a:r>
                <a:rPr lang="zh-TW" altLang="en-US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的鏡像</a:t>
              </a:r>
            </a:p>
          </p:txBody>
        </p:sp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05978D01-9EA8-46EF-A5E8-4036FF812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35" t="8994" r="9388" b="17678"/>
          <a:stretch/>
        </p:blipFill>
        <p:spPr>
          <a:xfrm rot="10800000">
            <a:off x="3188720" y="2719122"/>
            <a:ext cx="4630724" cy="3513893"/>
          </a:xfrm>
          <a:prstGeom prst="rect">
            <a:avLst/>
          </a:prstGeom>
        </p:spPr>
      </p:pic>
      <p:sp>
        <p:nvSpPr>
          <p:cNvPr id="19" name="橢圓 18">
            <a:extLst>
              <a:ext uri="{FF2B5EF4-FFF2-40B4-BE49-F238E27FC236}">
                <a16:creationId xmlns:a16="http://schemas.microsoft.com/office/drawing/2014/main" id="{D6E52452-CAE7-4584-BBFC-F2E14AA95AB7}"/>
              </a:ext>
            </a:extLst>
          </p:cNvPr>
          <p:cNvSpPr/>
          <p:nvPr/>
        </p:nvSpPr>
        <p:spPr>
          <a:xfrm>
            <a:off x="4476691" y="5474224"/>
            <a:ext cx="1536759" cy="6047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D44776FE-5E10-4CD5-92D0-D04674EAE216}"/>
              </a:ext>
            </a:extLst>
          </p:cNvPr>
          <p:cNvSpPr/>
          <p:nvPr/>
        </p:nvSpPr>
        <p:spPr>
          <a:xfrm>
            <a:off x="6007041" y="5474224"/>
            <a:ext cx="1466909" cy="6047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24938EB-F0CB-4811-B2B3-2E7B66EB418E}"/>
              </a:ext>
            </a:extLst>
          </p:cNvPr>
          <p:cNvCxnSpPr>
            <a:cxnSpLocks/>
          </p:cNvCxnSpPr>
          <p:nvPr/>
        </p:nvCxnSpPr>
        <p:spPr>
          <a:xfrm flipH="1">
            <a:off x="6400800" y="4345705"/>
            <a:ext cx="2075917" cy="826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B9DCBB2-19C1-4AA9-8172-F8DD523C8A3F}"/>
              </a:ext>
            </a:extLst>
          </p:cNvPr>
          <p:cNvCxnSpPr>
            <a:cxnSpLocks/>
          </p:cNvCxnSpPr>
          <p:nvPr/>
        </p:nvCxnSpPr>
        <p:spPr>
          <a:xfrm>
            <a:off x="2695575" y="4345705"/>
            <a:ext cx="1457325" cy="8055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544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659B15-CEBE-1541-B7AB-518659EC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課程評分</a:t>
            </a:r>
            <a:b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3B5EE9-8256-9D44-9E75-5B3A8845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Demo 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地點：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EA 501A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Demo 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時間：依公告時間表為準</a:t>
            </a:r>
          </a:p>
          <a:p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可提前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分鐘入場準備，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其餘時間違規進入，一次扣總成績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分</a:t>
            </a:r>
          </a:p>
          <a:p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安排時段內無法展示請即刻離場，違者一次扣總成績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分</a:t>
            </a: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請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帶著</a:t>
            </a:r>
            <a:r>
              <a:rPr lang="en-US" altLang="zh-TW" sz="2000" spc="5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Nexys-4</a:t>
            </a:r>
            <a:r>
              <a:rPr lang="zh-TW" altLang="en-US" sz="2000" spc="5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開發板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以及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.bit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檔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請使用隨身碟不要用雲端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可使用自己的筆電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Demo</a:t>
            </a:r>
          </a:p>
          <a:p>
            <a:endParaRPr lang="zh-TW" altLang="en-US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934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2D40A7-EBA4-4208-BE4B-F6F9AF2C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Outline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D2DA0B-83A2-4038-9337-87A90FFDF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課程目的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七段顯示器原理與架構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課程練習內容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Lab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課程評分方式</a:t>
            </a:r>
          </a:p>
        </p:txBody>
      </p:sp>
    </p:spTree>
    <p:extLst>
      <p:ext uri="{BB962C8B-B14F-4D97-AF65-F5344CB8AC3E}">
        <p14:creationId xmlns:p14="http://schemas.microsoft.com/office/powerpoint/2010/main" val="213418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7"/>
    </mc:Choice>
    <mc:Fallback xmlns="">
      <p:transition spd="slow" advTm="237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95A36-5849-4BAB-929F-24AF9180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課程目的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51CE6-3703-4D3E-ACC3-ACB87BD8F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" indent="544513" algn="just">
              <a:spcBef>
                <a:spcPts val="600"/>
              </a:spcBef>
              <a:spcAft>
                <a:spcPts val="600"/>
              </a:spcAft>
              <a:tabLst>
                <a:tab pos="85725" algn="l"/>
                <a:tab pos="361950" algn="l"/>
              </a:tabLst>
            </a:pPr>
            <a:r>
              <a:rPr lang="zh-TW" altLang="en-US" sz="2400" spc="5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經過先前的</a:t>
            </a:r>
            <a:r>
              <a:rPr lang="en-US" altLang="zh-TW" sz="2400" spc="5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Lab</a:t>
            </a:r>
            <a:r>
              <a:rPr lang="zh-TW" altLang="en-US" sz="2400" spc="5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課程，我們已經了解到如何設計加法器以及將</a:t>
            </a:r>
            <a:r>
              <a:rPr lang="en-US" altLang="zh-TW" sz="2400" spc="5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Verilog</a:t>
            </a:r>
            <a:r>
              <a:rPr lang="zh-TW" altLang="en-US" sz="2400" spc="5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燒錄到</a:t>
            </a:r>
            <a:r>
              <a:rPr lang="en-US" altLang="zh-TW" sz="2400" spc="5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Nexys-4 FPGA</a:t>
            </a:r>
            <a:r>
              <a:rPr lang="zh-TW" altLang="en-US" sz="2400" spc="5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上，控制周邊電路，在這堂課則會教大家</a:t>
            </a:r>
          </a:p>
          <a:p>
            <a:pPr marL="542925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85725" algn="l"/>
                <a:tab pos="361950" algn="l"/>
              </a:tabLst>
            </a:pPr>
            <a:r>
              <a:rPr lang="zh-TW" altLang="en-US" sz="2000" spc="5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了解七段顯示器原理與架構</a:t>
            </a:r>
          </a:p>
          <a:p>
            <a:pPr marL="542925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85725" algn="l"/>
                <a:tab pos="361950" algn="l"/>
              </a:tabLst>
            </a:pPr>
            <a:r>
              <a:rPr lang="zh-TW" altLang="en-US" sz="2000" spc="5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學習透過</a:t>
            </a:r>
            <a:r>
              <a:rPr lang="en-US" altLang="zh-TW" sz="2000" spc="5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Verilog</a:t>
            </a:r>
            <a:r>
              <a:rPr lang="zh-TW" altLang="en-US" sz="2000" spc="5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控制</a:t>
            </a:r>
            <a:r>
              <a:rPr lang="en-US" altLang="zh-TW" sz="2000" spc="5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FPGA</a:t>
            </a:r>
            <a:r>
              <a:rPr lang="zh-TW" altLang="en-US" sz="2000" spc="5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上的七段顯示器</a:t>
            </a:r>
          </a:p>
          <a:p>
            <a:pPr marL="542925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85725" algn="l"/>
                <a:tab pos="361950" algn="l"/>
              </a:tabLst>
            </a:pPr>
            <a:r>
              <a:rPr lang="zh-TW" altLang="en-US" sz="2000" spc="5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能夠將先前課程的實作內容以七段顯示器顯示</a:t>
            </a:r>
          </a:p>
          <a:p>
            <a:pPr marL="0" indent="0">
              <a:buNone/>
            </a:pP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8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2"/>
    </mc:Choice>
    <mc:Fallback xmlns="">
      <p:transition spd="slow" advTm="72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52028-7883-44EE-87FE-1D769297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七段顯示器原理與架構 </a:t>
            </a:r>
            <a:r>
              <a:rPr lang="en-US" altLang="zh-TW" sz="3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(1/2)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CB081B-31D5-4FB0-80BE-B46225D35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563221" cy="4310549"/>
          </a:xfrm>
        </p:spPr>
        <p:txBody>
          <a:bodyPr>
            <a:normAutofit lnSpcReduction="10000"/>
          </a:bodyPr>
          <a:lstStyle/>
          <a:p>
            <a:pPr marL="355600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什麼是七段顯示器</a:t>
            </a:r>
          </a:p>
          <a:p>
            <a:pPr marL="812800">
              <a:spcBef>
                <a:spcPts val="615"/>
              </a:spcBef>
              <a:buFont typeface="Wingdings" panose="05000000000000000000" pitchFamily="2" charset="2"/>
              <a:buChar char="p"/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七段顯示器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(seven-segment display)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為一用來 顯示數字的電子元件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藉由八個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發光二極體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(LED)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（三橫四縱加上小數點位）以不同組合來顯示數字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280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分為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共陽極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共陰極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兩種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 indent="0">
              <a:spcBef>
                <a:spcPts val="600"/>
              </a:spcBef>
              <a:buNone/>
            </a:pP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什麼是發光二極體</a:t>
            </a:r>
          </a:p>
          <a:p>
            <a:pPr marL="812800">
              <a:spcBef>
                <a:spcPts val="615"/>
              </a:spcBef>
              <a:buFont typeface="Wingdings" panose="05000000000000000000" pitchFamily="2" charset="2"/>
              <a:buChar char="p"/>
            </a:pP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與其他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二極體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一樣，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內的電流可以從陽極流向陰極，反之則不能，當電流流過時發光</a:t>
            </a:r>
          </a:p>
          <a:p>
            <a:pPr marL="81280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因此可以透過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控制陽極及陰極的電位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來控制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發光</a:t>
            </a:r>
          </a:p>
          <a:p>
            <a:pPr marL="812800">
              <a:spcBef>
                <a:spcPts val="600"/>
              </a:spcBef>
              <a:buFont typeface="Wingdings" panose="05000000000000000000" pitchFamily="2" charset="2"/>
              <a:buChar char="p"/>
            </a:pP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000" dirty="0"/>
          </a:p>
        </p:txBody>
      </p:sp>
      <p:pic>
        <p:nvPicPr>
          <p:cNvPr id="4" name="Picture 6" descr="https://upload.wikimedia.org/wikipedia/commons/thumb/0/02/7_segment_display_labeled.svg/1024px-7_segment_display_labeled.svg.png">
            <a:extLst>
              <a:ext uri="{FF2B5EF4-FFF2-40B4-BE49-F238E27FC236}">
                <a16:creationId xmlns:a16="http://schemas.microsoft.com/office/drawing/2014/main" id="{3469DEC5-C6BC-8642-BE3A-68FAFFE5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33" y="2160589"/>
            <a:ext cx="1713432" cy="171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upload.wikimedia.org/wikipedia/commons/9/97/7-segments_Indicator.gif">
            <a:extLst>
              <a:ext uri="{FF2B5EF4-FFF2-40B4-BE49-F238E27FC236}">
                <a16:creationId xmlns:a16="http://schemas.microsoft.com/office/drawing/2014/main" id="{534FF4D6-C987-4741-98A7-D72AF25F0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365" y="2473930"/>
            <a:ext cx="862233" cy="116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5AADAF2-11AF-0045-B14F-AD36D33013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20"/>
          <a:stretch/>
        </p:blipFill>
        <p:spPr>
          <a:xfrm>
            <a:off x="7358737" y="4507660"/>
            <a:ext cx="1475163" cy="72957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8C4D747-1B37-064F-8A8C-B4D744264CC1}"/>
              </a:ext>
            </a:extLst>
          </p:cNvPr>
          <p:cNvSpPr txBox="1"/>
          <p:nvPr/>
        </p:nvSpPr>
        <p:spPr>
          <a:xfrm>
            <a:off x="7476919" y="5237237"/>
            <a:ext cx="1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發光二極體</a:t>
            </a:r>
          </a:p>
        </p:txBody>
      </p:sp>
    </p:spTree>
    <p:extLst>
      <p:ext uri="{BB962C8B-B14F-4D97-AF65-F5344CB8AC3E}">
        <p14:creationId xmlns:p14="http://schemas.microsoft.com/office/powerpoint/2010/main" val="346982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1D7AB-AD8A-C74F-9CCF-3FA91A81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七段顯示器原理與架構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(2/2)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A500C2-B2DC-AE45-BB4D-F67E4D066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6286174" cy="3880773"/>
          </a:xfrm>
        </p:spPr>
        <p:txBody>
          <a:bodyPr>
            <a:normAutofit lnSpcReduction="10000"/>
          </a:bodyPr>
          <a:lstStyle/>
          <a:p>
            <a:pPr marL="355600" algn="just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共陽極與共陰極的差別</a:t>
            </a:r>
          </a:p>
          <a:p>
            <a:pPr marL="812800" algn="just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共陽極與共陰極指的是七段顯示器內的一端提供相同的電位</a:t>
            </a:r>
          </a:p>
          <a:p>
            <a:pPr marL="812800" algn="just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共陽極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透過改變</a:t>
            </a:r>
            <a:r>
              <a:rPr lang="zh-TW" altLang="en-US" sz="2000" spc="-5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陰極電位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來控制七段顯示器顯示</a:t>
            </a:r>
          </a:p>
          <a:p>
            <a:pPr marL="812800" algn="just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</a:t>
            </a:r>
            <a:r>
              <a:rPr lang="zh-TW" altLang="en-US" sz="2000" spc="-5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共陰極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透過改變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陽極電位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來控制七段顯示器顯示</a:t>
            </a:r>
          </a:p>
          <a:p>
            <a:pPr marL="812800" algn="just">
              <a:spcBef>
                <a:spcPts val="600"/>
              </a:spcBef>
              <a:buFont typeface="Wingdings" panose="05000000000000000000" pitchFamily="2" charset="2"/>
              <a:buChar char="p"/>
            </a:pP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algn="just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en-US" altLang="zh-TW" sz="2000" spc="5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E.g:Nexys-4</a:t>
            </a:r>
            <a:r>
              <a:rPr lang="zh-TW" altLang="en-US" sz="2000" spc="5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內的七段顯示器為共陽極，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透過輸入控制訊號，告訴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FPGA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陰極是否要接地來控制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若訊號為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則接地，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亮起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E89FD9-4E67-1649-AE9B-9750BF0BE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389" y="2362879"/>
            <a:ext cx="2364268" cy="228649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D26E862-8AE1-BD4F-9BBB-0FD4FBFE1A73}"/>
              </a:ext>
            </a:extLst>
          </p:cNvPr>
          <p:cNvSpPr txBox="1"/>
          <p:nvPr/>
        </p:nvSpPr>
        <p:spPr>
          <a:xfrm>
            <a:off x="7385540" y="4649375"/>
            <a:ext cx="292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共陽極七段顯示器示意圖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[1]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2E57FD-2A71-C445-AD87-5321A3234EB7}"/>
              </a:ext>
            </a:extLst>
          </p:cNvPr>
          <p:cNvSpPr/>
          <p:nvPr/>
        </p:nvSpPr>
        <p:spPr>
          <a:xfrm>
            <a:off x="0" y="6479904"/>
            <a:ext cx="35106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Nexys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4™ FPGA Board Reference Manual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86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247914AA-6285-A347-83B3-3DAB7817F7C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5217029" cy="2273058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Nexys-4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使用的七段顯示器為共陽極，且透過七位元訊號控制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，則若要顯示數字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則需要輸入什麼訊號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pPr marL="355600" indent="-342900" algn="just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ABCDEFG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等七個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的控制訊號分別放在七位元訊號的第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位，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且訊號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代表高電位，訊號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代表低電位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" name="Picture 6" descr="https://upload.wikimedia.org/wikipedia/commons/thumb/0/02/7_segment_display_labeled.svg/1024px-7_segment_display_labeled.svg.png">
            <a:extLst>
              <a:ext uri="{FF2B5EF4-FFF2-40B4-BE49-F238E27FC236}">
                <a16:creationId xmlns:a16="http://schemas.microsoft.com/office/drawing/2014/main" id="{EB6D414F-6E1B-CB4B-B8AC-2A1A0DDE2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8874"/>
            <a:ext cx="2796487" cy="279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71F1FE0-0096-824D-A159-9C1145E08BB0}"/>
              </a:ext>
            </a:extLst>
          </p:cNvPr>
          <p:cNvSpPr txBox="1"/>
          <p:nvPr/>
        </p:nvSpPr>
        <p:spPr>
          <a:xfrm>
            <a:off x="7684063" y="6614582"/>
            <a:ext cx="985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A:1011000</a:t>
            </a: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98A8EAC7-1580-4D48-B309-BF46F9EE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Questions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5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F6922-256E-0B48-9D8E-A8CB521A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多個七段顯示器控制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(1/2)</a:t>
            </a:r>
            <a:b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A02AB6-97DB-3A43-887C-17421F695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89380"/>
            <a:ext cx="3838395" cy="2200882"/>
          </a:xfrm>
        </p:spPr>
        <p:txBody>
          <a:bodyPr>
            <a:normAutofit/>
          </a:bodyPr>
          <a:lstStyle/>
          <a:p>
            <a:pPr algn="just"/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為了減少硬體的複雜度，通常會將多個七段顯示器相同名稱的接腳連接在一起，並且每一個七段顯示器有獨立的驅動腳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如右圖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，各自接收訊號決定七段顯示器是否顯示。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kumimoji="1" lang="zh-TW" altLang="en-US" sz="2000"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868909-9AAE-FE40-9FE0-14BC81D52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421" y="2705692"/>
            <a:ext cx="3715268" cy="18481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9258912-2100-2840-932C-8AB1D765D5B2}"/>
              </a:ext>
            </a:extLst>
          </p:cNvPr>
          <p:cNvSpPr/>
          <p:nvPr/>
        </p:nvSpPr>
        <p:spPr>
          <a:xfrm>
            <a:off x="7815928" y="4066954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相同名稱的接腳接在一起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2BFD7D-9143-034E-B1E8-F1E88845022C}"/>
              </a:ext>
            </a:extLst>
          </p:cNvPr>
          <p:cNvSpPr/>
          <p:nvPr/>
        </p:nvSpPr>
        <p:spPr>
          <a:xfrm>
            <a:off x="8579295" y="258938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驅動腳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7B0DF42-0099-3F42-A037-2148C4F13051}"/>
              </a:ext>
            </a:extLst>
          </p:cNvPr>
          <p:cNvSpPr/>
          <p:nvPr/>
        </p:nvSpPr>
        <p:spPr>
          <a:xfrm>
            <a:off x="4867421" y="3717732"/>
            <a:ext cx="4073512" cy="386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2EAF481-E593-D542-952B-2CB865745D41}"/>
              </a:ext>
            </a:extLst>
          </p:cNvPr>
          <p:cNvSpPr/>
          <p:nvPr/>
        </p:nvSpPr>
        <p:spPr>
          <a:xfrm>
            <a:off x="4867421" y="2791046"/>
            <a:ext cx="4073512" cy="386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2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69B4C-1D2B-7844-838A-F7701EA1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Questions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4AAD89-1509-6B4B-94F2-F7ADA82C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5034149" cy="4318000"/>
          </a:xfrm>
        </p:spPr>
        <p:txBody>
          <a:bodyPr>
            <a:noAutofit/>
          </a:bodyPr>
          <a:lstStyle/>
          <a:p>
            <a:pPr marL="355600" algn="just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已知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Nexys-4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使用的七段顯示器為共陽極，且透過七位元訊號控制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，並另外透過八位元訊號控制驅動腳，則若要使第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位的七段顯示器顯示數字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則需要輸入什麼訊號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pPr marL="355600" algn="just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z="2000" spc="-5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algn="just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CB……CG</a:t>
            </a:r>
            <a:r>
              <a:rPr lang="zh-TW" altLang="en-US" sz="2000" spc="-5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等七個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sz="2000" spc="-5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的控制訊號分別放在七位元訊號的第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spc="-5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000" spc="-5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位，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且訊號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代表高電位，訊號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代表低電位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接地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algn="just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z="2000" spc="-5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algn="just"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AN7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AN6……AN0</a:t>
            </a:r>
            <a:r>
              <a:rPr lang="zh-TW" altLang="en-US" sz="2000" spc="-5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等八個驅動腳的控制訊號由右至左放在八位元訊號的第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spc="-5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到第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000" spc="-5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位，且訊號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000" spc="-5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代表七段顯示器不顯示，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spc="-5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則代表該七段顯示器顯示。</a:t>
            </a:r>
            <a:endParaRPr lang="en-US" altLang="zh-TW" sz="2000" spc="-5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325"/>
              </a:spcBef>
              <a:buSzPct val="113636"/>
              <a:tabLst>
                <a:tab pos="299085" algn="l"/>
                <a:tab pos="299720" algn="l"/>
              </a:tabLst>
            </a:pPr>
            <a:endParaRPr lang="en-US" altLang="zh-TW" sz="2000" spc="-5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C0983F5-045A-5D4C-99F5-C78C3D001533}"/>
              </a:ext>
            </a:extLst>
          </p:cNvPr>
          <p:cNvSpPr txBox="1"/>
          <p:nvPr/>
        </p:nvSpPr>
        <p:spPr>
          <a:xfrm>
            <a:off x="7613191" y="6596390"/>
            <a:ext cx="1722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A:0010010,11011111</a:t>
            </a:r>
          </a:p>
          <a:p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1D5188-CFDD-8F47-8F89-E5EBE29B8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448" y="4089400"/>
            <a:ext cx="3460652" cy="1721453"/>
          </a:xfrm>
          <a:prstGeom prst="rect">
            <a:avLst/>
          </a:prstGeom>
        </p:spPr>
      </p:pic>
      <p:pic>
        <p:nvPicPr>
          <p:cNvPr id="6" name="Picture 6" descr="https://upload.wikimedia.org/wikipedia/commons/thumb/0/02/7_segment_display_labeled.svg/1024px-7_segment_display_labeled.svg.png">
            <a:extLst>
              <a:ext uri="{FF2B5EF4-FFF2-40B4-BE49-F238E27FC236}">
                <a16:creationId xmlns:a16="http://schemas.microsoft.com/office/drawing/2014/main" id="{4A4229F3-9015-9F4C-88AA-FAB566C87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336" y="1542498"/>
            <a:ext cx="2346876" cy="23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61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5"/>
    </mc:Choice>
    <mc:Fallback xmlns="">
      <p:transition spd="slow" advTm="183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AD1E4E-B47D-4546-BEB2-1DA6925C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多個七段顯示器控制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(2/2)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6F0259D-549B-7B4F-A384-486624DFA11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4907540" cy="4196662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前述架構的七段顯示器無法在不同顯示器上同時顯示不同值，為了看起來像是多個七段顯示器顯示不同值，我們需以人眼無法察覺的速度去掃描多個七段顯示器。</a:t>
            </a:r>
            <a:endParaRPr lang="en-US" altLang="zh-TW" sz="2000" spc="-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z="2000" spc="-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人類的視覺暫留平均時間為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1/16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秒，因此每個七段顯示器的顯示時間必須小於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1/(16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N)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秒，其中</a:t>
            </a:r>
            <a:r>
              <a:rPr lang="en-US" altLang="zh-TW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為七段顯示器的位數。</a:t>
            </a:r>
            <a:endParaRPr lang="en-US" altLang="zh-TW" sz="2000" spc="-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endParaRPr lang="en-US" altLang="zh-TW" sz="2000" spc="-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SzPct val="113636"/>
              <a:buFont typeface="Wingdings" panose="05000000000000000000" pitchFamily="2" charset="2"/>
              <a:buChar char="n"/>
              <a:tabLst>
                <a:tab pos="299085" algn="l"/>
                <a:tab pos="299720" algn="l"/>
              </a:tabLst>
            </a:pPr>
            <a:r>
              <a:rPr lang="zh-TW" altLang="en-US" sz="2000" spc="-5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但若七段顯示器的掃描時間太短，則通過的電流會過小導致顯示器過暗甚至不亮。</a:t>
            </a:r>
            <a:endParaRPr lang="en-US" altLang="zh-TW" sz="2000" spc="-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E515B284-EE55-3745-9BD2-B0DBF87E23B9}"/>
              </a:ext>
            </a:extLst>
          </p:cNvPr>
          <p:cNvGrpSpPr/>
          <p:nvPr/>
        </p:nvGrpSpPr>
        <p:grpSpPr>
          <a:xfrm>
            <a:off x="6096000" y="2160589"/>
            <a:ext cx="4434780" cy="3862987"/>
            <a:chOff x="7238243" y="1588401"/>
            <a:chExt cx="4434780" cy="3862987"/>
          </a:xfrm>
        </p:grpSpPr>
        <p:pic>
          <p:nvPicPr>
            <p:cNvPr id="5" name="Picture 6" descr="https://upload.wikimedia.org/wikipedia/commons/thumb/0/02/7_segment_display_labeled.svg/1024px-7_segment_display_labeled.svg.png">
              <a:extLst>
                <a:ext uri="{FF2B5EF4-FFF2-40B4-BE49-F238E27FC236}">
                  <a16:creationId xmlns:a16="http://schemas.microsoft.com/office/drawing/2014/main" id="{C5A57415-BFC7-944E-8CF9-E7898B80C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8740" y="1848782"/>
              <a:ext cx="950102" cy="950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https://upload.wikimedia.org/wikipedia/commons/thumb/0/02/7_segment_display_labeled.svg/1024px-7_segment_display_labeled.svg.png">
              <a:extLst>
                <a:ext uri="{FF2B5EF4-FFF2-40B4-BE49-F238E27FC236}">
                  <a16:creationId xmlns:a16="http://schemas.microsoft.com/office/drawing/2014/main" id="{81D1D964-522A-2543-A7C7-97B181266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890" y="1848782"/>
              <a:ext cx="950102" cy="950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s://upload.wikimedia.org/wikipedia/commons/thumb/0/02/7_segment_display_labeled.svg/1024px-7_segment_display_labeled.svg.png">
              <a:extLst>
                <a:ext uri="{FF2B5EF4-FFF2-40B4-BE49-F238E27FC236}">
                  <a16:creationId xmlns:a16="http://schemas.microsoft.com/office/drawing/2014/main" id="{212BDBEE-EF68-6140-B985-EFE01EC23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7065" y="1848782"/>
              <a:ext cx="950102" cy="950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https://upload.wikimedia.org/wikipedia/commons/thumb/0/02/7_segment_display_labeled.svg/1024px-7_segment_display_labeled.svg.png">
              <a:extLst>
                <a:ext uri="{FF2B5EF4-FFF2-40B4-BE49-F238E27FC236}">
                  <a16:creationId xmlns:a16="http://schemas.microsoft.com/office/drawing/2014/main" id="{46913949-5478-AD44-A612-13F2AF18ED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5681" y="3128013"/>
              <a:ext cx="950102" cy="950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https://upload.wikimedia.org/wikipedia/commons/thumb/0/02/7_segment_display_labeled.svg/1024px-7_segment_display_labeled.svg.png">
              <a:extLst>
                <a:ext uri="{FF2B5EF4-FFF2-40B4-BE49-F238E27FC236}">
                  <a16:creationId xmlns:a16="http://schemas.microsoft.com/office/drawing/2014/main" id="{92936995-986E-CB48-A484-8F5AA607F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3856" y="3128013"/>
              <a:ext cx="950102" cy="950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s://upload.wikimedia.org/wikipedia/commons/thumb/0/02/7_segment_display_labeled.svg/1024px-7_segment_display_labeled.svg.png">
              <a:extLst>
                <a:ext uri="{FF2B5EF4-FFF2-40B4-BE49-F238E27FC236}">
                  <a16:creationId xmlns:a16="http://schemas.microsoft.com/office/drawing/2014/main" id="{2158265B-D62C-E647-905F-7C7BE34C50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4006" y="3128013"/>
              <a:ext cx="950102" cy="950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https://upload.wikimedia.org/wikipedia/commons/thumb/0/02/7_segment_display_labeled.svg/1024px-7_segment_display_labeled.svg.png">
              <a:extLst>
                <a:ext uri="{FF2B5EF4-FFF2-40B4-BE49-F238E27FC236}">
                  <a16:creationId xmlns:a16="http://schemas.microsoft.com/office/drawing/2014/main" id="{79752940-6800-224B-963D-D630272C6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2181" y="3128013"/>
              <a:ext cx="950102" cy="950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https://upload.wikimedia.org/wikipedia/commons/thumb/0/02/7_segment_display_labeled.svg/1024px-7_segment_display_labeled.svg.png">
              <a:extLst>
                <a:ext uri="{FF2B5EF4-FFF2-40B4-BE49-F238E27FC236}">
                  <a16:creationId xmlns:a16="http://schemas.microsoft.com/office/drawing/2014/main" id="{0D35BD5C-B623-1741-944C-0181D7352C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669" y="4427162"/>
              <a:ext cx="950102" cy="950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https://upload.wikimedia.org/wikipedia/commons/thumb/0/02/7_segment_display_labeled.svg/1024px-7_segment_display_labeled.svg.png">
              <a:extLst>
                <a:ext uri="{FF2B5EF4-FFF2-40B4-BE49-F238E27FC236}">
                  <a16:creationId xmlns:a16="http://schemas.microsoft.com/office/drawing/2014/main" id="{C3DA09F0-E025-0D47-8000-4039E858C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4844" y="4427162"/>
              <a:ext cx="950102" cy="950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https://upload.wikimedia.org/wikipedia/commons/thumb/0/02/7_segment_display_labeled.svg/1024px-7_segment_display_labeled.svg.png">
              <a:extLst>
                <a:ext uri="{FF2B5EF4-FFF2-40B4-BE49-F238E27FC236}">
                  <a16:creationId xmlns:a16="http://schemas.microsoft.com/office/drawing/2014/main" id="{3A4A44BA-9B09-CA4C-AD43-42D27C1C06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4994" y="4427162"/>
              <a:ext cx="950102" cy="950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s://upload.wikimedia.org/wikipedia/commons/thumb/0/02/7_segment_display_labeled.svg/1024px-7_segment_display_labeled.svg.png">
              <a:extLst>
                <a:ext uri="{FF2B5EF4-FFF2-40B4-BE49-F238E27FC236}">
                  <a16:creationId xmlns:a16="http://schemas.microsoft.com/office/drawing/2014/main" id="{459D5BD5-C8E4-504C-9324-B5666B02F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3169" y="4427162"/>
              <a:ext cx="950102" cy="950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3564C5B5-7E03-8441-A158-DC95D21E7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7478" y="1928545"/>
              <a:ext cx="676275" cy="790575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484170B8-6CFA-A348-80D7-FA7E6BBD4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8869" y="3212856"/>
              <a:ext cx="676275" cy="790575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1CB31218-D103-0947-BE33-CCDE4F599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6152" y="4506925"/>
              <a:ext cx="676275" cy="790575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0B8DA573-86E3-4649-9369-6070A4EF8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76832" y="4506925"/>
              <a:ext cx="676275" cy="790575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335E07-02D9-544E-BB07-303D89B70409}"/>
                </a:ext>
              </a:extLst>
            </p:cNvPr>
            <p:cNvSpPr txBox="1"/>
            <p:nvPr/>
          </p:nvSpPr>
          <p:spPr>
            <a:xfrm>
              <a:off x="10447215" y="2692798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第一次掃描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1E915EE-3CCB-4243-828B-82C147FAABA1}"/>
                </a:ext>
              </a:extLst>
            </p:cNvPr>
            <p:cNvSpPr txBox="1"/>
            <p:nvPr/>
          </p:nvSpPr>
          <p:spPr>
            <a:xfrm>
              <a:off x="10442331" y="4025072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第二次掃描</a:t>
              </a:r>
            </a:p>
          </p:txBody>
        </p:sp>
        <p:pic>
          <p:nvPicPr>
            <p:cNvPr id="22" name="Picture 6" descr="「眼睛 icon」的圖片搜尋結果">
              <a:extLst>
                <a:ext uri="{FF2B5EF4-FFF2-40B4-BE49-F238E27FC236}">
                  <a16:creationId xmlns:a16="http://schemas.microsoft.com/office/drawing/2014/main" id="{B31EF668-780E-EF4C-BE04-65434742CE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243" y="4282819"/>
              <a:ext cx="606405" cy="60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FF92BD9-2286-C346-90AD-DC591750CE03}"/>
                </a:ext>
              </a:extLst>
            </p:cNvPr>
            <p:cNvSpPr txBox="1"/>
            <p:nvPr/>
          </p:nvSpPr>
          <p:spPr>
            <a:xfrm>
              <a:off x="10590675" y="5143611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人眼看到的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F7AF3F9B-BA98-624A-9260-78D5AAC8A9C4}"/>
                </a:ext>
              </a:extLst>
            </p:cNvPr>
            <p:cNvSpPr txBox="1"/>
            <p:nvPr/>
          </p:nvSpPr>
          <p:spPr>
            <a:xfrm>
              <a:off x="7640276" y="1588401"/>
              <a:ext cx="2893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控制訊號</a:t>
              </a:r>
              <a:r>
                <a:rPr lang="en-US" altLang="zh-TW" dirty="0"/>
                <a:t>: 1111001 ,  0111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D56165C-3D7D-BA42-8383-7CAC910DBAE1}"/>
                </a:ext>
              </a:extLst>
            </p:cNvPr>
            <p:cNvSpPr txBox="1"/>
            <p:nvPr/>
          </p:nvSpPr>
          <p:spPr>
            <a:xfrm>
              <a:off x="7604090" y="2890863"/>
              <a:ext cx="2824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控制訊號</a:t>
              </a:r>
              <a:r>
                <a:rPr lang="en-US" altLang="zh-TW" dirty="0"/>
                <a:t>:1111001 ,  1011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842379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</TotalTime>
  <Words>1362</Words>
  <Application>Microsoft Office PowerPoint</Application>
  <PresentationFormat>寬螢幕</PresentationFormat>
  <Paragraphs>122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標楷體</vt:lpstr>
      <vt:lpstr>Arial</vt:lpstr>
      <vt:lpstr>Times New Roman</vt:lpstr>
      <vt:lpstr>Trebuchet MS</vt:lpstr>
      <vt:lpstr>Wingdings</vt:lpstr>
      <vt:lpstr>Wingdings 3</vt:lpstr>
      <vt:lpstr>多面向</vt:lpstr>
      <vt:lpstr>7-seg display on Nexys4 DD Lab4</vt:lpstr>
      <vt:lpstr>Outline</vt:lpstr>
      <vt:lpstr>課程目的</vt:lpstr>
      <vt:lpstr>七段顯示器原理與架構 (1/2)</vt:lpstr>
      <vt:lpstr>七段顯示器原理與架構 (2/2)</vt:lpstr>
      <vt:lpstr>Practice Questions 1</vt:lpstr>
      <vt:lpstr>多個七段顯示器控制(1/2) </vt:lpstr>
      <vt:lpstr>Practice Questions 2</vt:lpstr>
      <vt:lpstr>多個七段顯示器控制(2/2)</vt:lpstr>
      <vt:lpstr>課程教材及練習內容 </vt:lpstr>
      <vt:lpstr>建立專案 </vt:lpstr>
      <vt:lpstr>教材說明(1/3) </vt:lpstr>
      <vt:lpstr>教材說明(2/3) </vt:lpstr>
      <vt:lpstr>教材說明(3/3) </vt:lpstr>
      <vt:lpstr>課程練習</vt:lpstr>
      <vt:lpstr>課程練習成果 </vt:lpstr>
      <vt:lpstr>Lab作業</vt:lpstr>
      <vt:lpstr>課程評分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7-seg display on Nexys4</dc:title>
  <dc:creator>tai</dc:creator>
  <cp:lastModifiedBy>Shawn Fang</cp:lastModifiedBy>
  <cp:revision>26</cp:revision>
  <dcterms:created xsi:type="dcterms:W3CDTF">2021-03-15T13:08:09Z</dcterms:created>
  <dcterms:modified xsi:type="dcterms:W3CDTF">2021-03-29T02:14:09Z</dcterms:modified>
</cp:coreProperties>
</file>