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7"/>
  </p:notesMasterIdLst>
  <p:sldIdLst>
    <p:sldId id="256" r:id="rId2"/>
    <p:sldId id="531" r:id="rId3"/>
    <p:sldId id="532" r:id="rId4"/>
    <p:sldId id="533" r:id="rId5"/>
    <p:sldId id="529" r:id="rId6"/>
    <p:sldId id="528" r:id="rId7"/>
    <p:sldId id="512" r:id="rId8"/>
    <p:sldId id="535" r:id="rId9"/>
    <p:sldId id="536" r:id="rId10"/>
    <p:sldId id="537" r:id="rId11"/>
    <p:sldId id="538" r:id="rId12"/>
    <p:sldId id="518" r:id="rId13"/>
    <p:sldId id="539" r:id="rId14"/>
    <p:sldId id="516" r:id="rId15"/>
    <p:sldId id="43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573A27"/>
    <a:srgbClr val="4D3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36" autoAdjust="0"/>
  </p:normalViewPr>
  <p:slideViewPr>
    <p:cSldViewPr snapToGrid="0" snapToObjects="1">
      <p:cViewPr varScale="1">
        <p:scale>
          <a:sx n="114" d="100"/>
          <a:sy n="114" d="100"/>
        </p:scale>
        <p:origin x="156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DCAAB-6BD6-4CD0-B75A-C6588EC41738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6D586-4C62-4BBF-A0DB-4D72DC3C9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29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3710903" y="1933629"/>
            <a:ext cx="4998317" cy="2150005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Ins="45720" anchor="ctr"/>
          <a:lstStyle>
            <a:lvl1pPr algn="r">
              <a:defRPr lang="en-US" b="1" cap="all" baseline="0" dirty="0">
                <a:ln w="5000" cmpd="sng">
                  <a:noFill/>
                  <a:prstDash val="solid"/>
                </a:ln>
                <a:solidFill>
                  <a:srgbClr val="000090"/>
                </a:solidFill>
                <a:effectLst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7" name="子標題 16"/>
          <p:cNvSpPr>
            <a:spLocks noGrp="1"/>
          </p:cNvSpPr>
          <p:nvPr>
            <p:ph type="subTitle" idx="1"/>
          </p:nvPr>
        </p:nvSpPr>
        <p:spPr>
          <a:xfrm>
            <a:off x="3714889" y="4260613"/>
            <a:ext cx="4998317" cy="976457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tIns="0" rIns="45720" bIns="0" anchor="ctr">
            <a:normAutofit/>
          </a:bodyPr>
          <a:lstStyle>
            <a:lvl1pPr marL="0" indent="0" algn="r">
              <a:buNone/>
              <a:defRPr sz="2000">
                <a:ln>
                  <a:noFill/>
                </a:ln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dirty="0"/>
              <a:t> </a:t>
            </a:r>
            <a:r>
              <a:rPr kumimoji="0" lang="zh-TW" altLang="en-US" dirty="0"/>
              <a:t>按一下以編輯母片子標題樣式</a:t>
            </a:r>
            <a:endParaRPr kumimoji="0" lang="en-US" dirty="0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3B3B3B"/>
                </a:solidFill>
              </a:defRPr>
            </a:lvl1pPr>
          </a:lstStyle>
          <a:p>
            <a:fld id="{9EB5ECD5-515E-4817-8A06-1D2ED2C83850}" type="datetime4">
              <a:rPr lang="en-US" smtClean="0"/>
              <a:pPr/>
              <a:t>April 30, 2022</a:t>
            </a:fld>
            <a:endParaRPr 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3B3B3B"/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3B3B3B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April 30, 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401954"/>
            <a:ext cx="8269542" cy="1015683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69542" cy="436505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April 30, 2022</a:t>
            </a:fld>
            <a:endParaRPr lang="en-US" dirty="0" err="1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rgbClr val="3B3B3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rgbClr val="FFFFFF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rgbClr val="000090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bg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bg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bg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bg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bg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br>
              <a:rPr kumimoji="1" lang="en-US" altLang="zh-TW" sz="2800" dirty="0"/>
            </a:br>
            <a:br>
              <a:rPr kumimoji="1" lang="en-US" altLang="zh-TW" sz="2800" dirty="0"/>
            </a:br>
            <a:r>
              <a:rPr kumimoji="1" lang="zh-TW" altLang="en-US" sz="2800" dirty="0"/>
              <a:t>數位系統導論實驗 </a:t>
            </a:r>
            <a:r>
              <a:rPr kumimoji="1" lang="en-US" altLang="zh-TW" sz="2800" dirty="0"/>
              <a:t>Lab 7</a:t>
            </a:r>
            <a:br>
              <a:rPr kumimoji="1" lang="en-US" altLang="zh-TW" sz="2800" dirty="0"/>
            </a:br>
            <a:br>
              <a:rPr kumimoji="1" lang="en-US" altLang="zh-TW" sz="2800" dirty="0"/>
            </a:br>
            <a:r>
              <a:rPr kumimoji="1" lang="zh-TW" altLang="en-US" sz="1400" dirty="0">
                <a:solidFill>
                  <a:schemeClr val="bg1"/>
                </a:solidFill>
              </a:rPr>
              <a:t>梁郁珮</a:t>
            </a:r>
            <a:endParaRPr kumimoji="1" lang="zh-TW" altLang="en-US" sz="2800" b="0" dirty="0">
              <a:solidFill>
                <a:schemeClr val="bg1"/>
              </a:solidFill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2022/05/02</a:t>
            </a:r>
          </a:p>
          <a:p>
            <a:r>
              <a:rPr kumimoji="1" lang="en-US" altLang="zh-TW" dirty="0"/>
              <a:t>2022/05/04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168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6;p2">
            <a:extLst>
              <a:ext uri="{FF2B5EF4-FFF2-40B4-BE49-F238E27FC236}">
                <a16:creationId xmlns:a16="http://schemas.microsoft.com/office/drawing/2014/main" id="{92E72DF1-B766-4476-A7AF-62E6D98DA9E0}"/>
              </a:ext>
            </a:extLst>
          </p:cNvPr>
          <p:cNvSpPr txBox="1"/>
          <p:nvPr/>
        </p:nvSpPr>
        <p:spPr>
          <a:xfrm>
            <a:off x="0" y="0"/>
            <a:ext cx="7059324" cy="1444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lang="en-US" altLang="zh-TW" sz="6000" b="1" dirty="0">
                <a:solidFill>
                  <a:schemeClr val="dk1"/>
                </a:solidFill>
                <a:latin typeface="Twentieth Century"/>
                <a:sym typeface="Twentieth Century"/>
              </a:rPr>
              <a:t> Pin Planner</a:t>
            </a:r>
            <a:endParaRPr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3F9AACFB-40BE-4E43-A2C8-56473D198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28" y="1156543"/>
            <a:ext cx="1906695" cy="1937057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58F1095F-441E-4D9A-AF85-8369C9B81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11" y="3186332"/>
            <a:ext cx="3521776" cy="127337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1F38C201-549A-4E0F-B222-F6860720A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87" y="4807127"/>
            <a:ext cx="3458100" cy="1364878"/>
          </a:xfrm>
          <a:prstGeom prst="rect">
            <a:avLst/>
          </a:prstGeom>
        </p:spPr>
      </p:pic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8BE9EB17-5C87-4093-8928-E7E82A811660}"/>
              </a:ext>
            </a:extLst>
          </p:cNvPr>
          <p:cNvSpPr/>
          <p:nvPr/>
        </p:nvSpPr>
        <p:spPr>
          <a:xfrm>
            <a:off x="1131327" y="2260516"/>
            <a:ext cx="1906695" cy="227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EE2EA201-3B48-4FE0-B4E3-65BDC29567DE}"/>
              </a:ext>
            </a:extLst>
          </p:cNvPr>
          <p:cNvSpPr/>
          <p:nvPr/>
        </p:nvSpPr>
        <p:spPr>
          <a:xfrm>
            <a:off x="2771534" y="3595881"/>
            <a:ext cx="268717" cy="287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EC57290D-7100-46C1-840A-7BC525FD867E}"/>
              </a:ext>
            </a:extLst>
          </p:cNvPr>
          <p:cNvSpPr/>
          <p:nvPr/>
        </p:nvSpPr>
        <p:spPr>
          <a:xfrm>
            <a:off x="386425" y="5627008"/>
            <a:ext cx="1906695" cy="227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7E098634-965D-4A17-81E8-4276B9C50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744" y="1413365"/>
            <a:ext cx="4169139" cy="4241474"/>
          </a:xfrm>
          <a:prstGeom prst="rect">
            <a:avLst/>
          </a:prstGeom>
        </p:spPr>
      </p:pic>
      <p:sp>
        <p:nvSpPr>
          <p:cNvPr id="34" name="Google Shape;197;p11">
            <a:extLst>
              <a:ext uri="{FF2B5EF4-FFF2-40B4-BE49-F238E27FC236}">
                <a16:creationId xmlns:a16="http://schemas.microsoft.com/office/drawing/2014/main" id="{68C74EEA-088D-41C5-9686-86FBDC7286DC}"/>
              </a:ext>
            </a:extLst>
          </p:cNvPr>
          <p:cNvSpPr/>
          <p:nvPr/>
        </p:nvSpPr>
        <p:spPr>
          <a:xfrm>
            <a:off x="759030" y="2001202"/>
            <a:ext cx="74459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1.</a:t>
            </a:r>
          </a:p>
        </p:txBody>
      </p:sp>
      <p:sp>
        <p:nvSpPr>
          <p:cNvPr id="35" name="Google Shape;197;p11">
            <a:extLst>
              <a:ext uri="{FF2B5EF4-FFF2-40B4-BE49-F238E27FC236}">
                <a16:creationId xmlns:a16="http://schemas.microsoft.com/office/drawing/2014/main" id="{794084AD-628D-41DE-AF73-D7940AD396B7}"/>
              </a:ext>
            </a:extLst>
          </p:cNvPr>
          <p:cNvSpPr/>
          <p:nvPr/>
        </p:nvSpPr>
        <p:spPr>
          <a:xfrm>
            <a:off x="2602050" y="3293166"/>
            <a:ext cx="74459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2.</a:t>
            </a:r>
          </a:p>
        </p:txBody>
      </p:sp>
      <p:sp>
        <p:nvSpPr>
          <p:cNvPr id="37" name="Google Shape;197;p11">
            <a:extLst>
              <a:ext uri="{FF2B5EF4-FFF2-40B4-BE49-F238E27FC236}">
                <a16:creationId xmlns:a16="http://schemas.microsoft.com/office/drawing/2014/main" id="{F344D181-14B1-4C37-9E7B-B78BB355E4BA}"/>
              </a:ext>
            </a:extLst>
          </p:cNvPr>
          <p:cNvSpPr/>
          <p:nvPr/>
        </p:nvSpPr>
        <p:spPr>
          <a:xfrm>
            <a:off x="14129" y="5413075"/>
            <a:ext cx="74459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3.</a:t>
            </a:r>
          </a:p>
        </p:txBody>
      </p:sp>
      <p:sp>
        <p:nvSpPr>
          <p:cNvPr id="13" name="Google Shape;197;p11">
            <a:extLst>
              <a:ext uri="{FF2B5EF4-FFF2-40B4-BE49-F238E27FC236}">
                <a16:creationId xmlns:a16="http://schemas.microsoft.com/office/drawing/2014/main" id="{27D6A94E-AA9F-4411-89B3-67215914AE5B}"/>
              </a:ext>
            </a:extLst>
          </p:cNvPr>
          <p:cNvSpPr/>
          <p:nvPr/>
        </p:nvSpPr>
        <p:spPr>
          <a:xfrm>
            <a:off x="5104786" y="856840"/>
            <a:ext cx="343520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自動匯入所有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Pin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腳</a:t>
            </a:r>
            <a:endParaRPr lang="en-US" altLang="zh-TW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程式輸入輸出名稱需與匯入名稱相同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197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6;p2">
            <a:extLst>
              <a:ext uri="{FF2B5EF4-FFF2-40B4-BE49-F238E27FC236}">
                <a16:creationId xmlns:a16="http://schemas.microsoft.com/office/drawing/2014/main" id="{92E72DF1-B766-4476-A7AF-62E6D98DA9E0}"/>
              </a:ext>
            </a:extLst>
          </p:cNvPr>
          <p:cNvSpPr txBox="1"/>
          <p:nvPr/>
        </p:nvSpPr>
        <p:spPr>
          <a:xfrm>
            <a:off x="0" y="0"/>
            <a:ext cx="7059324" cy="1444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Clr>
                <a:schemeClr val="dk1"/>
              </a:buClr>
              <a:buSzPts val="6000"/>
            </a:pPr>
            <a:r>
              <a:rPr lang="en-US" altLang="zh-TW" sz="6000" b="1" dirty="0">
                <a:solidFill>
                  <a:schemeClr val="dk1"/>
                </a:solidFill>
                <a:latin typeface="Twentieth Century"/>
                <a:sym typeface="Twentieth Century"/>
              </a:rPr>
              <a:t> Sample</a:t>
            </a:r>
            <a:endParaRPr dirty="0"/>
          </a:p>
        </p:txBody>
      </p:sp>
      <p:sp>
        <p:nvSpPr>
          <p:cNvPr id="4" name="Google Shape;197;p11">
            <a:extLst>
              <a:ext uri="{FF2B5EF4-FFF2-40B4-BE49-F238E27FC236}">
                <a16:creationId xmlns:a16="http://schemas.microsoft.com/office/drawing/2014/main" id="{2C059320-46DD-482A-8DC2-C4684B16F7FA}"/>
              </a:ext>
            </a:extLst>
          </p:cNvPr>
          <p:cNvSpPr/>
          <p:nvPr/>
        </p:nvSpPr>
        <p:spPr>
          <a:xfrm>
            <a:off x="4759548" y="1915992"/>
            <a:ext cx="3681144" cy="355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always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@(</a:t>
            </a:r>
            <a:r>
              <a:rPr lang="en-US" altLang="zh-TW" sz="9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posedge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TW" sz="9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clk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TW" sz="9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negedge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TW" sz="9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rst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lang="en-US" altLang="zh-TW" sz="9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(!</a:t>
            </a:r>
            <a:r>
              <a:rPr lang="en-US" altLang="zh-TW" sz="9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rst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) counter &lt;= 0;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(counter == 1)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counter &lt;= 0;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counter &lt;= counter + 1;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always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@(</a:t>
            </a:r>
            <a:r>
              <a:rPr lang="en-US" altLang="zh-TW" sz="9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posedge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TW" sz="9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clk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TW" sz="9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negedge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TW" sz="9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rst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(!</a:t>
            </a:r>
            <a:r>
              <a:rPr lang="en-US" altLang="zh-TW" sz="9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rst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num[0] &lt;= 0;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num[1] &lt;= 10;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num[2] &lt;= 10;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num[3] &lt;= 10;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num[4] &lt;= 10;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num[5] &lt;= 10;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(counter == 1)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num[0] &lt;= state;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num[0] &lt;= 10;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  <p:sp>
        <p:nvSpPr>
          <p:cNvPr id="13" name="Google Shape;197;p11">
            <a:extLst>
              <a:ext uri="{FF2B5EF4-FFF2-40B4-BE49-F238E27FC236}">
                <a16:creationId xmlns:a16="http://schemas.microsoft.com/office/drawing/2014/main" id="{4FE5F669-6454-451D-8F19-101899F71A92}"/>
              </a:ext>
            </a:extLst>
          </p:cNvPr>
          <p:cNvSpPr/>
          <p:nvPr/>
        </p:nvSpPr>
        <p:spPr>
          <a:xfrm>
            <a:off x="601114" y="1706267"/>
            <a:ext cx="3773424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always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@(</a:t>
            </a:r>
            <a:r>
              <a:rPr lang="en-US" altLang="zh-TW" sz="9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posedge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clk_1hz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TW" sz="9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negedge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TW" sz="9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rst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(!</a:t>
            </a:r>
            <a:r>
              <a:rPr lang="en-US" altLang="zh-TW" sz="9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rst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)      state &lt;= 0;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  state &lt;= </a:t>
            </a:r>
            <a:r>
              <a:rPr lang="en-US" altLang="zh-TW" sz="9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nstate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always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@(</a:t>
            </a:r>
            <a:r>
              <a:rPr lang="en-US" altLang="zh-TW" sz="9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negedge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press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TW" sz="9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negedge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TW" sz="9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rst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(!</a:t>
            </a:r>
            <a:r>
              <a:rPr lang="en-US" altLang="zh-TW" sz="9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rst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)      </a:t>
            </a:r>
            <a:r>
              <a:rPr lang="en-US" altLang="zh-TW" sz="9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nstate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&lt;= 0;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(state)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4'h0: </a:t>
            </a:r>
            <a:r>
              <a:rPr lang="en-US" altLang="zh-TW" sz="9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nstate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&lt;= (SW[0]) ? 4'h1 : 4'h0;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4'h1: </a:t>
            </a:r>
            <a:r>
              <a:rPr lang="en-US" altLang="zh-TW" sz="9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nstate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&lt;= (SW[0]) ? 4'h1 : 4'h2;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4'h2: </a:t>
            </a:r>
            <a:r>
              <a:rPr lang="en-US" altLang="zh-TW" sz="9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nstate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&lt;= (SW[0]) ? 4'h3 : 4'h0;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4'h3: </a:t>
            </a:r>
            <a:r>
              <a:rPr lang="en-US" altLang="zh-TW" sz="9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nstate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&lt;= (SW[0]) ? 4'h1 : 4'h2;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altLang="zh-TW" sz="9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nstate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lang="en-US" altLang="zh-TW" sz="9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nstate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altLang="zh-TW" sz="9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endcase</a:t>
            </a:r>
            <a:endParaRPr lang="en-US" altLang="zh-TW" sz="9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9B33497-5874-4025-BB75-699836205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318" y="4111878"/>
            <a:ext cx="1855560" cy="1959202"/>
          </a:xfrm>
          <a:prstGeom prst="rect">
            <a:avLst/>
          </a:prstGeom>
        </p:spPr>
      </p:pic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F8A945DF-965A-49E3-AA00-058E779F7A4C}"/>
              </a:ext>
            </a:extLst>
          </p:cNvPr>
          <p:cNvSpPr/>
          <p:nvPr/>
        </p:nvSpPr>
        <p:spPr>
          <a:xfrm>
            <a:off x="1272234" y="2528013"/>
            <a:ext cx="914400" cy="218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Google Shape;197;p11">
            <a:extLst>
              <a:ext uri="{FF2B5EF4-FFF2-40B4-BE49-F238E27FC236}">
                <a16:creationId xmlns:a16="http://schemas.microsoft.com/office/drawing/2014/main" id="{155D6CEA-7B5C-48BD-9F0C-9B15AF0C4E5C}"/>
              </a:ext>
            </a:extLst>
          </p:cNvPr>
          <p:cNvSpPr/>
          <p:nvPr/>
        </p:nvSpPr>
        <p:spPr>
          <a:xfrm>
            <a:off x="676964" y="1183087"/>
            <a:ext cx="362172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‘101’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狀態的程式碼，把即時改變的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存進</a:t>
            </a:r>
            <a:r>
              <a:rPr lang="en-US" altLang="zh-TW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nstate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，等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clock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來再傳進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中</a:t>
            </a:r>
            <a:endParaRPr lang="en-US" altLang="zh-TW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" name="Google Shape;197;p11">
            <a:extLst>
              <a:ext uri="{FF2B5EF4-FFF2-40B4-BE49-F238E27FC236}">
                <a16:creationId xmlns:a16="http://schemas.microsoft.com/office/drawing/2014/main" id="{0A7C4006-2267-47C5-AA97-1C33A1086F3E}"/>
              </a:ext>
            </a:extLst>
          </p:cNvPr>
          <p:cNvSpPr/>
          <p:nvPr/>
        </p:nvSpPr>
        <p:spPr>
          <a:xfrm>
            <a:off x="4845314" y="967644"/>
            <a:ext cx="362172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一秒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50,000,000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的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clock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中，一半的時間亮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，一半的時間暗掉</a:t>
            </a:r>
            <a:endParaRPr lang="en-US" altLang="zh-TW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zh-TW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seven_seg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中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num=10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是全暗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18" name="Google Shape;197;p11">
            <a:extLst>
              <a:ext uri="{FF2B5EF4-FFF2-40B4-BE49-F238E27FC236}">
                <a16:creationId xmlns:a16="http://schemas.microsoft.com/office/drawing/2014/main" id="{2E85C3EE-8278-41C5-B370-02F1B65DE73F}"/>
              </a:ext>
            </a:extLst>
          </p:cNvPr>
          <p:cNvSpPr/>
          <p:nvPr/>
        </p:nvSpPr>
        <p:spPr>
          <a:xfrm>
            <a:off x="6656176" y="4573664"/>
            <a:ext cx="2238562" cy="14772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sz="9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zh-TW" sz="9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seg_number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9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4’d9 :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seg_data &lt;= </a:t>
            </a:r>
            <a:r>
              <a:rPr lang="en-US" altLang="zh-TW" sz="9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8’b1001_0000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9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4’d10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:seg_data &lt;= </a:t>
            </a:r>
            <a:r>
              <a:rPr lang="en-US" altLang="zh-TW" sz="9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8’b1111_1111</a:t>
            </a:r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</a:p>
          <a:p>
            <a:pPr lvl="0"/>
            <a:r>
              <a:rPr lang="en-US" altLang="zh-TW" sz="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</a:p>
          <a:p>
            <a:pPr lvl="0"/>
            <a:r>
              <a:rPr lang="en-US" altLang="zh-TW" sz="9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endcase</a:t>
            </a:r>
            <a:endParaRPr lang="en-US" altLang="zh-TW" sz="9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Google Shape;197;p11">
            <a:extLst>
              <a:ext uri="{FF2B5EF4-FFF2-40B4-BE49-F238E27FC236}">
                <a16:creationId xmlns:a16="http://schemas.microsoft.com/office/drawing/2014/main" id="{784153D4-0DB5-471F-BF24-CD745CE50622}"/>
              </a:ext>
            </a:extLst>
          </p:cNvPr>
          <p:cNvSpPr/>
          <p:nvPr/>
        </p:nvSpPr>
        <p:spPr>
          <a:xfrm>
            <a:off x="6474585" y="3995923"/>
            <a:ext cx="53811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全暗</a:t>
            </a:r>
            <a:endParaRPr lang="en-US" altLang="zh-TW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右大括弧 1">
            <a:extLst>
              <a:ext uri="{FF2B5EF4-FFF2-40B4-BE49-F238E27FC236}">
                <a16:creationId xmlns:a16="http://schemas.microsoft.com/office/drawing/2014/main" id="{7509D7EF-45BC-44DA-977F-9ED8979F4F86}"/>
              </a:ext>
            </a:extLst>
          </p:cNvPr>
          <p:cNvSpPr/>
          <p:nvPr/>
        </p:nvSpPr>
        <p:spPr>
          <a:xfrm>
            <a:off x="6169317" y="3928487"/>
            <a:ext cx="318782" cy="64517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BC55180-3866-4C34-A221-06D56C820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482822"/>
              </p:ext>
            </p:extLst>
          </p:nvPr>
        </p:nvGraphicFramePr>
        <p:xfrm>
          <a:off x="7558620" y="2089484"/>
          <a:ext cx="1229424" cy="21931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3993">
                  <a:extLst>
                    <a:ext uri="{9D8B030D-6E8A-4147-A177-3AD203B41FA5}">
                      <a16:colId xmlns:a16="http://schemas.microsoft.com/office/drawing/2014/main" val="1920946421"/>
                    </a:ext>
                  </a:extLst>
                </a:gridCol>
                <a:gridCol w="545431">
                  <a:extLst>
                    <a:ext uri="{9D8B030D-6E8A-4147-A177-3AD203B41FA5}">
                      <a16:colId xmlns:a16="http://schemas.microsoft.com/office/drawing/2014/main" val="1712132117"/>
                    </a:ext>
                  </a:extLst>
                </a:gridCol>
              </a:tblGrid>
              <a:tr h="51998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counter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num[0]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4442371"/>
                  </a:ext>
                </a:extLst>
              </a:tr>
              <a:tr h="205117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3812799"/>
                  </a:ext>
                </a:extLst>
              </a:tr>
              <a:tr h="205117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089634"/>
                  </a:ext>
                </a:extLst>
              </a:tr>
              <a:tr h="205117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5705216"/>
                  </a:ext>
                </a:extLst>
              </a:tr>
              <a:tr h="205117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269743"/>
                  </a:ext>
                </a:extLst>
              </a:tr>
              <a:tr h="205117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3132057"/>
                  </a:ext>
                </a:extLst>
              </a:tr>
              <a:tr h="205117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2834517"/>
                  </a:ext>
                </a:extLst>
              </a:tr>
              <a:tr h="205117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5095256"/>
                  </a:ext>
                </a:extLst>
              </a:tr>
              <a:tr h="205117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860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86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DC559ED-83BC-46AE-AA09-1E926FCD6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44" y="1337777"/>
            <a:ext cx="4179031" cy="3963823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1F9F438E-A9A9-492A-AF65-04363F0F3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715" y="1695571"/>
            <a:ext cx="3710502" cy="3990658"/>
          </a:xfrm>
          <a:prstGeom prst="rect">
            <a:avLst/>
          </a:prstGeom>
        </p:spPr>
      </p:pic>
      <p:sp>
        <p:nvSpPr>
          <p:cNvPr id="122" name="矩形 121">
            <a:extLst>
              <a:ext uri="{FF2B5EF4-FFF2-40B4-BE49-F238E27FC236}">
                <a16:creationId xmlns:a16="http://schemas.microsoft.com/office/drawing/2014/main" id="{62F0A6E2-035F-4441-8A08-46C8B116FE6C}"/>
              </a:ext>
            </a:extLst>
          </p:cNvPr>
          <p:cNvSpPr/>
          <p:nvPr/>
        </p:nvSpPr>
        <p:spPr>
          <a:xfrm>
            <a:off x="4435881" y="1721218"/>
            <a:ext cx="4008563" cy="40422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50D8EEA-9720-4783-BCF8-7EA771EDD203}"/>
              </a:ext>
            </a:extLst>
          </p:cNvPr>
          <p:cNvSpPr/>
          <p:nvPr/>
        </p:nvSpPr>
        <p:spPr>
          <a:xfrm>
            <a:off x="746740" y="1467025"/>
            <a:ext cx="4008563" cy="38476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69808B85-D155-417C-A8D8-EF512D68BFC3}"/>
              </a:ext>
            </a:extLst>
          </p:cNvPr>
          <p:cNvGrpSpPr/>
          <p:nvPr/>
        </p:nvGrpSpPr>
        <p:grpSpPr>
          <a:xfrm rot="10800000">
            <a:off x="2480477" y="5173382"/>
            <a:ext cx="189123" cy="661342"/>
            <a:chOff x="2483141" y="4037013"/>
            <a:chExt cx="243281" cy="850727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F32F5EEB-48D2-4A1E-943A-EB0F4918226E}"/>
                </a:ext>
              </a:extLst>
            </p:cNvPr>
            <p:cNvSpPr/>
            <p:nvPr/>
          </p:nvSpPr>
          <p:spPr>
            <a:xfrm>
              <a:off x="2483141" y="4280293"/>
              <a:ext cx="243280" cy="607447"/>
            </a:xfrm>
            <a:prstGeom prst="rect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CEFC335D-AD73-47EA-9677-C5837E96CCFC}"/>
                </a:ext>
              </a:extLst>
            </p:cNvPr>
            <p:cNvSpPr/>
            <p:nvPr/>
          </p:nvSpPr>
          <p:spPr>
            <a:xfrm>
              <a:off x="2483142" y="4037013"/>
              <a:ext cx="243280" cy="24328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BAAD9469-E8BE-4682-9ACD-B10A866D1674}"/>
              </a:ext>
            </a:extLst>
          </p:cNvPr>
          <p:cNvSpPr>
            <a:spLocks noGrp="1" noRot="1" noChangeArrowheads="1"/>
          </p:cNvSpPr>
          <p:nvPr/>
        </p:nvSpPr>
        <p:spPr bwMode="auto">
          <a:xfrm>
            <a:off x="477474" y="499813"/>
            <a:ext cx="7467600" cy="93470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defRPr/>
            </a:pPr>
            <a:r>
              <a:rPr lang="zh-TW" altLang="en-US" sz="6600" b="1" cap="none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 驗 項 目</a:t>
            </a:r>
          </a:p>
        </p:txBody>
      </p:sp>
      <p:sp>
        <p:nvSpPr>
          <p:cNvPr id="9" name="內容版面配置區 11">
            <a:extLst>
              <a:ext uri="{FF2B5EF4-FFF2-40B4-BE49-F238E27FC236}">
                <a16:creationId xmlns:a16="http://schemas.microsoft.com/office/drawing/2014/main" id="{491B401D-30B0-4AE0-ABF3-20B599FB41CB}"/>
              </a:ext>
            </a:extLst>
          </p:cNvPr>
          <p:cNvSpPr>
            <a:spLocks/>
          </p:cNvSpPr>
          <p:nvPr/>
        </p:nvSpPr>
        <p:spPr bwMode="auto">
          <a:xfrm>
            <a:off x="405884" y="1423738"/>
            <a:ext cx="8553558" cy="2197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0250" indent="-2730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68EA8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DCEDC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 2" panose="05020102010507070707" pitchFamily="18" charset="2"/>
              <a:buChar char=""/>
            </a:pP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7-1. 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請參考範例程式碼並使用內建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50MHz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時脈，實作出以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SW[0]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為輸入且密碼為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101_0010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的數字鎖，解鎖後顯示</a:t>
            </a:r>
            <a:r>
              <a:rPr lang="en-US" altLang="zh-TW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oPEn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 2" panose="05020102010507070707" pitchFamily="18" charset="2"/>
              <a:buChar char=""/>
            </a:pP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7-2. 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請使用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SW[9:1]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實作出有優先權順序，控制七段顯示器亮度的程式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亮度從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10%~90%,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全關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=100%)</a:t>
            </a:r>
            <a:endParaRPr lang="zh-TW" altLang="en-US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7672A40-D3DF-4EBD-8C43-0FD6517B2337}"/>
              </a:ext>
            </a:extLst>
          </p:cNvPr>
          <p:cNvGrpSpPr/>
          <p:nvPr/>
        </p:nvGrpSpPr>
        <p:grpSpPr>
          <a:xfrm rot="10800000">
            <a:off x="2874195" y="3103114"/>
            <a:ext cx="189123" cy="661342"/>
            <a:chOff x="2483141" y="4037013"/>
            <a:chExt cx="243281" cy="85072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EDB150-0C3D-4D59-A530-799CFB2E3A95}"/>
                </a:ext>
              </a:extLst>
            </p:cNvPr>
            <p:cNvSpPr/>
            <p:nvPr/>
          </p:nvSpPr>
          <p:spPr>
            <a:xfrm>
              <a:off x="2483141" y="4280293"/>
              <a:ext cx="243280" cy="607447"/>
            </a:xfrm>
            <a:prstGeom prst="rect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9D58009-FBFF-47DB-B5F0-BE57D2723D6D}"/>
                </a:ext>
              </a:extLst>
            </p:cNvPr>
            <p:cNvSpPr/>
            <p:nvPr/>
          </p:nvSpPr>
          <p:spPr>
            <a:xfrm>
              <a:off x="2483142" y="4037013"/>
              <a:ext cx="243280" cy="24328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DD5D6672-361E-4FB2-9C96-952B548AE3DF}"/>
              </a:ext>
            </a:extLst>
          </p:cNvPr>
          <p:cNvGrpSpPr/>
          <p:nvPr/>
        </p:nvGrpSpPr>
        <p:grpSpPr>
          <a:xfrm>
            <a:off x="2480476" y="3103114"/>
            <a:ext cx="189123" cy="661342"/>
            <a:chOff x="2483141" y="4037013"/>
            <a:chExt cx="243281" cy="85072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8BFCA45-A5B8-4367-BD22-E5F570189859}"/>
                </a:ext>
              </a:extLst>
            </p:cNvPr>
            <p:cNvSpPr/>
            <p:nvPr/>
          </p:nvSpPr>
          <p:spPr>
            <a:xfrm>
              <a:off x="2483141" y="4280293"/>
              <a:ext cx="243280" cy="607447"/>
            </a:xfrm>
            <a:prstGeom prst="rect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F1E2643-B5C6-4AE2-9E4E-686FE852E812}"/>
                </a:ext>
              </a:extLst>
            </p:cNvPr>
            <p:cNvSpPr/>
            <p:nvPr/>
          </p:nvSpPr>
          <p:spPr>
            <a:xfrm>
              <a:off x="2483142" y="4037013"/>
              <a:ext cx="243280" cy="24328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2F79B2B-2D3F-434D-8FF1-CDFF21ABDECC}"/>
              </a:ext>
            </a:extLst>
          </p:cNvPr>
          <p:cNvGrpSpPr/>
          <p:nvPr/>
        </p:nvGrpSpPr>
        <p:grpSpPr>
          <a:xfrm>
            <a:off x="3267914" y="3103115"/>
            <a:ext cx="189123" cy="661342"/>
            <a:chOff x="2483141" y="4037013"/>
            <a:chExt cx="243281" cy="85072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C58B0A1-1AC9-4E87-BD2D-F67F44F96E04}"/>
                </a:ext>
              </a:extLst>
            </p:cNvPr>
            <p:cNvSpPr/>
            <p:nvPr/>
          </p:nvSpPr>
          <p:spPr>
            <a:xfrm>
              <a:off x="2483141" y="4280293"/>
              <a:ext cx="243280" cy="607447"/>
            </a:xfrm>
            <a:prstGeom prst="rect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CA71A4F-C20D-4EE4-8DA7-78CCD0733296}"/>
                </a:ext>
              </a:extLst>
            </p:cNvPr>
            <p:cNvSpPr/>
            <p:nvPr/>
          </p:nvSpPr>
          <p:spPr>
            <a:xfrm>
              <a:off x="2483142" y="4037013"/>
              <a:ext cx="243280" cy="24328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FBF066F-EB2C-4C9B-B411-E684F21505B9}"/>
              </a:ext>
            </a:extLst>
          </p:cNvPr>
          <p:cNvGrpSpPr/>
          <p:nvPr/>
        </p:nvGrpSpPr>
        <p:grpSpPr>
          <a:xfrm>
            <a:off x="3661633" y="3103115"/>
            <a:ext cx="189123" cy="661342"/>
            <a:chOff x="2483141" y="4037013"/>
            <a:chExt cx="243281" cy="85072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FF10C19-DB42-4B69-8A7E-750F2277C7E5}"/>
                </a:ext>
              </a:extLst>
            </p:cNvPr>
            <p:cNvSpPr/>
            <p:nvPr/>
          </p:nvSpPr>
          <p:spPr>
            <a:xfrm>
              <a:off x="2483141" y="4280293"/>
              <a:ext cx="243280" cy="607447"/>
            </a:xfrm>
            <a:prstGeom prst="rect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8405226-21AE-47C9-BF91-10A16DB04A20}"/>
                </a:ext>
              </a:extLst>
            </p:cNvPr>
            <p:cNvSpPr/>
            <p:nvPr/>
          </p:nvSpPr>
          <p:spPr>
            <a:xfrm>
              <a:off x="2483142" y="4037013"/>
              <a:ext cx="243280" cy="24328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8906D53F-904E-4680-B938-E11CAADA27E1}"/>
              </a:ext>
            </a:extLst>
          </p:cNvPr>
          <p:cNvGrpSpPr/>
          <p:nvPr/>
        </p:nvGrpSpPr>
        <p:grpSpPr>
          <a:xfrm rot="10800000">
            <a:off x="4055352" y="3103115"/>
            <a:ext cx="189123" cy="661342"/>
            <a:chOff x="2483141" y="4037013"/>
            <a:chExt cx="243281" cy="85072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1CAE7A0-91F5-4374-B7EE-3465DEF63A55}"/>
                </a:ext>
              </a:extLst>
            </p:cNvPr>
            <p:cNvSpPr/>
            <p:nvPr/>
          </p:nvSpPr>
          <p:spPr>
            <a:xfrm>
              <a:off x="2483141" y="4280293"/>
              <a:ext cx="243280" cy="607447"/>
            </a:xfrm>
            <a:prstGeom prst="rect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3BA885D-F6D7-4E67-9FF2-9E5DC78CE059}"/>
                </a:ext>
              </a:extLst>
            </p:cNvPr>
            <p:cNvSpPr/>
            <p:nvPr/>
          </p:nvSpPr>
          <p:spPr>
            <a:xfrm>
              <a:off x="2483142" y="4037013"/>
              <a:ext cx="243280" cy="24328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D780641-70A4-493C-B738-B293C8A8AE22}"/>
              </a:ext>
            </a:extLst>
          </p:cNvPr>
          <p:cNvGrpSpPr/>
          <p:nvPr/>
        </p:nvGrpSpPr>
        <p:grpSpPr>
          <a:xfrm>
            <a:off x="4842790" y="3103116"/>
            <a:ext cx="189123" cy="661342"/>
            <a:chOff x="2483141" y="4037013"/>
            <a:chExt cx="243281" cy="85072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07BB1A4-93D7-4A0A-8129-D773DC5A4C17}"/>
                </a:ext>
              </a:extLst>
            </p:cNvPr>
            <p:cNvSpPr/>
            <p:nvPr/>
          </p:nvSpPr>
          <p:spPr>
            <a:xfrm>
              <a:off x="2483141" y="4280293"/>
              <a:ext cx="243280" cy="607447"/>
            </a:xfrm>
            <a:prstGeom prst="rect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45DEDF7-CB58-4BB6-8857-AA7BED65702E}"/>
                </a:ext>
              </a:extLst>
            </p:cNvPr>
            <p:cNvSpPr/>
            <p:nvPr/>
          </p:nvSpPr>
          <p:spPr>
            <a:xfrm>
              <a:off x="2483142" y="4037013"/>
              <a:ext cx="243280" cy="24328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696D2D1E-1944-4D20-9573-B8DAE35509A1}"/>
              </a:ext>
            </a:extLst>
          </p:cNvPr>
          <p:cNvGrpSpPr/>
          <p:nvPr/>
        </p:nvGrpSpPr>
        <p:grpSpPr>
          <a:xfrm rot="10800000">
            <a:off x="4449071" y="3103115"/>
            <a:ext cx="189123" cy="661342"/>
            <a:chOff x="2483141" y="4037013"/>
            <a:chExt cx="243281" cy="85072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11E5A9B-DBCF-47DE-9D03-2A160CD13BDD}"/>
                </a:ext>
              </a:extLst>
            </p:cNvPr>
            <p:cNvSpPr/>
            <p:nvPr/>
          </p:nvSpPr>
          <p:spPr>
            <a:xfrm>
              <a:off x="2483141" y="4280293"/>
              <a:ext cx="243280" cy="607447"/>
            </a:xfrm>
            <a:prstGeom prst="rect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374409B-CFB9-4264-8148-21A560E632E3}"/>
                </a:ext>
              </a:extLst>
            </p:cNvPr>
            <p:cNvSpPr/>
            <p:nvPr/>
          </p:nvSpPr>
          <p:spPr>
            <a:xfrm>
              <a:off x="2483142" y="4037013"/>
              <a:ext cx="243280" cy="24328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3392F09-A075-41E3-B4BE-301DE0E26997}"/>
              </a:ext>
            </a:extLst>
          </p:cNvPr>
          <p:cNvGrpSpPr/>
          <p:nvPr/>
        </p:nvGrpSpPr>
        <p:grpSpPr>
          <a:xfrm>
            <a:off x="5236509" y="3103116"/>
            <a:ext cx="189123" cy="661342"/>
            <a:chOff x="2483141" y="4037013"/>
            <a:chExt cx="243281" cy="850727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CBAEB4A-BA00-4B2A-8FEE-8BD2D3C6B637}"/>
                </a:ext>
              </a:extLst>
            </p:cNvPr>
            <p:cNvSpPr/>
            <p:nvPr/>
          </p:nvSpPr>
          <p:spPr>
            <a:xfrm>
              <a:off x="2483141" y="4280293"/>
              <a:ext cx="243280" cy="607447"/>
            </a:xfrm>
            <a:prstGeom prst="rect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3F99A2C-7F46-4AD0-9C3B-FF6DBEEFC0F0}"/>
                </a:ext>
              </a:extLst>
            </p:cNvPr>
            <p:cNvSpPr/>
            <p:nvPr/>
          </p:nvSpPr>
          <p:spPr>
            <a:xfrm>
              <a:off x="2483142" y="4037013"/>
              <a:ext cx="243280" cy="24328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4B2BE71D-327E-4D68-8AE2-5652B79B8B46}"/>
              </a:ext>
            </a:extLst>
          </p:cNvPr>
          <p:cNvGrpSpPr/>
          <p:nvPr/>
        </p:nvGrpSpPr>
        <p:grpSpPr>
          <a:xfrm rot="10800000">
            <a:off x="5630228" y="3106620"/>
            <a:ext cx="189123" cy="661342"/>
            <a:chOff x="2483141" y="4037013"/>
            <a:chExt cx="243281" cy="850727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448058F-6E57-4297-81BC-C85135ACFC1D}"/>
                </a:ext>
              </a:extLst>
            </p:cNvPr>
            <p:cNvSpPr/>
            <p:nvPr/>
          </p:nvSpPr>
          <p:spPr>
            <a:xfrm>
              <a:off x="2483141" y="4280293"/>
              <a:ext cx="243280" cy="607447"/>
            </a:xfrm>
            <a:prstGeom prst="rect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B92630C-55B8-4E11-93DF-2B0E0D90C208}"/>
                </a:ext>
              </a:extLst>
            </p:cNvPr>
            <p:cNvSpPr/>
            <p:nvPr/>
          </p:nvSpPr>
          <p:spPr>
            <a:xfrm>
              <a:off x="2483142" y="4037013"/>
              <a:ext cx="243280" cy="24328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49A5DAE9-5D9B-49A5-9926-0953BD9E870F}"/>
              </a:ext>
            </a:extLst>
          </p:cNvPr>
          <p:cNvGrpSpPr/>
          <p:nvPr/>
        </p:nvGrpSpPr>
        <p:grpSpPr>
          <a:xfrm rot="10800000">
            <a:off x="6023945" y="3106621"/>
            <a:ext cx="189123" cy="661342"/>
            <a:chOff x="2483141" y="4037013"/>
            <a:chExt cx="243281" cy="85072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2307A4D-0828-4633-9901-66E7BD8557F8}"/>
                </a:ext>
              </a:extLst>
            </p:cNvPr>
            <p:cNvSpPr/>
            <p:nvPr/>
          </p:nvSpPr>
          <p:spPr>
            <a:xfrm>
              <a:off x="2483141" y="4280293"/>
              <a:ext cx="243280" cy="607447"/>
            </a:xfrm>
            <a:prstGeom prst="rect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B2B7665-0B97-4FF3-964B-40C0E6011DB3}"/>
                </a:ext>
              </a:extLst>
            </p:cNvPr>
            <p:cNvSpPr/>
            <p:nvPr/>
          </p:nvSpPr>
          <p:spPr>
            <a:xfrm>
              <a:off x="2483142" y="4037013"/>
              <a:ext cx="243280" cy="24328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37" name="Google Shape;197;p11">
            <a:extLst>
              <a:ext uri="{FF2B5EF4-FFF2-40B4-BE49-F238E27FC236}">
                <a16:creationId xmlns:a16="http://schemas.microsoft.com/office/drawing/2014/main" id="{063994B0-480F-4784-8E10-5F59571D09A9}"/>
              </a:ext>
            </a:extLst>
          </p:cNvPr>
          <p:cNvSpPr/>
          <p:nvPr/>
        </p:nvSpPr>
        <p:spPr>
          <a:xfrm>
            <a:off x="2439989" y="3784659"/>
            <a:ext cx="387043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</a:p>
        </p:txBody>
      </p:sp>
      <p:sp>
        <p:nvSpPr>
          <p:cNvPr id="38" name="Google Shape;197;p11">
            <a:extLst>
              <a:ext uri="{FF2B5EF4-FFF2-40B4-BE49-F238E27FC236}">
                <a16:creationId xmlns:a16="http://schemas.microsoft.com/office/drawing/2014/main" id="{2E978434-2E0C-47EB-8A48-41627FF67304}"/>
              </a:ext>
            </a:extLst>
          </p:cNvPr>
          <p:cNvSpPr/>
          <p:nvPr/>
        </p:nvSpPr>
        <p:spPr>
          <a:xfrm>
            <a:off x="6417660" y="3290831"/>
            <a:ext cx="127537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sz="20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10%</a:t>
            </a:r>
            <a:r>
              <a:rPr lang="zh-TW" altLang="en-US" sz="20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亮度</a:t>
            </a:r>
            <a:endParaRPr lang="en-US" altLang="zh-TW"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5767C83C-E3F0-4847-90EF-F5B07F020A21}"/>
              </a:ext>
            </a:extLst>
          </p:cNvPr>
          <p:cNvGrpSpPr/>
          <p:nvPr/>
        </p:nvGrpSpPr>
        <p:grpSpPr>
          <a:xfrm rot="10800000">
            <a:off x="2874195" y="4137181"/>
            <a:ext cx="189123" cy="661342"/>
            <a:chOff x="2483141" y="4037013"/>
            <a:chExt cx="243281" cy="85072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941CAA1-68CD-4605-9F6E-92453D8C1DED}"/>
                </a:ext>
              </a:extLst>
            </p:cNvPr>
            <p:cNvSpPr/>
            <p:nvPr/>
          </p:nvSpPr>
          <p:spPr>
            <a:xfrm>
              <a:off x="2483141" y="4280293"/>
              <a:ext cx="243280" cy="607447"/>
            </a:xfrm>
            <a:prstGeom prst="rect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D6F4DA7-6B09-4C87-B6BC-710BE08CD6DB}"/>
                </a:ext>
              </a:extLst>
            </p:cNvPr>
            <p:cNvSpPr/>
            <p:nvPr/>
          </p:nvSpPr>
          <p:spPr>
            <a:xfrm>
              <a:off x="2483142" y="4037013"/>
              <a:ext cx="243280" cy="24328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901EB4FC-C408-4718-96FF-F13F69F0E84B}"/>
              </a:ext>
            </a:extLst>
          </p:cNvPr>
          <p:cNvGrpSpPr/>
          <p:nvPr/>
        </p:nvGrpSpPr>
        <p:grpSpPr>
          <a:xfrm>
            <a:off x="2480476" y="4137181"/>
            <a:ext cx="189123" cy="661342"/>
            <a:chOff x="2483141" y="4037013"/>
            <a:chExt cx="243281" cy="850727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E887-027C-43EF-97E2-F07C9F35BBE1}"/>
                </a:ext>
              </a:extLst>
            </p:cNvPr>
            <p:cNvSpPr/>
            <p:nvPr/>
          </p:nvSpPr>
          <p:spPr>
            <a:xfrm>
              <a:off x="2483141" y="4280293"/>
              <a:ext cx="243280" cy="607447"/>
            </a:xfrm>
            <a:prstGeom prst="rect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F46F519-5609-4870-A9AE-EC0059ECAA62}"/>
                </a:ext>
              </a:extLst>
            </p:cNvPr>
            <p:cNvSpPr/>
            <p:nvPr/>
          </p:nvSpPr>
          <p:spPr>
            <a:xfrm>
              <a:off x="2483142" y="4037013"/>
              <a:ext cx="243280" cy="24328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BA005D32-B50A-4448-9C00-9948FD6050D1}"/>
              </a:ext>
            </a:extLst>
          </p:cNvPr>
          <p:cNvGrpSpPr/>
          <p:nvPr/>
        </p:nvGrpSpPr>
        <p:grpSpPr>
          <a:xfrm>
            <a:off x="3267914" y="4137182"/>
            <a:ext cx="189123" cy="661342"/>
            <a:chOff x="2483141" y="4037013"/>
            <a:chExt cx="243281" cy="850727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4D14371-1DA3-498C-9EB7-EB43491B94FB}"/>
                </a:ext>
              </a:extLst>
            </p:cNvPr>
            <p:cNvSpPr/>
            <p:nvPr/>
          </p:nvSpPr>
          <p:spPr>
            <a:xfrm>
              <a:off x="2483141" y="4280293"/>
              <a:ext cx="243280" cy="607447"/>
            </a:xfrm>
            <a:prstGeom prst="rect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CF8588D-E77E-48C2-884E-9BE2B16C77D6}"/>
                </a:ext>
              </a:extLst>
            </p:cNvPr>
            <p:cNvSpPr/>
            <p:nvPr/>
          </p:nvSpPr>
          <p:spPr>
            <a:xfrm>
              <a:off x="2483142" y="4037013"/>
              <a:ext cx="243280" cy="24328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6C60646-8E48-44CC-887E-D38D4AEA23D5}"/>
              </a:ext>
            </a:extLst>
          </p:cNvPr>
          <p:cNvGrpSpPr/>
          <p:nvPr/>
        </p:nvGrpSpPr>
        <p:grpSpPr>
          <a:xfrm>
            <a:off x="3661633" y="4137182"/>
            <a:ext cx="189123" cy="661342"/>
            <a:chOff x="2483141" y="4037013"/>
            <a:chExt cx="243281" cy="850727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99A095E-03CC-46F2-99E2-7D58E16ACC59}"/>
                </a:ext>
              </a:extLst>
            </p:cNvPr>
            <p:cNvSpPr/>
            <p:nvPr/>
          </p:nvSpPr>
          <p:spPr>
            <a:xfrm>
              <a:off x="2483141" y="4280293"/>
              <a:ext cx="243280" cy="607447"/>
            </a:xfrm>
            <a:prstGeom prst="rect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D359347-6273-4318-8E49-62F67D4DD09F}"/>
                </a:ext>
              </a:extLst>
            </p:cNvPr>
            <p:cNvSpPr/>
            <p:nvPr/>
          </p:nvSpPr>
          <p:spPr>
            <a:xfrm>
              <a:off x="2483142" y="4037013"/>
              <a:ext cx="243280" cy="24328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2F32CCDC-4234-474E-9533-77C1213DC130}"/>
              </a:ext>
            </a:extLst>
          </p:cNvPr>
          <p:cNvGrpSpPr/>
          <p:nvPr/>
        </p:nvGrpSpPr>
        <p:grpSpPr>
          <a:xfrm rot="10800000">
            <a:off x="4055352" y="4137182"/>
            <a:ext cx="189123" cy="661342"/>
            <a:chOff x="2483141" y="4037013"/>
            <a:chExt cx="243281" cy="850727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F5CAE05-4871-4BA3-A755-4D2978155827}"/>
                </a:ext>
              </a:extLst>
            </p:cNvPr>
            <p:cNvSpPr/>
            <p:nvPr/>
          </p:nvSpPr>
          <p:spPr>
            <a:xfrm>
              <a:off x="2483141" y="4280293"/>
              <a:ext cx="243280" cy="607447"/>
            </a:xfrm>
            <a:prstGeom prst="rect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E17122F-422F-4527-A73E-AB99C815197F}"/>
                </a:ext>
              </a:extLst>
            </p:cNvPr>
            <p:cNvSpPr/>
            <p:nvPr/>
          </p:nvSpPr>
          <p:spPr>
            <a:xfrm>
              <a:off x="2483142" y="4037013"/>
              <a:ext cx="243280" cy="24328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646120D4-A8AC-40F5-9C77-EF8E677FBEBA}"/>
              </a:ext>
            </a:extLst>
          </p:cNvPr>
          <p:cNvGrpSpPr/>
          <p:nvPr/>
        </p:nvGrpSpPr>
        <p:grpSpPr>
          <a:xfrm>
            <a:off x="4842790" y="4137183"/>
            <a:ext cx="189123" cy="661342"/>
            <a:chOff x="2483141" y="4037013"/>
            <a:chExt cx="243281" cy="850727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B76106B-7251-43CA-96DC-263079EF63D9}"/>
                </a:ext>
              </a:extLst>
            </p:cNvPr>
            <p:cNvSpPr/>
            <p:nvPr/>
          </p:nvSpPr>
          <p:spPr>
            <a:xfrm>
              <a:off x="2483141" y="4280293"/>
              <a:ext cx="243280" cy="607447"/>
            </a:xfrm>
            <a:prstGeom prst="rect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9467EF3-4538-4A7B-B023-AF77A80FD562}"/>
                </a:ext>
              </a:extLst>
            </p:cNvPr>
            <p:cNvSpPr/>
            <p:nvPr/>
          </p:nvSpPr>
          <p:spPr>
            <a:xfrm>
              <a:off x="2483142" y="4037013"/>
              <a:ext cx="243280" cy="24328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D8840E36-7DD4-4A8C-91D9-168F3B489D8B}"/>
              </a:ext>
            </a:extLst>
          </p:cNvPr>
          <p:cNvGrpSpPr/>
          <p:nvPr/>
        </p:nvGrpSpPr>
        <p:grpSpPr>
          <a:xfrm rot="10800000">
            <a:off x="4449071" y="4137182"/>
            <a:ext cx="189123" cy="661342"/>
            <a:chOff x="2483141" y="4037013"/>
            <a:chExt cx="243281" cy="850727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C1CEE1F-59AD-4D6A-A524-BBE24232422B}"/>
                </a:ext>
              </a:extLst>
            </p:cNvPr>
            <p:cNvSpPr/>
            <p:nvPr/>
          </p:nvSpPr>
          <p:spPr>
            <a:xfrm>
              <a:off x="2483141" y="4280293"/>
              <a:ext cx="243280" cy="607447"/>
            </a:xfrm>
            <a:prstGeom prst="rect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F350DC7F-8BFC-461C-B858-BBA44D81297B}"/>
                </a:ext>
              </a:extLst>
            </p:cNvPr>
            <p:cNvSpPr/>
            <p:nvPr/>
          </p:nvSpPr>
          <p:spPr>
            <a:xfrm>
              <a:off x="2483142" y="4037013"/>
              <a:ext cx="243280" cy="24328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EAD6C728-E1EB-4B52-A0BE-7162BC1470DF}"/>
              </a:ext>
            </a:extLst>
          </p:cNvPr>
          <p:cNvGrpSpPr/>
          <p:nvPr/>
        </p:nvGrpSpPr>
        <p:grpSpPr>
          <a:xfrm>
            <a:off x="5236509" y="4137183"/>
            <a:ext cx="189123" cy="661342"/>
            <a:chOff x="2483141" y="4037013"/>
            <a:chExt cx="243281" cy="85072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48C14D8-B81D-425E-B1DD-E009B70BDC5B}"/>
                </a:ext>
              </a:extLst>
            </p:cNvPr>
            <p:cNvSpPr/>
            <p:nvPr/>
          </p:nvSpPr>
          <p:spPr>
            <a:xfrm>
              <a:off x="2483141" y="4280293"/>
              <a:ext cx="243280" cy="607447"/>
            </a:xfrm>
            <a:prstGeom prst="rect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6B3A268-7ACA-418C-AD52-E2D1577D1BA2}"/>
                </a:ext>
              </a:extLst>
            </p:cNvPr>
            <p:cNvSpPr/>
            <p:nvPr/>
          </p:nvSpPr>
          <p:spPr>
            <a:xfrm>
              <a:off x="2483142" y="4037013"/>
              <a:ext cx="243280" cy="24328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61303106-C68D-4A80-A4F7-88098F4CB853}"/>
              </a:ext>
            </a:extLst>
          </p:cNvPr>
          <p:cNvGrpSpPr/>
          <p:nvPr/>
        </p:nvGrpSpPr>
        <p:grpSpPr>
          <a:xfrm rot="10800000">
            <a:off x="5630228" y="4140687"/>
            <a:ext cx="189123" cy="661342"/>
            <a:chOff x="2483141" y="4037013"/>
            <a:chExt cx="243281" cy="85072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96B0412-7C89-47B0-82CB-6919CFA1415B}"/>
                </a:ext>
              </a:extLst>
            </p:cNvPr>
            <p:cNvSpPr/>
            <p:nvPr/>
          </p:nvSpPr>
          <p:spPr>
            <a:xfrm>
              <a:off x="2483141" y="4280293"/>
              <a:ext cx="243280" cy="607447"/>
            </a:xfrm>
            <a:prstGeom prst="rect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19AB7DB-3030-4F73-9BB2-C1503A403CB5}"/>
                </a:ext>
              </a:extLst>
            </p:cNvPr>
            <p:cNvSpPr/>
            <p:nvPr/>
          </p:nvSpPr>
          <p:spPr>
            <a:xfrm>
              <a:off x="2483142" y="4037013"/>
              <a:ext cx="243280" cy="24328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983840CC-9870-42C2-8C69-FC44BC290CE1}"/>
              </a:ext>
            </a:extLst>
          </p:cNvPr>
          <p:cNvGrpSpPr/>
          <p:nvPr/>
        </p:nvGrpSpPr>
        <p:grpSpPr>
          <a:xfrm rot="10800000">
            <a:off x="6023945" y="4140688"/>
            <a:ext cx="189123" cy="661342"/>
            <a:chOff x="2483141" y="4037013"/>
            <a:chExt cx="243281" cy="850727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91BD1EB9-177E-43E5-A9F3-42DD6619DB00}"/>
                </a:ext>
              </a:extLst>
            </p:cNvPr>
            <p:cNvSpPr/>
            <p:nvPr/>
          </p:nvSpPr>
          <p:spPr>
            <a:xfrm>
              <a:off x="2483141" y="4280293"/>
              <a:ext cx="243280" cy="607447"/>
            </a:xfrm>
            <a:prstGeom prst="rect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1A65571-48DC-42BD-920D-9965284DE890}"/>
                </a:ext>
              </a:extLst>
            </p:cNvPr>
            <p:cNvSpPr/>
            <p:nvPr/>
          </p:nvSpPr>
          <p:spPr>
            <a:xfrm>
              <a:off x="2483142" y="4037013"/>
              <a:ext cx="243280" cy="24328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69" name="Google Shape;197;p11">
            <a:extLst>
              <a:ext uri="{FF2B5EF4-FFF2-40B4-BE49-F238E27FC236}">
                <a16:creationId xmlns:a16="http://schemas.microsoft.com/office/drawing/2014/main" id="{1E90FC6F-40DC-42BF-81DD-FEBA659C0F98}"/>
              </a:ext>
            </a:extLst>
          </p:cNvPr>
          <p:cNvSpPr/>
          <p:nvPr/>
        </p:nvSpPr>
        <p:spPr>
          <a:xfrm>
            <a:off x="2439989" y="4818726"/>
            <a:ext cx="387043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</a:p>
        </p:txBody>
      </p:sp>
      <p:sp>
        <p:nvSpPr>
          <p:cNvPr id="70" name="Google Shape;197;p11">
            <a:extLst>
              <a:ext uri="{FF2B5EF4-FFF2-40B4-BE49-F238E27FC236}">
                <a16:creationId xmlns:a16="http://schemas.microsoft.com/office/drawing/2014/main" id="{A45B1A83-5046-4DDF-88A6-F1579EA09E4C}"/>
              </a:ext>
            </a:extLst>
          </p:cNvPr>
          <p:cNvSpPr/>
          <p:nvPr/>
        </p:nvSpPr>
        <p:spPr>
          <a:xfrm>
            <a:off x="6417660" y="4324898"/>
            <a:ext cx="127537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sz="20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30%</a:t>
            </a:r>
            <a:r>
              <a:rPr lang="zh-TW" altLang="en-US" sz="20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亮度</a:t>
            </a:r>
            <a:endParaRPr lang="en-US" altLang="zh-TW"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7362599D-BBA5-402E-9D69-77A703EB6CE8}"/>
              </a:ext>
            </a:extLst>
          </p:cNvPr>
          <p:cNvGrpSpPr/>
          <p:nvPr/>
        </p:nvGrpSpPr>
        <p:grpSpPr>
          <a:xfrm rot="10800000">
            <a:off x="2480477" y="4137181"/>
            <a:ext cx="189123" cy="661342"/>
            <a:chOff x="2483141" y="4037013"/>
            <a:chExt cx="243281" cy="850727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B062B0-C845-4BCA-879C-07DAA7E22CC6}"/>
                </a:ext>
              </a:extLst>
            </p:cNvPr>
            <p:cNvSpPr/>
            <p:nvPr/>
          </p:nvSpPr>
          <p:spPr>
            <a:xfrm>
              <a:off x="2483141" y="4280293"/>
              <a:ext cx="243280" cy="607447"/>
            </a:xfrm>
            <a:prstGeom prst="rect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0EBBE11-27B3-42E5-8AF5-3648683CDDF3}"/>
                </a:ext>
              </a:extLst>
            </p:cNvPr>
            <p:cNvSpPr/>
            <p:nvPr/>
          </p:nvSpPr>
          <p:spPr>
            <a:xfrm>
              <a:off x="2483142" y="4037013"/>
              <a:ext cx="243280" cy="24328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507C46B4-4E1E-469F-A575-DDA7192BB01D}"/>
              </a:ext>
            </a:extLst>
          </p:cNvPr>
          <p:cNvGrpSpPr/>
          <p:nvPr/>
        </p:nvGrpSpPr>
        <p:grpSpPr>
          <a:xfrm rot="10800000">
            <a:off x="2874196" y="5173382"/>
            <a:ext cx="189123" cy="661342"/>
            <a:chOff x="2483141" y="4037013"/>
            <a:chExt cx="243281" cy="85072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D7A0286-FF44-4230-94CA-94B9C1AD88AF}"/>
                </a:ext>
              </a:extLst>
            </p:cNvPr>
            <p:cNvSpPr/>
            <p:nvPr/>
          </p:nvSpPr>
          <p:spPr>
            <a:xfrm>
              <a:off x="2483141" y="4280293"/>
              <a:ext cx="243280" cy="607447"/>
            </a:xfrm>
            <a:prstGeom prst="rect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43E585B5-4D3A-40C9-87B7-A2A66DA99F8E}"/>
                </a:ext>
              </a:extLst>
            </p:cNvPr>
            <p:cNvSpPr/>
            <p:nvPr/>
          </p:nvSpPr>
          <p:spPr>
            <a:xfrm>
              <a:off x="2483142" y="4037013"/>
              <a:ext cx="243280" cy="24328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D5F3883F-1832-4CDF-AA1C-DDE790E4DC27}"/>
              </a:ext>
            </a:extLst>
          </p:cNvPr>
          <p:cNvGrpSpPr/>
          <p:nvPr/>
        </p:nvGrpSpPr>
        <p:grpSpPr>
          <a:xfrm rot="10800000">
            <a:off x="4055353" y="5173381"/>
            <a:ext cx="189123" cy="661342"/>
            <a:chOff x="2483141" y="4037013"/>
            <a:chExt cx="243281" cy="850727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09833BE-C605-4451-AB37-1464734E1EF9}"/>
                </a:ext>
              </a:extLst>
            </p:cNvPr>
            <p:cNvSpPr/>
            <p:nvPr/>
          </p:nvSpPr>
          <p:spPr>
            <a:xfrm>
              <a:off x="2483141" y="4280293"/>
              <a:ext cx="243280" cy="607447"/>
            </a:xfrm>
            <a:prstGeom prst="rect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870F0311-E2C9-41FF-9C45-408534BF119D}"/>
                </a:ext>
              </a:extLst>
            </p:cNvPr>
            <p:cNvSpPr/>
            <p:nvPr/>
          </p:nvSpPr>
          <p:spPr>
            <a:xfrm>
              <a:off x="2483142" y="4037013"/>
              <a:ext cx="243280" cy="24328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6D7C114E-95E6-459B-8183-30CA9EF2791B}"/>
              </a:ext>
            </a:extLst>
          </p:cNvPr>
          <p:cNvGrpSpPr/>
          <p:nvPr/>
        </p:nvGrpSpPr>
        <p:grpSpPr>
          <a:xfrm rot="10800000">
            <a:off x="4449072" y="5173381"/>
            <a:ext cx="189123" cy="661342"/>
            <a:chOff x="2483141" y="4037013"/>
            <a:chExt cx="243281" cy="850727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63BE6B5B-2E55-454C-99B4-A09C4F193F1F}"/>
                </a:ext>
              </a:extLst>
            </p:cNvPr>
            <p:cNvSpPr/>
            <p:nvPr/>
          </p:nvSpPr>
          <p:spPr>
            <a:xfrm>
              <a:off x="2483141" y="4280293"/>
              <a:ext cx="243280" cy="607447"/>
            </a:xfrm>
            <a:prstGeom prst="rect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FCFDC740-72EE-4886-8CF9-562CD0047134}"/>
                </a:ext>
              </a:extLst>
            </p:cNvPr>
            <p:cNvSpPr/>
            <p:nvPr/>
          </p:nvSpPr>
          <p:spPr>
            <a:xfrm>
              <a:off x="2483142" y="4037013"/>
              <a:ext cx="243280" cy="24328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6B8F1DC2-5756-4ED2-879D-6432FD17CDCE}"/>
              </a:ext>
            </a:extLst>
          </p:cNvPr>
          <p:cNvGrpSpPr/>
          <p:nvPr/>
        </p:nvGrpSpPr>
        <p:grpSpPr>
          <a:xfrm rot="10800000">
            <a:off x="5630229" y="5173381"/>
            <a:ext cx="189123" cy="661342"/>
            <a:chOff x="2483141" y="4037013"/>
            <a:chExt cx="243281" cy="850727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471F45C-42C8-4EAF-909F-A4E32EBFCB5D}"/>
                </a:ext>
              </a:extLst>
            </p:cNvPr>
            <p:cNvSpPr/>
            <p:nvPr/>
          </p:nvSpPr>
          <p:spPr>
            <a:xfrm>
              <a:off x="2483141" y="4280293"/>
              <a:ext cx="243280" cy="607447"/>
            </a:xfrm>
            <a:prstGeom prst="rect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1DADB3E-52E4-4BEE-A473-4461D955EB91}"/>
                </a:ext>
              </a:extLst>
            </p:cNvPr>
            <p:cNvSpPr/>
            <p:nvPr/>
          </p:nvSpPr>
          <p:spPr>
            <a:xfrm>
              <a:off x="2483142" y="4037013"/>
              <a:ext cx="243280" cy="24328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E7DF3A90-F9F4-4B18-AEA8-1A054B32CF82}"/>
              </a:ext>
            </a:extLst>
          </p:cNvPr>
          <p:cNvGrpSpPr/>
          <p:nvPr/>
        </p:nvGrpSpPr>
        <p:grpSpPr>
          <a:xfrm rot="10800000">
            <a:off x="6023945" y="5173381"/>
            <a:ext cx="189123" cy="661342"/>
            <a:chOff x="2483141" y="4037013"/>
            <a:chExt cx="243281" cy="850727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41B2405D-97DD-4A6E-9ED3-3E09D44B8117}"/>
                </a:ext>
              </a:extLst>
            </p:cNvPr>
            <p:cNvSpPr/>
            <p:nvPr/>
          </p:nvSpPr>
          <p:spPr>
            <a:xfrm>
              <a:off x="2483141" y="4280293"/>
              <a:ext cx="243280" cy="607447"/>
            </a:xfrm>
            <a:prstGeom prst="rect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DF398250-B410-481E-89BD-B4FC8B216517}"/>
                </a:ext>
              </a:extLst>
            </p:cNvPr>
            <p:cNvSpPr/>
            <p:nvPr/>
          </p:nvSpPr>
          <p:spPr>
            <a:xfrm>
              <a:off x="2483142" y="4037013"/>
              <a:ext cx="243280" cy="24328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104" name="Google Shape;197;p11">
            <a:extLst>
              <a:ext uri="{FF2B5EF4-FFF2-40B4-BE49-F238E27FC236}">
                <a16:creationId xmlns:a16="http://schemas.microsoft.com/office/drawing/2014/main" id="{88475C87-36F6-49B4-878D-93FB6286C121}"/>
              </a:ext>
            </a:extLst>
          </p:cNvPr>
          <p:cNvSpPr/>
          <p:nvPr/>
        </p:nvSpPr>
        <p:spPr>
          <a:xfrm>
            <a:off x="2439989" y="5851419"/>
            <a:ext cx="387043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</a:p>
        </p:txBody>
      </p:sp>
      <p:sp>
        <p:nvSpPr>
          <p:cNvPr id="105" name="Google Shape;197;p11">
            <a:extLst>
              <a:ext uri="{FF2B5EF4-FFF2-40B4-BE49-F238E27FC236}">
                <a16:creationId xmlns:a16="http://schemas.microsoft.com/office/drawing/2014/main" id="{65AA755C-F05E-40E4-9CC7-A42DFB236F7F}"/>
              </a:ext>
            </a:extLst>
          </p:cNvPr>
          <p:cNvSpPr/>
          <p:nvPr/>
        </p:nvSpPr>
        <p:spPr>
          <a:xfrm>
            <a:off x="6417660" y="5357591"/>
            <a:ext cx="127537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sz="20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100%</a:t>
            </a:r>
            <a:r>
              <a:rPr lang="zh-TW" altLang="en-US" sz="20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亮度</a:t>
            </a:r>
            <a:endParaRPr lang="en-US" altLang="zh-TW"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AB95BAAA-240A-4707-9EE7-942C814B2501}"/>
              </a:ext>
            </a:extLst>
          </p:cNvPr>
          <p:cNvGrpSpPr/>
          <p:nvPr/>
        </p:nvGrpSpPr>
        <p:grpSpPr>
          <a:xfrm rot="10800000">
            <a:off x="3267915" y="5173382"/>
            <a:ext cx="189123" cy="661342"/>
            <a:chOff x="2483141" y="4037013"/>
            <a:chExt cx="243281" cy="850727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F97393D6-9C9D-40EE-ABF6-130D180ACF3B}"/>
                </a:ext>
              </a:extLst>
            </p:cNvPr>
            <p:cNvSpPr/>
            <p:nvPr/>
          </p:nvSpPr>
          <p:spPr>
            <a:xfrm>
              <a:off x="2483141" y="4280293"/>
              <a:ext cx="243280" cy="607447"/>
            </a:xfrm>
            <a:prstGeom prst="rect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47AF880C-2789-4EDB-9931-334C0FA330FB}"/>
                </a:ext>
              </a:extLst>
            </p:cNvPr>
            <p:cNvSpPr/>
            <p:nvPr/>
          </p:nvSpPr>
          <p:spPr>
            <a:xfrm>
              <a:off x="2483142" y="4037013"/>
              <a:ext cx="243280" cy="24328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A10A66B9-22A4-427B-A3DE-D1E127684502}"/>
              </a:ext>
            </a:extLst>
          </p:cNvPr>
          <p:cNvGrpSpPr/>
          <p:nvPr/>
        </p:nvGrpSpPr>
        <p:grpSpPr>
          <a:xfrm rot="10800000">
            <a:off x="3661634" y="5173381"/>
            <a:ext cx="189123" cy="661342"/>
            <a:chOff x="2483141" y="4037013"/>
            <a:chExt cx="243281" cy="850727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4C48D85A-6AE2-437B-A8BD-68917DCCD4B1}"/>
                </a:ext>
              </a:extLst>
            </p:cNvPr>
            <p:cNvSpPr/>
            <p:nvPr/>
          </p:nvSpPr>
          <p:spPr>
            <a:xfrm>
              <a:off x="2483141" y="4280293"/>
              <a:ext cx="243280" cy="607447"/>
            </a:xfrm>
            <a:prstGeom prst="rect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2F7D9D6D-3E78-4F9A-9ECE-0D13939B1F41}"/>
                </a:ext>
              </a:extLst>
            </p:cNvPr>
            <p:cNvSpPr/>
            <p:nvPr/>
          </p:nvSpPr>
          <p:spPr>
            <a:xfrm>
              <a:off x="2483142" y="4037013"/>
              <a:ext cx="243280" cy="24328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46FBAFEF-8EC2-405B-B9E7-66D69ACFA472}"/>
              </a:ext>
            </a:extLst>
          </p:cNvPr>
          <p:cNvGrpSpPr/>
          <p:nvPr/>
        </p:nvGrpSpPr>
        <p:grpSpPr>
          <a:xfrm rot="10800000">
            <a:off x="4842791" y="5173381"/>
            <a:ext cx="189123" cy="661342"/>
            <a:chOff x="2483141" y="4037013"/>
            <a:chExt cx="243281" cy="850727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9140D7BC-0AE7-440F-8070-9AE278AE74B2}"/>
                </a:ext>
              </a:extLst>
            </p:cNvPr>
            <p:cNvSpPr/>
            <p:nvPr/>
          </p:nvSpPr>
          <p:spPr>
            <a:xfrm>
              <a:off x="2483141" y="4280293"/>
              <a:ext cx="243280" cy="607447"/>
            </a:xfrm>
            <a:prstGeom prst="rect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052938C9-9A5B-4662-9FF4-6DEC538CD725}"/>
                </a:ext>
              </a:extLst>
            </p:cNvPr>
            <p:cNvSpPr/>
            <p:nvPr/>
          </p:nvSpPr>
          <p:spPr>
            <a:xfrm>
              <a:off x="2483142" y="4037013"/>
              <a:ext cx="243280" cy="24328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635E1544-E687-4D9A-A791-B0835346B8B3}"/>
              </a:ext>
            </a:extLst>
          </p:cNvPr>
          <p:cNvGrpSpPr/>
          <p:nvPr/>
        </p:nvGrpSpPr>
        <p:grpSpPr>
          <a:xfrm rot="10800000">
            <a:off x="5236510" y="5173381"/>
            <a:ext cx="189123" cy="661342"/>
            <a:chOff x="2483141" y="4037013"/>
            <a:chExt cx="243281" cy="850727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0FF6D006-BA45-438C-BF68-58BAB648C128}"/>
                </a:ext>
              </a:extLst>
            </p:cNvPr>
            <p:cNvSpPr/>
            <p:nvPr/>
          </p:nvSpPr>
          <p:spPr>
            <a:xfrm>
              <a:off x="2483141" y="4280293"/>
              <a:ext cx="243280" cy="607447"/>
            </a:xfrm>
            <a:prstGeom prst="rect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5DFFF0F-8121-4993-ACAB-FED8F69BEF47}"/>
                </a:ext>
              </a:extLst>
            </p:cNvPr>
            <p:cNvSpPr/>
            <p:nvPr/>
          </p:nvSpPr>
          <p:spPr>
            <a:xfrm>
              <a:off x="2483142" y="4037013"/>
              <a:ext cx="243280" cy="24328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130" name="矩形: 圓角 129">
            <a:extLst>
              <a:ext uri="{FF2B5EF4-FFF2-40B4-BE49-F238E27FC236}">
                <a16:creationId xmlns:a16="http://schemas.microsoft.com/office/drawing/2014/main" id="{1B872B7D-C8BA-4D7F-ABC9-ADE9D977443A}"/>
              </a:ext>
            </a:extLst>
          </p:cNvPr>
          <p:cNvSpPr/>
          <p:nvPr/>
        </p:nvSpPr>
        <p:spPr>
          <a:xfrm>
            <a:off x="5887273" y="3011648"/>
            <a:ext cx="476456" cy="31475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98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DE10-Lite Board - Terasic Technologies | Mouser">
            <a:extLst>
              <a:ext uri="{FF2B5EF4-FFF2-40B4-BE49-F238E27FC236}">
                <a16:creationId xmlns:a16="http://schemas.microsoft.com/office/drawing/2014/main" id="{EDB07154-0534-465A-92A3-E1C6C21C1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661" y="1554673"/>
            <a:ext cx="5712233" cy="374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37B03289-58FF-4676-BF0B-5243C45817C7}"/>
              </a:ext>
            </a:extLst>
          </p:cNvPr>
          <p:cNvSpPr/>
          <p:nvPr/>
        </p:nvSpPr>
        <p:spPr>
          <a:xfrm>
            <a:off x="4735340" y="4606623"/>
            <a:ext cx="1512215" cy="4643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tx1"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B55CC60-9F49-4EC8-90FD-E15C60803EEA}"/>
              </a:ext>
            </a:extLst>
          </p:cNvPr>
          <p:cNvSpPr/>
          <p:nvPr/>
        </p:nvSpPr>
        <p:spPr>
          <a:xfrm>
            <a:off x="6237345" y="4615012"/>
            <a:ext cx="155060" cy="4643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tx1"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04D4B4C-5D60-4C14-B85F-6E6982A81351}"/>
              </a:ext>
            </a:extLst>
          </p:cNvPr>
          <p:cNvSpPr/>
          <p:nvPr/>
        </p:nvSpPr>
        <p:spPr>
          <a:xfrm>
            <a:off x="4423220" y="4607656"/>
            <a:ext cx="312120" cy="4643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tx1"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D6C0E95-B4EC-42CC-A9DB-201F7D8A09DA}"/>
              </a:ext>
            </a:extLst>
          </p:cNvPr>
          <p:cNvSpPr/>
          <p:nvPr/>
        </p:nvSpPr>
        <p:spPr>
          <a:xfrm>
            <a:off x="3143228" y="4607656"/>
            <a:ext cx="1053984" cy="4643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tx1"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45318C-C76B-4252-BC71-23E51116226F}"/>
              </a:ext>
            </a:extLst>
          </p:cNvPr>
          <p:cNvSpPr/>
          <p:nvPr/>
        </p:nvSpPr>
        <p:spPr>
          <a:xfrm>
            <a:off x="4181939" y="5032731"/>
            <a:ext cx="82135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400" b="1" cap="none" spc="0" dirty="0">
                <a:ln w="0"/>
                <a:solidFill>
                  <a:srgbClr val="FF0000"/>
                </a:solidFill>
              </a:rPr>
              <a:t>state</a:t>
            </a:r>
            <a:endParaRPr lang="zh-TW" altLang="en-US" sz="1400" b="1" cap="none" spc="0" dirty="0">
              <a:ln w="0"/>
              <a:solidFill>
                <a:srgbClr val="FF0000"/>
              </a:solidFill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4435AC3-1FB6-47E1-963D-37B722876B89}"/>
              </a:ext>
            </a:extLst>
          </p:cNvPr>
          <p:cNvSpPr/>
          <p:nvPr/>
        </p:nvSpPr>
        <p:spPr>
          <a:xfrm>
            <a:off x="6083842" y="4268926"/>
            <a:ext cx="289109" cy="3054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tx1"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8397FA-4390-4F04-B663-CB9041687CD0}"/>
              </a:ext>
            </a:extLst>
          </p:cNvPr>
          <p:cNvSpPr/>
          <p:nvPr/>
        </p:nvSpPr>
        <p:spPr>
          <a:xfrm>
            <a:off x="6278994" y="3819224"/>
            <a:ext cx="9145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400" b="1" cap="none" spc="0" dirty="0">
                <a:ln w="0"/>
                <a:solidFill>
                  <a:srgbClr val="FF0000"/>
                </a:solidFill>
              </a:rPr>
              <a:t>press</a:t>
            </a:r>
            <a:endParaRPr lang="zh-TW" altLang="en-US" sz="1400" b="1" cap="none" spc="0" dirty="0">
              <a:ln w="0"/>
              <a:solidFill>
                <a:srgbClr val="FF0000"/>
              </a:solidFill>
            </a:endParaRP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98BB23D1-3AF8-41F4-9536-75A479F62BF3}"/>
              </a:ext>
            </a:extLst>
          </p:cNvPr>
          <p:cNvSpPr/>
          <p:nvPr/>
        </p:nvSpPr>
        <p:spPr>
          <a:xfrm>
            <a:off x="6079585" y="3960806"/>
            <a:ext cx="289109" cy="3054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tx1"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1F8B776-B4F2-4C88-8845-3AE1BD51EFB7}"/>
              </a:ext>
            </a:extLst>
          </p:cNvPr>
          <p:cNvSpPr/>
          <p:nvPr/>
        </p:nvSpPr>
        <p:spPr>
          <a:xfrm>
            <a:off x="6274545" y="4247157"/>
            <a:ext cx="65722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400" b="1" cap="none" spc="0" dirty="0" err="1">
                <a:ln w="0"/>
                <a:solidFill>
                  <a:srgbClr val="FF0000"/>
                </a:solidFill>
              </a:rPr>
              <a:t>rst</a:t>
            </a:r>
            <a:endParaRPr lang="zh-TW" altLang="en-US" sz="1400" b="1" cap="none" spc="0" dirty="0">
              <a:ln w="0"/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3AEA563-2727-4583-A72B-82565BD8C411}"/>
              </a:ext>
            </a:extLst>
          </p:cNvPr>
          <p:cNvSpPr/>
          <p:nvPr/>
        </p:nvSpPr>
        <p:spPr>
          <a:xfrm>
            <a:off x="3249099" y="5032731"/>
            <a:ext cx="82135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400" b="1" cap="none" spc="0" dirty="0">
                <a:ln w="0"/>
                <a:solidFill>
                  <a:srgbClr val="FF0000"/>
                </a:solidFill>
              </a:rPr>
              <a:t>“</a:t>
            </a:r>
            <a:r>
              <a:rPr lang="en-US" altLang="zh-TW" sz="1400" b="1" cap="none" spc="0" dirty="0" err="1">
                <a:ln w="0"/>
                <a:solidFill>
                  <a:srgbClr val="FF0000"/>
                </a:solidFill>
              </a:rPr>
              <a:t>oPEn</a:t>
            </a:r>
            <a:r>
              <a:rPr lang="en-US" altLang="zh-TW" sz="1400" b="1" cap="none" spc="0" dirty="0">
                <a:ln w="0"/>
                <a:solidFill>
                  <a:srgbClr val="FF0000"/>
                </a:solidFill>
              </a:rPr>
              <a:t>”</a:t>
            </a:r>
            <a:endParaRPr lang="zh-TW" altLang="en-US" sz="1400" b="1" cap="none" spc="0" dirty="0">
              <a:ln w="0"/>
              <a:solidFill>
                <a:srgbClr val="FF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D3B02DB-7FE3-4C43-8948-FC1FA934F7A3}"/>
              </a:ext>
            </a:extLst>
          </p:cNvPr>
          <p:cNvSpPr/>
          <p:nvPr/>
        </p:nvSpPr>
        <p:spPr>
          <a:xfrm>
            <a:off x="5104917" y="5032731"/>
            <a:ext cx="82135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400" b="1" dirty="0">
                <a:ln w="0"/>
                <a:solidFill>
                  <a:srgbClr val="FF0000"/>
                </a:solidFill>
              </a:rPr>
              <a:t>bright</a:t>
            </a:r>
            <a:endParaRPr lang="zh-TW" altLang="en-US" sz="1400" b="1" cap="none" spc="0" dirty="0">
              <a:ln w="0"/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F2C5756-0A19-41AA-BD28-81F7D0CCD6B0}"/>
              </a:ext>
            </a:extLst>
          </p:cNvPr>
          <p:cNvSpPr/>
          <p:nvPr/>
        </p:nvSpPr>
        <p:spPr>
          <a:xfrm>
            <a:off x="6131012" y="5070946"/>
            <a:ext cx="39317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400" b="1" dirty="0">
                <a:ln w="0"/>
                <a:solidFill>
                  <a:srgbClr val="FF0000"/>
                </a:solidFill>
              </a:rPr>
              <a:t>in</a:t>
            </a:r>
            <a:endParaRPr lang="zh-TW" altLang="en-US" sz="1400" b="1" cap="none" spc="0" dirty="0">
              <a:ln w="0"/>
              <a:solidFill>
                <a:srgbClr val="FF0000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AAD9469-E8BE-4682-9ACD-B10A866D1674}"/>
              </a:ext>
            </a:extLst>
          </p:cNvPr>
          <p:cNvSpPr>
            <a:spLocks noGrp="1" noRot="1" noChangeArrowheads="1"/>
          </p:cNvSpPr>
          <p:nvPr/>
        </p:nvSpPr>
        <p:spPr bwMode="auto">
          <a:xfrm>
            <a:off x="477474" y="499813"/>
            <a:ext cx="7467600" cy="93470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defRPr/>
            </a:pPr>
            <a:r>
              <a:rPr lang="zh-TW" altLang="en-US" sz="6600" b="1" cap="none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 驗 項 目</a:t>
            </a:r>
          </a:p>
        </p:txBody>
      </p:sp>
    </p:spTree>
    <p:extLst>
      <p:ext uri="{BB962C8B-B14F-4D97-AF65-F5344CB8AC3E}">
        <p14:creationId xmlns:p14="http://schemas.microsoft.com/office/powerpoint/2010/main" val="4008066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8C5878AC-FFB6-4DAA-824F-50B8CC664A41}"/>
              </a:ext>
            </a:extLst>
          </p:cNvPr>
          <p:cNvGrpSpPr/>
          <p:nvPr/>
        </p:nvGrpSpPr>
        <p:grpSpPr>
          <a:xfrm>
            <a:off x="5025355" y="5210733"/>
            <a:ext cx="3186543" cy="737846"/>
            <a:chOff x="2438069" y="5056695"/>
            <a:chExt cx="4036713" cy="934704"/>
          </a:xfrm>
        </p:grpSpPr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48DC170D-468A-4A57-90BB-B934EE2DB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069" y="5056695"/>
              <a:ext cx="601409" cy="934704"/>
            </a:xfrm>
            <a:prstGeom prst="rect">
              <a:avLst/>
            </a:prstGeom>
          </p:spPr>
        </p:pic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9CF4C032-373F-43C0-A2D5-78D3521EA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1817" y="5056695"/>
              <a:ext cx="601409" cy="934704"/>
            </a:xfrm>
            <a:prstGeom prst="rect">
              <a:avLst/>
            </a:prstGeom>
          </p:spPr>
        </p:pic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C70EB4C2-F832-425A-8DA5-C092F1E88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3847" y="5056695"/>
              <a:ext cx="601409" cy="934704"/>
            </a:xfrm>
            <a:prstGeom prst="rect">
              <a:avLst/>
            </a:prstGeom>
          </p:spPr>
        </p:pic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C405953D-C9DA-4DF5-98AC-3E25CFB10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57595" y="5056695"/>
              <a:ext cx="601409" cy="934704"/>
            </a:xfrm>
            <a:prstGeom prst="rect">
              <a:avLst/>
            </a:prstGeom>
          </p:spPr>
        </p:pic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49CE689C-387E-451B-9078-D5DE486B3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69625" y="5056695"/>
              <a:ext cx="601409" cy="934704"/>
            </a:xfrm>
            <a:prstGeom prst="rect">
              <a:avLst/>
            </a:prstGeom>
          </p:spPr>
        </p:pic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70673EC1-62E7-4056-8D41-58E423A5B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73373" y="5056695"/>
              <a:ext cx="601409" cy="934704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BAAD9469-E8BE-4682-9ACD-B10A866D1674}"/>
              </a:ext>
            </a:extLst>
          </p:cNvPr>
          <p:cNvSpPr>
            <a:spLocks noGrp="1" noRot="1" noChangeArrowheads="1"/>
          </p:cNvSpPr>
          <p:nvPr/>
        </p:nvSpPr>
        <p:spPr bwMode="auto">
          <a:xfrm>
            <a:off x="477474" y="499813"/>
            <a:ext cx="7467600" cy="93470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defRPr/>
            </a:pPr>
            <a:r>
              <a:rPr lang="zh-TW" altLang="en-US" sz="6600" b="1" cap="none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 驗 項 目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216F71D-FF78-433B-BE60-24F7E5D0C3F8}"/>
              </a:ext>
            </a:extLst>
          </p:cNvPr>
          <p:cNvGrpSpPr/>
          <p:nvPr/>
        </p:nvGrpSpPr>
        <p:grpSpPr>
          <a:xfrm>
            <a:off x="5025355" y="4022911"/>
            <a:ext cx="3186543" cy="738870"/>
            <a:chOff x="2435730" y="3979984"/>
            <a:chExt cx="4036713" cy="936000"/>
          </a:xfrm>
        </p:grpSpPr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49FACB6C-98B5-44FD-A08A-C63EF73EC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5256" y="3981280"/>
              <a:ext cx="601409" cy="934704"/>
            </a:xfrm>
            <a:prstGeom prst="rect">
              <a:avLst/>
            </a:prstGeom>
          </p:spPr>
        </p:pic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F731E1DA-51CF-42E4-8615-2FABE606E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3847" y="3981280"/>
              <a:ext cx="601409" cy="934704"/>
            </a:xfrm>
            <a:prstGeom prst="rect">
              <a:avLst/>
            </a:prstGeom>
          </p:spPr>
        </p:pic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82456680-B315-4509-BDCF-FCCC43271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39478" y="3981280"/>
              <a:ext cx="601409" cy="934704"/>
            </a:xfrm>
            <a:prstGeom prst="rect">
              <a:avLst/>
            </a:prstGeom>
          </p:spPr>
        </p:pic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627AE20E-B3E4-44B8-A230-EAA867391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35730" y="3981280"/>
              <a:ext cx="601409" cy="934704"/>
            </a:xfrm>
            <a:prstGeom prst="rect">
              <a:avLst/>
            </a:prstGeom>
          </p:spPr>
        </p:pic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825D6CF9-D908-4C9D-851F-51A7231DB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67286" y="3981280"/>
              <a:ext cx="601409" cy="934704"/>
            </a:xfrm>
            <a:prstGeom prst="rect">
              <a:avLst/>
            </a:prstGeom>
          </p:spPr>
        </p:pic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D26A252E-2BA2-47C2-B960-4C337883F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71034" y="3981280"/>
              <a:ext cx="601409" cy="934704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26717A4-F2C1-4503-8ED4-BB9EDC65A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70201" y="3979984"/>
              <a:ext cx="602242" cy="936000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07E24B7-BE77-4858-97F5-E9E0540911BF}"/>
              </a:ext>
            </a:extLst>
          </p:cNvPr>
          <p:cNvGrpSpPr/>
          <p:nvPr/>
        </p:nvGrpSpPr>
        <p:grpSpPr>
          <a:xfrm>
            <a:off x="5025355" y="2835089"/>
            <a:ext cx="3217073" cy="738870"/>
            <a:chOff x="2419901" y="2931389"/>
            <a:chExt cx="4075388" cy="936000"/>
          </a:xfrm>
        </p:grpSpPr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5D7CA696-3C86-4732-A162-F2DAE7288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39427" y="2931389"/>
              <a:ext cx="601409" cy="934704"/>
            </a:xfrm>
            <a:prstGeom prst="rect">
              <a:avLst/>
            </a:prstGeom>
          </p:spPr>
        </p:pic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5D4516FF-FF4F-45EA-8E4A-223559F3E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38018" y="2931389"/>
              <a:ext cx="601409" cy="934704"/>
            </a:xfrm>
            <a:prstGeom prst="rect">
              <a:avLst/>
            </a:prstGeom>
          </p:spPr>
        </p:pic>
        <p:pic>
          <p:nvPicPr>
            <p:cNvPr id="50" name="圖片 49">
              <a:extLst>
                <a:ext uri="{FF2B5EF4-FFF2-40B4-BE49-F238E27FC236}">
                  <a16:creationId xmlns:a16="http://schemas.microsoft.com/office/drawing/2014/main" id="{F3FF577D-9285-445A-9C27-A558163ED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23649" y="2931389"/>
              <a:ext cx="601409" cy="934704"/>
            </a:xfrm>
            <a:prstGeom prst="rect">
              <a:avLst/>
            </a:prstGeom>
          </p:spPr>
        </p:pic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id="{48DA358F-FC2D-4588-9818-28BAC051E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9901" y="2931389"/>
              <a:ext cx="601409" cy="934704"/>
            </a:xfrm>
            <a:prstGeom prst="rect">
              <a:avLst/>
            </a:prstGeom>
          </p:spPr>
        </p:pic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34E778C5-9888-4B1A-BF8C-B2A9F06DC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51457" y="2931389"/>
              <a:ext cx="601409" cy="934704"/>
            </a:xfrm>
            <a:prstGeom prst="rect">
              <a:avLst/>
            </a:prstGeom>
          </p:spPr>
        </p:pic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6F4C7E46-372B-4B4D-B6DB-D742DC12F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55205" y="2931389"/>
              <a:ext cx="601409" cy="934704"/>
            </a:xfrm>
            <a:prstGeom prst="rect">
              <a:avLst/>
            </a:prstGeom>
          </p:spPr>
        </p:pic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F583E87F-A635-4AA7-887C-9F97326F7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93047" y="2931389"/>
              <a:ext cx="602242" cy="936000"/>
            </a:xfrm>
            <a:prstGeom prst="rect">
              <a:avLst/>
            </a:prstGeom>
          </p:spPr>
        </p:pic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3C096461-FF5B-437D-A0F2-F682192AE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93047" y="2931389"/>
              <a:ext cx="602242" cy="936000"/>
            </a:xfrm>
            <a:prstGeom prst="rect">
              <a:avLst/>
            </a:prstGeom>
          </p:spPr>
        </p:pic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CCE78D9-8DD7-4ED7-8F3C-0BFCF4AEA6F7}"/>
              </a:ext>
            </a:extLst>
          </p:cNvPr>
          <p:cNvGrpSpPr/>
          <p:nvPr/>
        </p:nvGrpSpPr>
        <p:grpSpPr>
          <a:xfrm>
            <a:off x="5025355" y="1647267"/>
            <a:ext cx="3217073" cy="738870"/>
            <a:chOff x="2438069" y="1898199"/>
            <a:chExt cx="4075388" cy="936000"/>
          </a:xfrm>
        </p:grpSpPr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id="{BDFD5811-8732-4EC0-902E-311A1A2A1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7595" y="1898199"/>
              <a:ext cx="601409" cy="934704"/>
            </a:xfrm>
            <a:prstGeom prst="rect">
              <a:avLst/>
            </a:prstGeom>
          </p:spPr>
        </p:pic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9C3EB040-4B5A-4045-A00B-CDFD6C0AC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6186" y="1898199"/>
              <a:ext cx="601409" cy="934704"/>
            </a:xfrm>
            <a:prstGeom prst="rect">
              <a:avLst/>
            </a:prstGeom>
          </p:spPr>
        </p:pic>
        <p:pic>
          <p:nvPicPr>
            <p:cNvPr id="63" name="圖片 62">
              <a:extLst>
                <a:ext uri="{FF2B5EF4-FFF2-40B4-BE49-F238E27FC236}">
                  <a16:creationId xmlns:a16="http://schemas.microsoft.com/office/drawing/2014/main" id="{D321DA81-9FB1-48F9-A5BD-2C7761A4F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41817" y="1898199"/>
              <a:ext cx="601409" cy="934704"/>
            </a:xfrm>
            <a:prstGeom prst="rect">
              <a:avLst/>
            </a:prstGeom>
          </p:spPr>
        </p:pic>
        <p:pic>
          <p:nvPicPr>
            <p:cNvPr id="64" name="圖片 63">
              <a:extLst>
                <a:ext uri="{FF2B5EF4-FFF2-40B4-BE49-F238E27FC236}">
                  <a16:creationId xmlns:a16="http://schemas.microsoft.com/office/drawing/2014/main" id="{1F745F42-3A56-4266-BA5F-CEB193FBA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38069" y="1898199"/>
              <a:ext cx="601409" cy="934704"/>
            </a:xfrm>
            <a:prstGeom prst="rect">
              <a:avLst/>
            </a:prstGeom>
          </p:spPr>
        </p:pic>
        <p:pic>
          <p:nvPicPr>
            <p:cNvPr id="66" name="圖片 65">
              <a:extLst>
                <a:ext uri="{FF2B5EF4-FFF2-40B4-BE49-F238E27FC236}">
                  <a16:creationId xmlns:a16="http://schemas.microsoft.com/office/drawing/2014/main" id="{CAE97753-7E2F-4E6A-A118-4ECB54C9D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69625" y="1898199"/>
              <a:ext cx="601409" cy="934704"/>
            </a:xfrm>
            <a:prstGeom prst="rect">
              <a:avLst/>
            </a:prstGeom>
          </p:spPr>
        </p:pic>
        <p:pic>
          <p:nvPicPr>
            <p:cNvPr id="67" name="圖片 66">
              <a:extLst>
                <a:ext uri="{FF2B5EF4-FFF2-40B4-BE49-F238E27FC236}">
                  <a16:creationId xmlns:a16="http://schemas.microsoft.com/office/drawing/2014/main" id="{C40B0382-97AB-481E-B0A5-DDAE0D30E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73373" y="1898199"/>
              <a:ext cx="601409" cy="934704"/>
            </a:xfrm>
            <a:prstGeom prst="rect">
              <a:avLst/>
            </a:prstGeom>
          </p:spPr>
        </p:pic>
        <p:pic>
          <p:nvPicPr>
            <p:cNvPr id="68" name="圖片 67">
              <a:extLst>
                <a:ext uri="{FF2B5EF4-FFF2-40B4-BE49-F238E27FC236}">
                  <a16:creationId xmlns:a16="http://schemas.microsoft.com/office/drawing/2014/main" id="{CC6EA7F4-6ADA-4593-A25D-B03D67F3D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11215" y="1898199"/>
              <a:ext cx="602242" cy="936000"/>
            </a:xfrm>
            <a:prstGeom prst="rect">
              <a:avLst/>
            </a:prstGeom>
          </p:spPr>
        </p:pic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181D03E4-A95D-4683-B91D-15AEA6F94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11215" y="1898199"/>
              <a:ext cx="602242" cy="936000"/>
            </a:xfrm>
            <a:prstGeom prst="rect">
              <a:avLst/>
            </a:prstGeom>
          </p:spPr>
        </p:pic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FBEE077-2921-496B-8F7A-4C69C59A0C49}"/>
              </a:ext>
            </a:extLst>
          </p:cNvPr>
          <p:cNvGrpSpPr/>
          <p:nvPr/>
        </p:nvGrpSpPr>
        <p:grpSpPr>
          <a:xfrm>
            <a:off x="737930" y="4022911"/>
            <a:ext cx="3217073" cy="738870"/>
            <a:chOff x="-2760163" y="4588695"/>
            <a:chExt cx="4075388" cy="936000"/>
          </a:xfrm>
        </p:grpSpPr>
        <p:pic>
          <p:nvPicPr>
            <p:cNvPr id="70" name="圖片 69">
              <a:extLst>
                <a:ext uri="{FF2B5EF4-FFF2-40B4-BE49-F238E27FC236}">
                  <a16:creationId xmlns:a16="http://schemas.microsoft.com/office/drawing/2014/main" id="{177D9DDD-B809-462E-AC80-DE4B409CF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740637" y="4588695"/>
              <a:ext cx="601409" cy="934704"/>
            </a:xfrm>
            <a:prstGeom prst="rect">
              <a:avLst/>
            </a:prstGeom>
          </p:spPr>
        </p:pic>
        <p:pic>
          <p:nvPicPr>
            <p:cNvPr id="71" name="圖片 70">
              <a:extLst>
                <a:ext uri="{FF2B5EF4-FFF2-40B4-BE49-F238E27FC236}">
                  <a16:creationId xmlns:a16="http://schemas.microsoft.com/office/drawing/2014/main" id="{3A599A28-DBEE-4FB2-BEE3-9E7E03F2F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342046" y="4588695"/>
              <a:ext cx="601409" cy="934704"/>
            </a:xfrm>
            <a:prstGeom prst="rect">
              <a:avLst/>
            </a:prstGeom>
          </p:spPr>
        </p:pic>
        <p:pic>
          <p:nvPicPr>
            <p:cNvPr id="72" name="圖片 71">
              <a:extLst>
                <a:ext uri="{FF2B5EF4-FFF2-40B4-BE49-F238E27FC236}">
                  <a16:creationId xmlns:a16="http://schemas.microsoft.com/office/drawing/2014/main" id="{49CA6E4C-EB3E-4E68-B622-C3591079B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2156415" y="4588695"/>
              <a:ext cx="601409" cy="934704"/>
            </a:xfrm>
            <a:prstGeom prst="rect">
              <a:avLst/>
            </a:prstGeom>
          </p:spPr>
        </p:pic>
        <p:pic>
          <p:nvPicPr>
            <p:cNvPr id="73" name="圖片 72">
              <a:extLst>
                <a:ext uri="{FF2B5EF4-FFF2-40B4-BE49-F238E27FC236}">
                  <a16:creationId xmlns:a16="http://schemas.microsoft.com/office/drawing/2014/main" id="{9868E364-A217-4C33-A291-E8A7FC005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2760163" y="4588695"/>
              <a:ext cx="601409" cy="934704"/>
            </a:xfrm>
            <a:prstGeom prst="rect">
              <a:avLst/>
            </a:prstGeom>
          </p:spPr>
        </p:pic>
        <p:pic>
          <p:nvPicPr>
            <p:cNvPr id="74" name="圖片 73">
              <a:extLst>
                <a:ext uri="{FF2B5EF4-FFF2-40B4-BE49-F238E27FC236}">
                  <a16:creationId xmlns:a16="http://schemas.microsoft.com/office/drawing/2014/main" id="{F3806A71-8D79-46AD-BD08-06EB46BA3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93" y="4588695"/>
              <a:ext cx="601409" cy="934704"/>
            </a:xfrm>
            <a:prstGeom prst="rect">
              <a:avLst/>
            </a:prstGeom>
          </p:spPr>
        </p:pic>
        <p:pic>
          <p:nvPicPr>
            <p:cNvPr id="75" name="圖片 74">
              <a:extLst>
                <a:ext uri="{FF2B5EF4-FFF2-40B4-BE49-F238E27FC236}">
                  <a16:creationId xmlns:a16="http://schemas.microsoft.com/office/drawing/2014/main" id="{16D17094-E695-4D6D-A062-D4E05F0C7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141" y="4588695"/>
              <a:ext cx="601409" cy="934704"/>
            </a:xfrm>
            <a:prstGeom prst="rect">
              <a:avLst/>
            </a:prstGeom>
          </p:spPr>
        </p:pic>
        <p:pic>
          <p:nvPicPr>
            <p:cNvPr id="76" name="圖片 75">
              <a:extLst>
                <a:ext uri="{FF2B5EF4-FFF2-40B4-BE49-F238E27FC236}">
                  <a16:creationId xmlns:a16="http://schemas.microsoft.com/office/drawing/2014/main" id="{B028E08D-C85C-43DA-861B-E08359196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2983" y="4588695"/>
              <a:ext cx="602242" cy="936000"/>
            </a:xfrm>
            <a:prstGeom prst="rect">
              <a:avLst/>
            </a:prstGeom>
          </p:spPr>
        </p:pic>
        <p:pic>
          <p:nvPicPr>
            <p:cNvPr id="57" name="圖片 56">
              <a:extLst>
                <a:ext uri="{FF2B5EF4-FFF2-40B4-BE49-F238E27FC236}">
                  <a16:creationId xmlns:a16="http://schemas.microsoft.com/office/drawing/2014/main" id="{D59A2C5A-C592-4EE8-8604-4A854A4D5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12983" y="4588695"/>
              <a:ext cx="602242" cy="936000"/>
            </a:xfrm>
            <a:prstGeom prst="rect">
              <a:avLst/>
            </a:prstGeom>
          </p:spPr>
        </p:pic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A8493AC-6CF7-40DC-9CB4-AF981E6E2818}"/>
              </a:ext>
            </a:extLst>
          </p:cNvPr>
          <p:cNvGrpSpPr/>
          <p:nvPr/>
        </p:nvGrpSpPr>
        <p:grpSpPr>
          <a:xfrm>
            <a:off x="737930" y="2835089"/>
            <a:ext cx="3217073" cy="738870"/>
            <a:chOff x="-2163739" y="3777610"/>
            <a:chExt cx="4075388" cy="936000"/>
          </a:xfrm>
        </p:grpSpPr>
        <p:pic>
          <p:nvPicPr>
            <p:cNvPr id="78" name="圖片 77">
              <a:extLst>
                <a:ext uri="{FF2B5EF4-FFF2-40B4-BE49-F238E27FC236}">
                  <a16:creationId xmlns:a16="http://schemas.microsoft.com/office/drawing/2014/main" id="{0D4073A4-6024-4D9C-A4E6-997557076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44213" y="3777610"/>
              <a:ext cx="601409" cy="934704"/>
            </a:xfrm>
            <a:prstGeom prst="rect">
              <a:avLst/>
            </a:prstGeom>
          </p:spPr>
        </p:pic>
        <p:pic>
          <p:nvPicPr>
            <p:cNvPr id="79" name="圖片 78">
              <a:extLst>
                <a:ext uri="{FF2B5EF4-FFF2-40B4-BE49-F238E27FC236}">
                  <a16:creationId xmlns:a16="http://schemas.microsoft.com/office/drawing/2014/main" id="{557EF1F6-8A04-4065-9E64-ED3A20F05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745622" y="3777610"/>
              <a:ext cx="601409" cy="934704"/>
            </a:xfrm>
            <a:prstGeom prst="rect">
              <a:avLst/>
            </a:prstGeom>
          </p:spPr>
        </p:pic>
        <p:pic>
          <p:nvPicPr>
            <p:cNvPr id="80" name="圖片 79">
              <a:extLst>
                <a:ext uri="{FF2B5EF4-FFF2-40B4-BE49-F238E27FC236}">
                  <a16:creationId xmlns:a16="http://schemas.microsoft.com/office/drawing/2014/main" id="{A154FFF3-B77C-4A65-8935-9FF5ECDA5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559991" y="3777610"/>
              <a:ext cx="601409" cy="934704"/>
            </a:xfrm>
            <a:prstGeom prst="rect">
              <a:avLst/>
            </a:prstGeom>
          </p:spPr>
        </p:pic>
        <p:pic>
          <p:nvPicPr>
            <p:cNvPr id="81" name="圖片 80">
              <a:extLst>
                <a:ext uri="{FF2B5EF4-FFF2-40B4-BE49-F238E27FC236}">
                  <a16:creationId xmlns:a16="http://schemas.microsoft.com/office/drawing/2014/main" id="{6EB8A642-083D-4A7A-99DF-23C48C28D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2163739" y="3777610"/>
              <a:ext cx="601409" cy="934704"/>
            </a:xfrm>
            <a:prstGeom prst="rect">
              <a:avLst/>
            </a:prstGeom>
          </p:spPr>
        </p:pic>
        <p:pic>
          <p:nvPicPr>
            <p:cNvPr id="82" name="圖片 81">
              <a:extLst>
                <a:ext uri="{FF2B5EF4-FFF2-40B4-BE49-F238E27FC236}">
                  <a16:creationId xmlns:a16="http://schemas.microsoft.com/office/drawing/2014/main" id="{F91C3B11-7B14-441E-8B9B-84E043FD2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7817" y="3777610"/>
              <a:ext cx="601409" cy="934704"/>
            </a:xfrm>
            <a:prstGeom prst="rect">
              <a:avLst/>
            </a:prstGeom>
          </p:spPr>
        </p:pic>
        <p:pic>
          <p:nvPicPr>
            <p:cNvPr id="83" name="圖片 82">
              <a:extLst>
                <a:ext uri="{FF2B5EF4-FFF2-40B4-BE49-F238E27FC236}">
                  <a16:creationId xmlns:a16="http://schemas.microsoft.com/office/drawing/2014/main" id="{6E0B5BF2-6F96-482E-BD60-1A341D9BD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71565" y="3777610"/>
              <a:ext cx="601409" cy="934704"/>
            </a:xfrm>
            <a:prstGeom prst="rect">
              <a:avLst/>
            </a:prstGeom>
          </p:spPr>
        </p:pic>
        <p:pic>
          <p:nvPicPr>
            <p:cNvPr id="84" name="圖片 83">
              <a:extLst>
                <a:ext uri="{FF2B5EF4-FFF2-40B4-BE49-F238E27FC236}">
                  <a16:creationId xmlns:a16="http://schemas.microsoft.com/office/drawing/2014/main" id="{31B79875-EA37-4F27-88BC-5A74E5DAA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09407" y="3777610"/>
              <a:ext cx="602242" cy="936000"/>
            </a:xfrm>
            <a:prstGeom prst="rect">
              <a:avLst/>
            </a:prstGeom>
          </p:spPr>
        </p:pic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27165BC5-1C14-4C4C-8EA8-7399570A6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09407" y="3777610"/>
              <a:ext cx="602242" cy="936000"/>
            </a:xfrm>
            <a:prstGeom prst="rect">
              <a:avLst/>
            </a:prstGeom>
          </p:spPr>
        </p:pic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90F527A5-A79D-4183-A229-6E092A42755A}"/>
              </a:ext>
            </a:extLst>
          </p:cNvPr>
          <p:cNvGrpSpPr/>
          <p:nvPr/>
        </p:nvGrpSpPr>
        <p:grpSpPr>
          <a:xfrm>
            <a:off x="737930" y="1647267"/>
            <a:ext cx="3217073" cy="738870"/>
            <a:chOff x="-2464443" y="2737953"/>
            <a:chExt cx="4075388" cy="936000"/>
          </a:xfrm>
        </p:grpSpPr>
        <p:pic>
          <p:nvPicPr>
            <p:cNvPr id="86" name="圖片 85">
              <a:extLst>
                <a:ext uri="{FF2B5EF4-FFF2-40B4-BE49-F238E27FC236}">
                  <a16:creationId xmlns:a16="http://schemas.microsoft.com/office/drawing/2014/main" id="{9839198F-B6FC-41F6-97DD-9396406AE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44917" y="2737953"/>
              <a:ext cx="601409" cy="934704"/>
            </a:xfrm>
            <a:prstGeom prst="rect">
              <a:avLst/>
            </a:prstGeom>
          </p:spPr>
        </p:pic>
        <p:pic>
          <p:nvPicPr>
            <p:cNvPr id="87" name="圖片 86">
              <a:extLst>
                <a:ext uri="{FF2B5EF4-FFF2-40B4-BE49-F238E27FC236}">
                  <a16:creationId xmlns:a16="http://schemas.microsoft.com/office/drawing/2014/main" id="{151C13BD-F46D-4427-9F80-7BE442CB7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046326" y="2737953"/>
              <a:ext cx="601409" cy="934704"/>
            </a:xfrm>
            <a:prstGeom prst="rect">
              <a:avLst/>
            </a:prstGeom>
          </p:spPr>
        </p:pic>
        <p:pic>
          <p:nvPicPr>
            <p:cNvPr id="88" name="圖片 87">
              <a:extLst>
                <a:ext uri="{FF2B5EF4-FFF2-40B4-BE49-F238E27FC236}">
                  <a16:creationId xmlns:a16="http://schemas.microsoft.com/office/drawing/2014/main" id="{F1D31A35-C5B2-417F-B4D6-5B488B56B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860695" y="2737953"/>
              <a:ext cx="601409" cy="934704"/>
            </a:xfrm>
            <a:prstGeom prst="rect">
              <a:avLst/>
            </a:prstGeom>
          </p:spPr>
        </p:pic>
        <p:pic>
          <p:nvPicPr>
            <p:cNvPr id="89" name="圖片 88">
              <a:extLst>
                <a:ext uri="{FF2B5EF4-FFF2-40B4-BE49-F238E27FC236}">
                  <a16:creationId xmlns:a16="http://schemas.microsoft.com/office/drawing/2014/main" id="{5CF8E8C7-C128-40BC-86C6-C6248C1C9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2464443" y="2737953"/>
              <a:ext cx="601409" cy="934704"/>
            </a:xfrm>
            <a:prstGeom prst="rect">
              <a:avLst/>
            </a:prstGeom>
          </p:spPr>
        </p:pic>
        <p:pic>
          <p:nvPicPr>
            <p:cNvPr id="90" name="圖片 89">
              <a:extLst>
                <a:ext uri="{FF2B5EF4-FFF2-40B4-BE49-F238E27FC236}">
                  <a16:creationId xmlns:a16="http://schemas.microsoft.com/office/drawing/2014/main" id="{A90FD0D2-358C-452C-A3F0-42470F664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7113" y="2737953"/>
              <a:ext cx="601409" cy="934704"/>
            </a:xfrm>
            <a:prstGeom prst="rect">
              <a:avLst/>
            </a:prstGeom>
          </p:spPr>
        </p:pic>
        <p:pic>
          <p:nvPicPr>
            <p:cNvPr id="91" name="圖片 90">
              <a:extLst>
                <a:ext uri="{FF2B5EF4-FFF2-40B4-BE49-F238E27FC236}">
                  <a16:creationId xmlns:a16="http://schemas.microsoft.com/office/drawing/2014/main" id="{1EF19BE6-3D05-44CB-BEAB-E86071672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0861" y="2737953"/>
              <a:ext cx="601409" cy="934704"/>
            </a:xfrm>
            <a:prstGeom prst="rect">
              <a:avLst/>
            </a:prstGeom>
          </p:spPr>
        </p:pic>
        <p:pic>
          <p:nvPicPr>
            <p:cNvPr id="92" name="圖片 91">
              <a:extLst>
                <a:ext uri="{FF2B5EF4-FFF2-40B4-BE49-F238E27FC236}">
                  <a16:creationId xmlns:a16="http://schemas.microsoft.com/office/drawing/2014/main" id="{C6096365-48E4-4930-BFE5-A345792FF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8703" y="2737953"/>
              <a:ext cx="602242" cy="936000"/>
            </a:xfrm>
            <a:prstGeom prst="rect">
              <a:avLst/>
            </a:prstGeom>
          </p:spPr>
        </p:pic>
        <p:pic>
          <p:nvPicPr>
            <p:cNvPr id="59" name="圖片 58">
              <a:extLst>
                <a:ext uri="{FF2B5EF4-FFF2-40B4-BE49-F238E27FC236}">
                  <a16:creationId xmlns:a16="http://schemas.microsoft.com/office/drawing/2014/main" id="{8B3771E0-706F-4955-BF71-2B7F6D6BA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08703" y="2737953"/>
              <a:ext cx="602242" cy="936000"/>
            </a:xfrm>
            <a:prstGeom prst="rect">
              <a:avLst/>
            </a:prstGeom>
          </p:spPr>
        </p:pic>
      </p:grp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AF96C604-77F5-437E-9B98-A6D391DA32C8}"/>
              </a:ext>
            </a:extLst>
          </p:cNvPr>
          <p:cNvCxnSpPr>
            <a:cxnSpLocks/>
          </p:cNvCxnSpPr>
          <p:nvPr/>
        </p:nvCxnSpPr>
        <p:spPr>
          <a:xfrm>
            <a:off x="2821174" y="2386137"/>
            <a:ext cx="0" cy="4499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62B538E6-58CB-41BA-B306-72716AE4E1E1}"/>
              </a:ext>
            </a:extLst>
          </p:cNvPr>
          <p:cNvCxnSpPr>
            <a:cxnSpLocks/>
          </p:cNvCxnSpPr>
          <p:nvPr/>
        </p:nvCxnSpPr>
        <p:spPr>
          <a:xfrm>
            <a:off x="2821174" y="3573959"/>
            <a:ext cx="0" cy="4499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584C0267-B6C1-471B-A324-78BE62E4D6D3}"/>
              </a:ext>
            </a:extLst>
          </p:cNvPr>
          <p:cNvCxnSpPr>
            <a:cxnSpLocks/>
          </p:cNvCxnSpPr>
          <p:nvPr/>
        </p:nvCxnSpPr>
        <p:spPr>
          <a:xfrm>
            <a:off x="7121937" y="2386137"/>
            <a:ext cx="0" cy="4499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7E8C2AF4-8EE5-46EB-BC71-C86778443AF8}"/>
              </a:ext>
            </a:extLst>
          </p:cNvPr>
          <p:cNvCxnSpPr>
            <a:cxnSpLocks/>
          </p:cNvCxnSpPr>
          <p:nvPr/>
        </p:nvCxnSpPr>
        <p:spPr>
          <a:xfrm>
            <a:off x="7121937" y="3573959"/>
            <a:ext cx="0" cy="4499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42429DC5-513C-4468-BCA3-435CA8E68657}"/>
              </a:ext>
            </a:extLst>
          </p:cNvPr>
          <p:cNvCxnSpPr>
            <a:cxnSpLocks/>
          </p:cNvCxnSpPr>
          <p:nvPr/>
        </p:nvCxnSpPr>
        <p:spPr>
          <a:xfrm>
            <a:off x="7121937" y="4761781"/>
            <a:ext cx="0" cy="4499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F48476F6-064D-44EF-8EE0-1187D8523C10}"/>
              </a:ext>
            </a:extLst>
          </p:cNvPr>
          <p:cNvCxnSpPr>
            <a:cxnSpLocks/>
            <a:stCxn id="70" idx="2"/>
            <a:endCxn id="61" idx="0"/>
          </p:cNvCxnSpPr>
          <p:nvPr/>
        </p:nvCxnSpPr>
        <p:spPr>
          <a:xfrm rot="5400000" flipH="1" flipV="1">
            <a:off x="3156465" y="1060300"/>
            <a:ext cx="3113491" cy="4287425"/>
          </a:xfrm>
          <a:prstGeom prst="bentConnector5">
            <a:avLst>
              <a:gd name="adj1" fmla="val -24856"/>
              <a:gd name="adj2" fmla="val 43934"/>
              <a:gd name="adj3" fmla="val 10976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Google Shape;197;p11">
            <a:extLst>
              <a:ext uri="{FF2B5EF4-FFF2-40B4-BE49-F238E27FC236}">
                <a16:creationId xmlns:a16="http://schemas.microsoft.com/office/drawing/2014/main" id="{4AE9BCD3-709D-4F71-B7B2-549687840A1C}"/>
              </a:ext>
            </a:extLst>
          </p:cNvPr>
          <p:cNvSpPr/>
          <p:nvPr/>
        </p:nvSpPr>
        <p:spPr>
          <a:xfrm>
            <a:off x="6112192" y="600062"/>
            <a:ext cx="189253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連續輸入對的密碼時，程式應該運行的狀態</a:t>
            </a:r>
            <a:endParaRPr lang="en-US" altLang="zh-TW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4469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id="{C0E8755C-ED71-4E8A-9C05-C94D72F7541A}"/>
              </a:ext>
            </a:extLst>
          </p:cNvPr>
          <p:cNvSpPr txBox="1">
            <a:spLocks/>
          </p:cNvSpPr>
          <p:nvPr/>
        </p:nvSpPr>
        <p:spPr>
          <a:xfrm>
            <a:off x="4572000" y="5145400"/>
            <a:ext cx="5594464" cy="1093476"/>
          </a:xfrm>
          <a:prstGeom prst="rect">
            <a:avLst/>
          </a:prstGeom>
        </p:spPr>
        <p:txBody>
          <a:bodyPr/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>
                <a:solidFill>
                  <a:schemeClr val="bg1"/>
                </a:solidFill>
              </a:rPr>
              <a:t>File type: pdf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File name: Lab7_(Number of team)_report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Deadline:</a:t>
            </a:r>
            <a:r>
              <a:rPr lang="zh-TW" altLang="en-US" sz="1600" dirty="0">
                <a:solidFill>
                  <a:schemeClr val="bg1"/>
                </a:solidFill>
              </a:rPr>
              <a:t> </a:t>
            </a:r>
            <a:r>
              <a:rPr lang="en-US" altLang="zh-TW" sz="1600" dirty="0">
                <a:solidFill>
                  <a:schemeClr val="bg1"/>
                </a:solidFill>
              </a:rPr>
              <a:t>2022/05/11 23:59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FE8375-671C-404B-B124-C1EA1618F821}"/>
              </a:ext>
            </a:extLst>
          </p:cNvPr>
          <p:cNvSpPr txBox="1"/>
          <p:nvPr/>
        </p:nvSpPr>
        <p:spPr>
          <a:xfrm flipH="1">
            <a:off x="477474" y="1408927"/>
            <a:ext cx="6001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The report should include …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6B9DA97-83DB-4AD1-8425-60D663D9F7DF}"/>
              </a:ext>
            </a:extLst>
          </p:cNvPr>
          <p:cNvSpPr>
            <a:spLocks noGrp="1" noRot="1" noChangeArrowheads="1"/>
          </p:cNvSpPr>
          <p:nvPr/>
        </p:nvSpPr>
        <p:spPr bwMode="auto">
          <a:xfrm>
            <a:off x="477474" y="499813"/>
            <a:ext cx="7467600" cy="93470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defRPr/>
            </a:pPr>
            <a:r>
              <a:rPr lang="en-US" altLang="zh-TW" sz="4800" dirty="0">
                <a:solidFill>
                  <a:schemeClr val="bg1"/>
                </a:solidFill>
              </a:rPr>
              <a:t>Report of lab 7 (4%)</a:t>
            </a:r>
            <a:endParaRPr lang="zh-TW" altLang="en-US" sz="4800" b="1" cap="none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50F741-DF58-4FE1-BF46-F5E2068E212F}"/>
              </a:ext>
            </a:extLst>
          </p:cNvPr>
          <p:cNvSpPr/>
          <p:nvPr/>
        </p:nvSpPr>
        <p:spPr>
          <a:xfrm>
            <a:off x="1441203" y="2485894"/>
            <a:ext cx="8222914" cy="20005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zh-TW" altLang="en-US" sz="2000" dirty="0">
                <a:ln w="0"/>
                <a:solidFill>
                  <a:schemeClr val="bg1"/>
                </a:solidFill>
              </a:rPr>
              <a:t>請畫出實驗</a:t>
            </a:r>
            <a:r>
              <a:rPr lang="en-US" altLang="zh-TW" sz="2000" dirty="0">
                <a:ln w="0"/>
                <a:solidFill>
                  <a:schemeClr val="bg1"/>
                </a:solidFill>
              </a:rPr>
              <a:t>FSM</a:t>
            </a:r>
            <a:r>
              <a:rPr lang="zh-TW" altLang="en-US" sz="2000" dirty="0">
                <a:ln w="0"/>
                <a:solidFill>
                  <a:schemeClr val="bg1"/>
                </a:solidFill>
              </a:rPr>
              <a:t>的真值表。</a:t>
            </a:r>
            <a:endParaRPr lang="en-US" altLang="zh-TW" sz="2000" dirty="0">
              <a:ln w="0"/>
              <a:solidFill>
                <a:schemeClr val="bg1"/>
              </a:solidFill>
            </a:endParaRPr>
          </a:p>
          <a:p>
            <a:pPr marL="914400" indent="-914400">
              <a:buFont typeface="+mj-lt"/>
              <a:buAutoNum type="arabicPeriod"/>
            </a:pPr>
            <a:r>
              <a:rPr lang="zh-TW" altLang="en-US" sz="2000" dirty="0">
                <a:ln w="0"/>
                <a:solidFill>
                  <a:schemeClr val="bg1"/>
                </a:solidFill>
              </a:rPr>
              <a:t>請畫出實驗</a:t>
            </a:r>
            <a:r>
              <a:rPr lang="en-US" altLang="zh-TW" sz="2000" dirty="0">
                <a:ln w="0"/>
                <a:solidFill>
                  <a:schemeClr val="bg1"/>
                </a:solidFill>
              </a:rPr>
              <a:t>FSM</a:t>
            </a:r>
            <a:r>
              <a:rPr lang="zh-TW" altLang="en-US" sz="2000" dirty="0">
                <a:ln w="0"/>
                <a:solidFill>
                  <a:schemeClr val="bg1"/>
                </a:solidFill>
              </a:rPr>
              <a:t>的狀態圖。</a:t>
            </a:r>
            <a:endParaRPr lang="en-US" altLang="zh-TW" sz="2000" dirty="0">
              <a:ln w="0"/>
              <a:solidFill>
                <a:schemeClr val="bg1"/>
              </a:solidFill>
            </a:endParaRPr>
          </a:p>
          <a:p>
            <a:pPr marL="914400" indent="-914400">
              <a:buFont typeface="+mj-lt"/>
              <a:buAutoNum type="arabicPeriod"/>
            </a:pPr>
            <a:r>
              <a:rPr lang="zh-TW" altLang="en-US" sz="2000" dirty="0">
                <a:ln w="0"/>
                <a:solidFill>
                  <a:schemeClr val="bg1"/>
                </a:solidFill>
              </a:rPr>
              <a:t>請畫出實驗</a:t>
            </a:r>
            <a:r>
              <a:rPr lang="en-US" altLang="zh-TW" sz="2000" dirty="0">
                <a:ln w="0"/>
                <a:solidFill>
                  <a:schemeClr val="bg1"/>
                </a:solidFill>
              </a:rPr>
              <a:t>FSM</a:t>
            </a:r>
            <a:r>
              <a:rPr lang="zh-TW" altLang="en-US" sz="2000" dirty="0">
                <a:ln w="0"/>
                <a:solidFill>
                  <a:schemeClr val="bg1"/>
                </a:solidFill>
              </a:rPr>
              <a:t>的電路圖。</a:t>
            </a:r>
            <a:endParaRPr lang="en-US" altLang="zh-TW" sz="2000" dirty="0">
              <a:solidFill>
                <a:schemeClr val="bg1"/>
              </a:solidFill>
            </a:endParaRPr>
          </a:p>
          <a:p>
            <a:pPr marL="914400" indent="-914400">
              <a:buFont typeface="+mj-lt"/>
              <a:buAutoNum type="arabicPeriod"/>
            </a:pPr>
            <a:r>
              <a:rPr lang="zh-TW" altLang="en-US" sz="2000" dirty="0">
                <a:solidFill>
                  <a:schemeClr val="bg1"/>
                </a:solidFill>
              </a:rPr>
              <a:t>心得與討論</a:t>
            </a:r>
            <a:endParaRPr lang="en-US" altLang="zh-TW" sz="2000" dirty="0">
              <a:solidFill>
                <a:schemeClr val="bg1"/>
              </a:solidFill>
            </a:endParaRPr>
          </a:p>
          <a:p>
            <a:pPr marL="914400" indent="-914400">
              <a:buFont typeface="+mj-lt"/>
              <a:buAutoNum type="arabicPeriod"/>
            </a:pPr>
            <a:r>
              <a:rPr lang="zh-TW" altLang="en-US" sz="2000" dirty="0">
                <a:solidFill>
                  <a:schemeClr val="bg1"/>
                </a:solidFill>
              </a:rPr>
              <a:t>題目難度</a:t>
            </a:r>
            <a:r>
              <a:rPr lang="en-US" altLang="zh-TW" sz="2000" dirty="0">
                <a:solidFill>
                  <a:schemeClr val="bg1"/>
                </a:solidFill>
              </a:rPr>
              <a:t>:</a:t>
            </a:r>
            <a:r>
              <a:rPr lang="zh-TW" altLang="en-US" sz="2000" dirty="0">
                <a:solidFill>
                  <a:schemeClr val="bg1"/>
                </a:solidFill>
              </a:rPr>
              <a:t> 超難</a:t>
            </a:r>
            <a:r>
              <a:rPr lang="en-US" altLang="zh-TW" sz="2000" dirty="0">
                <a:solidFill>
                  <a:schemeClr val="bg1"/>
                </a:solidFill>
              </a:rPr>
              <a:t>/</a:t>
            </a:r>
            <a:r>
              <a:rPr lang="zh-TW" altLang="en-US" sz="2000" dirty="0">
                <a:solidFill>
                  <a:schemeClr val="bg1"/>
                </a:solidFill>
              </a:rPr>
              <a:t>難</a:t>
            </a:r>
            <a:r>
              <a:rPr lang="en-US" altLang="zh-TW" sz="2000" dirty="0">
                <a:solidFill>
                  <a:schemeClr val="bg1"/>
                </a:solidFill>
              </a:rPr>
              <a:t>/</a:t>
            </a:r>
            <a:r>
              <a:rPr lang="zh-TW" altLang="en-US" sz="2000" dirty="0">
                <a:solidFill>
                  <a:schemeClr val="bg1"/>
                </a:solidFill>
              </a:rPr>
              <a:t>普</a:t>
            </a:r>
            <a:r>
              <a:rPr lang="en-US" altLang="zh-TW" sz="2000" dirty="0">
                <a:solidFill>
                  <a:schemeClr val="bg1"/>
                </a:solidFill>
              </a:rPr>
              <a:t>/</a:t>
            </a:r>
            <a:r>
              <a:rPr lang="zh-TW" altLang="en-US" sz="2000" dirty="0">
                <a:solidFill>
                  <a:schemeClr val="bg1"/>
                </a:solidFill>
              </a:rPr>
              <a:t>易</a:t>
            </a:r>
            <a:r>
              <a:rPr lang="en-US" altLang="zh-TW" sz="2000" dirty="0">
                <a:solidFill>
                  <a:schemeClr val="bg1"/>
                </a:solidFill>
              </a:rPr>
              <a:t>/</a:t>
            </a:r>
            <a:r>
              <a:rPr lang="zh-TW" altLang="en-US" sz="2000" dirty="0">
                <a:solidFill>
                  <a:schemeClr val="bg1"/>
                </a:solidFill>
              </a:rPr>
              <a:t>超易</a:t>
            </a:r>
            <a:endParaRPr lang="en-US" altLang="zh-TW" sz="2000" dirty="0">
              <a:solidFill>
                <a:schemeClr val="bg1"/>
              </a:solidFill>
            </a:endParaRPr>
          </a:p>
          <a:p>
            <a:pPr marL="914400" indent="-914400">
              <a:buFont typeface="+mj-lt"/>
              <a:buAutoNum type="arabicPeriod"/>
            </a:pPr>
            <a:endParaRPr lang="zh-TW" altLang="en-US" sz="2400" b="0" cap="none" spc="0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31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6;p2">
            <a:extLst>
              <a:ext uri="{FF2B5EF4-FFF2-40B4-BE49-F238E27FC236}">
                <a16:creationId xmlns:a16="http://schemas.microsoft.com/office/drawing/2014/main" id="{92E72DF1-B766-4476-A7AF-62E6D98DA9E0}"/>
              </a:ext>
            </a:extLst>
          </p:cNvPr>
          <p:cNvSpPr txBox="1"/>
          <p:nvPr/>
        </p:nvSpPr>
        <p:spPr>
          <a:xfrm>
            <a:off x="0" y="0"/>
            <a:ext cx="7059324" cy="1444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Clr>
                <a:schemeClr val="dk1"/>
              </a:buClr>
              <a:buSzPts val="6000"/>
            </a:pPr>
            <a:r>
              <a:rPr lang="en-US" altLang="zh-TW" sz="6000" b="1" dirty="0">
                <a:solidFill>
                  <a:schemeClr val="dk1"/>
                </a:solidFill>
                <a:latin typeface="Twentieth Century"/>
                <a:sym typeface="Twentieth Century"/>
              </a:rPr>
              <a:t> Probability(1/3)</a:t>
            </a:r>
            <a:endParaRPr dirty="0"/>
          </a:p>
        </p:txBody>
      </p:sp>
      <p:sp>
        <p:nvSpPr>
          <p:cNvPr id="4" name="Google Shape;197;p11">
            <a:extLst>
              <a:ext uri="{FF2B5EF4-FFF2-40B4-BE49-F238E27FC236}">
                <a16:creationId xmlns:a16="http://schemas.microsoft.com/office/drawing/2014/main" id="{2C059320-46DD-482A-8DC2-C4684B16F7FA}"/>
              </a:ext>
            </a:extLst>
          </p:cNvPr>
          <p:cNvSpPr/>
          <p:nvPr/>
        </p:nvSpPr>
        <p:spPr>
          <a:xfrm>
            <a:off x="5983728" y="2431970"/>
            <a:ext cx="242571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x = rand() % 100;</a:t>
            </a:r>
            <a:endParaRPr lang="en-US" altLang="zh-TW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CAF6997-6232-4B22-B271-EF0112684578}"/>
              </a:ext>
            </a:extLst>
          </p:cNvPr>
          <p:cNvCxnSpPr>
            <a:cxnSpLocks/>
          </p:cNvCxnSpPr>
          <p:nvPr/>
        </p:nvCxnSpPr>
        <p:spPr>
          <a:xfrm flipV="1">
            <a:off x="3680389" y="2877424"/>
            <a:ext cx="1378172" cy="89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Google Shape;197;p11">
            <a:extLst>
              <a:ext uri="{FF2B5EF4-FFF2-40B4-BE49-F238E27FC236}">
                <a16:creationId xmlns:a16="http://schemas.microsoft.com/office/drawing/2014/main" id="{2D58836B-F89D-4565-B24B-351AFE633E4E}"/>
              </a:ext>
            </a:extLst>
          </p:cNvPr>
          <p:cNvSpPr/>
          <p:nvPr/>
        </p:nvSpPr>
        <p:spPr>
          <a:xfrm>
            <a:off x="4124799" y="3010574"/>
            <a:ext cx="65692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40%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0F8433E-91A9-4C6D-BA66-0971B38A0B52}"/>
              </a:ext>
            </a:extLst>
          </p:cNvPr>
          <p:cNvCxnSpPr>
            <a:cxnSpLocks/>
          </p:cNvCxnSpPr>
          <p:nvPr/>
        </p:nvCxnSpPr>
        <p:spPr>
          <a:xfrm>
            <a:off x="3680389" y="3770656"/>
            <a:ext cx="1378172" cy="89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Google Shape;197;p11">
            <a:extLst>
              <a:ext uri="{FF2B5EF4-FFF2-40B4-BE49-F238E27FC236}">
                <a16:creationId xmlns:a16="http://schemas.microsoft.com/office/drawing/2014/main" id="{71C6B89F-2DBC-434A-9BA1-55AECB51A352}"/>
              </a:ext>
            </a:extLst>
          </p:cNvPr>
          <p:cNvSpPr/>
          <p:nvPr/>
        </p:nvSpPr>
        <p:spPr>
          <a:xfrm>
            <a:off x="4243537" y="3947748"/>
            <a:ext cx="65692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60%</a:t>
            </a:r>
          </a:p>
        </p:txBody>
      </p:sp>
      <p:sp>
        <p:nvSpPr>
          <p:cNvPr id="19" name="Google Shape;197;p11">
            <a:extLst>
              <a:ext uri="{FF2B5EF4-FFF2-40B4-BE49-F238E27FC236}">
                <a16:creationId xmlns:a16="http://schemas.microsoft.com/office/drawing/2014/main" id="{5C67F9B9-8BB4-4A9A-A3F0-6417DF318B34}"/>
              </a:ext>
            </a:extLst>
          </p:cNvPr>
          <p:cNvSpPr/>
          <p:nvPr/>
        </p:nvSpPr>
        <p:spPr>
          <a:xfrm>
            <a:off x="5058561" y="2611694"/>
            <a:ext cx="58433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成功</a:t>
            </a:r>
            <a:endParaRPr lang="en-US" altLang="zh-TW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" name="Google Shape;197;p11">
            <a:extLst>
              <a:ext uri="{FF2B5EF4-FFF2-40B4-BE49-F238E27FC236}">
                <a16:creationId xmlns:a16="http://schemas.microsoft.com/office/drawing/2014/main" id="{C73027FA-1810-4DE6-8C55-4993D238A2C3}"/>
              </a:ext>
            </a:extLst>
          </p:cNvPr>
          <p:cNvSpPr/>
          <p:nvPr/>
        </p:nvSpPr>
        <p:spPr>
          <a:xfrm>
            <a:off x="5125673" y="4510020"/>
            <a:ext cx="58433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失敗</a:t>
            </a:r>
            <a:endParaRPr lang="en-US" altLang="zh-TW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52" name="Picture 4" descr="星力系統所加的能力(星力增幅統整表) (未完成...好累好累) - gameboy82516的創作- 巴哈姆特">
            <a:extLst>
              <a:ext uri="{FF2B5EF4-FFF2-40B4-BE49-F238E27FC236}">
                <a16:creationId xmlns:a16="http://schemas.microsoft.com/office/drawing/2014/main" id="{1E7A5712-9661-4BE4-8CE2-A91E3EE65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13" y="2360956"/>
            <a:ext cx="32670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Google Shape;197;p11">
            <a:extLst>
              <a:ext uri="{FF2B5EF4-FFF2-40B4-BE49-F238E27FC236}">
                <a16:creationId xmlns:a16="http://schemas.microsoft.com/office/drawing/2014/main" id="{10434992-28F9-4BA3-9593-E841B3C04DE5}"/>
              </a:ext>
            </a:extLst>
          </p:cNvPr>
          <p:cNvSpPr/>
          <p:nvPr/>
        </p:nvSpPr>
        <p:spPr>
          <a:xfrm>
            <a:off x="6436733" y="3641040"/>
            <a:ext cx="242571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if(x &lt; 40) </a:t>
            </a:r>
          </a:p>
          <a:p>
            <a:pPr lvl="0"/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成功</a:t>
            </a:r>
            <a:endParaRPr lang="en-US" altLang="zh-TW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</a:p>
          <a:p>
            <a:pPr lvl="0"/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失敗</a:t>
            </a:r>
            <a:endParaRPr lang="en-US" altLang="zh-TW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" name="Google Shape;197;p11">
            <a:extLst>
              <a:ext uri="{FF2B5EF4-FFF2-40B4-BE49-F238E27FC236}">
                <a16:creationId xmlns:a16="http://schemas.microsoft.com/office/drawing/2014/main" id="{EBCB6541-D32C-40D6-8758-95D056BC6840}"/>
              </a:ext>
            </a:extLst>
          </p:cNvPr>
          <p:cNvSpPr/>
          <p:nvPr/>
        </p:nvSpPr>
        <p:spPr>
          <a:xfrm>
            <a:off x="6436733" y="2968944"/>
            <a:ext cx="121090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x = 0 ~ 99</a:t>
            </a:r>
            <a:endParaRPr lang="en-US" altLang="zh-TW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" name="Google Shape;197;p11">
            <a:extLst>
              <a:ext uri="{FF2B5EF4-FFF2-40B4-BE49-F238E27FC236}">
                <a16:creationId xmlns:a16="http://schemas.microsoft.com/office/drawing/2014/main" id="{35935B89-7DC2-4D5C-8628-25565E1C72BD}"/>
              </a:ext>
            </a:extLst>
          </p:cNvPr>
          <p:cNvSpPr/>
          <p:nvPr/>
        </p:nvSpPr>
        <p:spPr>
          <a:xfrm>
            <a:off x="5832909" y="1894996"/>
            <a:ext cx="272734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如何寫出具有機率性質的程式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7061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6;p2">
            <a:extLst>
              <a:ext uri="{FF2B5EF4-FFF2-40B4-BE49-F238E27FC236}">
                <a16:creationId xmlns:a16="http://schemas.microsoft.com/office/drawing/2014/main" id="{92E72DF1-B766-4476-A7AF-62E6D98DA9E0}"/>
              </a:ext>
            </a:extLst>
          </p:cNvPr>
          <p:cNvSpPr txBox="1"/>
          <p:nvPr/>
        </p:nvSpPr>
        <p:spPr>
          <a:xfrm>
            <a:off x="0" y="0"/>
            <a:ext cx="7059324" cy="1444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Clr>
                <a:schemeClr val="dk1"/>
              </a:buClr>
              <a:buSzPts val="6000"/>
            </a:pPr>
            <a:r>
              <a:rPr lang="en-US" altLang="zh-TW" sz="6000" b="1" dirty="0">
                <a:solidFill>
                  <a:schemeClr val="dk1"/>
                </a:solidFill>
                <a:latin typeface="Twentieth Century"/>
                <a:sym typeface="Twentieth Century"/>
              </a:rPr>
              <a:t> Probability(2/3)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EC12A5B-FCA1-4A3F-9E88-5440EC1B5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219" y="1110784"/>
            <a:ext cx="4391561" cy="2909469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B6A4C6B-C947-40C1-98E9-3AD242755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322302"/>
              </p:ext>
            </p:extLst>
          </p:nvPr>
        </p:nvGraphicFramePr>
        <p:xfrm>
          <a:off x="1648634" y="4001964"/>
          <a:ext cx="5846730" cy="1965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2730">
                  <a:extLst>
                    <a:ext uri="{9D8B030D-6E8A-4147-A177-3AD203B41FA5}">
                      <a16:colId xmlns:a16="http://schemas.microsoft.com/office/drawing/2014/main" val="3956140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879091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4480923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8765518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9148171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179605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4957488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784023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1135667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401295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592233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0622156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84105711"/>
                    </a:ext>
                  </a:extLst>
                </a:gridCol>
              </a:tblGrid>
              <a:tr h="37736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t(ns)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2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3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6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8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9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10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11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2115811"/>
                  </a:ext>
                </a:extLst>
              </a:tr>
              <a:tr h="37736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a~f</a:t>
                      </a:r>
                      <a:endParaRPr kumimoji="0" lang="en-US" altLang="zh-TW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7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8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5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7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8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5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7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8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67536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47484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484184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81320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405342"/>
                  </a:ext>
                </a:extLst>
              </a:tr>
            </a:tbl>
          </a:graphicData>
        </a:graphic>
      </p:graphicFrame>
      <p:sp>
        <p:nvSpPr>
          <p:cNvPr id="6" name="Google Shape;197;p11">
            <a:extLst>
              <a:ext uri="{FF2B5EF4-FFF2-40B4-BE49-F238E27FC236}">
                <a16:creationId xmlns:a16="http://schemas.microsoft.com/office/drawing/2014/main" id="{5E071509-5F62-4F55-AE2F-7CEF86278D52}"/>
              </a:ext>
            </a:extLst>
          </p:cNvPr>
          <p:cNvSpPr/>
          <p:nvPr/>
        </p:nvSpPr>
        <p:spPr>
          <a:xfrm>
            <a:off x="802314" y="3429000"/>
            <a:ext cx="272734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合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七段顯示器運行方式：</a:t>
            </a:r>
            <a:endParaRPr lang="en-US" altLang="zh-TW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快速的輪流閃爍</a:t>
            </a:r>
            <a:endParaRPr lang="en-US" altLang="zh-TW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3576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6;p2">
            <a:extLst>
              <a:ext uri="{FF2B5EF4-FFF2-40B4-BE49-F238E27FC236}">
                <a16:creationId xmlns:a16="http://schemas.microsoft.com/office/drawing/2014/main" id="{92E72DF1-B766-4476-A7AF-62E6D98DA9E0}"/>
              </a:ext>
            </a:extLst>
          </p:cNvPr>
          <p:cNvSpPr txBox="1"/>
          <p:nvPr/>
        </p:nvSpPr>
        <p:spPr>
          <a:xfrm>
            <a:off x="0" y="0"/>
            <a:ext cx="7059324" cy="1444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Clr>
                <a:schemeClr val="dk1"/>
              </a:buClr>
              <a:buSzPts val="6000"/>
            </a:pPr>
            <a:r>
              <a:rPr lang="en-US" altLang="zh-TW" sz="6000" b="1" dirty="0">
                <a:solidFill>
                  <a:schemeClr val="dk1"/>
                </a:solidFill>
                <a:latin typeface="Twentieth Century"/>
                <a:sym typeface="Twentieth Century"/>
              </a:rPr>
              <a:t> Probability(3/3)</a:t>
            </a:r>
            <a:endParaRPr dirty="0"/>
          </a:p>
        </p:txBody>
      </p:sp>
      <p:pic>
        <p:nvPicPr>
          <p:cNvPr id="6" name="Picture 23">
            <a:extLst>
              <a:ext uri="{FF2B5EF4-FFF2-40B4-BE49-F238E27FC236}">
                <a16:creationId xmlns:a16="http://schemas.microsoft.com/office/drawing/2014/main" id="{C2127BD4-3EB0-4E81-B990-BD42B531B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8" r="12112" b="10310"/>
          <a:stretch>
            <a:fillRect/>
          </a:stretch>
        </p:blipFill>
        <p:spPr bwMode="auto">
          <a:xfrm>
            <a:off x="3592312" y="1511789"/>
            <a:ext cx="1095373" cy="170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Google Shape;197;p11">
            <a:extLst>
              <a:ext uri="{FF2B5EF4-FFF2-40B4-BE49-F238E27FC236}">
                <a16:creationId xmlns:a16="http://schemas.microsoft.com/office/drawing/2014/main" id="{08574959-184A-4A8A-AB5C-9D8322A75FFD}"/>
              </a:ext>
            </a:extLst>
          </p:cNvPr>
          <p:cNvSpPr/>
          <p:nvPr/>
        </p:nvSpPr>
        <p:spPr>
          <a:xfrm>
            <a:off x="6631364" y="3993410"/>
            <a:ext cx="121090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恆亮</a:t>
            </a:r>
            <a:endParaRPr lang="en-US" altLang="zh-TW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F87A672-877B-4FFA-B0D4-6D875D7DF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538361"/>
              </p:ext>
            </p:extLst>
          </p:nvPr>
        </p:nvGraphicFramePr>
        <p:xfrm>
          <a:off x="1648634" y="3581054"/>
          <a:ext cx="4982730" cy="1360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2730">
                  <a:extLst>
                    <a:ext uri="{9D8B030D-6E8A-4147-A177-3AD203B41FA5}">
                      <a16:colId xmlns:a16="http://schemas.microsoft.com/office/drawing/2014/main" val="3956140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879091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4480923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8765518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9148171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179605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4957488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784023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1135667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401295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59223379"/>
                    </a:ext>
                  </a:extLst>
                </a:gridCol>
              </a:tblGrid>
              <a:tr h="37736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t(ns)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2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3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6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8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9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2115811"/>
                  </a:ext>
                </a:extLst>
              </a:tr>
              <a:tr h="37736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67536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47484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4" marR="28444" marT="2844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4841845"/>
                  </a:ext>
                </a:extLst>
              </a:tr>
            </a:tbl>
          </a:graphicData>
        </a:graphic>
      </p:graphicFrame>
      <p:sp>
        <p:nvSpPr>
          <p:cNvPr id="11" name="Google Shape;197;p11">
            <a:extLst>
              <a:ext uri="{FF2B5EF4-FFF2-40B4-BE49-F238E27FC236}">
                <a16:creationId xmlns:a16="http://schemas.microsoft.com/office/drawing/2014/main" id="{20A9AE65-D59C-465E-9C78-FB366A3EDF81}"/>
              </a:ext>
            </a:extLst>
          </p:cNvPr>
          <p:cNvSpPr/>
          <p:nvPr/>
        </p:nvSpPr>
        <p:spPr>
          <a:xfrm>
            <a:off x="6631364" y="4330266"/>
            <a:ext cx="121090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50%</a:t>
            </a:r>
          </a:p>
        </p:txBody>
      </p:sp>
      <p:sp>
        <p:nvSpPr>
          <p:cNvPr id="12" name="Google Shape;197;p11">
            <a:extLst>
              <a:ext uri="{FF2B5EF4-FFF2-40B4-BE49-F238E27FC236}">
                <a16:creationId xmlns:a16="http://schemas.microsoft.com/office/drawing/2014/main" id="{5C9B6023-3031-4E37-B3C8-508F0CAB096F}"/>
              </a:ext>
            </a:extLst>
          </p:cNvPr>
          <p:cNvSpPr/>
          <p:nvPr/>
        </p:nvSpPr>
        <p:spPr>
          <a:xfrm>
            <a:off x="6631364" y="4631348"/>
            <a:ext cx="121090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閃爍</a:t>
            </a:r>
            <a:endParaRPr lang="en-US" altLang="zh-TW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Google Shape;197;p11">
            <a:extLst>
              <a:ext uri="{FF2B5EF4-FFF2-40B4-BE49-F238E27FC236}">
                <a16:creationId xmlns:a16="http://schemas.microsoft.com/office/drawing/2014/main" id="{650E7C10-FCFA-4CF2-9212-A4AC4EFD45A2}"/>
              </a:ext>
            </a:extLst>
          </p:cNvPr>
          <p:cNvSpPr/>
          <p:nvPr/>
        </p:nvSpPr>
        <p:spPr>
          <a:xfrm>
            <a:off x="802314" y="2905820"/>
            <a:ext cx="272734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閃爍 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肉眼可見的消失</a:t>
            </a:r>
            <a:endParaRPr lang="en-US" altLang="zh-TW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亮度 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肉眼跟不上的閃爍</a:t>
            </a:r>
            <a:endParaRPr lang="en-US" altLang="zh-TW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0802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1906533D-2507-4D78-892D-D780C4D0D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30" y="1301153"/>
            <a:ext cx="5453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Sequence Recognizer “11” (Mealy)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B137164-C7BC-4791-BE89-299574056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2" y="5569743"/>
            <a:ext cx="4062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ea typeface="新細明體" panose="02020500000000000000" pitchFamily="18" charset="-120"/>
              </a:rPr>
              <a:t>(a) State diagram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B2CC65A-6472-41D2-833B-877612463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499" y="5563393"/>
            <a:ext cx="288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600">
                <a:solidFill>
                  <a:schemeClr val="bg1"/>
                </a:solidFill>
                <a:ea typeface="新細明體" panose="02020500000000000000" pitchFamily="18" charset="-120"/>
              </a:rPr>
              <a:t>(b) ASM chart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B9E7A44-C3B9-4737-A270-69328143E92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" y="2966243"/>
            <a:ext cx="5094287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C7468D5-BEBD-443A-8314-C7FD3AA4496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299" y="1569243"/>
            <a:ext cx="2979738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Google Shape;96;p2">
            <a:extLst>
              <a:ext uri="{FF2B5EF4-FFF2-40B4-BE49-F238E27FC236}">
                <a16:creationId xmlns:a16="http://schemas.microsoft.com/office/drawing/2014/main" id="{01FBB7EA-4802-46C2-9223-B483EE3BA37B}"/>
              </a:ext>
            </a:extLst>
          </p:cNvPr>
          <p:cNvSpPr txBox="1"/>
          <p:nvPr/>
        </p:nvSpPr>
        <p:spPr>
          <a:xfrm>
            <a:off x="0" y="0"/>
            <a:ext cx="7059324" cy="1444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lang="en-US" altLang="zh-TW" sz="6000" b="1" dirty="0">
                <a:solidFill>
                  <a:schemeClr val="dk1"/>
                </a:solidFill>
                <a:latin typeface="Twentieth Century"/>
                <a:sym typeface="Twentieth Century"/>
              </a:rPr>
              <a:t> FSM(1/5)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294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0AFDAF3-089B-433E-A033-CCF00DC7FB7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099" y="2348917"/>
            <a:ext cx="3538101" cy="322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4275562-A8D9-4CEC-B2C4-0787C96FE83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7" y="1334294"/>
            <a:ext cx="1516063" cy="421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7ECC5A0C-BA1B-4A55-8239-38ACC5535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30" y="1301153"/>
            <a:ext cx="5453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Sequence Recognizer “11” (Moore)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01D2E40-507B-4BBC-9966-776A9AC77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2" y="5569743"/>
            <a:ext cx="4062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600">
                <a:solidFill>
                  <a:schemeClr val="bg1"/>
                </a:solidFill>
                <a:ea typeface="新細明體" panose="02020500000000000000" pitchFamily="18" charset="-120"/>
              </a:rPr>
              <a:t>(a) State diagram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F02DB771-4FED-43C5-96B1-D97EA469D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499" y="5563393"/>
            <a:ext cx="288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600">
                <a:solidFill>
                  <a:schemeClr val="bg1"/>
                </a:solidFill>
                <a:ea typeface="新細明體" panose="02020500000000000000" pitchFamily="18" charset="-120"/>
              </a:rPr>
              <a:t>(b) ASM chart</a:t>
            </a:r>
          </a:p>
        </p:txBody>
      </p:sp>
      <p:sp>
        <p:nvSpPr>
          <p:cNvPr id="9" name="Google Shape;96;p2">
            <a:extLst>
              <a:ext uri="{FF2B5EF4-FFF2-40B4-BE49-F238E27FC236}">
                <a16:creationId xmlns:a16="http://schemas.microsoft.com/office/drawing/2014/main" id="{7BFF0775-3933-4B6C-B54E-F0A6783130AE}"/>
              </a:ext>
            </a:extLst>
          </p:cNvPr>
          <p:cNvSpPr txBox="1"/>
          <p:nvPr/>
        </p:nvSpPr>
        <p:spPr>
          <a:xfrm>
            <a:off x="0" y="0"/>
            <a:ext cx="7059324" cy="1444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lang="en-US" altLang="zh-TW" sz="6000" b="1" dirty="0">
                <a:solidFill>
                  <a:schemeClr val="dk1"/>
                </a:solidFill>
                <a:latin typeface="Twentieth Century"/>
                <a:sym typeface="Twentieth Century"/>
              </a:rPr>
              <a:t> FSM(2/5)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514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6;p2">
            <a:extLst>
              <a:ext uri="{FF2B5EF4-FFF2-40B4-BE49-F238E27FC236}">
                <a16:creationId xmlns:a16="http://schemas.microsoft.com/office/drawing/2014/main" id="{92E72DF1-B766-4476-A7AF-62E6D98DA9E0}"/>
              </a:ext>
            </a:extLst>
          </p:cNvPr>
          <p:cNvSpPr txBox="1"/>
          <p:nvPr/>
        </p:nvSpPr>
        <p:spPr>
          <a:xfrm>
            <a:off x="0" y="0"/>
            <a:ext cx="7059324" cy="1444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lang="en-US" altLang="zh-TW" sz="6000" b="1" dirty="0">
                <a:solidFill>
                  <a:schemeClr val="dk1"/>
                </a:solidFill>
                <a:latin typeface="Twentieth Century"/>
                <a:sym typeface="Twentieth Century"/>
              </a:rPr>
              <a:t> FSM(3/5)</a:t>
            </a:r>
            <a:endParaRPr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88279EE-A6B8-4F0B-8BD2-E071F46FBBCC}"/>
              </a:ext>
            </a:extLst>
          </p:cNvPr>
          <p:cNvGrpSpPr/>
          <p:nvPr/>
        </p:nvGrpSpPr>
        <p:grpSpPr>
          <a:xfrm>
            <a:off x="2209716" y="1099711"/>
            <a:ext cx="4881377" cy="4996606"/>
            <a:chOff x="2209716" y="1099711"/>
            <a:chExt cx="4881377" cy="4996606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81F404F8-ED31-4768-9A6F-E92FE5F2F006}"/>
                </a:ext>
              </a:extLst>
            </p:cNvPr>
            <p:cNvGrpSpPr/>
            <p:nvPr/>
          </p:nvGrpSpPr>
          <p:grpSpPr>
            <a:xfrm rot="155166">
              <a:off x="3639315" y="1540329"/>
              <a:ext cx="1718214" cy="1209381"/>
              <a:chOff x="3666688" y="1320541"/>
              <a:chExt cx="2132436" cy="1209381"/>
            </a:xfrm>
          </p:grpSpPr>
          <p:sp>
            <p:nvSpPr>
              <p:cNvPr id="63" name="弧形 62">
                <a:extLst>
                  <a:ext uri="{FF2B5EF4-FFF2-40B4-BE49-F238E27FC236}">
                    <a16:creationId xmlns:a16="http://schemas.microsoft.com/office/drawing/2014/main" id="{C9EF766C-6379-4F53-A889-98E50C43D9E7}"/>
                  </a:ext>
                </a:extLst>
              </p:cNvPr>
              <p:cNvSpPr/>
              <p:nvPr/>
            </p:nvSpPr>
            <p:spPr>
              <a:xfrm>
                <a:off x="3666688" y="1320541"/>
                <a:ext cx="2124511" cy="1209381"/>
              </a:xfrm>
              <a:prstGeom prst="arc">
                <a:avLst>
                  <a:gd name="adj1" fmla="val 10807737"/>
                  <a:gd name="adj2" fmla="val 21241317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4" name="直線單箭頭接點 63">
                <a:extLst>
                  <a:ext uri="{FF2B5EF4-FFF2-40B4-BE49-F238E27FC236}">
                    <a16:creationId xmlns:a16="http://schemas.microsoft.com/office/drawing/2014/main" id="{7138ADF9-EC7B-4AE3-A89E-5C632EB2D5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6913" y="1843088"/>
                <a:ext cx="22211" cy="826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5" name="Text Box 19">
              <a:extLst>
                <a:ext uri="{FF2B5EF4-FFF2-40B4-BE49-F238E27FC236}">
                  <a16:creationId xmlns:a16="http://schemas.microsoft.com/office/drawing/2014/main" id="{1B2C7DFC-5F32-4AF7-8694-00A3539EE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3675" y="1540322"/>
              <a:ext cx="3914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en-GB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B62685D7-E42B-4B0E-80DF-7FF0D6CE36F9}"/>
                </a:ext>
              </a:extLst>
            </p:cNvPr>
            <p:cNvSpPr/>
            <p:nvPr/>
          </p:nvSpPr>
          <p:spPr>
            <a:xfrm>
              <a:off x="3038316" y="2081238"/>
              <a:ext cx="897622" cy="89762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/>
                <a:t>0/0</a:t>
              </a:r>
              <a:endParaRPr lang="zh-TW" altLang="en-US" sz="2000" dirty="0"/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6B107693-5966-43B4-828F-F2E8F261A740}"/>
                </a:ext>
              </a:extLst>
            </p:cNvPr>
            <p:cNvSpPr/>
            <p:nvPr/>
          </p:nvSpPr>
          <p:spPr>
            <a:xfrm>
              <a:off x="5201653" y="2081238"/>
              <a:ext cx="897622" cy="89762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/>
                <a:t>1/0</a:t>
              </a:r>
              <a:endParaRPr lang="zh-TW" altLang="en-US" sz="2000" dirty="0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1032B6A2-434B-41A9-84CE-5525C2D944BB}"/>
                </a:ext>
              </a:extLst>
            </p:cNvPr>
            <p:cNvSpPr/>
            <p:nvPr/>
          </p:nvSpPr>
          <p:spPr>
            <a:xfrm>
              <a:off x="5201653" y="4244575"/>
              <a:ext cx="897622" cy="89762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/>
                <a:t>2/0</a:t>
              </a:r>
              <a:endParaRPr lang="zh-TW" altLang="en-US" sz="2000" dirty="0"/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16106819-5471-492D-9D51-C238C61D3C2A}"/>
                </a:ext>
              </a:extLst>
            </p:cNvPr>
            <p:cNvSpPr/>
            <p:nvPr/>
          </p:nvSpPr>
          <p:spPr>
            <a:xfrm>
              <a:off x="3038316" y="4244575"/>
              <a:ext cx="897622" cy="89762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/>
                <a:t>3/1</a:t>
              </a:r>
              <a:endParaRPr lang="zh-TW" altLang="en-US" sz="2000" dirty="0"/>
            </a:p>
          </p:txBody>
        </p:sp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461B8C54-688C-4FBC-AD90-9CD648C86120}"/>
                </a:ext>
              </a:extLst>
            </p:cNvPr>
            <p:cNvCxnSpPr>
              <a:cxnSpLocks/>
            </p:cNvCxnSpPr>
            <p:nvPr/>
          </p:nvCxnSpPr>
          <p:spPr>
            <a:xfrm>
              <a:off x="3487127" y="1445966"/>
              <a:ext cx="0" cy="5777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Google Shape;197;p11">
              <a:extLst>
                <a:ext uri="{FF2B5EF4-FFF2-40B4-BE49-F238E27FC236}">
                  <a16:creationId xmlns:a16="http://schemas.microsoft.com/office/drawing/2014/main" id="{137EFB7D-1E82-4599-AE0A-BD11A1896B63}"/>
                </a:ext>
              </a:extLst>
            </p:cNvPr>
            <p:cNvSpPr/>
            <p:nvPr/>
          </p:nvSpPr>
          <p:spPr>
            <a:xfrm>
              <a:off x="3165202" y="1099711"/>
              <a:ext cx="744592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/>
              <a:r>
                <a:rPr lang="en-US" altLang="zh-TW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reset</a:t>
              </a:r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8F1827D9-7A44-45D5-BEDE-CF79145D4FCC}"/>
                </a:ext>
              </a:extLst>
            </p:cNvPr>
            <p:cNvGrpSpPr/>
            <p:nvPr/>
          </p:nvGrpSpPr>
          <p:grpSpPr>
            <a:xfrm rot="5400000">
              <a:off x="5179476" y="2978178"/>
              <a:ext cx="1718214" cy="1209381"/>
              <a:chOff x="3666688" y="1320541"/>
              <a:chExt cx="2132436" cy="1209381"/>
            </a:xfrm>
          </p:grpSpPr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9992C672-4EAA-4F46-B9FA-580CAD8FAE90}"/>
                  </a:ext>
                </a:extLst>
              </p:cNvPr>
              <p:cNvSpPr/>
              <p:nvPr/>
            </p:nvSpPr>
            <p:spPr>
              <a:xfrm>
                <a:off x="3666688" y="1320541"/>
                <a:ext cx="2124511" cy="1209381"/>
              </a:xfrm>
              <a:prstGeom prst="arc">
                <a:avLst>
                  <a:gd name="adj1" fmla="val 10807737"/>
                  <a:gd name="adj2" fmla="val 21241317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2" name="直線單箭頭接點 51">
                <a:extLst>
                  <a:ext uri="{FF2B5EF4-FFF2-40B4-BE49-F238E27FC236}">
                    <a16:creationId xmlns:a16="http://schemas.microsoft.com/office/drawing/2014/main" id="{A5BAD5B3-234E-419D-A582-2BCD24D2B1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6913" y="1843088"/>
                <a:ext cx="22211" cy="826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3" name="Text Box 19">
              <a:extLst>
                <a:ext uri="{FF2B5EF4-FFF2-40B4-BE49-F238E27FC236}">
                  <a16:creationId xmlns:a16="http://schemas.microsoft.com/office/drawing/2014/main" id="{A640CAEF-8179-4A20-B3D0-79EBA6EB3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9607" y="3398202"/>
              <a:ext cx="3914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en-GB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757AD438-E12B-40AF-AB39-58B0D9681C93}"/>
                </a:ext>
              </a:extLst>
            </p:cNvPr>
            <p:cNvGrpSpPr/>
            <p:nvPr/>
          </p:nvGrpSpPr>
          <p:grpSpPr>
            <a:xfrm rot="10800000">
              <a:off x="3709689" y="4473422"/>
              <a:ext cx="1718214" cy="1209381"/>
              <a:chOff x="3666688" y="1320541"/>
              <a:chExt cx="2132436" cy="1209381"/>
            </a:xfrm>
          </p:grpSpPr>
          <p:sp>
            <p:nvSpPr>
              <p:cNvPr id="55" name="弧形 54">
                <a:extLst>
                  <a:ext uri="{FF2B5EF4-FFF2-40B4-BE49-F238E27FC236}">
                    <a16:creationId xmlns:a16="http://schemas.microsoft.com/office/drawing/2014/main" id="{3F374698-A7F7-4289-A942-D527A5376032}"/>
                  </a:ext>
                </a:extLst>
              </p:cNvPr>
              <p:cNvSpPr/>
              <p:nvPr/>
            </p:nvSpPr>
            <p:spPr>
              <a:xfrm>
                <a:off x="3666688" y="1320541"/>
                <a:ext cx="2124511" cy="1209381"/>
              </a:xfrm>
              <a:prstGeom prst="arc">
                <a:avLst>
                  <a:gd name="adj1" fmla="val 10807737"/>
                  <a:gd name="adj2" fmla="val 21241317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7" name="直線單箭頭接點 76">
                <a:extLst>
                  <a:ext uri="{FF2B5EF4-FFF2-40B4-BE49-F238E27FC236}">
                    <a16:creationId xmlns:a16="http://schemas.microsoft.com/office/drawing/2014/main" id="{EF3BD9FD-A80F-4897-A986-882EEBCD0A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6913" y="1843088"/>
                <a:ext cx="22211" cy="826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8" name="Text Box 19">
              <a:extLst>
                <a:ext uri="{FF2B5EF4-FFF2-40B4-BE49-F238E27FC236}">
                  <a16:creationId xmlns:a16="http://schemas.microsoft.com/office/drawing/2014/main" id="{8B74472A-C852-4D41-AADA-80FFB0319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3675" y="5726985"/>
              <a:ext cx="3914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en-GB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2AF8F202-7BC7-4228-AEBB-65A2CE50EDC2}"/>
                </a:ext>
              </a:extLst>
            </p:cNvPr>
            <p:cNvGrpSpPr/>
            <p:nvPr/>
          </p:nvGrpSpPr>
          <p:grpSpPr>
            <a:xfrm rot="17300130">
              <a:off x="2928708" y="1794769"/>
              <a:ext cx="307737" cy="1209381"/>
              <a:chOff x="3666688" y="1320541"/>
              <a:chExt cx="2132436" cy="1209381"/>
            </a:xfrm>
          </p:grpSpPr>
          <p:sp>
            <p:nvSpPr>
              <p:cNvPr id="80" name="弧形 79">
                <a:extLst>
                  <a:ext uri="{FF2B5EF4-FFF2-40B4-BE49-F238E27FC236}">
                    <a16:creationId xmlns:a16="http://schemas.microsoft.com/office/drawing/2014/main" id="{6B386FE8-524A-4407-AA80-A114E09C73E7}"/>
                  </a:ext>
                </a:extLst>
              </p:cNvPr>
              <p:cNvSpPr/>
              <p:nvPr/>
            </p:nvSpPr>
            <p:spPr>
              <a:xfrm>
                <a:off x="3666688" y="1320541"/>
                <a:ext cx="2124511" cy="1209381"/>
              </a:xfrm>
              <a:prstGeom prst="arc">
                <a:avLst>
                  <a:gd name="adj1" fmla="val 10807737"/>
                  <a:gd name="adj2" fmla="val 21241317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1" name="直線單箭頭接點 80">
                <a:extLst>
                  <a:ext uri="{FF2B5EF4-FFF2-40B4-BE49-F238E27FC236}">
                    <a16:creationId xmlns:a16="http://schemas.microsoft.com/office/drawing/2014/main" id="{3F64F181-7856-4AD9-8008-C644FFA97B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6913" y="1843088"/>
                <a:ext cx="22211" cy="826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2" name="Text Box 19">
              <a:extLst>
                <a:ext uri="{FF2B5EF4-FFF2-40B4-BE49-F238E27FC236}">
                  <a16:creationId xmlns:a16="http://schemas.microsoft.com/office/drawing/2014/main" id="{3CD05249-16AE-4C2D-99D5-0FDA85546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716" y="1957911"/>
              <a:ext cx="3914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en-GB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83" name="群組 82">
              <a:extLst>
                <a:ext uri="{FF2B5EF4-FFF2-40B4-BE49-F238E27FC236}">
                  <a16:creationId xmlns:a16="http://schemas.microsoft.com/office/drawing/2014/main" id="{80673D57-E213-4226-A79D-617405078A4D}"/>
                </a:ext>
              </a:extLst>
            </p:cNvPr>
            <p:cNvGrpSpPr/>
            <p:nvPr/>
          </p:nvGrpSpPr>
          <p:grpSpPr>
            <a:xfrm rot="3627219">
              <a:off x="5862742" y="1699002"/>
              <a:ext cx="307737" cy="1209381"/>
              <a:chOff x="3666688" y="1320541"/>
              <a:chExt cx="2132436" cy="1209381"/>
            </a:xfrm>
          </p:grpSpPr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38337223-51B4-418A-953F-BB36D9108275}"/>
                  </a:ext>
                </a:extLst>
              </p:cNvPr>
              <p:cNvSpPr/>
              <p:nvPr/>
            </p:nvSpPr>
            <p:spPr>
              <a:xfrm>
                <a:off x="3666688" y="1320541"/>
                <a:ext cx="2124511" cy="1209381"/>
              </a:xfrm>
              <a:prstGeom prst="arc">
                <a:avLst>
                  <a:gd name="adj1" fmla="val 10807737"/>
                  <a:gd name="adj2" fmla="val 21241317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5" name="直線單箭頭接點 84">
                <a:extLst>
                  <a:ext uri="{FF2B5EF4-FFF2-40B4-BE49-F238E27FC236}">
                    <a16:creationId xmlns:a16="http://schemas.microsoft.com/office/drawing/2014/main" id="{A1D9887D-9CA9-4EC1-8E8F-22B55FB8BA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6913" y="1843088"/>
                <a:ext cx="22211" cy="826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Text Box 19">
              <a:extLst>
                <a:ext uri="{FF2B5EF4-FFF2-40B4-BE49-F238E27FC236}">
                  <a16:creationId xmlns:a16="http://schemas.microsoft.com/office/drawing/2014/main" id="{174EC3B8-B639-4467-B366-56BCD3F1B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3864" y="1603604"/>
              <a:ext cx="3914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en-GB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id="{00B581A1-7B3E-4EBC-881B-ACCD1298EA90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H="1" flipV="1">
              <a:off x="3800375" y="2825403"/>
              <a:ext cx="1532732" cy="15506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 Box 19">
              <a:extLst>
                <a:ext uri="{FF2B5EF4-FFF2-40B4-BE49-F238E27FC236}">
                  <a16:creationId xmlns:a16="http://schemas.microsoft.com/office/drawing/2014/main" id="{F28F50D5-CE02-4EAB-82AD-493E207EE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2406" y="3870671"/>
              <a:ext cx="3914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en-GB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89" name="直線單箭頭接點 88">
              <a:extLst>
                <a:ext uri="{FF2B5EF4-FFF2-40B4-BE49-F238E27FC236}">
                  <a16:creationId xmlns:a16="http://schemas.microsoft.com/office/drawing/2014/main" id="{BD93A432-FA8D-4D48-B583-7BCAD845B0F0}"/>
                </a:ext>
              </a:extLst>
            </p:cNvPr>
            <p:cNvCxnSpPr>
              <a:cxnSpLocks/>
              <a:stCxn id="48" idx="7"/>
              <a:endCxn id="46" idx="3"/>
            </p:cNvCxnSpPr>
            <p:nvPr/>
          </p:nvCxnSpPr>
          <p:spPr>
            <a:xfrm flipV="1">
              <a:off x="3804484" y="2847406"/>
              <a:ext cx="1528623" cy="152862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 Box 19">
              <a:extLst>
                <a:ext uri="{FF2B5EF4-FFF2-40B4-BE49-F238E27FC236}">
                  <a16:creationId xmlns:a16="http://schemas.microsoft.com/office/drawing/2014/main" id="{153DDB2F-33EE-4254-9900-0B2B994A2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6308" y="3908308"/>
              <a:ext cx="3914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en-GB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4" name="Text Box 19">
              <a:extLst>
                <a:ext uri="{FF2B5EF4-FFF2-40B4-BE49-F238E27FC236}">
                  <a16:creationId xmlns:a16="http://schemas.microsoft.com/office/drawing/2014/main" id="{A05465D1-29C3-4DFF-9DAA-B4335314B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162" y="4686071"/>
              <a:ext cx="3914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en-GB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59787879-C03E-4AFF-BA0F-164D776715A7}"/>
                </a:ext>
              </a:extLst>
            </p:cNvPr>
            <p:cNvCxnSpPr>
              <a:cxnSpLocks/>
              <a:stCxn id="48" idx="6"/>
              <a:endCxn id="47" idx="2"/>
            </p:cNvCxnSpPr>
            <p:nvPr/>
          </p:nvCxnSpPr>
          <p:spPr>
            <a:xfrm>
              <a:off x="3935938" y="4693386"/>
              <a:ext cx="126571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2">
            <a:extLst>
              <a:ext uri="{FF2B5EF4-FFF2-40B4-BE49-F238E27FC236}">
                <a16:creationId xmlns:a16="http://schemas.microsoft.com/office/drawing/2014/main" id="{D5246618-F6AD-40DA-9CEA-51AB54AA2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2" y="5569743"/>
            <a:ext cx="4062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ea typeface="新細明體" panose="02020500000000000000" pitchFamily="18" charset="-120"/>
              </a:rPr>
              <a:t>FSM</a:t>
            </a:r>
            <a:r>
              <a:rPr lang="zh-TW" altLang="en-US" sz="1600" dirty="0">
                <a:solidFill>
                  <a:schemeClr val="bg1"/>
                </a:solidFill>
                <a:ea typeface="新細明體" panose="02020500000000000000" pitchFamily="18" charset="-120"/>
              </a:rPr>
              <a:t>狀態圖</a:t>
            </a:r>
            <a:endParaRPr lang="en-US" altLang="zh-TW" sz="1600" dirty="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38" name="Google Shape;197;p11">
            <a:extLst>
              <a:ext uri="{FF2B5EF4-FFF2-40B4-BE49-F238E27FC236}">
                <a16:creationId xmlns:a16="http://schemas.microsoft.com/office/drawing/2014/main" id="{CD4143F9-EDCA-447E-A2E2-7B1BAB5D5AFF}"/>
              </a:ext>
            </a:extLst>
          </p:cNvPr>
          <p:cNvSpPr/>
          <p:nvPr/>
        </p:nvSpPr>
        <p:spPr>
          <a:xfrm>
            <a:off x="703446" y="1400895"/>
            <a:ext cx="272734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密碼為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‘101’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的數字鎖</a:t>
            </a:r>
            <a:endParaRPr lang="en-US" altLang="zh-TW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以狀態圖表示為：</a:t>
            </a:r>
            <a:endParaRPr lang="en-US" altLang="zh-TW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" name="Google Shape;197;p11">
            <a:extLst>
              <a:ext uri="{FF2B5EF4-FFF2-40B4-BE49-F238E27FC236}">
                <a16:creationId xmlns:a16="http://schemas.microsoft.com/office/drawing/2014/main" id="{D20C220C-00E8-42C6-BD99-08B56BE29E68}"/>
              </a:ext>
            </a:extLst>
          </p:cNvPr>
          <p:cNvSpPr/>
          <p:nvPr/>
        </p:nvSpPr>
        <p:spPr>
          <a:xfrm>
            <a:off x="6655098" y="2186475"/>
            <a:ext cx="219135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輸入為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:00</a:t>
            </a:r>
            <a:r>
              <a:rPr lang="en-US" altLang="zh-TW" u="sng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、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-US" altLang="zh-TW" u="sng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、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01</a:t>
            </a:r>
            <a:r>
              <a:rPr lang="en-US" altLang="zh-TW" u="sng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都會在這個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</a:p>
          <a:p>
            <a:pPr lvl="0"/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到達這裡時一定是輸入除了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以外的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XX1</a:t>
            </a:r>
          </a:p>
        </p:txBody>
      </p:sp>
      <p:sp>
        <p:nvSpPr>
          <p:cNvPr id="40" name="Google Shape;197;p11">
            <a:extLst>
              <a:ext uri="{FF2B5EF4-FFF2-40B4-BE49-F238E27FC236}">
                <a16:creationId xmlns:a16="http://schemas.microsoft.com/office/drawing/2014/main" id="{65679636-4FA2-4C8C-8CDF-ABD7F8598F12}"/>
              </a:ext>
            </a:extLst>
          </p:cNvPr>
          <p:cNvSpPr/>
          <p:nvPr/>
        </p:nvSpPr>
        <p:spPr>
          <a:xfrm>
            <a:off x="5650464" y="5150910"/>
            <a:ext cx="2962541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輸入為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:00</a:t>
            </a:r>
            <a:r>
              <a:rPr lang="en-US" altLang="zh-TW" u="sng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、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-US" altLang="zh-TW" u="sng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、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01</a:t>
            </a:r>
            <a:r>
              <a:rPr lang="en-US" altLang="zh-TW" u="sng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、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altLang="zh-TW" u="sng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都會在這個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</a:p>
          <a:p>
            <a:pPr lvl="0"/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到達這裡時一定是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0~n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個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和一個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</a:p>
        </p:txBody>
      </p:sp>
      <p:sp>
        <p:nvSpPr>
          <p:cNvPr id="41" name="Google Shape;197;p11">
            <a:extLst>
              <a:ext uri="{FF2B5EF4-FFF2-40B4-BE49-F238E27FC236}">
                <a16:creationId xmlns:a16="http://schemas.microsoft.com/office/drawing/2014/main" id="{11B974AF-4939-49CA-A0DB-FCC868D7C253}"/>
              </a:ext>
            </a:extLst>
          </p:cNvPr>
          <p:cNvSpPr/>
          <p:nvPr/>
        </p:nvSpPr>
        <p:spPr>
          <a:xfrm>
            <a:off x="223126" y="4257065"/>
            <a:ext cx="2758857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輸入為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:00</a:t>
            </a:r>
            <a:r>
              <a:rPr lang="en-US" altLang="zh-TW" u="sng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、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-US" altLang="zh-TW" u="sng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、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01</a:t>
            </a:r>
            <a:r>
              <a:rPr lang="en-US" altLang="zh-TW" u="sng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、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altLang="zh-TW" u="sng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都會在這個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</a:p>
          <a:p>
            <a:pPr lvl="0"/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到達這裡時一定是連續輸入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101)</a:t>
            </a:r>
          </a:p>
        </p:txBody>
      </p:sp>
      <p:sp>
        <p:nvSpPr>
          <p:cNvPr id="42" name="Google Shape;197;p11">
            <a:extLst>
              <a:ext uri="{FF2B5EF4-FFF2-40B4-BE49-F238E27FC236}">
                <a16:creationId xmlns:a16="http://schemas.microsoft.com/office/drawing/2014/main" id="{1D2F052F-F754-4EC9-90BF-AE4AAC00ECCA}"/>
              </a:ext>
            </a:extLst>
          </p:cNvPr>
          <p:cNvSpPr/>
          <p:nvPr/>
        </p:nvSpPr>
        <p:spPr>
          <a:xfrm>
            <a:off x="510253" y="2470369"/>
            <a:ext cx="260338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到達這裡時一定是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或是連續輸入多個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0660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6;p2">
            <a:extLst>
              <a:ext uri="{FF2B5EF4-FFF2-40B4-BE49-F238E27FC236}">
                <a16:creationId xmlns:a16="http://schemas.microsoft.com/office/drawing/2014/main" id="{92E72DF1-B766-4476-A7AF-62E6D98DA9E0}"/>
              </a:ext>
            </a:extLst>
          </p:cNvPr>
          <p:cNvSpPr txBox="1"/>
          <p:nvPr/>
        </p:nvSpPr>
        <p:spPr>
          <a:xfrm>
            <a:off x="0" y="0"/>
            <a:ext cx="7059324" cy="1444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lang="en-US" altLang="zh-TW" sz="6000" b="1" dirty="0">
                <a:solidFill>
                  <a:schemeClr val="dk1"/>
                </a:solidFill>
                <a:latin typeface="Twentieth Century"/>
                <a:sym typeface="Twentieth Century"/>
              </a:rPr>
              <a:t> FSM(4/5)</a:t>
            </a:r>
            <a:endParaRPr dirty="0"/>
          </a:p>
        </p:txBody>
      </p:sp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714C04E7-22E0-4F61-881F-C2800E157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999426"/>
              </p:ext>
            </p:extLst>
          </p:nvPr>
        </p:nvGraphicFramePr>
        <p:xfrm>
          <a:off x="3451158" y="1183245"/>
          <a:ext cx="5272536" cy="16163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416">
                  <a:extLst>
                    <a:ext uri="{9D8B030D-6E8A-4147-A177-3AD203B41FA5}">
                      <a16:colId xmlns:a16="http://schemas.microsoft.com/office/drawing/2014/main" val="395614097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358790914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444809237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3287655180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3791481718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1241796051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3495748849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778402305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1211356672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640129582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1459223379"/>
                    </a:ext>
                  </a:extLst>
                </a:gridCol>
              </a:tblGrid>
              <a:tr h="348545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t(ns)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u="none" strike="noStrike" dirty="0">
                          <a:effectLst/>
                        </a:rPr>
                        <a:t>1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u="none" strike="noStrike">
                          <a:effectLst/>
                        </a:rPr>
                        <a:t>2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u="none" strike="noStrike">
                          <a:effectLst/>
                        </a:rPr>
                        <a:t>3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u="none" strike="noStrike">
                          <a:effectLst/>
                        </a:rPr>
                        <a:t>4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u="none" strike="noStrike">
                          <a:effectLst/>
                        </a:rPr>
                        <a:t>5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u="none" strike="noStrike">
                          <a:effectLst/>
                        </a:rPr>
                        <a:t>6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u="none" strike="noStrike">
                          <a:effectLst/>
                        </a:rPr>
                        <a:t>7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u="none" strike="noStrike">
                          <a:effectLst/>
                        </a:rPr>
                        <a:t>8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u="none" strike="noStrike">
                          <a:effectLst/>
                        </a:rPr>
                        <a:t>9</a:t>
                      </a:r>
                      <a:endParaRPr lang="en-US" altLang="zh-TW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2115811"/>
                  </a:ext>
                </a:extLst>
              </a:tr>
              <a:tr h="348545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 state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8666851"/>
                  </a:ext>
                </a:extLst>
              </a:tr>
              <a:tr h="348545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753672"/>
                  </a:ext>
                </a:extLst>
              </a:tr>
              <a:tr h="279645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 state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4748409"/>
                  </a:ext>
                </a:extLst>
              </a:tr>
              <a:tr h="279645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4841845"/>
                  </a:ext>
                </a:extLst>
              </a:tr>
            </a:tbl>
          </a:graphicData>
        </a:graphic>
      </p:graphicFrame>
      <p:pic>
        <p:nvPicPr>
          <p:cNvPr id="2" name="圖片 1">
            <a:extLst>
              <a:ext uri="{FF2B5EF4-FFF2-40B4-BE49-F238E27FC236}">
                <a16:creationId xmlns:a16="http://schemas.microsoft.com/office/drawing/2014/main" id="{E99003E4-2573-49FD-A35A-3110D1872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06" y="1885365"/>
            <a:ext cx="2760900" cy="2915112"/>
          </a:xfrm>
          <a:prstGeom prst="rect">
            <a:avLst/>
          </a:prstGeom>
        </p:spPr>
      </p:pic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7D4B902-64DC-4958-9185-8AEB572E565D}"/>
              </a:ext>
            </a:extLst>
          </p:cNvPr>
          <p:cNvCxnSpPr>
            <a:cxnSpLocks/>
          </p:cNvCxnSpPr>
          <p:nvPr/>
        </p:nvCxnSpPr>
        <p:spPr>
          <a:xfrm>
            <a:off x="4888819" y="572378"/>
            <a:ext cx="0" cy="5777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Google Shape;197;p11">
            <a:extLst>
              <a:ext uri="{FF2B5EF4-FFF2-40B4-BE49-F238E27FC236}">
                <a16:creationId xmlns:a16="http://schemas.microsoft.com/office/drawing/2014/main" id="{FB444000-0849-4284-911F-B3A7B5CFDA7F}"/>
              </a:ext>
            </a:extLst>
          </p:cNvPr>
          <p:cNvSpPr/>
          <p:nvPr/>
        </p:nvSpPr>
        <p:spPr>
          <a:xfrm>
            <a:off x="4566894" y="226123"/>
            <a:ext cx="74459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B308A8F-803C-47CE-9A8E-8202C06DA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0450" y="4866585"/>
            <a:ext cx="4062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ea typeface="新細明體" panose="02020500000000000000" pitchFamily="18" charset="-120"/>
              </a:rPr>
              <a:t>FSM</a:t>
            </a:r>
            <a:r>
              <a:rPr lang="zh-TW" altLang="en-US" sz="1600" dirty="0">
                <a:solidFill>
                  <a:schemeClr val="bg1"/>
                </a:solidFill>
                <a:ea typeface="新細明體" panose="02020500000000000000" pitchFamily="18" charset="-120"/>
              </a:rPr>
              <a:t>狀態圖</a:t>
            </a:r>
            <a:endParaRPr lang="en-US" altLang="zh-TW" sz="1600" dirty="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334ED2C-152B-4320-8496-07708BE7B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189929"/>
              </p:ext>
            </p:extLst>
          </p:nvPr>
        </p:nvGraphicFramePr>
        <p:xfrm>
          <a:off x="3894911" y="3218525"/>
          <a:ext cx="3934434" cy="3413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739">
                  <a:extLst>
                    <a:ext uri="{9D8B030D-6E8A-4147-A177-3AD203B41FA5}">
                      <a16:colId xmlns:a16="http://schemas.microsoft.com/office/drawing/2014/main" val="494084709"/>
                    </a:ext>
                  </a:extLst>
                </a:gridCol>
                <a:gridCol w="655739">
                  <a:extLst>
                    <a:ext uri="{9D8B030D-6E8A-4147-A177-3AD203B41FA5}">
                      <a16:colId xmlns:a16="http://schemas.microsoft.com/office/drawing/2014/main" val="767185361"/>
                    </a:ext>
                  </a:extLst>
                </a:gridCol>
                <a:gridCol w="655739">
                  <a:extLst>
                    <a:ext uri="{9D8B030D-6E8A-4147-A177-3AD203B41FA5}">
                      <a16:colId xmlns:a16="http://schemas.microsoft.com/office/drawing/2014/main" val="539441807"/>
                    </a:ext>
                  </a:extLst>
                </a:gridCol>
                <a:gridCol w="655739">
                  <a:extLst>
                    <a:ext uri="{9D8B030D-6E8A-4147-A177-3AD203B41FA5}">
                      <a16:colId xmlns:a16="http://schemas.microsoft.com/office/drawing/2014/main" val="1920946421"/>
                    </a:ext>
                  </a:extLst>
                </a:gridCol>
                <a:gridCol w="655739">
                  <a:extLst>
                    <a:ext uri="{9D8B030D-6E8A-4147-A177-3AD203B41FA5}">
                      <a16:colId xmlns:a16="http://schemas.microsoft.com/office/drawing/2014/main" val="1712132117"/>
                    </a:ext>
                  </a:extLst>
                </a:gridCol>
                <a:gridCol w="655739">
                  <a:extLst>
                    <a:ext uri="{9D8B030D-6E8A-4147-A177-3AD203B41FA5}">
                      <a16:colId xmlns:a16="http://schemas.microsoft.com/office/drawing/2014/main" val="870685726"/>
                    </a:ext>
                  </a:extLst>
                </a:gridCol>
              </a:tblGrid>
              <a:tr h="82135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</a:t>
                      </a:r>
                    </a:p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</a:t>
                      </a:r>
                    </a:p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44423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381279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0896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57052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2697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313205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834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509525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860405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1A982D2-EE7F-4AA0-9C75-AD7334E9DA88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5862128" y="3218525"/>
            <a:ext cx="0" cy="34133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EC84A4F-9B59-4F18-96E9-6B6AA96DE753}"/>
              </a:ext>
            </a:extLst>
          </p:cNvPr>
          <p:cNvCxnSpPr>
            <a:cxnSpLocks/>
          </p:cNvCxnSpPr>
          <p:nvPr/>
        </p:nvCxnSpPr>
        <p:spPr>
          <a:xfrm flipH="1">
            <a:off x="3894912" y="4031290"/>
            <a:ext cx="39344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Google Shape;197;p11">
            <a:extLst>
              <a:ext uri="{FF2B5EF4-FFF2-40B4-BE49-F238E27FC236}">
                <a16:creationId xmlns:a16="http://schemas.microsoft.com/office/drawing/2014/main" id="{99D51012-8658-4516-8DFE-1750B79D0E32}"/>
              </a:ext>
            </a:extLst>
          </p:cNvPr>
          <p:cNvSpPr/>
          <p:nvPr/>
        </p:nvSpPr>
        <p:spPr>
          <a:xfrm>
            <a:off x="5277047" y="889028"/>
            <a:ext cx="302126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隨機輸入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和相對應的狀態表</a:t>
            </a:r>
            <a:endParaRPr lang="en-US" altLang="zh-TW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" name="Google Shape;197;p11">
            <a:extLst>
              <a:ext uri="{FF2B5EF4-FFF2-40B4-BE49-F238E27FC236}">
                <a16:creationId xmlns:a16="http://schemas.microsoft.com/office/drawing/2014/main" id="{D118D11A-4E5C-46B6-BC17-7856CFAB18C6}"/>
              </a:ext>
            </a:extLst>
          </p:cNvPr>
          <p:cNvSpPr/>
          <p:nvPr/>
        </p:nvSpPr>
        <p:spPr>
          <a:xfrm>
            <a:off x="3926299" y="2910789"/>
            <a:ext cx="302126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‘101’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密碼鎖的真值表</a:t>
            </a:r>
            <a:endParaRPr lang="en-US" altLang="zh-TW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7268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9801D120-FDF4-4160-B6AD-D5A0B8E1A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5" r="14170"/>
          <a:stretch/>
        </p:blipFill>
        <p:spPr>
          <a:xfrm>
            <a:off x="4370662" y="2530249"/>
            <a:ext cx="4546833" cy="2605427"/>
          </a:xfrm>
          <a:prstGeom prst="rect">
            <a:avLst/>
          </a:prstGeom>
        </p:spPr>
      </p:pic>
      <p:sp>
        <p:nvSpPr>
          <p:cNvPr id="7" name="Google Shape;96;p2">
            <a:extLst>
              <a:ext uri="{FF2B5EF4-FFF2-40B4-BE49-F238E27FC236}">
                <a16:creationId xmlns:a16="http://schemas.microsoft.com/office/drawing/2014/main" id="{92E72DF1-B766-4476-A7AF-62E6D98DA9E0}"/>
              </a:ext>
            </a:extLst>
          </p:cNvPr>
          <p:cNvSpPr txBox="1"/>
          <p:nvPr/>
        </p:nvSpPr>
        <p:spPr>
          <a:xfrm>
            <a:off x="0" y="0"/>
            <a:ext cx="7059324" cy="1444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lang="en-US" altLang="zh-TW" sz="6000" b="1" dirty="0">
                <a:solidFill>
                  <a:schemeClr val="dk1"/>
                </a:solidFill>
                <a:latin typeface="Twentieth Century"/>
                <a:sym typeface="Twentieth Century"/>
              </a:rPr>
              <a:t> FSM(5/5)</a:t>
            </a:r>
            <a:endParaRPr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BE44227-873B-4694-BCB8-381F4B8D3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900968"/>
              </p:ext>
            </p:extLst>
          </p:nvPr>
        </p:nvGraphicFramePr>
        <p:xfrm>
          <a:off x="444617" y="1722324"/>
          <a:ext cx="3934434" cy="3413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739">
                  <a:extLst>
                    <a:ext uri="{9D8B030D-6E8A-4147-A177-3AD203B41FA5}">
                      <a16:colId xmlns:a16="http://schemas.microsoft.com/office/drawing/2014/main" val="494084709"/>
                    </a:ext>
                  </a:extLst>
                </a:gridCol>
                <a:gridCol w="655739">
                  <a:extLst>
                    <a:ext uri="{9D8B030D-6E8A-4147-A177-3AD203B41FA5}">
                      <a16:colId xmlns:a16="http://schemas.microsoft.com/office/drawing/2014/main" val="767185361"/>
                    </a:ext>
                  </a:extLst>
                </a:gridCol>
                <a:gridCol w="655739">
                  <a:extLst>
                    <a:ext uri="{9D8B030D-6E8A-4147-A177-3AD203B41FA5}">
                      <a16:colId xmlns:a16="http://schemas.microsoft.com/office/drawing/2014/main" val="539441807"/>
                    </a:ext>
                  </a:extLst>
                </a:gridCol>
                <a:gridCol w="655739">
                  <a:extLst>
                    <a:ext uri="{9D8B030D-6E8A-4147-A177-3AD203B41FA5}">
                      <a16:colId xmlns:a16="http://schemas.microsoft.com/office/drawing/2014/main" val="1920946421"/>
                    </a:ext>
                  </a:extLst>
                </a:gridCol>
                <a:gridCol w="655739">
                  <a:extLst>
                    <a:ext uri="{9D8B030D-6E8A-4147-A177-3AD203B41FA5}">
                      <a16:colId xmlns:a16="http://schemas.microsoft.com/office/drawing/2014/main" val="1712132117"/>
                    </a:ext>
                  </a:extLst>
                </a:gridCol>
                <a:gridCol w="655739">
                  <a:extLst>
                    <a:ext uri="{9D8B030D-6E8A-4147-A177-3AD203B41FA5}">
                      <a16:colId xmlns:a16="http://schemas.microsoft.com/office/drawing/2014/main" val="870685726"/>
                    </a:ext>
                  </a:extLst>
                </a:gridCol>
              </a:tblGrid>
              <a:tr h="82135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</a:t>
                      </a:r>
                    </a:p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</a:t>
                      </a:r>
                    </a:p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44423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381279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0896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57052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2697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313205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2834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509525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6272" marR="26272" marT="262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8604059"/>
                  </a:ext>
                </a:extLst>
              </a:tr>
            </a:tbl>
          </a:graphicData>
        </a:graphic>
      </p:graphicFrame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D917CF1-7212-41E6-B748-3DFC56C48575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2411834" y="1722324"/>
            <a:ext cx="0" cy="34133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4603B80-4F68-46E1-A861-0B9E0B5E7A1F}"/>
              </a:ext>
            </a:extLst>
          </p:cNvPr>
          <p:cNvCxnSpPr>
            <a:cxnSpLocks/>
          </p:cNvCxnSpPr>
          <p:nvPr/>
        </p:nvCxnSpPr>
        <p:spPr>
          <a:xfrm flipH="1">
            <a:off x="444618" y="2535089"/>
            <a:ext cx="39344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Google Shape;197;p11">
            <a:extLst>
              <a:ext uri="{FF2B5EF4-FFF2-40B4-BE49-F238E27FC236}">
                <a16:creationId xmlns:a16="http://schemas.microsoft.com/office/drawing/2014/main" id="{D2ACCC4E-5B2E-44E9-A7DB-84D57D7691EC}"/>
              </a:ext>
            </a:extLst>
          </p:cNvPr>
          <p:cNvSpPr/>
          <p:nvPr/>
        </p:nvSpPr>
        <p:spPr>
          <a:xfrm>
            <a:off x="5040858" y="1628176"/>
            <a:ext cx="3595591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D1(next) = D0·in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D1·D0·in</a:t>
            </a:r>
          </a:p>
          <a:p>
            <a:pPr lvl="0"/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D0(next) = in</a:t>
            </a:r>
          </a:p>
          <a:p>
            <a:pPr lvl="0"/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Out = D1·D0·in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1466E8B-EC99-4BAA-B6E8-0B39F3E492E8}"/>
              </a:ext>
            </a:extLst>
          </p:cNvPr>
          <p:cNvCxnSpPr>
            <a:cxnSpLocks/>
          </p:cNvCxnSpPr>
          <p:nvPr/>
        </p:nvCxnSpPr>
        <p:spPr>
          <a:xfrm>
            <a:off x="7312619" y="1692693"/>
            <a:ext cx="1661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C65F270-BDA9-4400-B849-7C4FC0F404B1}"/>
              </a:ext>
            </a:extLst>
          </p:cNvPr>
          <p:cNvCxnSpPr>
            <a:cxnSpLocks/>
          </p:cNvCxnSpPr>
          <p:nvPr/>
        </p:nvCxnSpPr>
        <p:spPr>
          <a:xfrm>
            <a:off x="6524054" y="1684304"/>
            <a:ext cx="1661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5186B0EA-195D-49DA-9DC4-81AD2C1E57FE}"/>
              </a:ext>
            </a:extLst>
          </p:cNvPr>
          <p:cNvCxnSpPr>
            <a:cxnSpLocks/>
          </p:cNvCxnSpPr>
          <p:nvPr/>
        </p:nvCxnSpPr>
        <p:spPr>
          <a:xfrm>
            <a:off x="6035748" y="2128921"/>
            <a:ext cx="1661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BD03F194-8AB3-4741-8872-7F226D02361B}"/>
              </a:ext>
            </a:extLst>
          </p:cNvPr>
          <p:cNvSpPr/>
          <p:nvPr/>
        </p:nvSpPr>
        <p:spPr>
          <a:xfrm>
            <a:off x="2566493" y="2581070"/>
            <a:ext cx="327707" cy="26201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D113BBEE-5DAE-49E5-AB10-258D6D8C803E}"/>
              </a:ext>
            </a:extLst>
          </p:cNvPr>
          <p:cNvSpPr/>
          <p:nvPr/>
        </p:nvSpPr>
        <p:spPr>
          <a:xfrm>
            <a:off x="3231589" y="2581070"/>
            <a:ext cx="327707" cy="26201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F511F71B-9D63-4E3C-8269-D3D87B63BF18}"/>
              </a:ext>
            </a:extLst>
          </p:cNvPr>
          <p:cNvSpPr/>
          <p:nvPr/>
        </p:nvSpPr>
        <p:spPr>
          <a:xfrm>
            <a:off x="3876999" y="2581070"/>
            <a:ext cx="327707" cy="26201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Google Shape;197;p11">
            <a:extLst>
              <a:ext uri="{FF2B5EF4-FFF2-40B4-BE49-F238E27FC236}">
                <a16:creationId xmlns:a16="http://schemas.microsoft.com/office/drawing/2014/main" id="{A2482E7D-4BE5-46A7-BE67-2DD2C715F538}"/>
              </a:ext>
            </a:extLst>
          </p:cNvPr>
          <p:cNvSpPr/>
          <p:nvPr/>
        </p:nvSpPr>
        <p:spPr>
          <a:xfrm>
            <a:off x="4611844" y="2970308"/>
            <a:ext cx="48236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</a:p>
        </p:txBody>
      </p:sp>
      <p:sp>
        <p:nvSpPr>
          <p:cNvPr id="29" name="Google Shape;197;p11">
            <a:extLst>
              <a:ext uri="{FF2B5EF4-FFF2-40B4-BE49-F238E27FC236}">
                <a16:creationId xmlns:a16="http://schemas.microsoft.com/office/drawing/2014/main" id="{F7A6C31C-91A9-4773-A04C-8CA2C32E0043}"/>
              </a:ext>
            </a:extLst>
          </p:cNvPr>
          <p:cNvSpPr/>
          <p:nvPr/>
        </p:nvSpPr>
        <p:spPr>
          <a:xfrm>
            <a:off x="4493856" y="4363616"/>
            <a:ext cx="73549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clock</a:t>
            </a:r>
          </a:p>
        </p:txBody>
      </p:sp>
      <p:sp>
        <p:nvSpPr>
          <p:cNvPr id="30" name="Google Shape;197;p11">
            <a:extLst>
              <a:ext uri="{FF2B5EF4-FFF2-40B4-BE49-F238E27FC236}">
                <a16:creationId xmlns:a16="http://schemas.microsoft.com/office/drawing/2014/main" id="{857CF929-6844-4541-A71F-B0560BDB087A}"/>
              </a:ext>
            </a:extLst>
          </p:cNvPr>
          <p:cNvSpPr/>
          <p:nvPr/>
        </p:nvSpPr>
        <p:spPr>
          <a:xfrm>
            <a:off x="8161939" y="4304893"/>
            <a:ext cx="73549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</a:p>
        </p:txBody>
      </p:sp>
      <p:sp>
        <p:nvSpPr>
          <p:cNvPr id="31" name="Google Shape;197;p11">
            <a:extLst>
              <a:ext uri="{FF2B5EF4-FFF2-40B4-BE49-F238E27FC236}">
                <a16:creationId xmlns:a16="http://schemas.microsoft.com/office/drawing/2014/main" id="{F9D51FBC-CA05-4C6E-BA31-8993DF855C40}"/>
              </a:ext>
            </a:extLst>
          </p:cNvPr>
          <p:cNvSpPr/>
          <p:nvPr/>
        </p:nvSpPr>
        <p:spPr>
          <a:xfrm>
            <a:off x="5751818" y="3341693"/>
            <a:ext cx="51867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D0</a:t>
            </a:r>
          </a:p>
        </p:txBody>
      </p:sp>
      <p:sp>
        <p:nvSpPr>
          <p:cNvPr id="32" name="Google Shape;197;p11">
            <a:extLst>
              <a:ext uri="{FF2B5EF4-FFF2-40B4-BE49-F238E27FC236}">
                <a16:creationId xmlns:a16="http://schemas.microsoft.com/office/drawing/2014/main" id="{28A5B93D-99D5-4C44-A168-6A8EF570245F}"/>
              </a:ext>
            </a:extLst>
          </p:cNvPr>
          <p:cNvSpPr/>
          <p:nvPr/>
        </p:nvSpPr>
        <p:spPr>
          <a:xfrm>
            <a:off x="5751821" y="4581133"/>
            <a:ext cx="51867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D1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572CE786-FD36-42B4-BA2A-70066CCFC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373" y="5413323"/>
            <a:ext cx="27849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ea typeface="新細明體" panose="02020500000000000000" pitchFamily="18" charset="-120"/>
              </a:rPr>
              <a:t>FSM</a:t>
            </a:r>
            <a:r>
              <a:rPr lang="zh-TW" altLang="en-US" sz="1600" dirty="0">
                <a:solidFill>
                  <a:schemeClr val="bg1"/>
                </a:solidFill>
                <a:ea typeface="新細明體" panose="02020500000000000000" pitchFamily="18" charset="-120"/>
              </a:rPr>
              <a:t>真值表</a:t>
            </a:r>
            <a:endParaRPr lang="en-US" altLang="zh-TW" sz="1600" dirty="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0E0FAD01-3163-4266-A644-910CCD35A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192" y="5402296"/>
            <a:ext cx="27849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ea typeface="新細明體" panose="02020500000000000000" pitchFamily="18" charset="-120"/>
              </a:rPr>
              <a:t>FSM</a:t>
            </a:r>
            <a:r>
              <a:rPr lang="zh-TW" altLang="en-US" sz="1600" dirty="0">
                <a:solidFill>
                  <a:schemeClr val="bg1"/>
                </a:solidFill>
                <a:ea typeface="新細明體" panose="02020500000000000000" pitchFamily="18" charset="-120"/>
              </a:rPr>
              <a:t>電路圖</a:t>
            </a:r>
            <a:endParaRPr lang="en-US" altLang="zh-TW" sz="1600" dirty="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4357B6DE-F10F-4D5C-8A29-FE654DA74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192" y="1227104"/>
            <a:ext cx="27849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ea typeface="新細明體" panose="02020500000000000000" pitchFamily="18" charset="-120"/>
              </a:rPr>
              <a:t>FSM</a:t>
            </a:r>
            <a:r>
              <a:rPr lang="zh-TW" altLang="en-US" sz="1600" dirty="0">
                <a:solidFill>
                  <a:schemeClr val="bg1"/>
                </a:solidFill>
                <a:ea typeface="新細明體" panose="02020500000000000000" pitchFamily="18" charset="-120"/>
              </a:rPr>
              <a:t>布林代式</a:t>
            </a:r>
            <a:endParaRPr lang="en-US" altLang="zh-TW" sz="1600" dirty="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33" name="Google Shape;197;p11">
            <a:extLst>
              <a:ext uri="{FF2B5EF4-FFF2-40B4-BE49-F238E27FC236}">
                <a16:creationId xmlns:a16="http://schemas.microsoft.com/office/drawing/2014/main" id="{EFB3D390-5960-4347-ACE9-B949CAB6F100}"/>
              </a:ext>
            </a:extLst>
          </p:cNvPr>
          <p:cNvSpPr/>
          <p:nvPr/>
        </p:nvSpPr>
        <p:spPr>
          <a:xfrm>
            <a:off x="2885119" y="5184080"/>
            <a:ext cx="131958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個別畫卡諾圖</a:t>
            </a:r>
            <a:endParaRPr lang="en-US" altLang="zh-TW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07906394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佈景主題">
  <a:themeElements>
    <a:clrScheme name="科技色系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色系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科技色系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預設佈景主題.thmx</Template>
  <TotalTime>7450</TotalTime>
  <Words>1279</Words>
  <Application>Microsoft Office PowerPoint</Application>
  <PresentationFormat>如螢幕大小 (4:3)</PresentationFormat>
  <Paragraphs>487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6" baseType="lpstr">
      <vt:lpstr>Twentieth Century</vt:lpstr>
      <vt:lpstr>微軟正黑體</vt:lpstr>
      <vt:lpstr>新細明體</vt:lpstr>
      <vt:lpstr>標楷體</vt:lpstr>
      <vt:lpstr>Arial</vt:lpstr>
      <vt:lpstr>Calibri</vt:lpstr>
      <vt:lpstr>Consolas</vt:lpstr>
      <vt:lpstr>Franklin Gothic Book</vt:lpstr>
      <vt:lpstr>Times New Roman</vt:lpstr>
      <vt:lpstr>Wingdings 2</vt:lpstr>
      <vt:lpstr>預設佈景主題</vt:lpstr>
      <vt:lpstr>  數位系統導論實驗 Lab 7  梁郁珮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ccucc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chihyu lin</dc:creator>
  <cp:lastModifiedBy>洪佳偉</cp:lastModifiedBy>
  <cp:revision>233</cp:revision>
  <dcterms:created xsi:type="dcterms:W3CDTF">2015-04-07T13:15:55Z</dcterms:created>
  <dcterms:modified xsi:type="dcterms:W3CDTF">2022-04-30T14:42:08Z</dcterms:modified>
</cp:coreProperties>
</file>