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7556500" cy="10693400"/>
  <p:notesSz cx="6858000" cy="9144000"/>
  <p:embeddedFontLst>
    <p:embeddedFont>
      <p:font typeface="Roboto" charset="0"/>
      <p:regular r:id="rId15"/>
      <p:bold r:id="rId16"/>
      <p:italic r:id="rId17"/>
      <p:boldItalic r:id="rId18"/>
    </p:embeddedFont>
    <p:embeddedFont>
      <p:font typeface="Noto Sans" charset="0"/>
      <p:regular r:id="rId19"/>
      <p:bold r:id="rId20"/>
      <p:italic r:id="rId21"/>
      <p:boldItalic r:id="rId22"/>
    </p:embeddedFont>
    <p:embeddedFont>
      <p:font typeface="Calibri" pitchFamily="34" charset="0"/>
      <p:regular r:id="rId23"/>
      <p:bold r:id="rId24"/>
      <p:italic r:id="rId25"/>
      <p:boldItalic r:id="rId26"/>
    </p:embeddedFont>
    <p:embeddedFont>
      <p:font typeface="Noto Sans Bold" charset="0"/>
      <p:regular r:id="rId27"/>
      <p:bold r:id="rId28"/>
    </p:embeddedFont>
    <p:embeddedFont>
      <p:font typeface="DejaVu Serif" charset="0"/>
      <p:regular r:id="rId29"/>
    </p:embeddedFont>
    <p:embeddedFont>
      <p:font typeface="Roboto Mono Light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ên Phạm" initials="TP" lastIdx="14" clrIdx="0">
    <p:extLst>
      <p:ext uri="{19B8F6BF-5375-455C-9EA6-DF929625EA0E}">
        <p15:presenceInfo xmlns:p15="http://schemas.microsoft.com/office/powerpoint/2012/main" xmlns="" userId="6cb891cb79a07f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75" d="100"/>
          <a:sy n="75" d="100"/>
        </p:scale>
        <p:origin x="-2040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10:42:02.378" idx="1">
    <p:pos x="10" y="10"/>
    <p:text>Fanpage lúc chưa đăng nhập tài khoản</p:text>
    <p:extLst>
      <p:ext uri="{C676402C-5697-4E1C-873F-D02D1690AC5C}">
        <p15:threadingInfo xmlns:p15="http://schemas.microsoft.com/office/powerpoint/2012/main" xmlns="" timeZoneBias="-4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10:47:06.971" idx="12">
    <p:pos x="10" y="10"/>
    <p:text>Thông báo thành công sau khi đặt lại mật khẩu</p:text>
    <p:extLst>
      <p:ext uri="{C676402C-5697-4E1C-873F-D02D1690AC5C}">
        <p15:threadingInfo xmlns:p15="http://schemas.microsoft.com/office/powerpoint/2012/main" xmlns="" timeZoneBias="-42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10:47:22.499" idx="13">
    <p:pos x="10" y="10"/>
    <p:text>Fanpage sau khi đăng nhập thành công</p:text>
    <p:extLst>
      <p:ext uri="{C676402C-5697-4E1C-873F-D02D1690AC5C}">
        <p15:threadingInfo xmlns:p15="http://schemas.microsoft.com/office/powerpoint/2012/main" xmlns="" timeZoneBias="-42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10:48:05.451" idx="14">
    <p:pos x="10" y="10"/>
    <p:text>Mục thông tin khi bấm vào tài khoản</p:text>
    <p:extLst>
      <p:ext uri="{C676402C-5697-4E1C-873F-D02D1690AC5C}">
        <p15:threadingInfo xmlns:p15="http://schemas.microsoft.com/office/powerpoint/2012/main" xmlns="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10:42:47.667" idx="2">
    <p:pos x="10" y="10"/>
    <p:text>Lúc bấm vào đăng kí (tài khoản)</p:text>
    <p:extLst>
      <p:ext uri="{C676402C-5697-4E1C-873F-D02D1690AC5C}">
        <p15:threadingInfo xmlns:p15="http://schemas.microsoft.com/office/powerpoint/2012/main" xmlns="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10:43:06.731" idx="3">
    <p:pos x="10" y="10"/>
    <p:text>Form đăng kí (tài khoản) cho thợ</p:text>
    <p:extLst>
      <p:ext uri="{C676402C-5697-4E1C-873F-D02D1690AC5C}">
        <p15:threadingInfo xmlns:p15="http://schemas.microsoft.com/office/powerpoint/2012/main" xmlns="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10:43:23.212" idx="4">
    <p:pos x="10" y="10"/>
    <p:text>Form đăng kí (tài khoản) cho khách</p:text>
    <p:extLst>
      <p:ext uri="{C676402C-5697-4E1C-873F-D02D1690AC5C}">
        <p15:threadingInfo xmlns:p15="http://schemas.microsoft.com/office/powerpoint/2012/main" xmlns="" timeZoneBias="-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10:43:40.714" idx="5">
    <p:pos x="10" y="10"/>
    <p:text>Đăng nhập</p:text>
    <p:extLst>
      <p:ext uri="{C676402C-5697-4E1C-873F-D02D1690AC5C}">
        <p15:threadingInfo xmlns:p15="http://schemas.microsoft.com/office/powerpoint/2012/main" xmlns="" timeZoneBias="-4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10:44:34.018" idx="6">
    <p:pos x="10" y="10"/>
    <p:text>Quên mật khẩu</p:text>
    <p:extLst>
      <p:ext uri="{C676402C-5697-4E1C-873F-D02D1690AC5C}">
        <p15:threadingInfo xmlns:p15="http://schemas.microsoft.com/office/powerpoint/2012/main" xmlns="" timeZoneBias="-4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10:44:57.564" idx="9">
    <p:pos x="10" y="10"/>
    <p:text>Nhập mã bảo mật để lấy lại mật khẩu</p:text>
    <p:extLst>
      <p:ext uri="{C676402C-5697-4E1C-873F-D02D1690AC5C}">
        <p15:threadingInfo xmlns:p15="http://schemas.microsoft.com/office/powerpoint/2012/main" xmlns="" timeZoneBias="-4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10:45:49.956" idx="10">
    <p:pos x="10" y="10"/>
    <p:text>Form đặt lại mật khẩu sau khi xác nhận thành công mã thông báo</p:text>
    <p:extLst>
      <p:ext uri="{C676402C-5697-4E1C-873F-D02D1690AC5C}">
        <p15:threadingInfo xmlns:p15="http://schemas.microsoft.com/office/powerpoint/2012/main" xmlns="" timeZoneBias="-4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10:46:34.506" idx="11">
    <p:pos x="10" y="10"/>
    <p:text>Báo lỗi nếu nhập mật khẩu mới và xác không trùng khớp</p:text>
    <p:extLst>
      <p:ext uri="{C676402C-5697-4E1C-873F-D02D1690AC5C}">
        <p15:threadingInfo xmlns:p15="http://schemas.microsoft.com/office/powerpoint/2012/main" xmlns="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53218-8EAD-4062-8FFC-54C237926AE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C1CA9-1E17-4D56-8ABF-B77844FE0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34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smtClean="0"/>
              <a:t>Mã màu : #8FA2F6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C1CA9-1E17-4D56-8ABF-B77844FE05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2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10" Type="http://schemas.openxmlformats.org/officeDocument/2006/relationships/comments" Target="../comments/comment1.xm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comments" Target="../comments/comment11.xml"/><Relationship Id="rId5" Type="http://schemas.openxmlformats.org/officeDocument/2006/relationships/image" Target="../media/image5.png"/><Relationship Id="rId10" Type="http://schemas.openxmlformats.org/officeDocument/2006/relationships/image" Target="../media/image9.sv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3543" y="446089"/>
            <a:ext cx="1229717" cy="355727"/>
            <a:chOff x="0" y="0"/>
            <a:chExt cx="1595396" cy="4615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180857" y="0"/>
            <a:ext cx="1372343" cy="137234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505314" y="477984"/>
            <a:ext cx="1886174" cy="201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199">
                <a:solidFill>
                  <a:srgbClr val="FFFFFF"/>
                </a:solidFill>
                <a:latin typeface="Roboto Mono Light"/>
              </a:rPr>
              <a:t>Trang chủ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017462" y="446089"/>
            <a:ext cx="1229717" cy="355727"/>
            <a:chOff x="0" y="0"/>
            <a:chExt cx="1595396" cy="46150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514757" y="484276"/>
            <a:ext cx="1886174" cy="201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199">
                <a:solidFill>
                  <a:srgbClr val="FFFFFF"/>
                </a:solidFill>
                <a:latin typeface="Roboto Mono Light"/>
              </a:rPr>
              <a:t>Dịch vụ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3121504" y="446089"/>
            <a:ext cx="1229717" cy="355727"/>
            <a:chOff x="0" y="0"/>
            <a:chExt cx="1595396" cy="46150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4403322" y="484276"/>
            <a:ext cx="1886174" cy="201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199">
                <a:solidFill>
                  <a:srgbClr val="FFFFFF"/>
                </a:solidFill>
                <a:latin typeface="Roboto Mono Light"/>
              </a:rPr>
              <a:t>Đăng nhập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4191008" y="446089"/>
            <a:ext cx="1229717" cy="355727"/>
            <a:chOff x="0" y="0"/>
            <a:chExt cx="1595396" cy="46150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5252001" y="446089"/>
            <a:ext cx="1229717" cy="355727"/>
            <a:chOff x="0" y="0"/>
            <a:chExt cx="1595396" cy="46150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6149425" y="446089"/>
            <a:ext cx="1229717" cy="355727"/>
            <a:chOff x="0" y="0"/>
            <a:chExt cx="1595396" cy="46150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flipH="1">
            <a:off x="7024879" y="458036"/>
            <a:ext cx="316596" cy="316596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2391489" y="484276"/>
            <a:ext cx="1886174" cy="201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199">
                <a:solidFill>
                  <a:srgbClr val="FFFFFF"/>
                </a:solidFill>
                <a:latin typeface="Roboto Mono Light"/>
              </a:rPr>
              <a:t>Đặt lịch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334576" y="477984"/>
            <a:ext cx="1886174" cy="201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199">
                <a:solidFill>
                  <a:srgbClr val="FFFFFF"/>
                </a:solidFill>
                <a:latin typeface="Roboto Mono Light"/>
              </a:rPr>
              <a:t>Bảng giá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492969" y="604903"/>
            <a:ext cx="1886174" cy="188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67"/>
              </a:lnSpc>
            </a:pPr>
            <a:r>
              <a:rPr lang="en-US" sz="1119">
                <a:solidFill>
                  <a:srgbClr val="FFFFFF"/>
                </a:solidFill>
                <a:latin typeface="Roboto Mono Light"/>
              </a:rPr>
              <a:t>Đăng ký ngay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785595" y="474751"/>
            <a:ext cx="81265" cy="289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7"/>
              </a:lnSpc>
            </a:pPr>
            <a:r>
              <a:rPr lang="en-US" sz="1719">
                <a:solidFill>
                  <a:srgbClr val="FFFFFF"/>
                </a:solidFill>
                <a:latin typeface="Noto Sans"/>
              </a:rPr>
              <a:t>/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351222" y="484276"/>
            <a:ext cx="1886174" cy="201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199">
                <a:solidFill>
                  <a:srgbClr val="FFFFFF"/>
                </a:solidFill>
                <a:latin typeface="Roboto Mono Light"/>
              </a:rPr>
              <a:t>Đăng nhập</a:t>
            </a: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6"/>
          <a:srcRect l="1422" t="20024" r="1973"/>
          <a:stretch>
            <a:fillRect/>
          </a:stretch>
        </p:blipFill>
        <p:spPr>
          <a:xfrm>
            <a:off x="0" y="5571788"/>
            <a:ext cx="7517132" cy="4671255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0" y="9794086"/>
            <a:ext cx="7560000" cy="897914"/>
            <a:chOff x="0" y="0"/>
            <a:chExt cx="3395979" cy="403346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395979" cy="403346"/>
            </a:xfrm>
            <a:custGeom>
              <a:avLst/>
              <a:gdLst/>
              <a:ahLst/>
              <a:cxnLst/>
              <a:rect l="l" t="t" r="r" b="b"/>
              <a:pathLst>
                <a:path w="3395979" h="403346">
                  <a:moveTo>
                    <a:pt x="0" y="0"/>
                  </a:moveTo>
                  <a:lnTo>
                    <a:pt x="3395979" y="0"/>
                  </a:lnTo>
                  <a:lnTo>
                    <a:pt x="3395979" y="403346"/>
                  </a:lnTo>
                  <a:lnTo>
                    <a:pt x="0" y="403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3780000" y="9859982"/>
            <a:ext cx="1751046" cy="290998"/>
            <a:chOff x="0" y="0"/>
            <a:chExt cx="917047" cy="1524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917047" cy="152400"/>
            </a:xfrm>
            <a:custGeom>
              <a:avLst/>
              <a:gdLst/>
              <a:ahLst/>
              <a:cxnLst/>
              <a:rect l="l" t="t" r="r" b="b"/>
              <a:pathLst>
                <a:path w="917047" h="152400">
                  <a:moveTo>
                    <a:pt x="0" y="0"/>
                  </a:moveTo>
                  <a:lnTo>
                    <a:pt x="917047" y="0"/>
                  </a:lnTo>
                  <a:lnTo>
                    <a:pt x="917047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5650630" y="9859982"/>
            <a:ext cx="1751046" cy="290998"/>
            <a:chOff x="0" y="0"/>
            <a:chExt cx="917047" cy="1524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917047" cy="152400"/>
            </a:xfrm>
            <a:custGeom>
              <a:avLst/>
              <a:gdLst/>
              <a:ahLst/>
              <a:cxnLst/>
              <a:rect l="l" t="t" r="r" b="b"/>
              <a:pathLst>
                <a:path w="917047" h="152400">
                  <a:moveTo>
                    <a:pt x="0" y="0"/>
                  </a:moveTo>
                  <a:lnTo>
                    <a:pt x="917047" y="0"/>
                  </a:lnTo>
                  <a:lnTo>
                    <a:pt x="917047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31" name="Group 31"/>
          <p:cNvGrpSpPr/>
          <p:nvPr/>
        </p:nvGrpSpPr>
        <p:grpSpPr>
          <a:xfrm>
            <a:off x="3780000" y="10219312"/>
            <a:ext cx="2557916" cy="368161"/>
            <a:chOff x="0" y="0"/>
            <a:chExt cx="1339617" cy="192811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339617" cy="192811"/>
            </a:xfrm>
            <a:custGeom>
              <a:avLst/>
              <a:gdLst/>
              <a:ahLst/>
              <a:cxnLst/>
              <a:rect l="l" t="t" r="r" b="b"/>
              <a:pathLst>
                <a:path w="1339617" h="192811">
                  <a:moveTo>
                    <a:pt x="0" y="0"/>
                  </a:moveTo>
                  <a:lnTo>
                    <a:pt x="1339617" y="0"/>
                  </a:lnTo>
                  <a:lnTo>
                    <a:pt x="1339617" y="192811"/>
                  </a:lnTo>
                  <a:lnTo>
                    <a:pt x="0" y="19281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33" name="Group 33"/>
          <p:cNvGrpSpPr/>
          <p:nvPr/>
        </p:nvGrpSpPr>
        <p:grpSpPr>
          <a:xfrm>
            <a:off x="6595123" y="10253317"/>
            <a:ext cx="539627" cy="300150"/>
            <a:chOff x="0" y="0"/>
            <a:chExt cx="282610" cy="157193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282610" cy="157193"/>
            </a:xfrm>
            <a:custGeom>
              <a:avLst/>
              <a:gdLst/>
              <a:ahLst/>
              <a:cxnLst/>
              <a:rect l="l" t="t" r="r" b="b"/>
              <a:pathLst>
                <a:path w="282610" h="157193">
                  <a:moveTo>
                    <a:pt x="0" y="0"/>
                  </a:moveTo>
                  <a:lnTo>
                    <a:pt x="282610" y="0"/>
                  </a:lnTo>
                  <a:lnTo>
                    <a:pt x="282610" y="157193"/>
                  </a:lnTo>
                  <a:lnTo>
                    <a:pt x="0" y="157193"/>
                  </a:lnTo>
                  <a:close/>
                </a:path>
              </a:pathLst>
            </a:custGeom>
            <a:solidFill>
              <a:srgbClr val="008037"/>
            </a:solidFill>
          </p:spPr>
        </p:sp>
      </p:grpSp>
      <p:sp>
        <p:nvSpPr>
          <p:cNvPr id="35" name="TextBox 35"/>
          <p:cNvSpPr txBox="1"/>
          <p:nvPr/>
        </p:nvSpPr>
        <p:spPr>
          <a:xfrm>
            <a:off x="281738" y="9967381"/>
            <a:ext cx="2403242" cy="513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25"/>
              </a:lnSpc>
            </a:pPr>
            <a:r>
              <a:rPr lang="en-US" sz="1446">
                <a:solidFill>
                  <a:srgbClr val="000000"/>
                </a:solidFill>
                <a:latin typeface="DejaVu Serif"/>
              </a:rPr>
              <a:t>Bạn có bất kì câu hỏi?</a:t>
            </a:r>
          </a:p>
          <a:p>
            <a:pPr>
              <a:lnSpc>
                <a:spcPts val="2025"/>
              </a:lnSpc>
            </a:pPr>
            <a:r>
              <a:rPr lang="en-US" sz="1446">
                <a:solidFill>
                  <a:srgbClr val="000000"/>
                </a:solidFill>
                <a:latin typeface="DejaVu Serif"/>
              </a:rPr>
              <a:t>Hãy liên hệ với chúng tôi!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3822868" y="9920685"/>
            <a:ext cx="1665310" cy="16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6"/>
              </a:lnSpc>
            </a:pPr>
            <a:r>
              <a:rPr lang="en-US" sz="1033">
                <a:solidFill>
                  <a:srgbClr val="A6A6A6"/>
                </a:solidFill>
                <a:latin typeface="Noto Sans"/>
              </a:rPr>
              <a:t>Họ tên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693498" y="9918518"/>
            <a:ext cx="1665310" cy="16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6"/>
              </a:lnSpc>
            </a:pPr>
            <a:r>
              <a:rPr lang="en-US" sz="1033">
                <a:solidFill>
                  <a:srgbClr val="A6A6A6"/>
                </a:solidFill>
                <a:latin typeface="Noto Sans"/>
              </a:rPr>
              <a:t>Email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3822868" y="10316430"/>
            <a:ext cx="1665310" cy="16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6"/>
              </a:lnSpc>
            </a:pPr>
            <a:r>
              <a:rPr lang="en-US" sz="1033">
                <a:solidFill>
                  <a:srgbClr val="A6A6A6"/>
                </a:solidFill>
                <a:latin typeface="Noto Sans"/>
              </a:rPr>
              <a:t>Lời nhắn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6516690" y="10316206"/>
            <a:ext cx="696494" cy="16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6"/>
              </a:lnSpc>
            </a:pPr>
            <a:r>
              <a:rPr lang="en-US" sz="1033">
                <a:solidFill>
                  <a:srgbClr val="FFFFFF"/>
                </a:solidFill>
                <a:latin typeface="Noto Sans Bold"/>
              </a:rPr>
              <a:t>Gửi</a:t>
            </a:r>
          </a:p>
        </p:txBody>
      </p:sp>
      <p:grpSp>
        <p:nvGrpSpPr>
          <p:cNvPr id="40" name="Group 40"/>
          <p:cNvGrpSpPr/>
          <p:nvPr/>
        </p:nvGrpSpPr>
        <p:grpSpPr>
          <a:xfrm>
            <a:off x="838919" y="2026937"/>
            <a:ext cx="1866793" cy="461847"/>
            <a:chOff x="0" y="0"/>
            <a:chExt cx="1865427" cy="461509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865427" cy="461509"/>
            </a:xfrm>
            <a:custGeom>
              <a:avLst/>
              <a:gdLst/>
              <a:ahLst/>
              <a:cxnLst/>
              <a:rect l="l" t="t" r="r" b="b"/>
              <a:pathLst>
                <a:path w="1865427" h="461509">
                  <a:moveTo>
                    <a:pt x="0" y="0"/>
                  </a:moveTo>
                  <a:lnTo>
                    <a:pt x="1865427" y="0"/>
                  </a:lnTo>
                  <a:lnTo>
                    <a:pt x="1865427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42" name="Group 42"/>
          <p:cNvGrpSpPr/>
          <p:nvPr/>
        </p:nvGrpSpPr>
        <p:grpSpPr>
          <a:xfrm>
            <a:off x="2772994" y="2026937"/>
            <a:ext cx="1890722" cy="461847"/>
            <a:chOff x="0" y="0"/>
            <a:chExt cx="1889338" cy="461509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1889338" cy="461509"/>
            </a:xfrm>
            <a:custGeom>
              <a:avLst/>
              <a:gdLst/>
              <a:ahLst/>
              <a:cxnLst/>
              <a:rect l="l" t="t" r="r" b="b"/>
              <a:pathLst>
                <a:path w="1889338" h="461509">
                  <a:moveTo>
                    <a:pt x="0" y="0"/>
                  </a:moveTo>
                  <a:lnTo>
                    <a:pt x="1889338" y="0"/>
                  </a:lnTo>
                  <a:lnTo>
                    <a:pt x="1889338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44" name="Group 44"/>
          <p:cNvGrpSpPr/>
          <p:nvPr/>
        </p:nvGrpSpPr>
        <p:grpSpPr>
          <a:xfrm>
            <a:off x="4740597" y="2026937"/>
            <a:ext cx="1919628" cy="461847"/>
            <a:chOff x="0" y="0"/>
            <a:chExt cx="1918223" cy="461509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1918223" cy="461509"/>
            </a:xfrm>
            <a:custGeom>
              <a:avLst/>
              <a:gdLst/>
              <a:ahLst/>
              <a:cxnLst/>
              <a:rect l="l" t="t" r="r" b="b"/>
              <a:pathLst>
                <a:path w="1918223" h="461509">
                  <a:moveTo>
                    <a:pt x="0" y="0"/>
                  </a:moveTo>
                  <a:lnTo>
                    <a:pt x="1918223" y="0"/>
                  </a:lnTo>
                  <a:lnTo>
                    <a:pt x="1918223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46" name="Picture 46"/>
          <p:cNvPicPr>
            <a:picLocks noChangeAspect="1"/>
          </p:cNvPicPr>
          <p:nvPr/>
        </p:nvPicPr>
        <p:blipFill>
          <a:blip r:embed="rId7"/>
          <a:srcRect l="21211" r="31746" b="14062"/>
          <a:stretch>
            <a:fillRect/>
          </a:stretch>
        </p:blipFill>
        <p:spPr>
          <a:xfrm>
            <a:off x="2772994" y="2488784"/>
            <a:ext cx="1890722" cy="1439173"/>
          </a:xfrm>
          <a:prstGeom prst="rect">
            <a:avLst/>
          </a:prstGeom>
        </p:spPr>
      </p:pic>
      <p:pic>
        <p:nvPicPr>
          <p:cNvPr id="47" name="Picture 47"/>
          <p:cNvPicPr>
            <a:picLocks noChangeAspect="1"/>
          </p:cNvPicPr>
          <p:nvPr/>
        </p:nvPicPr>
        <p:blipFill>
          <a:blip r:embed="rId8"/>
          <a:srcRect l="10017" r="20654"/>
          <a:stretch>
            <a:fillRect/>
          </a:stretch>
        </p:blipFill>
        <p:spPr>
          <a:xfrm>
            <a:off x="838919" y="2488784"/>
            <a:ext cx="1855003" cy="1439173"/>
          </a:xfrm>
          <a:prstGeom prst="rect">
            <a:avLst/>
          </a:prstGeom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9"/>
          <a:srcRect l="6185" r="18924" b="15886"/>
          <a:stretch>
            <a:fillRect/>
          </a:stretch>
        </p:blipFill>
        <p:spPr>
          <a:xfrm>
            <a:off x="4740597" y="2488784"/>
            <a:ext cx="1919628" cy="1439173"/>
          </a:xfrm>
          <a:prstGeom prst="rect">
            <a:avLst/>
          </a:prstGeom>
        </p:spPr>
      </p:pic>
      <p:sp>
        <p:nvSpPr>
          <p:cNvPr id="49" name="TextBox 49"/>
          <p:cNvSpPr txBox="1"/>
          <p:nvPr/>
        </p:nvSpPr>
        <p:spPr>
          <a:xfrm>
            <a:off x="2106979" y="1334243"/>
            <a:ext cx="3186040" cy="275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0"/>
              </a:lnSpc>
            </a:pPr>
            <a:r>
              <a:rPr lang="en-US" sz="1557">
                <a:solidFill>
                  <a:srgbClr val="000000"/>
                </a:solidFill>
                <a:latin typeface="Roboto"/>
              </a:rPr>
              <a:t>Các dịch vụ được đặt lịch nhiều nhất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547889" y="2120114"/>
            <a:ext cx="2448853" cy="256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0"/>
              </a:lnSpc>
            </a:pPr>
            <a:r>
              <a:rPr lang="en-US" sz="1557">
                <a:solidFill>
                  <a:srgbClr val="FFFFFF"/>
                </a:solidFill>
                <a:latin typeface="Roboto Mono Light"/>
              </a:rPr>
              <a:t>Sửa điện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2475573" y="2120114"/>
            <a:ext cx="2448853" cy="256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0"/>
              </a:lnSpc>
            </a:pPr>
            <a:r>
              <a:rPr lang="en-US" sz="1557">
                <a:solidFill>
                  <a:srgbClr val="FFFFFF"/>
                </a:solidFill>
                <a:latin typeface="Roboto Mono Light"/>
              </a:rPr>
              <a:t>Sửa nước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4475984" y="2120114"/>
            <a:ext cx="2448853" cy="256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0"/>
              </a:lnSpc>
            </a:pPr>
            <a:r>
              <a:rPr lang="en-US" sz="1557">
                <a:solidFill>
                  <a:srgbClr val="FFFFFF"/>
                </a:solidFill>
                <a:latin typeface="Roboto Mono Light"/>
              </a:rPr>
              <a:t>Sửa đồ gia dụng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4731" y="697279"/>
            <a:ext cx="6590538" cy="585889"/>
            <a:chOff x="0" y="0"/>
            <a:chExt cx="3395979" cy="3018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5979" cy="301898"/>
            </a:xfrm>
            <a:custGeom>
              <a:avLst/>
              <a:gdLst/>
              <a:ahLst/>
              <a:cxnLst/>
              <a:rect l="l" t="t" r="r" b="b"/>
              <a:pathLst>
                <a:path w="3395979" h="301898">
                  <a:moveTo>
                    <a:pt x="0" y="0"/>
                  </a:moveTo>
                  <a:lnTo>
                    <a:pt x="3395979" y="0"/>
                  </a:lnTo>
                  <a:lnTo>
                    <a:pt x="3395979" y="301898"/>
                  </a:lnTo>
                  <a:lnTo>
                    <a:pt x="0" y="301898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34224"/>
            <a:ext cx="1581164" cy="1581164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332035" y="775277"/>
            <a:ext cx="5739733" cy="3667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dirty="0" err="1">
                <a:solidFill>
                  <a:srgbClr val="000000"/>
                </a:solidFill>
                <a:latin typeface="DejaVu Serif"/>
              </a:rPr>
              <a:t>Bạn</a:t>
            </a:r>
            <a:r>
              <a:rPr lang="en-US" sz="2199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ejaVu Serif"/>
              </a:rPr>
              <a:t>đã</a:t>
            </a:r>
            <a:r>
              <a:rPr lang="en-US" sz="2199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ejaVu Serif"/>
              </a:rPr>
              <a:t>cập</a:t>
            </a:r>
            <a:r>
              <a:rPr lang="en-US" sz="2199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ejaVu Serif"/>
              </a:rPr>
              <a:t>nhập</a:t>
            </a:r>
            <a:r>
              <a:rPr lang="en-US" sz="2199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ejaVu Serif"/>
              </a:rPr>
              <a:t>mật</a:t>
            </a:r>
            <a:r>
              <a:rPr lang="en-US" sz="2199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ejaVu Serif"/>
              </a:rPr>
              <a:t>khẩu</a:t>
            </a:r>
            <a:r>
              <a:rPr lang="en-US" sz="2199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ejaVu Serif"/>
              </a:rPr>
              <a:t>thành</a:t>
            </a:r>
            <a:r>
              <a:rPr lang="en-US" sz="2199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ejaVu Serif"/>
              </a:rPr>
              <a:t>công</a:t>
            </a:r>
            <a:endParaRPr lang="en-US" sz="2199" dirty="0">
              <a:solidFill>
                <a:srgbClr val="000000"/>
              </a:solidFill>
              <a:latin typeface="DejaVu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422" t="20024" r="1973"/>
          <a:stretch>
            <a:fillRect/>
          </a:stretch>
        </p:blipFill>
        <p:spPr>
          <a:xfrm>
            <a:off x="0" y="5732137"/>
            <a:ext cx="7517132" cy="467125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-37667" y="9794086"/>
            <a:ext cx="7560000" cy="897914"/>
            <a:chOff x="0" y="0"/>
            <a:chExt cx="3395979" cy="4033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95979" cy="403346"/>
            </a:xfrm>
            <a:custGeom>
              <a:avLst/>
              <a:gdLst/>
              <a:ahLst/>
              <a:cxnLst/>
              <a:rect l="l" t="t" r="r" b="b"/>
              <a:pathLst>
                <a:path w="3395979" h="403346">
                  <a:moveTo>
                    <a:pt x="0" y="0"/>
                  </a:moveTo>
                  <a:lnTo>
                    <a:pt x="3395979" y="0"/>
                  </a:lnTo>
                  <a:lnTo>
                    <a:pt x="3395979" y="403346"/>
                  </a:lnTo>
                  <a:lnTo>
                    <a:pt x="0" y="403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3742333" y="9859982"/>
            <a:ext cx="1751046" cy="290998"/>
            <a:chOff x="0" y="0"/>
            <a:chExt cx="917047" cy="152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17047" cy="152400"/>
            </a:xfrm>
            <a:custGeom>
              <a:avLst/>
              <a:gdLst/>
              <a:ahLst/>
              <a:cxnLst/>
              <a:rect l="l" t="t" r="r" b="b"/>
              <a:pathLst>
                <a:path w="917047" h="152400">
                  <a:moveTo>
                    <a:pt x="0" y="0"/>
                  </a:moveTo>
                  <a:lnTo>
                    <a:pt x="917047" y="0"/>
                  </a:lnTo>
                  <a:lnTo>
                    <a:pt x="917047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5612963" y="9859982"/>
            <a:ext cx="1751046" cy="290998"/>
            <a:chOff x="0" y="0"/>
            <a:chExt cx="917047" cy="152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17047" cy="152400"/>
            </a:xfrm>
            <a:custGeom>
              <a:avLst/>
              <a:gdLst/>
              <a:ahLst/>
              <a:cxnLst/>
              <a:rect l="l" t="t" r="r" b="b"/>
              <a:pathLst>
                <a:path w="917047" h="152400">
                  <a:moveTo>
                    <a:pt x="0" y="0"/>
                  </a:moveTo>
                  <a:lnTo>
                    <a:pt x="917047" y="0"/>
                  </a:lnTo>
                  <a:lnTo>
                    <a:pt x="917047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3742333" y="10219312"/>
            <a:ext cx="2557916" cy="368161"/>
            <a:chOff x="0" y="0"/>
            <a:chExt cx="1339617" cy="19281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39617" cy="192811"/>
            </a:xfrm>
            <a:custGeom>
              <a:avLst/>
              <a:gdLst/>
              <a:ahLst/>
              <a:cxnLst/>
              <a:rect l="l" t="t" r="r" b="b"/>
              <a:pathLst>
                <a:path w="1339617" h="192811">
                  <a:moveTo>
                    <a:pt x="0" y="0"/>
                  </a:moveTo>
                  <a:lnTo>
                    <a:pt x="1339617" y="0"/>
                  </a:lnTo>
                  <a:lnTo>
                    <a:pt x="1339617" y="192811"/>
                  </a:lnTo>
                  <a:lnTo>
                    <a:pt x="0" y="19281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6557456" y="10253317"/>
            <a:ext cx="539627" cy="300150"/>
            <a:chOff x="0" y="0"/>
            <a:chExt cx="282610" cy="15719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610" cy="157193"/>
            </a:xfrm>
            <a:custGeom>
              <a:avLst/>
              <a:gdLst/>
              <a:ahLst/>
              <a:cxnLst/>
              <a:rect l="l" t="t" r="r" b="b"/>
              <a:pathLst>
                <a:path w="282610" h="157193">
                  <a:moveTo>
                    <a:pt x="0" y="0"/>
                  </a:moveTo>
                  <a:lnTo>
                    <a:pt x="282610" y="0"/>
                  </a:lnTo>
                  <a:lnTo>
                    <a:pt x="282610" y="157193"/>
                  </a:lnTo>
                  <a:lnTo>
                    <a:pt x="0" y="157193"/>
                  </a:lnTo>
                  <a:close/>
                </a:path>
              </a:pathLst>
            </a:custGeom>
            <a:solidFill>
              <a:srgbClr val="008037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244070" y="9967381"/>
            <a:ext cx="2403242" cy="513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25"/>
              </a:lnSpc>
            </a:pPr>
            <a:r>
              <a:rPr lang="en-US" sz="1446">
                <a:solidFill>
                  <a:srgbClr val="000000"/>
                </a:solidFill>
                <a:latin typeface="DejaVu Serif"/>
              </a:rPr>
              <a:t>Bạn có bất kì câu hỏi?</a:t>
            </a:r>
          </a:p>
          <a:p>
            <a:pPr>
              <a:lnSpc>
                <a:spcPts val="2025"/>
              </a:lnSpc>
            </a:pPr>
            <a:r>
              <a:rPr lang="en-US" sz="1446">
                <a:solidFill>
                  <a:srgbClr val="000000"/>
                </a:solidFill>
                <a:latin typeface="DejaVu Serif"/>
              </a:rPr>
              <a:t>Hãy liên hệ với chúng tôi!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785201" y="9920685"/>
            <a:ext cx="1665310" cy="16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6"/>
              </a:lnSpc>
            </a:pPr>
            <a:r>
              <a:rPr lang="en-US" sz="1033">
                <a:solidFill>
                  <a:srgbClr val="A6A6A6"/>
                </a:solidFill>
                <a:latin typeface="Noto Sans"/>
              </a:rPr>
              <a:t>Họ tên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655831" y="9918518"/>
            <a:ext cx="1665310" cy="16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6"/>
              </a:lnSpc>
            </a:pPr>
            <a:r>
              <a:rPr lang="en-US" sz="1033">
                <a:solidFill>
                  <a:srgbClr val="A6A6A6"/>
                </a:solidFill>
                <a:latin typeface="Noto Sans"/>
              </a:rPr>
              <a:t>Email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785201" y="10316430"/>
            <a:ext cx="1665310" cy="16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6"/>
              </a:lnSpc>
            </a:pPr>
            <a:r>
              <a:rPr lang="en-US" sz="1033">
                <a:solidFill>
                  <a:srgbClr val="A6A6A6"/>
                </a:solidFill>
                <a:latin typeface="Noto Sans"/>
              </a:rPr>
              <a:t>Lời nhắn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479022" y="10316206"/>
            <a:ext cx="696494" cy="16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6"/>
              </a:lnSpc>
            </a:pPr>
            <a:r>
              <a:rPr lang="en-US" sz="1033">
                <a:solidFill>
                  <a:srgbClr val="FFFFFF"/>
                </a:solidFill>
                <a:latin typeface="Noto Sans Bold"/>
              </a:rPr>
              <a:t>Gửi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310379" y="4594385"/>
            <a:ext cx="2865138" cy="1321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33308" lvl="1" indent="-116654">
              <a:lnSpc>
                <a:spcPts val="2150"/>
              </a:lnSpc>
              <a:buFont typeface="Arial"/>
              <a:buChar char="•"/>
            </a:pPr>
            <a:r>
              <a:rPr lang="en-US" sz="1080">
                <a:solidFill>
                  <a:srgbClr val="000000"/>
                </a:solidFill>
                <a:latin typeface="Noto Sans"/>
              </a:rPr>
              <a:t>Sửa chữa điện </a:t>
            </a:r>
          </a:p>
          <a:p>
            <a:pPr marL="233308" lvl="1" indent="-116654">
              <a:lnSpc>
                <a:spcPts val="2150"/>
              </a:lnSpc>
              <a:buFont typeface="Arial"/>
              <a:buChar char="•"/>
            </a:pPr>
            <a:r>
              <a:rPr lang="en-US" sz="1080">
                <a:solidFill>
                  <a:srgbClr val="000000"/>
                </a:solidFill>
                <a:latin typeface="Noto Sans"/>
              </a:rPr>
              <a:t>Sửa chữa nước</a:t>
            </a:r>
          </a:p>
          <a:p>
            <a:pPr marL="233308" lvl="1" indent="-116654">
              <a:lnSpc>
                <a:spcPts val="2150"/>
              </a:lnSpc>
              <a:buFont typeface="Arial"/>
              <a:buChar char="•"/>
            </a:pPr>
            <a:r>
              <a:rPr lang="en-US" sz="1080">
                <a:solidFill>
                  <a:srgbClr val="000000"/>
                </a:solidFill>
                <a:latin typeface="Noto Sans"/>
              </a:rPr>
              <a:t>Sửa chữa điện tử – điện lạnh</a:t>
            </a:r>
          </a:p>
          <a:p>
            <a:pPr marL="233308" lvl="1" indent="-116654">
              <a:lnSpc>
                <a:spcPts val="2150"/>
              </a:lnSpc>
              <a:buFont typeface="Arial"/>
              <a:buChar char="•"/>
            </a:pPr>
            <a:r>
              <a:rPr lang="en-US" sz="1080">
                <a:solidFill>
                  <a:srgbClr val="000000"/>
                </a:solidFill>
                <a:latin typeface="Noto Sans"/>
              </a:rPr>
              <a:t>Sửa chữa đồ gia dụng</a:t>
            </a:r>
          </a:p>
          <a:p>
            <a:pPr>
              <a:lnSpc>
                <a:spcPts val="2150"/>
              </a:lnSpc>
            </a:pPr>
            <a:endParaRPr lang="en-US" sz="108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82248" y="4594385"/>
            <a:ext cx="3367069" cy="1321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33308" lvl="1" indent="-116654">
              <a:lnSpc>
                <a:spcPts val="2150"/>
              </a:lnSpc>
              <a:buFont typeface="Arial"/>
              <a:buChar char="•"/>
            </a:pPr>
            <a:r>
              <a:rPr lang="en-US" sz="1080">
                <a:solidFill>
                  <a:srgbClr val="000000"/>
                </a:solidFill>
                <a:latin typeface="Noto Sans"/>
              </a:rPr>
              <a:t>Nguyễn Văn Quỳnh - Sửa chữa nước </a:t>
            </a:r>
          </a:p>
          <a:p>
            <a:pPr marL="233308" lvl="1" indent="-116654">
              <a:lnSpc>
                <a:spcPts val="2150"/>
              </a:lnSpc>
              <a:buFont typeface="Arial"/>
              <a:buChar char="•"/>
            </a:pPr>
            <a:r>
              <a:rPr lang="en-US" sz="1080">
                <a:solidFill>
                  <a:srgbClr val="000000"/>
                </a:solidFill>
                <a:latin typeface="Noto Sans"/>
              </a:rPr>
              <a:t>Phạm Tấn Thiên - Sửa chữa điện</a:t>
            </a:r>
          </a:p>
          <a:p>
            <a:pPr marL="233308" lvl="1" indent="-116654">
              <a:lnSpc>
                <a:spcPts val="2150"/>
              </a:lnSpc>
              <a:buFont typeface="Arial"/>
              <a:buChar char="•"/>
            </a:pPr>
            <a:r>
              <a:rPr lang="en-US" sz="1080">
                <a:solidFill>
                  <a:srgbClr val="000000"/>
                </a:solidFill>
                <a:latin typeface="Noto Sans"/>
              </a:rPr>
              <a:t>Nguyễn Văn Thiên - Sửa chữa điện</a:t>
            </a:r>
          </a:p>
          <a:p>
            <a:pPr marL="233308" lvl="1" indent="-116654">
              <a:lnSpc>
                <a:spcPts val="2150"/>
              </a:lnSpc>
              <a:buFont typeface="Arial"/>
              <a:buChar char="•"/>
            </a:pPr>
            <a:r>
              <a:rPr lang="en-US" sz="1080">
                <a:solidFill>
                  <a:srgbClr val="000000"/>
                </a:solidFill>
                <a:latin typeface="Noto Sans"/>
              </a:rPr>
              <a:t>Trần Văn Tiến - Sửa chữa điện lạnh</a:t>
            </a:r>
          </a:p>
          <a:p>
            <a:pPr>
              <a:lnSpc>
                <a:spcPts val="2150"/>
              </a:lnSpc>
            </a:pPr>
            <a:endParaRPr lang="en-US" sz="1080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4661274" y="4211619"/>
            <a:ext cx="1230659" cy="274479"/>
            <a:chOff x="0" y="0"/>
            <a:chExt cx="1595396" cy="35582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95396" cy="355827"/>
            </a:xfrm>
            <a:custGeom>
              <a:avLst/>
              <a:gdLst/>
              <a:ahLst/>
              <a:cxnLst/>
              <a:rect l="l" t="t" r="r" b="b"/>
              <a:pathLst>
                <a:path w="1595396" h="355827">
                  <a:moveTo>
                    <a:pt x="0" y="0"/>
                  </a:moveTo>
                  <a:lnTo>
                    <a:pt x="1595396" y="0"/>
                  </a:lnTo>
                  <a:lnTo>
                    <a:pt x="1595396" y="355827"/>
                  </a:lnTo>
                  <a:lnTo>
                    <a:pt x="0" y="35582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3844034" y="4238315"/>
            <a:ext cx="2865138" cy="202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FFFFFF"/>
                </a:solidFill>
                <a:latin typeface="Noto Sans"/>
              </a:rPr>
              <a:t>Các dịch vụ 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394089" y="4211619"/>
            <a:ext cx="1216574" cy="274479"/>
            <a:chOff x="0" y="0"/>
            <a:chExt cx="1577135" cy="355827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577135" cy="355827"/>
            </a:xfrm>
            <a:custGeom>
              <a:avLst/>
              <a:gdLst/>
              <a:ahLst/>
              <a:cxnLst/>
              <a:rect l="l" t="t" r="r" b="b"/>
              <a:pathLst>
                <a:path w="1577135" h="355827">
                  <a:moveTo>
                    <a:pt x="0" y="0"/>
                  </a:moveTo>
                  <a:lnTo>
                    <a:pt x="1577135" y="0"/>
                  </a:lnTo>
                  <a:lnTo>
                    <a:pt x="1577135" y="355827"/>
                  </a:lnTo>
                  <a:lnTo>
                    <a:pt x="0" y="35582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569807" y="4238315"/>
            <a:ext cx="2865138" cy="202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FFFFFF"/>
                </a:solidFill>
                <a:latin typeface="Noto Sans"/>
              </a:rPr>
              <a:t>Các thợ gần đây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831745" y="486647"/>
            <a:ext cx="1230022" cy="355816"/>
            <a:chOff x="0" y="0"/>
            <a:chExt cx="1595396" cy="46150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3"/>
          <a:srcRect l="12183"/>
          <a:stretch>
            <a:fillRect/>
          </a:stretch>
        </p:blipFill>
        <p:spPr>
          <a:xfrm>
            <a:off x="5201" y="-4742"/>
            <a:ext cx="1336113" cy="1521485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569807" y="554059"/>
            <a:ext cx="1886641" cy="201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FFFFFF"/>
                </a:solidFill>
                <a:latin typeface="Roboto Mono Light"/>
              </a:rPr>
              <a:t>Trang chủ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2015957" y="486647"/>
            <a:ext cx="1230022" cy="355816"/>
            <a:chOff x="0" y="0"/>
            <a:chExt cx="1595396" cy="461509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32" name="TextBox 32"/>
          <p:cNvSpPr txBox="1"/>
          <p:nvPr/>
        </p:nvSpPr>
        <p:spPr>
          <a:xfrm>
            <a:off x="1695335" y="554059"/>
            <a:ext cx="1886641" cy="201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FFFFFF"/>
                </a:solidFill>
                <a:latin typeface="Roboto Mono Light"/>
              </a:rPr>
              <a:t>Dịch vụ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3120273" y="486647"/>
            <a:ext cx="1230022" cy="355816"/>
            <a:chOff x="0" y="0"/>
            <a:chExt cx="1595396" cy="461509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35" name="TextBox 35"/>
          <p:cNvSpPr txBox="1"/>
          <p:nvPr/>
        </p:nvSpPr>
        <p:spPr>
          <a:xfrm>
            <a:off x="4402407" y="524847"/>
            <a:ext cx="1886641" cy="201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FFFFFF"/>
                </a:solidFill>
                <a:latin typeface="Roboto Mono Light"/>
              </a:rPr>
              <a:t>Đăng nhập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4190041" y="486647"/>
            <a:ext cx="1230022" cy="355816"/>
            <a:chOff x="0" y="0"/>
            <a:chExt cx="1595396" cy="461509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38" name="Group 38"/>
          <p:cNvGrpSpPr/>
          <p:nvPr/>
        </p:nvGrpSpPr>
        <p:grpSpPr>
          <a:xfrm>
            <a:off x="5251297" y="486647"/>
            <a:ext cx="1230022" cy="355816"/>
            <a:chOff x="0" y="0"/>
            <a:chExt cx="1595396" cy="461509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40" name="Group 40"/>
          <p:cNvGrpSpPr/>
          <p:nvPr/>
        </p:nvGrpSpPr>
        <p:grpSpPr>
          <a:xfrm>
            <a:off x="6148943" y="486647"/>
            <a:ext cx="1230022" cy="355816"/>
            <a:chOff x="0" y="0"/>
            <a:chExt cx="1595396" cy="461509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595396" cy="461509"/>
            </a:xfrm>
            <a:custGeom>
              <a:avLst/>
              <a:gdLst/>
              <a:ahLst/>
              <a:cxnLst/>
              <a:rect l="l" t="t" r="r" b="b"/>
              <a:pathLst>
                <a:path w="1595396" h="461509">
                  <a:moveTo>
                    <a:pt x="0" y="0"/>
                  </a:moveTo>
                  <a:lnTo>
                    <a:pt x="1595396" y="0"/>
                  </a:lnTo>
                  <a:lnTo>
                    <a:pt x="1595396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42" name="Group 42"/>
          <p:cNvGrpSpPr/>
          <p:nvPr/>
        </p:nvGrpSpPr>
        <p:grpSpPr>
          <a:xfrm>
            <a:off x="979955" y="2051248"/>
            <a:ext cx="1807391" cy="447151"/>
            <a:chOff x="0" y="0"/>
            <a:chExt cx="1865427" cy="461509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1865427" cy="461509"/>
            </a:xfrm>
            <a:custGeom>
              <a:avLst/>
              <a:gdLst/>
              <a:ahLst/>
              <a:cxnLst/>
              <a:rect l="l" t="t" r="r" b="b"/>
              <a:pathLst>
                <a:path w="1865427" h="461509">
                  <a:moveTo>
                    <a:pt x="0" y="0"/>
                  </a:moveTo>
                  <a:lnTo>
                    <a:pt x="1865427" y="0"/>
                  </a:lnTo>
                  <a:lnTo>
                    <a:pt x="1865427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44" name="Group 44"/>
          <p:cNvGrpSpPr/>
          <p:nvPr/>
        </p:nvGrpSpPr>
        <p:grpSpPr>
          <a:xfrm>
            <a:off x="2852486" y="2051248"/>
            <a:ext cx="1830558" cy="447151"/>
            <a:chOff x="0" y="0"/>
            <a:chExt cx="1889338" cy="461509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1889338" cy="461509"/>
            </a:xfrm>
            <a:custGeom>
              <a:avLst/>
              <a:gdLst/>
              <a:ahLst/>
              <a:cxnLst/>
              <a:rect l="l" t="t" r="r" b="b"/>
              <a:pathLst>
                <a:path w="1889338" h="461509">
                  <a:moveTo>
                    <a:pt x="0" y="0"/>
                  </a:moveTo>
                  <a:lnTo>
                    <a:pt x="1889338" y="0"/>
                  </a:lnTo>
                  <a:lnTo>
                    <a:pt x="1889338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46" name="Group 46"/>
          <p:cNvGrpSpPr/>
          <p:nvPr/>
        </p:nvGrpSpPr>
        <p:grpSpPr>
          <a:xfrm>
            <a:off x="4757479" y="2051248"/>
            <a:ext cx="1858544" cy="447151"/>
            <a:chOff x="0" y="0"/>
            <a:chExt cx="1918223" cy="461509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1918223" cy="461509"/>
            </a:xfrm>
            <a:custGeom>
              <a:avLst/>
              <a:gdLst/>
              <a:ahLst/>
              <a:cxnLst/>
              <a:rect l="l" t="t" r="r" b="b"/>
              <a:pathLst>
                <a:path w="1918223" h="461509">
                  <a:moveTo>
                    <a:pt x="0" y="0"/>
                  </a:moveTo>
                  <a:lnTo>
                    <a:pt x="1918223" y="0"/>
                  </a:lnTo>
                  <a:lnTo>
                    <a:pt x="1918223" y="461509"/>
                  </a:lnTo>
                  <a:lnTo>
                    <a:pt x="0" y="461509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48" name="Picture 48"/>
          <p:cNvPicPr>
            <a:picLocks noChangeAspect="1"/>
          </p:cNvPicPr>
          <p:nvPr/>
        </p:nvPicPr>
        <p:blipFill>
          <a:blip r:embed="rId4"/>
          <a:srcRect l="21211" r="31746" b="14062"/>
          <a:stretch>
            <a:fillRect/>
          </a:stretch>
        </p:blipFill>
        <p:spPr>
          <a:xfrm>
            <a:off x="2852486" y="2498399"/>
            <a:ext cx="1830558" cy="1393378"/>
          </a:xfrm>
          <a:prstGeom prst="rect">
            <a:avLst/>
          </a:prstGeom>
        </p:spPr>
      </p:pic>
      <p:pic>
        <p:nvPicPr>
          <p:cNvPr id="49" name="Picture 49"/>
          <p:cNvPicPr>
            <a:picLocks noChangeAspect="1"/>
          </p:cNvPicPr>
          <p:nvPr/>
        </p:nvPicPr>
        <p:blipFill>
          <a:blip r:embed="rId5"/>
          <a:srcRect l="10017" r="20654"/>
          <a:stretch>
            <a:fillRect/>
          </a:stretch>
        </p:blipFill>
        <p:spPr>
          <a:xfrm>
            <a:off x="979955" y="2498399"/>
            <a:ext cx="1795975" cy="1393378"/>
          </a:xfrm>
          <a:prstGeom prst="rect">
            <a:avLst/>
          </a:prstGeom>
        </p:spPr>
      </p:pic>
      <p:pic>
        <p:nvPicPr>
          <p:cNvPr id="50" name="Picture 50"/>
          <p:cNvPicPr>
            <a:picLocks noChangeAspect="1"/>
          </p:cNvPicPr>
          <p:nvPr/>
        </p:nvPicPr>
        <p:blipFill>
          <a:blip r:embed="rId6"/>
          <a:srcRect l="6185" r="18924" b="15886"/>
          <a:stretch>
            <a:fillRect/>
          </a:stretch>
        </p:blipFill>
        <p:spPr>
          <a:xfrm>
            <a:off x="4757479" y="2498399"/>
            <a:ext cx="1858544" cy="1393378"/>
          </a:xfrm>
          <a:prstGeom prst="rect">
            <a:avLst/>
          </a:prstGeom>
        </p:spPr>
      </p:pic>
      <p:sp>
        <p:nvSpPr>
          <p:cNvPr id="51" name="TextBox 51"/>
          <p:cNvSpPr txBox="1"/>
          <p:nvPr/>
        </p:nvSpPr>
        <p:spPr>
          <a:xfrm>
            <a:off x="2777822" y="554059"/>
            <a:ext cx="1886641" cy="201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FFFFFF"/>
                </a:solidFill>
                <a:latin typeface="Roboto Mono Light"/>
              </a:rPr>
              <a:t>Đặt lịch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3861731" y="554059"/>
            <a:ext cx="1886641" cy="201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FFFFFF"/>
                </a:solidFill>
                <a:latin typeface="Roboto Mono Light"/>
              </a:rPr>
              <a:t>Bảng giá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5492324" y="554059"/>
            <a:ext cx="1886641" cy="201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FFFFFF"/>
                </a:solidFill>
                <a:latin typeface="Roboto Mono Light"/>
              </a:rPr>
              <a:t>Tài khoản</a:t>
            </a:r>
          </a:p>
        </p:txBody>
      </p:sp>
      <p:pic>
        <p:nvPicPr>
          <p:cNvPr id="54" name="Picture 5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>
          <a:xfrm flipH="1">
            <a:off x="5504646" y="537067"/>
            <a:ext cx="254975" cy="254975"/>
          </a:xfrm>
          <a:prstGeom prst="rect">
            <a:avLst/>
          </a:prstGeom>
        </p:spPr>
      </p:pic>
      <p:pic>
        <p:nvPicPr>
          <p:cNvPr id="55" name="Picture 5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p:blipFill>
        <p:spPr>
          <a:xfrm>
            <a:off x="6967460" y="530730"/>
            <a:ext cx="203414" cy="267649"/>
          </a:xfrm>
          <a:prstGeom prst="rect">
            <a:avLst/>
          </a:prstGeom>
        </p:spPr>
      </p:pic>
      <p:sp>
        <p:nvSpPr>
          <p:cNvPr id="56" name="TextBox 56"/>
          <p:cNvSpPr txBox="1"/>
          <p:nvPr/>
        </p:nvSpPr>
        <p:spPr>
          <a:xfrm>
            <a:off x="2101116" y="1354198"/>
            <a:ext cx="3084658" cy="277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11"/>
              </a:lnSpc>
            </a:pPr>
            <a:r>
              <a:rPr lang="en-US" sz="1508">
                <a:solidFill>
                  <a:srgbClr val="000000"/>
                </a:solidFill>
                <a:latin typeface="Roboto"/>
              </a:rPr>
              <a:t>Các dịch vụ được đặt lịch nhiều nhất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698185" y="2131330"/>
            <a:ext cx="2370929" cy="258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11"/>
              </a:lnSpc>
            </a:pPr>
            <a:r>
              <a:rPr lang="en-US" sz="1508">
                <a:solidFill>
                  <a:srgbClr val="FFFFFF"/>
                </a:solidFill>
                <a:latin typeface="Roboto Mono Light"/>
              </a:rPr>
              <a:t>Sửa điện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2564529" y="2131330"/>
            <a:ext cx="2370929" cy="258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11"/>
              </a:lnSpc>
            </a:pPr>
            <a:r>
              <a:rPr lang="en-US" sz="1508">
                <a:solidFill>
                  <a:srgbClr val="FFFFFF"/>
                </a:solidFill>
                <a:latin typeface="Roboto Mono Light"/>
              </a:rPr>
              <a:t>Sửa nước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4501287" y="2131330"/>
            <a:ext cx="2370929" cy="258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11"/>
              </a:lnSpc>
            </a:pPr>
            <a:r>
              <a:rPr lang="en-US" sz="1508">
                <a:solidFill>
                  <a:srgbClr val="FFFFFF"/>
                </a:solidFill>
                <a:latin typeface="Roboto Mono Light"/>
              </a:rPr>
              <a:t>Sửa đồ gia dụng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4466" y="4943696"/>
            <a:ext cx="4531069" cy="740589"/>
            <a:chOff x="0" y="0"/>
            <a:chExt cx="2543864" cy="4157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43864" cy="415787"/>
            </a:xfrm>
            <a:custGeom>
              <a:avLst/>
              <a:gdLst/>
              <a:ahLst/>
              <a:cxnLst/>
              <a:rect l="l" t="t" r="r" b="b"/>
              <a:pathLst>
                <a:path w="2543864" h="415787">
                  <a:moveTo>
                    <a:pt x="0" y="0"/>
                  </a:moveTo>
                  <a:lnTo>
                    <a:pt x="2543864" y="0"/>
                  </a:lnTo>
                  <a:lnTo>
                    <a:pt x="2543864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91680" cy="189168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510965" y="5060558"/>
            <a:ext cx="4531068" cy="426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9"/>
              </a:lnSpc>
            </a:pPr>
            <a:r>
              <a:rPr lang="en-US" sz="2577" dirty="0" err="1">
                <a:solidFill>
                  <a:srgbClr val="000000"/>
                </a:solidFill>
                <a:latin typeface="DejaVu Serif"/>
              </a:rPr>
              <a:t>Đăng</a:t>
            </a:r>
            <a:r>
              <a:rPr lang="en-US" sz="2577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2577" dirty="0" err="1">
                <a:solidFill>
                  <a:srgbClr val="000000"/>
                </a:solidFill>
                <a:latin typeface="DejaVu Serif"/>
              </a:rPr>
              <a:t>xuất</a:t>
            </a:r>
            <a:endParaRPr lang="en-US" sz="2577" dirty="0">
              <a:solidFill>
                <a:srgbClr val="000000"/>
              </a:solidFill>
              <a:latin typeface="DejaVu Serif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514466" y="2776155"/>
            <a:ext cx="4531069" cy="779193"/>
            <a:chOff x="0" y="0"/>
            <a:chExt cx="2417834" cy="4157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17834" cy="415787"/>
            </a:xfrm>
            <a:custGeom>
              <a:avLst/>
              <a:gdLst/>
              <a:ahLst/>
              <a:cxnLst/>
              <a:rect l="l" t="t" r="r" b="b"/>
              <a:pathLst>
                <a:path w="2417834" h="415787">
                  <a:moveTo>
                    <a:pt x="0" y="0"/>
                  </a:moveTo>
                  <a:lnTo>
                    <a:pt x="2417834" y="0"/>
                  </a:lnTo>
                  <a:lnTo>
                    <a:pt x="2417834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514466" y="3873973"/>
            <a:ext cx="4531069" cy="779193"/>
            <a:chOff x="0" y="0"/>
            <a:chExt cx="2417834" cy="41578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17834" cy="415787"/>
            </a:xfrm>
            <a:custGeom>
              <a:avLst/>
              <a:gdLst/>
              <a:ahLst/>
              <a:cxnLst/>
              <a:rect l="l" t="t" r="r" b="b"/>
              <a:pathLst>
                <a:path w="2417834" h="415787">
                  <a:moveTo>
                    <a:pt x="0" y="0"/>
                  </a:moveTo>
                  <a:lnTo>
                    <a:pt x="2417834" y="0"/>
                  </a:lnTo>
                  <a:lnTo>
                    <a:pt x="2417834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514466" y="1604369"/>
            <a:ext cx="4531069" cy="779193"/>
            <a:chOff x="0" y="0"/>
            <a:chExt cx="2417834" cy="41578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417834" cy="415787"/>
            </a:xfrm>
            <a:custGeom>
              <a:avLst/>
              <a:gdLst/>
              <a:ahLst/>
              <a:cxnLst/>
              <a:rect l="l" t="t" r="r" b="b"/>
              <a:pathLst>
                <a:path w="2417834" h="415787">
                  <a:moveTo>
                    <a:pt x="0" y="0"/>
                  </a:moveTo>
                  <a:lnTo>
                    <a:pt x="2417834" y="0"/>
                  </a:lnTo>
                  <a:lnTo>
                    <a:pt x="2417834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510965" y="1767705"/>
            <a:ext cx="4531069" cy="426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9"/>
              </a:lnSpc>
            </a:pPr>
            <a:r>
              <a:rPr lang="en-US" sz="2577" dirty="0" err="1">
                <a:solidFill>
                  <a:srgbClr val="000000"/>
                </a:solidFill>
                <a:latin typeface="DejaVu Serif"/>
              </a:rPr>
              <a:t>Thông</a:t>
            </a:r>
            <a:r>
              <a:rPr lang="en-US" sz="2577" dirty="0">
                <a:solidFill>
                  <a:srgbClr val="000000"/>
                </a:solidFill>
                <a:latin typeface="DejaVu Serif"/>
              </a:rPr>
              <a:t> tin </a:t>
            </a:r>
            <a:r>
              <a:rPr lang="en-US" sz="2577" dirty="0" err="1">
                <a:solidFill>
                  <a:srgbClr val="000000"/>
                </a:solidFill>
                <a:latin typeface="DejaVu Serif"/>
              </a:rPr>
              <a:t>cá</a:t>
            </a:r>
            <a:r>
              <a:rPr lang="en-US" sz="2577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2577" dirty="0" err="1">
                <a:solidFill>
                  <a:srgbClr val="000000"/>
                </a:solidFill>
                <a:latin typeface="DejaVu Serif"/>
              </a:rPr>
              <a:t>nhân</a:t>
            </a:r>
            <a:endParaRPr lang="en-US" sz="2577" dirty="0">
              <a:solidFill>
                <a:srgbClr val="000000"/>
              </a:solidFill>
              <a:latin typeface="DejaVu Serif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510965" y="4010136"/>
            <a:ext cx="4531068" cy="426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9"/>
              </a:lnSpc>
            </a:pPr>
            <a:r>
              <a:rPr lang="en-US" sz="2577" dirty="0" err="1">
                <a:solidFill>
                  <a:srgbClr val="000000"/>
                </a:solidFill>
                <a:latin typeface="DejaVu Serif"/>
              </a:rPr>
              <a:t>Cài</a:t>
            </a:r>
            <a:r>
              <a:rPr lang="en-US" sz="2577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2577" dirty="0" err="1">
                <a:solidFill>
                  <a:srgbClr val="000000"/>
                </a:solidFill>
                <a:latin typeface="DejaVu Serif"/>
              </a:rPr>
              <a:t>đặt</a:t>
            </a:r>
            <a:endParaRPr lang="en-US" sz="2577" dirty="0">
              <a:solidFill>
                <a:srgbClr val="000000"/>
              </a:solidFill>
              <a:latin typeface="DejaVu Serif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510966" y="2912318"/>
            <a:ext cx="4531068" cy="426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9"/>
              </a:lnSpc>
            </a:pPr>
            <a:r>
              <a:rPr lang="en-US" sz="2577" dirty="0" err="1">
                <a:solidFill>
                  <a:srgbClr val="000000"/>
                </a:solidFill>
                <a:latin typeface="DejaVu Serif"/>
              </a:rPr>
              <a:t>Lịch</a:t>
            </a:r>
            <a:r>
              <a:rPr lang="en-US" sz="2577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2577" dirty="0" err="1">
                <a:solidFill>
                  <a:srgbClr val="000000"/>
                </a:solidFill>
                <a:latin typeface="DejaVu Serif"/>
              </a:rPr>
              <a:t>sử</a:t>
            </a:r>
            <a:endParaRPr lang="en-US" sz="2577" dirty="0">
              <a:solidFill>
                <a:srgbClr val="000000"/>
              </a:solidFill>
              <a:latin typeface="DejaVu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46842" y="4407898"/>
            <a:ext cx="4266316" cy="733664"/>
            <a:chOff x="0" y="0"/>
            <a:chExt cx="2417834" cy="4157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17834" cy="415787"/>
            </a:xfrm>
            <a:custGeom>
              <a:avLst/>
              <a:gdLst/>
              <a:ahLst/>
              <a:cxnLst/>
              <a:rect l="l" t="t" r="r" b="b"/>
              <a:pathLst>
                <a:path w="2417834" h="415787">
                  <a:moveTo>
                    <a:pt x="0" y="0"/>
                  </a:moveTo>
                  <a:lnTo>
                    <a:pt x="2417834" y="0"/>
                  </a:lnTo>
                  <a:lnTo>
                    <a:pt x="2417834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46842" y="5504953"/>
            <a:ext cx="4266316" cy="779149"/>
            <a:chOff x="0" y="0"/>
            <a:chExt cx="2276687" cy="41578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76687" cy="415787"/>
            </a:xfrm>
            <a:custGeom>
              <a:avLst/>
              <a:gdLst/>
              <a:ahLst/>
              <a:cxnLst/>
              <a:rect l="l" t="t" r="r" b="b"/>
              <a:pathLst>
                <a:path w="2276687" h="415787">
                  <a:moveTo>
                    <a:pt x="0" y="0"/>
                  </a:moveTo>
                  <a:lnTo>
                    <a:pt x="2276687" y="0"/>
                  </a:lnTo>
                  <a:lnTo>
                    <a:pt x="2276687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184" y="2970267"/>
            <a:ext cx="1437632" cy="1437632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504137" y="4561233"/>
            <a:ext cx="2360181" cy="379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9"/>
              </a:lnSpc>
            </a:pPr>
            <a:r>
              <a:rPr lang="en-US" sz="2178">
                <a:solidFill>
                  <a:srgbClr val="000000"/>
                </a:solidFill>
                <a:latin typeface="DejaVu Serif"/>
              </a:rPr>
              <a:t>Đăng ký cho Thợ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34159" y="5681030"/>
            <a:ext cx="3500137" cy="379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9"/>
              </a:lnSpc>
            </a:pPr>
            <a:r>
              <a:rPr lang="en-US" sz="2178">
                <a:solidFill>
                  <a:srgbClr val="000000"/>
                </a:solidFill>
                <a:latin typeface="DejaVu Serif"/>
              </a:rPr>
              <a:t>Đăng ký cho Khách hàng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4355" y="379079"/>
            <a:ext cx="6115803" cy="502231"/>
            <a:chOff x="0" y="0"/>
            <a:chExt cx="4043680" cy="33206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43680" cy="332068"/>
            </a:xfrm>
            <a:custGeom>
              <a:avLst/>
              <a:gdLst/>
              <a:ahLst/>
              <a:cxnLst/>
              <a:rect l="l" t="t" r="r" b="b"/>
              <a:pathLst>
                <a:path w="4043680" h="332068">
                  <a:moveTo>
                    <a:pt x="0" y="0"/>
                  </a:moveTo>
                  <a:lnTo>
                    <a:pt x="4043680" y="0"/>
                  </a:lnTo>
                  <a:lnTo>
                    <a:pt x="4043680" y="332068"/>
                  </a:lnTo>
                  <a:lnTo>
                    <a:pt x="0" y="332068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428092" y="1768906"/>
            <a:ext cx="3026251" cy="456373"/>
            <a:chOff x="0" y="0"/>
            <a:chExt cx="1913890" cy="28862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288624"/>
            </a:xfrm>
            <a:custGeom>
              <a:avLst/>
              <a:gdLst/>
              <a:ahLst/>
              <a:cxnLst/>
              <a:rect l="l" t="t" r="r" b="b"/>
              <a:pathLst>
                <a:path w="1913890" h="288624">
                  <a:moveTo>
                    <a:pt x="0" y="0"/>
                  </a:moveTo>
                  <a:lnTo>
                    <a:pt x="1913890" y="0"/>
                  </a:lnTo>
                  <a:lnTo>
                    <a:pt x="1913890" y="288624"/>
                  </a:lnTo>
                  <a:lnTo>
                    <a:pt x="0" y="288624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2433638" y="2953446"/>
            <a:ext cx="3026251" cy="455982"/>
            <a:chOff x="0" y="0"/>
            <a:chExt cx="1913890" cy="28837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288376"/>
            </a:xfrm>
            <a:custGeom>
              <a:avLst/>
              <a:gdLst/>
              <a:ahLst/>
              <a:cxnLst/>
              <a:rect l="l" t="t" r="r" b="b"/>
              <a:pathLst>
                <a:path w="1913890" h="288376">
                  <a:moveTo>
                    <a:pt x="0" y="0"/>
                  </a:moveTo>
                  <a:lnTo>
                    <a:pt x="1913890" y="0"/>
                  </a:lnTo>
                  <a:lnTo>
                    <a:pt x="1913890" y="288376"/>
                  </a:lnTo>
                  <a:lnTo>
                    <a:pt x="0" y="28837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2433638" y="6157157"/>
            <a:ext cx="3026251" cy="452863"/>
            <a:chOff x="0" y="0"/>
            <a:chExt cx="1913890" cy="28640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286404"/>
            </a:xfrm>
            <a:custGeom>
              <a:avLst/>
              <a:gdLst/>
              <a:ahLst/>
              <a:cxnLst/>
              <a:rect l="l" t="t" r="r" b="b"/>
              <a:pathLst>
                <a:path w="1913890" h="286404">
                  <a:moveTo>
                    <a:pt x="0" y="0"/>
                  </a:moveTo>
                  <a:lnTo>
                    <a:pt x="1913890" y="0"/>
                  </a:lnTo>
                  <a:lnTo>
                    <a:pt x="1913890" y="286404"/>
                  </a:lnTo>
                  <a:lnTo>
                    <a:pt x="0" y="286404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2428092" y="1206446"/>
            <a:ext cx="3026251" cy="452863"/>
            <a:chOff x="0" y="0"/>
            <a:chExt cx="1913890" cy="28640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286404"/>
            </a:xfrm>
            <a:custGeom>
              <a:avLst/>
              <a:gdLst/>
              <a:ahLst/>
              <a:cxnLst/>
              <a:rect l="l" t="t" r="r" b="b"/>
              <a:pathLst>
                <a:path w="1913890" h="286404">
                  <a:moveTo>
                    <a:pt x="0" y="0"/>
                  </a:moveTo>
                  <a:lnTo>
                    <a:pt x="1913890" y="0"/>
                  </a:lnTo>
                  <a:lnTo>
                    <a:pt x="1913890" y="286404"/>
                  </a:lnTo>
                  <a:lnTo>
                    <a:pt x="0" y="286404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2433638" y="3535439"/>
            <a:ext cx="3026251" cy="657444"/>
            <a:chOff x="0" y="0"/>
            <a:chExt cx="1913890" cy="41578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2446642" y="7873304"/>
            <a:ext cx="3026251" cy="459493"/>
            <a:chOff x="0" y="0"/>
            <a:chExt cx="1913890" cy="2905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13890" cy="290597"/>
            </a:xfrm>
            <a:custGeom>
              <a:avLst/>
              <a:gdLst/>
              <a:ahLst/>
              <a:cxnLst/>
              <a:rect l="l" t="t" r="r" b="b"/>
              <a:pathLst>
                <a:path w="1913890" h="290597">
                  <a:moveTo>
                    <a:pt x="0" y="0"/>
                  </a:moveTo>
                  <a:lnTo>
                    <a:pt x="1913890" y="0"/>
                  </a:lnTo>
                  <a:lnTo>
                    <a:pt x="1913890" y="290597"/>
                  </a:lnTo>
                  <a:lnTo>
                    <a:pt x="0" y="29059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2433638" y="6719617"/>
            <a:ext cx="3026251" cy="456374"/>
            <a:chOff x="0" y="0"/>
            <a:chExt cx="1913890" cy="28862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13890" cy="288624"/>
            </a:xfrm>
            <a:custGeom>
              <a:avLst/>
              <a:gdLst/>
              <a:ahLst/>
              <a:cxnLst/>
              <a:rect l="l" t="t" r="r" b="b"/>
              <a:pathLst>
                <a:path w="1913890" h="288624">
                  <a:moveTo>
                    <a:pt x="0" y="0"/>
                  </a:moveTo>
                  <a:lnTo>
                    <a:pt x="1913890" y="0"/>
                  </a:lnTo>
                  <a:lnTo>
                    <a:pt x="1913890" y="288624"/>
                  </a:lnTo>
                  <a:lnTo>
                    <a:pt x="0" y="288624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433638" y="5383162"/>
            <a:ext cx="3026251" cy="657444"/>
            <a:chOff x="0" y="0"/>
            <a:chExt cx="1913890" cy="41578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2505745" y="1261112"/>
            <a:ext cx="3026251" cy="295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1"/>
              </a:lnSpc>
            </a:pPr>
            <a:r>
              <a:rPr lang="en-US" sz="1658">
                <a:solidFill>
                  <a:srgbClr val="000000"/>
                </a:solidFill>
                <a:latin typeface="DejaVu Serif"/>
              </a:rPr>
              <a:t>Họ tên: 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2446642" y="9397675"/>
            <a:ext cx="3026251" cy="657444"/>
            <a:chOff x="0" y="0"/>
            <a:chExt cx="1913890" cy="41578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-208355"/>
            <a:ext cx="1928709" cy="1928709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446642" y="8492101"/>
            <a:ext cx="3026251" cy="657444"/>
            <a:chOff x="0" y="0"/>
            <a:chExt cx="1913890" cy="41578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2041008" y="8700952"/>
            <a:ext cx="239741" cy="239741"/>
            <a:chOff x="0" y="0"/>
            <a:chExt cx="6355080" cy="635508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2588783" y="397707"/>
            <a:ext cx="2614659" cy="40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4"/>
              </a:lnSpc>
            </a:pPr>
            <a:r>
              <a:rPr lang="en-US" sz="2310">
                <a:solidFill>
                  <a:srgbClr val="000000"/>
                </a:solidFill>
                <a:latin typeface="DejaVu Serif"/>
              </a:rPr>
              <a:t>Đăng ký cho Thợ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472465" y="3009671"/>
            <a:ext cx="3026251" cy="295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1"/>
              </a:lnSpc>
            </a:pPr>
            <a:r>
              <a:rPr lang="en-US" sz="1658">
                <a:solidFill>
                  <a:srgbClr val="000000"/>
                </a:solidFill>
                <a:latin typeface="DejaVu Serif"/>
              </a:rPr>
              <a:t>Email: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505745" y="1825327"/>
            <a:ext cx="3026251" cy="295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1"/>
              </a:lnSpc>
            </a:pPr>
            <a:r>
              <a:rPr lang="en-US" sz="1658">
                <a:solidFill>
                  <a:srgbClr val="000000"/>
                </a:solidFill>
                <a:latin typeface="DejaVu Serif"/>
              </a:rPr>
              <a:t>Địa chỉ liên hệ: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524295" y="8503858"/>
            <a:ext cx="2948598" cy="58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1"/>
              </a:lnSpc>
            </a:pPr>
            <a:r>
              <a:rPr lang="en-US" sz="1658">
                <a:solidFill>
                  <a:srgbClr val="000000"/>
                </a:solidFill>
                <a:latin typeface="DejaVu Serif"/>
              </a:rPr>
              <a:t>Tôi cam kết tất cả thông tin của tôi là đúng.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513202" y="7942957"/>
            <a:ext cx="2783215" cy="282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55"/>
              </a:lnSpc>
            </a:pPr>
            <a:r>
              <a:rPr lang="en-US" sz="1611">
                <a:solidFill>
                  <a:srgbClr val="000000"/>
                </a:solidFill>
                <a:latin typeface="DejaVu Serif"/>
              </a:rPr>
              <a:t>Số điện thoại: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500198" y="6776038"/>
            <a:ext cx="3026251" cy="295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1"/>
              </a:lnSpc>
            </a:pPr>
            <a:r>
              <a:rPr lang="en-US" sz="1658">
                <a:solidFill>
                  <a:srgbClr val="000000"/>
                </a:solidFill>
                <a:latin typeface="DejaVu Serif"/>
              </a:rPr>
              <a:t>Mật khẩu: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511291" y="3547196"/>
            <a:ext cx="2948598" cy="58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1"/>
              </a:lnSpc>
            </a:pPr>
            <a:r>
              <a:rPr lang="en-US" sz="1658">
                <a:solidFill>
                  <a:srgbClr val="000000"/>
                </a:solidFill>
                <a:latin typeface="DejaVu Serif"/>
              </a:rPr>
              <a:t>CCCD: (nếu được sẽ thêm 2 ô xác nhận 2 mặt) 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2500198" y="6211823"/>
            <a:ext cx="3026251" cy="295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1"/>
              </a:lnSpc>
            </a:pPr>
            <a:r>
              <a:rPr lang="en-US" sz="1658">
                <a:solidFill>
                  <a:srgbClr val="000000"/>
                </a:solidFill>
                <a:latin typeface="DejaVu Serif"/>
              </a:rPr>
              <a:t>Tên đăng nhập: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2446642" y="9457477"/>
            <a:ext cx="3026251" cy="463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44"/>
              </a:lnSpc>
            </a:pPr>
            <a:r>
              <a:rPr lang="en-US" sz="2674">
                <a:solidFill>
                  <a:srgbClr val="000000"/>
                </a:solidFill>
                <a:latin typeface="DejaVu Serif"/>
              </a:rPr>
              <a:t>Đăng ký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2500198" y="5394919"/>
            <a:ext cx="2959691" cy="58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1"/>
              </a:lnSpc>
            </a:pPr>
            <a:r>
              <a:rPr lang="en-US" sz="1658">
                <a:solidFill>
                  <a:srgbClr val="000000"/>
                </a:solidFill>
                <a:latin typeface="DejaVu Serif"/>
              </a:rPr>
              <a:t>Chứng chỉ hành nghề (Chụp hai mặt ):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4088406" y="2377524"/>
            <a:ext cx="1365936" cy="456373"/>
            <a:chOff x="0" y="0"/>
            <a:chExt cx="863858" cy="288624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63858" cy="288624"/>
            </a:xfrm>
            <a:custGeom>
              <a:avLst/>
              <a:gdLst/>
              <a:ahLst/>
              <a:cxnLst/>
              <a:rect l="l" t="t" r="r" b="b"/>
              <a:pathLst>
                <a:path w="863858" h="288624">
                  <a:moveTo>
                    <a:pt x="0" y="0"/>
                  </a:moveTo>
                  <a:lnTo>
                    <a:pt x="863858" y="0"/>
                  </a:lnTo>
                  <a:lnTo>
                    <a:pt x="863858" y="288624"/>
                  </a:lnTo>
                  <a:lnTo>
                    <a:pt x="0" y="288624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40" name="Group 40"/>
          <p:cNvGrpSpPr/>
          <p:nvPr/>
        </p:nvGrpSpPr>
        <p:grpSpPr>
          <a:xfrm>
            <a:off x="2428092" y="2377524"/>
            <a:ext cx="1365936" cy="456373"/>
            <a:chOff x="0" y="0"/>
            <a:chExt cx="863858" cy="288624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63858" cy="288624"/>
            </a:xfrm>
            <a:custGeom>
              <a:avLst/>
              <a:gdLst/>
              <a:ahLst/>
              <a:cxnLst/>
              <a:rect l="l" t="t" r="r" b="b"/>
              <a:pathLst>
                <a:path w="863858" h="288624">
                  <a:moveTo>
                    <a:pt x="0" y="0"/>
                  </a:moveTo>
                  <a:lnTo>
                    <a:pt x="863858" y="0"/>
                  </a:lnTo>
                  <a:lnTo>
                    <a:pt x="863858" y="288624"/>
                  </a:lnTo>
                  <a:lnTo>
                    <a:pt x="0" y="288624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42" name="TextBox 42"/>
          <p:cNvSpPr txBox="1"/>
          <p:nvPr/>
        </p:nvSpPr>
        <p:spPr>
          <a:xfrm>
            <a:off x="2505745" y="2433944"/>
            <a:ext cx="1251206" cy="295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1"/>
              </a:lnSpc>
            </a:pPr>
            <a:r>
              <a:rPr lang="en-US" sz="1658">
                <a:solidFill>
                  <a:srgbClr val="000000"/>
                </a:solidFill>
                <a:latin typeface="DejaVu Serif"/>
              </a:rPr>
              <a:t>Quận: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4145771" y="2433944"/>
            <a:ext cx="1251206" cy="295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1"/>
              </a:lnSpc>
            </a:pPr>
            <a:r>
              <a:rPr lang="en-US" sz="1658">
                <a:solidFill>
                  <a:srgbClr val="000000"/>
                </a:solidFill>
                <a:latin typeface="DejaVu Serif"/>
              </a:rPr>
              <a:t>Thành phố:</a:t>
            </a:r>
          </a:p>
        </p:txBody>
      </p:sp>
      <p:grpSp>
        <p:nvGrpSpPr>
          <p:cNvPr id="44" name="Group 44"/>
          <p:cNvGrpSpPr/>
          <p:nvPr/>
        </p:nvGrpSpPr>
        <p:grpSpPr>
          <a:xfrm>
            <a:off x="4093953" y="4303295"/>
            <a:ext cx="1365936" cy="982311"/>
            <a:chOff x="0" y="0"/>
            <a:chExt cx="863858" cy="621242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863858" cy="621242"/>
            </a:xfrm>
            <a:custGeom>
              <a:avLst/>
              <a:gdLst/>
              <a:ahLst/>
              <a:cxnLst/>
              <a:rect l="l" t="t" r="r" b="b"/>
              <a:pathLst>
                <a:path w="863858" h="621242">
                  <a:moveTo>
                    <a:pt x="0" y="0"/>
                  </a:moveTo>
                  <a:lnTo>
                    <a:pt x="863858" y="0"/>
                  </a:lnTo>
                  <a:lnTo>
                    <a:pt x="863858" y="621242"/>
                  </a:lnTo>
                  <a:lnTo>
                    <a:pt x="0" y="621242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46" name="Group 46"/>
          <p:cNvGrpSpPr/>
          <p:nvPr/>
        </p:nvGrpSpPr>
        <p:grpSpPr>
          <a:xfrm>
            <a:off x="2433638" y="4303295"/>
            <a:ext cx="1365936" cy="982311"/>
            <a:chOff x="0" y="0"/>
            <a:chExt cx="863858" cy="621242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863858" cy="621242"/>
            </a:xfrm>
            <a:custGeom>
              <a:avLst/>
              <a:gdLst/>
              <a:ahLst/>
              <a:cxnLst/>
              <a:rect l="l" t="t" r="r" b="b"/>
              <a:pathLst>
                <a:path w="863858" h="621242">
                  <a:moveTo>
                    <a:pt x="0" y="0"/>
                  </a:moveTo>
                  <a:lnTo>
                    <a:pt x="863858" y="0"/>
                  </a:lnTo>
                  <a:lnTo>
                    <a:pt x="863858" y="621242"/>
                  </a:lnTo>
                  <a:lnTo>
                    <a:pt x="0" y="621242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48" name="TextBox 48"/>
          <p:cNvSpPr txBox="1"/>
          <p:nvPr/>
        </p:nvSpPr>
        <p:spPr>
          <a:xfrm>
            <a:off x="2472465" y="4475750"/>
            <a:ext cx="1251206" cy="589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1"/>
              </a:lnSpc>
            </a:pPr>
            <a:r>
              <a:rPr lang="en-US" sz="1658">
                <a:solidFill>
                  <a:srgbClr val="000000"/>
                </a:solidFill>
                <a:latin typeface="DejaVu Serif"/>
              </a:rPr>
              <a:t>Mặt trước</a:t>
            </a:r>
          </a:p>
          <a:p>
            <a:pPr algn="ctr">
              <a:lnSpc>
                <a:spcPts val="2321"/>
              </a:lnSpc>
            </a:pPr>
            <a:r>
              <a:rPr lang="en-US" sz="1658">
                <a:solidFill>
                  <a:srgbClr val="000000"/>
                </a:solidFill>
                <a:latin typeface="DejaVu Serif"/>
              </a:rPr>
              <a:t>+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4151318" y="4475750"/>
            <a:ext cx="1251206" cy="589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1"/>
              </a:lnSpc>
            </a:pPr>
            <a:r>
              <a:rPr lang="en-US" sz="1658">
                <a:solidFill>
                  <a:srgbClr val="000000"/>
                </a:solidFill>
                <a:latin typeface="DejaVu Serif"/>
              </a:rPr>
              <a:t>Mặt sau</a:t>
            </a:r>
          </a:p>
          <a:p>
            <a:pPr algn="ctr">
              <a:lnSpc>
                <a:spcPts val="2321"/>
              </a:lnSpc>
            </a:pPr>
            <a:r>
              <a:rPr lang="en-US" sz="1658">
                <a:solidFill>
                  <a:srgbClr val="000000"/>
                </a:solidFill>
                <a:latin typeface="DejaVu Serif"/>
              </a:rPr>
              <a:t>+</a:t>
            </a:r>
          </a:p>
        </p:txBody>
      </p:sp>
      <p:grpSp>
        <p:nvGrpSpPr>
          <p:cNvPr id="50" name="Group 50"/>
          <p:cNvGrpSpPr/>
          <p:nvPr/>
        </p:nvGrpSpPr>
        <p:grpSpPr>
          <a:xfrm>
            <a:off x="2428092" y="7295951"/>
            <a:ext cx="3026251" cy="456374"/>
            <a:chOff x="0" y="0"/>
            <a:chExt cx="1913890" cy="288624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1913890" cy="288624"/>
            </a:xfrm>
            <a:custGeom>
              <a:avLst/>
              <a:gdLst/>
              <a:ahLst/>
              <a:cxnLst/>
              <a:rect l="l" t="t" r="r" b="b"/>
              <a:pathLst>
                <a:path w="1913890" h="288624">
                  <a:moveTo>
                    <a:pt x="0" y="0"/>
                  </a:moveTo>
                  <a:lnTo>
                    <a:pt x="1913890" y="0"/>
                  </a:lnTo>
                  <a:lnTo>
                    <a:pt x="1913890" y="288624"/>
                  </a:lnTo>
                  <a:lnTo>
                    <a:pt x="0" y="288624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52" name="TextBox 52"/>
          <p:cNvSpPr txBox="1"/>
          <p:nvPr/>
        </p:nvSpPr>
        <p:spPr>
          <a:xfrm>
            <a:off x="2494651" y="7352372"/>
            <a:ext cx="3026251" cy="295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1"/>
              </a:lnSpc>
            </a:pPr>
            <a:r>
              <a:rPr lang="en-US" sz="1658">
                <a:solidFill>
                  <a:srgbClr val="000000"/>
                </a:solidFill>
                <a:latin typeface="DejaVu Serif"/>
              </a:rPr>
              <a:t>Nhập lại mật khẩu: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2561" y="3137917"/>
            <a:ext cx="5591485" cy="546818"/>
            <a:chOff x="0" y="0"/>
            <a:chExt cx="4251623" cy="4157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51623" cy="415787"/>
            </a:xfrm>
            <a:custGeom>
              <a:avLst/>
              <a:gdLst/>
              <a:ahLst/>
              <a:cxnLst/>
              <a:rect l="l" t="t" r="r" b="b"/>
              <a:pathLst>
                <a:path w="4251623" h="415787">
                  <a:moveTo>
                    <a:pt x="0" y="0"/>
                  </a:moveTo>
                  <a:lnTo>
                    <a:pt x="4251623" y="0"/>
                  </a:lnTo>
                  <a:lnTo>
                    <a:pt x="4251623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372561" y="2304573"/>
            <a:ext cx="5591485" cy="546818"/>
            <a:chOff x="0" y="0"/>
            <a:chExt cx="4251623" cy="41578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51623" cy="415787"/>
            </a:xfrm>
            <a:custGeom>
              <a:avLst/>
              <a:gdLst/>
              <a:ahLst/>
              <a:cxnLst/>
              <a:rect l="l" t="t" r="r" b="b"/>
              <a:pathLst>
                <a:path w="4251623" h="415787">
                  <a:moveTo>
                    <a:pt x="0" y="0"/>
                  </a:moveTo>
                  <a:lnTo>
                    <a:pt x="4251623" y="0"/>
                  </a:lnTo>
                  <a:lnTo>
                    <a:pt x="4251623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2561" y="1503613"/>
            <a:ext cx="5591485" cy="546818"/>
            <a:chOff x="0" y="0"/>
            <a:chExt cx="4251623" cy="4157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51623" cy="415787"/>
            </a:xfrm>
            <a:custGeom>
              <a:avLst/>
              <a:gdLst/>
              <a:ahLst/>
              <a:cxnLst/>
              <a:rect l="l" t="t" r="r" b="b"/>
              <a:pathLst>
                <a:path w="4251623" h="415787">
                  <a:moveTo>
                    <a:pt x="0" y="0"/>
                  </a:moveTo>
                  <a:lnTo>
                    <a:pt x="4251623" y="0"/>
                  </a:lnTo>
                  <a:lnTo>
                    <a:pt x="4251623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72561" y="3998222"/>
            <a:ext cx="5591485" cy="546818"/>
            <a:chOff x="0" y="0"/>
            <a:chExt cx="4251623" cy="41578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51623" cy="415787"/>
            </a:xfrm>
            <a:custGeom>
              <a:avLst/>
              <a:gdLst/>
              <a:ahLst/>
              <a:cxnLst/>
              <a:rect l="l" t="t" r="r" b="b"/>
              <a:pathLst>
                <a:path w="4251623" h="415787">
                  <a:moveTo>
                    <a:pt x="0" y="0"/>
                  </a:moveTo>
                  <a:lnTo>
                    <a:pt x="4251623" y="0"/>
                  </a:lnTo>
                  <a:lnTo>
                    <a:pt x="4251623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72561" y="4799182"/>
            <a:ext cx="5591485" cy="546818"/>
            <a:chOff x="0" y="0"/>
            <a:chExt cx="4251623" cy="41578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251623" cy="415787"/>
            </a:xfrm>
            <a:custGeom>
              <a:avLst/>
              <a:gdLst/>
              <a:ahLst/>
              <a:cxnLst/>
              <a:rect l="l" t="t" r="r" b="b"/>
              <a:pathLst>
                <a:path w="4251623" h="415787">
                  <a:moveTo>
                    <a:pt x="0" y="0"/>
                  </a:moveTo>
                  <a:lnTo>
                    <a:pt x="4251623" y="0"/>
                  </a:lnTo>
                  <a:lnTo>
                    <a:pt x="4251623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600511" y="1660561"/>
            <a:ext cx="2517036" cy="226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23"/>
              </a:lnSpc>
            </a:pPr>
            <a:r>
              <a:rPr lang="en-US" sz="1379">
                <a:solidFill>
                  <a:srgbClr val="000000"/>
                </a:solidFill>
                <a:latin typeface="DejaVu Serif"/>
              </a:rPr>
              <a:t>Họ tên: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2909785" y="5623413"/>
            <a:ext cx="2517036" cy="546818"/>
            <a:chOff x="0" y="0"/>
            <a:chExt cx="1913890" cy="41578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913890" cy="415787"/>
            </a:xfrm>
            <a:custGeom>
              <a:avLst/>
              <a:gdLst/>
              <a:ahLst/>
              <a:cxnLst/>
              <a:rect l="l" t="t" r="r" b="b"/>
              <a:pathLst>
                <a:path w="1913890" h="415787">
                  <a:moveTo>
                    <a:pt x="0" y="0"/>
                  </a:moveTo>
                  <a:lnTo>
                    <a:pt x="1913890" y="0"/>
                  </a:lnTo>
                  <a:lnTo>
                    <a:pt x="1913890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848242" y="466005"/>
            <a:ext cx="6115803" cy="502231"/>
            <a:chOff x="0" y="0"/>
            <a:chExt cx="4043680" cy="33206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043680" cy="332068"/>
            </a:xfrm>
            <a:custGeom>
              <a:avLst/>
              <a:gdLst/>
              <a:ahLst/>
              <a:cxnLst/>
              <a:rect l="l" t="t" r="r" b="b"/>
              <a:pathLst>
                <a:path w="4043680" h="332068">
                  <a:moveTo>
                    <a:pt x="0" y="0"/>
                  </a:moveTo>
                  <a:lnTo>
                    <a:pt x="4043680" y="0"/>
                  </a:lnTo>
                  <a:lnTo>
                    <a:pt x="4043680" y="332068"/>
                  </a:lnTo>
                  <a:lnTo>
                    <a:pt x="0" y="332068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6113" y="-121429"/>
            <a:ext cx="1928709" cy="1928709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881018" y="3289025"/>
            <a:ext cx="2517036" cy="226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23"/>
              </a:lnSpc>
            </a:pPr>
            <a:r>
              <a:rPr lang="en-US" sz="1379">
                <a:solidFill>
                  <a:srgbClr val="000000"/>
                </a:solidFill>
                <a:latin typeface="DejaVu Serif"/>
              </a:rPr>
              <a:t>Địa chỉ liên hệ: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81022" y="4950289"/>
            <a:ext cx="2517036" cy="226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23"/>
              </a:lnSpc>
            </a:pPr>
            <a:r>
              <a:rPr lang="en-US" sz="1379">
                <a:solidFill>
                  <a:srgbClr val="000000"/>
                </a:solidFill>
                <a:latin typeface="DejaVu Serif"/>
              </a:rPr>
              <a:t>Mật khẩu: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81018" y="2455680"/>
            <a:ext cx="2517036" cy="226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23"/>
              </a:lnSpc>
            </a:pPr>
            <a:r>
              <a:rPr lang="en-US" sz="1379">
                <a:solidFill>
                  <a:srgbClr val="000000"/>
                </a:solidFill>
                <a:latin typeface="DejaVu Serif"/>
              </a:rPr>
              <a:t>Tên đăng nhập: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909785" y="5702908"/>
            <a:ext cx="2517036" cy="36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91"/>
              </a:lnSpc>
            </a:pPr>
            <a:r>
              <a:rPr lang="en-US" sz="2313">
                <a:solidFill>
                  <a:srgbClr val="000000"/>
                </a:solidFill>
                <a:latin typeface="DejaVu Serif"/>
              </a:rPr>
              <a:t>Đăng ký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16854" y="4161774"/>
            <a:ext cx="2314894" cy="212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5"/>
              </a:lnSpc>
            </a:pPr>
            <a:r>
              <a:rPr lang="en-US" sz="1340">
                <a:solidFill>
                  <a:srgbClr val="000000"/>
                </a:solidFill>
                <a:latin typeface="DejaVu Serif"/>
              </a:rPr>
              <a:t>Số điện thoại: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472670" y="484633"/>
            <a:ext cx="3239808" cy="40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4"/>
              </a:lnSpc>
            </a:pPr>
            <a:r>
              <a:rPr lang="en-US" sz="2310">
                <a:solidFill>
                  <a:srgbClr val="000000"/>
                </a:solidFill>
                <a:latin typeface="DejaVu Serif"/>
              </a:rPr>
              <a:t>Đăng kí cho khách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67112" y="1353450"/>
            <a:ext cx="4450925" cy="765410"/>
            <a:chOff x="0" y="0"/>
            <a:chExt cx="2417834" cy="4157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17834" cy="415787"/>
            </a:xfrm>
            <a:custGeom>
              <a:avLst/>
              <a:gdLst/>
              <a:ahLst/>
              <a:cxnLst/>
              <a:rect l="l" t="t" r="r" b="b"/>
              <a:pathLst>
                <a:path w="2417834" h="415787">
                  <a:moveTo>
                    <a:pt x="0" y="0"/>
                  </a:moveTo>
                  <a:lnTo>
                    <a:pt x="2417834" y="0"/>
                  </a:lnTo>
                  <a:lnTo>
                    <a:pt x="2417834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867112" y="2447709"/>
            <a:ext cx="4450925" cy="812863"/>
            <a:chOff x="0" y="0"/>
            <a:chExt cx="2276687" cy="41578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76687" cy="415787"/>
            </a:xfrm>
            <a:custGeom>
              <a:avLst/>
              <a:gdLst/>
              <a:ahLst/>
              <a:cxnLst/>
              <a:rect l="l" t="t" r="r" b="b"/>
              <a:pathLst>
                <a:path w="2276687" h="415787">
                  <a:moveTo>
                    <a:pt x="0" y="0"/>
                  </a:moveTo>
                  <a:lnTo>
                    <a:pt x="2276687" y="0"/>
                  </a:lnTo>
                  <a:lnTo>
                    <a:pt x="2276687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3088774" y="3532230"/>
            <a:ext cx="2173939" cy="386314"/>
            <a:chOff x="0" y="0"/>
            <a:chExt cx="2339791" cy="4157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39791" cy="415787"/>
            </a:xfrm>
            <a:custGeom>
              <a:avLst/>
              <a:gdLst/>
              <a:ahLst/>
              <a:cxnLst/>
              <a:rect l="l" t="t" r="r" b="b"/>
              <a:pathLst>
                <a:path w="2339791" h="415787">
                  <a:moveTo>
                    <a:pt x="0" y="0"/>
                  </a:moveTo>
                  <a:lnTo>
                    <a:pt x="2339791" y="0"/>
                  </a:lnTo>
                  <a:lnTo>
                    <a:pt x="2339791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889719" y="1515480"/>
            <a:ext cx="2286024" cy="393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81"/>
              </a:lnSpc>
            </a:pPr>
            <a:r>
              <a:rPr lang="en-US" sz="2272">
                <a:solidFill>
                  <a:srgbClr val="000000"/>
                </a:solidFill>
                <a:latin typeface="DejaVu Serif"/>
              </a:rPr>
              <a:t>Tên đăng nhập: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89719" y="2633466"/>
            <a:ext cx="1496102" cy="393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81"/>
              </a:lnSpc>
            </a:pPr>
            <a:r>
              <a:rPr lang="en-US" sz="2272">
                <a:solidFill>
                  <a:srgbClr val="000000"/>
                </a:solidFill>
                <a:latin typeface="DejaVu Serif"/>
              </a:rPr>
              <a:t>Mật khẩu: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088774" y="3571412"/>
            <a:ext cx="2173939" cy="2496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41"/>
              </a:lnSpc>
            </a:pPr>
            <a:r>
              <a:rPr lang="en-US" sz="1529" dirty="0" err="1">
                <a:solidFill>
                  <a:srgbClr val="000000"/>
                </a:solidFill>
                <a:latin typeface="DejaVu Serif"/>
              </a:rPr>
              <a:t>Đăng</a:t>
            </a:r>
            <a:r>
              <a:rPr lang="en-US" sz="1529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1529" dirty="0" err="1">
                <a:solidFill>
                  <a:srgbClr val="000000"/>
                </a:solidFill>
                <a:latin typeface="DejaVu Serif"/>
              </a:rPr>
              <a:t>nhập</a:t>
            </a:r>
            <a:endParaRPr lang="en-US" sz="1529" dirty="0">
              <a:solidFill>
                <a:srgbClr val="000000"/>
              </a:solidFill>
              <a:latin typeface="DejaVu Serif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3088774" y="4145233"/>
            <a:ext cx="2173939" cy="386314"/>
            <a:chOff x="0" y="0"/>
            <a:chExt cx="2339791" cy="41578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339791" cy="415787"/>
            </a:xfrm>
            <a:custGeom>
              <a:avLst/>
              <a:gdLst/>
              <a:ahLst/>
              <a:cxnLst/>
              <a:rect l="l" t="t" r="r" b="b"/>
              <a:pathLst>
                <a:path w="2339791" h="415787">
                  <a:moveTo>
                    <a:pt x="0" y="0"/>
                  </a:moveTo>
                  <a:lnTo>
                    <a:pt x="2339791" y="0"/>
                  </a:lnTo>
                  <a:lnTo>
                    <a:pt x="2339791" y="415787"/>
                  </a:lnTo>
                  <a:lnTo>
                    <a:pt x="0" y="415787"/>
                  </a:lnTo>
                  <a:close/>
                </a:path>
              </a:pathLst>
            </a:custGeom>
            <a:solidFill>
              <a:srgbClr val="C7D0D8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3419246" y="4184414"/>
            <a:ext cx="1512993" cy="269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41"/>
              </a:lnSpc>
            </a:pPr>
            <a:r>
              <a:rPr lang="en-US" sz="1529">
                <a:solidFill>
                  <a:srgbClr val="000000"/>
                </a:solidFill>
                <a:latin typeface="DejaVu Serif"/>
              </a:rPr>
              <a:t>Quên mật khẩu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848242" y="466005"/>
            <a:ext cx="6115803" cy="502231"/>
            <a:chOff x="0" y="0"/>
            <a:chExt cx="4043680" cy="33206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043680" cy="332068"/>
            </a:xfrm>
            <a:custGeom>
              <a:avLst/>
              <a:gdLst/>
              <a:ahLst/>
              <a:cxnLst/>
              <a:rect l="l" t="t" r="r" b="b"/>
              <a:pathLst>
                <a:path w="4043680" h="332068">
                  <a:moveTo>
                    <a:pt x="0" y="0"/>
                  </a:moveTo>
                  <a:lnTo>
                    <a:pt x="4043680" y="0"/>
                  </a:lnTo>
                  <a:lnTo>
                    <a:pt x="4043680" y="332068"/>
                  </a:lnTo>
                  <a:lnTo>
                    <a:pt x="0" y="332068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6113" y="-121429"/>
            <a:ext cx="1928709" cy="1928709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2472670" y="484633"/>
            <a:ext cx="3239808" cy="40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4"/>
              </a:lnSpc>
            </a:pPr>
            <a:r>
              <a:rPr lang="en-US" sz="2310">
                <a:solidFill>
                  <a:srgbClr val="000000"/>
                </a:solidFill>
                <a:latin typeface="DejaVu Serif"/>
              </a:rPr>
              <a:t>Đăng nhập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3367" y="1478605"/>
            <a:ext cx="3091174" cy="348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73"/>
              </a:lnSpc>
            </a:pPr>
            <a:r>
              <a:rPr lang="en-US" sz="1981">
                <a:solidFill>
                  <a:srgbClr val="000000"/>
                </a:solidFill>
                <a:latin typeface="Roboto"/>
              </a:rPr>
              <a:t>Vui lòng nhập số điện thoại: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84731" y="463055"/>
            <a:ext cx="6590538" cy="585889"/>
            <a:chOff x="0" y="0"/>
            <a:chExt cx="3395979" cy="30189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95979" cy="301898"/>
            </a:xfrm>
            <a:custGeom>
              <a:avLst/>
              <a:gdLst/>
              <a:ahLst/>
              <a:cxnLst/>
              <a:rect l="l" t="t" r="r" b="b"/>
              <a:pathLst>
                <a:path w="3395979" h="301898">
                  <a:moveTo>
                    <a:pt x="0" y="0"/>
                  </a:moveTo>
                  <a:lnTo>
                    <a:pt x="3395979" y="0"/>
                  </a:lnTo>
                  <a:lnTo>
                    <a:pt x="3395979" y="301898"/>
                  </a:lnTo>
                  <a:lnTo>
                    <a:pt x="0" y="301898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581164" cy="158116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595025" y="516417"/>
            <a:ext cx="2369951" cy="422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4"/>
              </a:lnSpc>
            </a:pPr>
            <a:r>
              <a:rPr lang="en-US" sz="2396">
                <a:solidFill>
                  <a:srgbClr val="000000"/>
                </a:solidFill>
                <a:latin typeface="DejaVu Serif"/>
              </a:rPr>
              <a:t>Quên mật khẩu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681625" y="1442137"/>
            <a:ext cx="3342281" cy="468974"/>
            <a:chOff x="0" y="0"/>
            <a:chExt cx="1570362" cy="2203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70362" cy="220346"/>
            </a:xfrm>
            <a:custGeom>
              <a:avLst/>
              <a:gdLst/>
              <a:ahLst/>
              <a:cxnLst/>
              <a:rect l="l" t="t" r="r" b="b"/>
              <a:pathLst>
                <a:path w="1570362" h="220346">
                  <a:moveTo>
                    <a:pt x="0" y="0"/>
                  </a:moveTo>
                  <a:lnTo>
                    <a:pt x="1570362" y="0"/>
                  </a:lnTo>
                  <a:lnTo>
                    <a:pt x="1570362" y="220346"/>
                  </a:lnTo>
                  <a:lnTo>
                    <a:pt x="0" y="220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5431509" y="2182068"/>
            <a:ext cx="1592397" cy="351840"/>
            <a:chOff x="0" y="0"/>
            <a:chExt cx="820532" cy="1812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20532" cy="181297"/>
            </a:xfrm>
            <a:custGeom>
              <a:avLst/>
              <a:gdLst/>
              <a:ahLst/>
              <a:cxnLst/>
              <a:rect l="l" t="t" r="r" b="b"/>
              <a:pathLst>
                <a:path w="820532" h="181297">
                  <a:moveTo>
                    <a:pt x="0" y="0"/>
                  </a:moveTo>
                  <a:lnTo>
                    <a:pt x="820532" y="0"/>
                  </a:lnTo>
                  <a:lnTo>
                    <a:pt x="820532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5328781" y="2180905"/>
            <a:ext cx="1797852" cy="316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80"/>
              </a:lnSpc>
            </a:pPr>
            <a:r>
              <a:rPr lang="en-US" sz="1843">
                <a:solidFill>
                  <a:srgbClr val="000000"/>
                </a:solidFill>
                <a:latin typeface="DejaVu Serif"/>
              </a:rPr>
              <a:t>Gửi mã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3681625" y="2182068"/>
            <a:ext cx="1592397" cy="351840"/>
            <a:chOff x="0" y="0"/>
            <a:chExt cx="820532" cy="1812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20532" cy="181297"/>
            </a:xfrm>
            <a:custGeom>
              <a:avLst/>
              <a:gdLst/>
              <a:ahLst/>
              <a:cxnLst/>
              <a:rect l="l" t="t" r="r" b="b"/>
              <a:pathLst>
                <a:path w="820532" h="181297">
                  <a:moveTo>
                    <a:pt x="0" y="0"/>
                  </a:moveTo>
                  <a:lnTo>
                    <a:pt x="820532" y="0"/>
                  </a:lnTo>
                  <a:lnTo>
                    <a:pt x="820532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3681625" y="2180905"/>
            <a:ext cx="1592397" cy="3160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80"/>
              </a:lnSpc>
            </a:pPr>
            <a:r>
              <a:rPr lang="en-US" sz="1843" dirty="0" err="1">
                <a:solidFill>
                  <a:srgbClr val="000000"/>
                </a:solidFill>
                <a:latin typeface="DejaVu Serif"/>
              </a:rPr>
              <a:t>Hủy</a:t>
            </a:r>
            <a:endParaRPr lang="en-US" sz="1843" dirty="0">
              <a:solidFill>
                <a:srgbClr val="000000"/>
              </a:solidFill>
              <a:latin typeface="DejaVu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56000" y="2258184"/>
            <a:ext cx="3565869" cy="2962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 dirty="0" err="1">
                <a:solidFill>
                  <a:srgbClr val="000000"/>
                </a:solidFill>
                <a:latin typeface="Roboto"/>
              </a:rPr>
              <a:t>Vui</a:t>
            </a:r>
            <a:r>
              <a:rPr lang="en-US" sz="17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Roboto"/>
              </a:rPr>
              <a:t>lòng</a:t>
            </a:r>
            <a:r>
              <a:rPr lang="en-US" sz="17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Roboto"/>
              </a:rPr>
              <a:t>nhập</a:t>
            </a:r>
            <a:r>
              <a:rPr lang="en-US" sz="17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Roboto"/>
              </a:rPr>
              <a:t>mã</a:t>
            </a:r>
            <a:r>
              <a:rPr lang="en-US" sz="17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Roboto"/>
              </a:rPr>
              <a:t>xác</a:t>
            </a:r>
            <a:r>
              <a:rPr lang="en-US" sz="17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Roboto"/>
              </a:rPr>
              <a:t>nhận</a:t>
            </a:r>
            <a:r>
              <a:rPr lang="en-US" sz="17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Roboto"/>
              </a:rPr>
              <a:t>của</a:t>
            </a:r>
            <a:r>
              <a:rPr lang="en-US" sz="17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Roboto"/>
              </a:rPr>
              <a:t>bạn</a:t>
            </a:r>
            <a:r>
              <a:rPr lang="en-US" sz="1700" dirty="0">
                <a:solidFill>
                  <a:srgbClr val="000000"/>
                </a:solidFill>
                <a:latin typeface="Roboto"/>
              </a:rPr>
              <a:t>: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434029" y="2215269"/>
            <a:ext cx="2273279" cy="402512"/>
            <a:chOff x="0" y="0"/>
            <a:chExt cx="1244456" cy="2203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44456" cy="220346"/>
            </a:xfrm>
            <a:custGeom>
              <a:avLst/>
              <a:gdLst/>
              <a:ahLst/>
              <a:cxnLst/>
              <a:rect l="l" t="t" r="r" b="b"/>
              <a:pathLst>
                <a:path w="1244456" h="220346">
                  <a:moveTo>
                    <a:pt x="0" y="0"/>
                  </a:moveTo>
                  <a:lnTo>
                    <a:pt x="1244456" y="0"/>
                  </a:lnTo>
                  <a:lnTo>
                    <a:pt x="1244456" y="220346"/>
                  </a:lnTo>
                  <a:lnTo>
                    <a:pt x="0" y="220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5445798" y="3085809"/>
            <a:ext cx="1261509" cy="301978"/>
            <a:chOff x="0" y="0"/>
            <a:chExt cx="757364" cy="18129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57364" cy="181297"/>
            </a:xfrm>
            <a:custGeom>
              <a:avLst/>
              <a:gdLst/>
              <a:ahLst/>
              <a:cxnLst/>
              <a:rect l="l" t="t" r="r" b="b"/>
              <a:pathLst>
                <a:path w="757364" h="181297">
                  <a:moveTo>
                    <a:pt x="0" y="0"/>
                  </a:moveTo>
                  <a:lnTo>
                    <a:pt x="757364" y="0"/>
                  </a:lnTo>
                  <a:lnTo>
                    <a:pt x="757364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5349105" y="3069887"/>
            <a:ext cx="1454895" cy="286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14"/>
              </a:lnSpc>
            </a:pPr>
            <a:r>
              <a:rPr lang="en-US" sz="1581">
                <a:solidFill>
                  <a:srgbClr val="000000"/>
                </a:solidFill>
                <a:latin typeface="DejaVu Serif"/>
              </a:rPr>
              <a:t>Xác nhận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4042733" y="3085809"/>
            <a:ext cx="1221371" cy="301978"/>
            <a:chOff x="0" y="0"/>
            <a:chExt cx="733266" cy="1812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33266" cy="181297"/>
            </a:xfrm>
            <a:custGeom>
              <a:avLst/>
              <a:gdLst/>
              <a:ahLst/>
              <a:cxnLst/>
              <a:rect l="l" t="t" r="r" b="b"/>
              <a:pathLst>
                <a:path w="733266" h="181297">
                  <a:moveTo>
                    <a:pt x="0" y="0"/>
                  </a:moveTo>
                  <a:lnTo>
                    <a:pt x="733266" y="0"/>
                  </a:lnTo>
                  <a:lnTo>
                    <a:pt x="733266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C7D0D8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4321869" y="3069887"/>
            <a:ext cx="663098" cy="286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14"/>
              </a:lnSpc>
            </a:pPr>
            <a:r>
              <a:rPr lang="en-US" sz="1581">
                <a:solidFill>
                  <a:srgbClr val="000000"/>
                </a:solidFill>
                <a:latin typeface="DejaVu Serif"/>
              </a:rPr>
              <a:t>Trở lại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852693" y="3117512"/>
            <a:ext cx="1261509" cy="301978"/>
            <a:chOff x="0" y="0"/>
            <a:chExt cx="757364" cy="18129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57364" cy="181297"/>
            </a:xfrm>
            <a:custGeom>
              <a:avLst/>
              <a:gdLst/>
              <a:ahLst/>
              <a:cxnLst/>
              <a:rect l="l" t="t" r="r" b="b"/>
              <a:pathLst>
                <a:path w="757364" h="181297">
                  <a:moveTo>
                    <a:pt x="0" y="0"/>
                  </a:moveTo>
                  <a:lnTo>
                    <a:pt x="757364" y="0"/>
                  </a:lnTo>
                  <a:lnTo>
                    <a:pt x="757364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756000" y="3101590"/>
            <a:ext cx="1454895" cy="286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14"/>
              </a:lnSpc>
            </a:pPr>
            <a:r>
              <a:rPr lang="en-US" sz="1581">
                <a:solidFill>
                  <a:srgbClr val="000000"/>
                </a:solidFill>
                <a:latin typeface="DejaVu Serif"/>
              </a:rPr>
              <a:t>Gửi lại mã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56000" y="1383975"/>
            <a:ext cx="6048000" cy="599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92"/>
              </a:lnSpc>
            </a:pPr>
            <a:r>
              <a:rPr lang="en-US" sz="1709">
                <a:solidFill>
                  <a:srgbClr val="000000"/>
                </a:solidFill>
                <a:latin typeface="Roboto"/>
              </a:rPr>
              <a:t>*Vui lòng kiểm tra điện thoại để xem tin nhắn văn bản có mã. </a:t>
            </a:r>
          </a:p>
          <a:p>
            <a:pPr algn="l">
              <a:lnSpc>
                <a:spcPts val="2392"/>
              </a:lnSpc>
            </a:pPr>
            <a:r>
              <a:rPr lang="en-US" sz="1709">
                <a:solidFill>
                  <a:srgbClr val="000000"/>
                </a:solidFill>
                <a:latin typeface="Roboto"/>
              </a:rPr>
              <a:t>*Mã của bạn có 6 ký tự.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484731" y="463055"/>
            <a:ext cx="6222576" cy="585889"/>
            <a:chOff x="0" y="0"/>
            <a:chExt cx="3206375" cy="30189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206375" cy="301898"/>
            </a:xfrm>
            <a:custGeom>
              <a:avLst/>
              <a:gdLst/>
              <a:ahLst/>
              <a:cxnLst/>
              <a:rect l="l" t="t" r="r" b="b"/>
              <a:pathLst>
                <a:path w="3206375" h="301898">
                  <a:moveTo>
                    <a:pt x="0" y="0"/>
                  </a:moveTo>
                  <a:lnTo>
                    <a:pt x="3206375" y="0"/>
                  </a:lnTo>
                  <a:lnTo>
                    <a:pt x="3206375" y="301898"/>
                  </a:lnTo>
                  <a:lnTo>
                    <a:pt x="0" y="301898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581164" cy="1581164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2404895" y="516417"/>
            <a:ext cx="2750210" cy="422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4"/>
              </a:lnSpc>
            </a:pPr>
            <a:r>
              <a:rPr lang="en-US" sz="2396">
                <a:solidFill>
                  <a:srgbClr val="000000"/>
                </a:solidFill>
                <a:latin typeface="DejaVu Serif"/>
              </a:rPr>
              <a:t>Nhập mã bảo mật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56000" y="2175664"/>
            <a:ext cx="2990668" cy="320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15"/>
              </a:lnSpc>
            </a:pPr>
            <a:r>
              <a:rPr lang="en-US" sz="1796">
                <a:solidFill>
                  <a:srgbClr val="000000"/>
                </a:solidFill>
                <a:latin typeface="Roboto"/>
              </a:rPr>
              <a:t>Nhập lại mật khẩu mới: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56000" y="459131"/>
            <a:ext cx="6048000" cy="593739"/>
            <a:chOff x="0" y="0"/>
            <a:chExt cx="3075220" cy="30189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075220" cy="301898"/>
            </a:xfrm>
            <a:custGeom>
              <a:avLst/>
              <a:gdLst/>
              <a:ahLst/>
              <a:cxnLst/>
              <a:rect l="l" t="t" r="r" b="b"/>
              <a:pathLst>
                <a:path w="3075220" h="301898">
                  <a:moveTo>
                    <a:pt x="0" y="0"/>
                  </a:moveTo>
                  <a:lnTo>
                    <a:pt x="3075220" y="0"/>
                  </a:lnTo>
                  <a:lnTo>
                    <a:pt x="3075220" y="301898"/>
                  </a:lnTo>
                  <a:lnTo>
                    <a:pt x="0" y="301898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602348" cy="1602348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958850" y="513973"/>
            <a:ext cx="5841650" cy="4026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99"/>
              </a:lnSpc>
            </a:pPr>
            <a:r>
              <a:rPr lang="en-US" sz="2428" dirty="0" err="1">
                <a:solidFill>
                  <a:srgbClr val="000000"/>
                </a:solidFill>
                <a:latin typeface="DejaVu Serif"/>
              </a:rPr>
              <a:t>Đặt</a:t>
            </a:r>
            <a:r>
              <a:rPr lang="en-US" sz="2428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2428" dirty="0" err="1">
                <a:solidFill>
                  <a:srgbClr val="000000"/>
                </a:solidFill>
                <a:latin typeface="DejaVu Serif"/>
              </a:rPr>
              <a:t>lại</a:t>
            </a:r>
            <a:r>
              <a:rPr lang="en-US" sz="2428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2428" dirty="0" err="1">
                <a:solidFill>
                  <a:srgbClr val="000000"/>
                </a:solidFill>
                <a:latin typeface="DejaVu Serif"/>
              </a:rPr>
              <a:t>mật</a:t>
            </a:r>
            <a:r>
              <a:rPr lang="en-US" sz="2428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2428" dirty="0" err="1">
                <a:solidFill>
                  <a:srgbClr val="000000"/>
                </a:solidFill>
                <a:latin typeface="DejaVu Serif"/>
              </a:rPr>
              <a:t>khẩu</a:t>
            </a:r>
            <a:r>
              <a:rPr lang="en-US" sz="2428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2428" dirty="0" err="1">
                <a:solidFill>
                  <a:srgbClr val="000000"/>
                </a:solidFill>
                <a:latin typeface="DejaVu Serif"/>
              </a:rPr>
              <a:t>của</a:t>
            </a:r>
            <a:r>
              <a:rPr lang="en-US" sz="2428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2428" dirty="0" err="1">
                <a:solidFill>
                  <a:srgbClr val="000000"/>
                </a:solidFill>
                <a:latin typeface="DejaVu Serif"/>
              </a:rPr>
              <a:t>bạn</a:t>
            </a:r>
            <a:endParaRPr lang="en-US" sz="2428" dirty="0">
              <a:solidFill>
                <a:srgbClr val="000000"/>
              </a:solidFill>
              <a:latin typeface="DejaVu Serif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3139898" y="2140655"/>
            <a:ext cx="3664102" cy="460837"/>
            <a:chOff x="0" y="0"/>
            <a:chExt cx="1751965" cy="2203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751965" cy="220346"/>
            </a:xfrm>
            <a:custGeom>
              <a:avLst/>
              <a:gdLst/>
              <a:ahLst/>
              <a:cxnLst/>
              <a:rect l="l" t="t" r="r" b="b"/>
              <a:pathLst>
                <a:path w="1751965" h="220346">
                  <a:moveTo>
                    <a:pt x="0" y="0"/>
                  </a:moveTo>
                  <a:lnTo>
                    <a:pt x="1751965" y="0"/>
                  </a:lnTo>
                  <a:lnTo>
                    <a:pt x="1751965" y="220346"/>
                  </a:lnTo>
                  <a:lnTo>
                    <a:pt x="0" y="220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5001169" y="3615012"/>
            <a:ext cx="1489499" cy="356554"/>
            <a:chOff x="0" y="0"/>
            <a:chExt cx="757364" cy="1812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57364" cy="181297"/>
            </a:xfrm>
            <a:custGeom>
              <a:avLst/>
              <a:gdLst/>
              <a:ahLst/>
              <a:cxnLst/>
              <a:rect l="l" t="t" r="r" b="b"/>
              <a:pathLst>
                <a:path w="757364" h="181297">
                  <a:moveTo>
                    <a:pt x="0" y="0"/>
                  </a:moveTo>
                  <a:lnTo>
                    <a:pt x="757364" y="0"/>
                  </a:lnTo>
                  <a:lnTo>
                    <a:pt x="757364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4887002" y="3604820"/>
            <a:ext cx="1717834" cy="329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14"/>
              </a:lnSpc>
            </a:pPr>
            <a:r>
              <a:rPr lang="en-US" sz="1867">
                <a:solidFill>
                  <a:srgbClr val="000000"/>
                </a:solidFill>
                <a:latin typeface="DejaVu Serif"/>
              </a:rPr>
              <a:t>Cập nhật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3344531" y="3615012"/>
            <a:ext cx="1442106" cy="356554"/>
            <a:chOff x="0" y="0"/>
            <a:chExt cx="733266" cy="18129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33266" cy="181297"/>
            </a:xfrm>
            <a:custGeom>
              <a:avLst/>
              <a:gdLst/>
              <a:ahLst/>
              <a:cxnLst/>
              <a:rect l="l" t="t" r="r" b="b"/>
              <a:pathLst>
                <a:path w="733266" h="181297">
                  <a:moveTo>
                    <a:pt x="0" y="0"/>
                  </a:moveTo>
                  <a:lnTo>
                    <a:pt x="733266" y="0"/>
                  </a:lnTo>
                  <a:lnTo>
                    <a:pt x="733266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C7D0D8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3674115" y="3604820"/>
            <a:ext cx="782938" cy="329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14"/>
              </a:lnSpc>
            </a:pPr>
            <a:r>
              <a:rPr lang="en-US" sz="1867">
                <a:solidFill>
                  <a:srgbClr val="000000"/>
                </a:solidFill>
                <a:latin typeface="DejaVu Serif"/>
              </a:rPr>
              <a:t>Trở lại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56000" y="2914756"/>
            <a:ext cx="2940161" cy="320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12"/>
              </a:lnSpc>
            </a:pPr>
            <a:r>
              <a:rPr lang="en-US" sz="1794">
                <a:solidFill>
                  <a:srgbClr val="000000"/>
                </a:solidFill>
                <a:latin typeface="Roboto"/>
              </a:rPr>
              <a:t>Xác nhận lại mật khẩu: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3145367" y="2879747"/>
            <a:ext cx="3658633" cy="460837"/>
            <a:chOff x="0" y="0"/>
            <a:chExt cx="1749350" cy="22034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749350" cy="220346"/>
            </a:xfrm>
            <a:custGeom>
              <a:avLst/>
              <a:gdLst/>
              <a:ahLst/>
              <a:cxnLst/>
              <a:rect l="l" t="t" r="r" b="b"/>
              <a:pathLst>
                <a:path w="1749350" h="220346">
                  <a:moveTo>
                    <a:pt x="0" y="0"/>
                  </a:moveTo>
                  <a:lnTo>
                    <a:pt x="1749350" y="0"/>
                  </a:lnTo>
                  <a:lnTo>
                    <a:pt x="1749350" y="220346"/>
                  </a:lnTo>
                  <a:lnTo>
                    <a:pt x="0" y="220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756000" y="1363484"/>
            <a:ext cx="6048000" cy="514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091"/>
              </a:lnSpc>
            </a:pPr>
            <a:r>
              <a:rPr lang="en-US" sz="1494">
                <a:solidFill>
                  <a:srgbClr val="000000"/>
                </a:solidFill>
                <a:latin typeface="Roboto"/>
              </a:rPr>
              <a:t>*Tạo mật khẩu mới có tối thiểu 6 ký tự. Mật khẩu mạnh là mật khẩu được kết hợp từ các ký tự, số và dấu câu.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2366" y="2080099"/>
            <a:ext cx="3395616" cy="366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55"/>
              </a:lnSpc>
            </a:pPr>
            <a:r>
              <a:rPr lang="en-US" sz="2039">
                <a:solidFill>
                  <a:srgbClr val="000000"/>
                </a:solidFill>
                <a:latin typeface="Roboto"/>
              </a:rPr>
              <a:t>Nhập lại mật khẩu mới: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949053" y="2043426"/>
            <a:ext cx="4362372" cy="523237"/>
            <a:chOff x="0" y="0"/>
            <a:chExt cx="1837089" cy="2203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37089" cy="220346"/>
            </a:xfrm>
            <a:custGeom>
              <a:avLst/>
              <a:gdLst/>
              <a:ahLst/>
              <a:cxnLst/>
              <a:rect l="l" t="t" r="r" b="b"/>
              <a:pathLst>
                <a:path w="1837089" h="220346">
                  <a:moveTo>
                    <a:pt x="0" y="0"/>
                  </a:moveTo>
                  <a:lnTo>
                    <a:pt x="1837089" y="0"/>
                  </a:lnTo>
                  <a:lnTo>
                    <a:pt x="1837089" y="220346"/>
                  </a:lnTo>
                  <a:lnTo>
                    <a:pt x="0" y="220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5298141" y="3732744"/>
            <a:ext cx="1639871" cy="392550"/>
            <a:chOff x="0" y="0"/>
            <a:chExt cx="757364" cy="18129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57364" cy="181297"/>
            </a:xfrm>
            <a:custGeom>
              <a:avLst/>
              <a:gdLst/>
              <a:ahLst/>
              <a:cxnLst/>
              <a:rect l="l" t="t" r="r" b="b"/>
              <a:pathLst>
                <a:path w="757364" h="181297">
                  <a:moveTo>
                    <a:pt x="0" y="0"/>
                  </a:moveTo>
                  <a:lnTo>
                    <a:pt x="757364" y="0"/>
                  </a:lnTo>
                  <a:lnTo>
                    <a:pt x="757364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5172447" y="3726330"/>
            <a:ext cx="1891259" cy="357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8"/>
              </a:lnSpc>
            </a:pPr>
            <a:r>
              <a:rPr lang="en-US" sz="2056">
                <a:solidFill>
                  <a:srgbClr val="000000"/>
                </a:solidFill>
                <a:latin typeface="DejaVu Serif"/>
              </a:rPr>
              <a:t>Cập nhật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3474257" y="3732744"/>
            <a:ext cx="1587694" cy="392550"/>
            <a:chOff x="0" y="0"/>
            <a:chExt cx="733266" cy="1812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33266" cy="181297"/>
            </a:xfrm>
            <a:custGeom>
              <a:avLst/>
              <a:gdLst/>
              <a:ahLst/>
              <a:cxnLst/>
              <a:rect l="l" t="t" r="r" b="b"/>
              <a:pathLst>
                <a:path w="733266" h="181297">
                  <a:moveTo>
                    <a:pt x="0" y="0"/>
                  </a:moveTo>
                  <a:lnTo>
                    <a:pt x="733266" y="0"/>
                  </a:lnTo>
                  <a:lnTo>
                    <a:pt x="733266" y="181297"/>
                  </a:lnTo>
                  <a:lnTo>
                    <a:pt x="0" y="181297"/>
                  </a:lnTo>
                  <a:close/>
                </a:path>
              </a:pathLst>
            </a:custGeom>
            <a:solidFill>
              <a:srgbClr val="C7D0D8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3459059" y="3726330"/>
            <a:ext cx="1587693" cy="3430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78"/>
              </a:lnSpc>
            </a:pPr>
            <a:r>
              <a:rPr lang="en-US" sz="2056" dirty="0" err="1">
                <a:solidFill>
                  <a:srgbClr val="000000"/>
                </a:solidFill>
                <a:latin typeface="DejaVu Serif"/>
              </a:rPr>
              <a:t>Trở</a:t>
            </a:r>
            <a:r>
              <a:rPr lang="en-US" sz="2056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2056" dirty="0" err="1">
                <a:solidFill>
                  <a:srgbClr val="000000"/>
                </a:solidFill>
                <a:latin typeface="DejaVu Serif"/>
              </a:rPr>
              <a:t>lại</a:t>
            </a:r>
            <a:endParaRPr lang="en-US" sz="2056" dirty="0">
              <a:solidFill>
                <a:srgbClr val="000000"/>
              </a:solidFill>
              <a:latin typeface="DejaVu Serif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42366" y="2721422"/>
            <a:ext cx="3338270" cy="367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57"/>
              </a:lnSpc>
            </a:pPr>
            <a:r>
              <a:rPr lang="en-US" sz="2040">
                <a:solidFill>
                  <a:srgbClr val="000000"/>
                </a:solidFill>
                <a:latin typeface="Roboto"/>
              </a:rPr>
              <a:t>Xác nhận lại mật khẩu: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2955262" y="2684749"/>
            <a:ext cx="4362372" cy="523237"/>
            <a:chOff x="0" y="0"/>
            <a:chExt cx="1837089" cy="2203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37089" cy="220346"/>
            </a:xfrm>
            <a:custGeom>
              <a:avLst/>
              <a:gdLst/>
              <a:ahLst/>
              <a:cxnLst/>
              <a:rect l="l" t="t" r="r" b="b"/>
              <a:pathLst>
                <a:path w="1837089" h="220346">
                  <a:moveTo>
                    <a:pt x="0" y="0"/>
                  </a:moveTo>
                  <a:lnTo>
                    <a:pt x="1837089" y="0"/>
                  </a:lnTo>
                  <a:lnTo>
                    <a:pt x="1837089" y="220346"/>
                  </a:lnTo>
                  <a:lnTo>
                    <a:pt x="0" y="220346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42366" y="1266863"/>
            <a:ext cx="7075269" cy="574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3"/>
              </a:lnSpc>
            </a:pPr>
            <a:r>
              <a:rPr lang="en-US" sz="1645">
                <a:solidFill>
                  <a:srgbClr val="000000"/>
                </a:solidFill>
                <a:latin typeface="Roboto"/>
              </a:rPr>
              <a:t>*Tạo mật khẩu mới có tối thiểu 6 ký tự. Mật khẩu mạnh là mật khẩu được kết hợp từ các ký tự, số và dấu câu.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42366" y="3269846"/>
            <a:ext cx="7069059" cy="273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59"/>
              </a:lnSpc>
            </a:pPr>
            <a:r>
              <a:rPr lang="en-US" sz="1542">
                <a:solidFill>
                  <a:srgbClr val="FF1616"/>
                </a:solidFill>
                <a:latin typeface="Roboto"/>
              </a:rPr>
              <a:t>* Mật khẩu của bạn không trùng khớp. Vui lòng xác nhận lại mật khẩu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484731" y="463055"/>
            <a:ext cx="6590538" cy="585889"/>
            <a:chOff x="0" y="0"/>
            <a:chExt cx="3395979" cy="30189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395979" cy="301898"/>
            </a:xfrm>
            <a:custGeom>
              <a:avLst/>
              <a:gdLst/>
              <a:ahLst/>
              <a:cxnLst/>
              <a:rect l="l" t="t" r="r" b="b"/>
              <a:pathLst>
                <a:path w="3395979" h="301898">
                  <a:moveTo>
                    <a:pt x="0" y="0"/>
                  </a:moveTo>
                  <a:lnTo>
                    <a:pt x="3395979" y="0"/>
                  </a:lnTo>
                  <a:lnTo>
                    <a:pt x="3395979" y="301898"/>
                  </a:lnTo>
                  <a:lnTo>
                    <a:pt x="0" y="301898"/>
                  </a:lnTo>
                  <a:close/>
                </a:path>
              </a:pathLst>
            </a:custGeom>
            <a:solidFill>
              <a:srgbClr val="8FA2F6"/>
            </a:solidFill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581164" cy="1581164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838004" y="516417"/>
            <a:ext cx="3883992" cy="422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4"/>
              </a:lnSpc>
            </a:pPr>
            <a:r>
              <a:rPr lang="en-US" sz="2396">
                <a:solidFill>
                  <a:srgbClr val="000000"/>
                </a:solidFill>
                <a:latin typeface="DejaVu Serif"/>
              </a:rPr>
              <a:t>Đặt lại mật khẩu của bạn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484</Words>
  <Application>Microsoft Office PowerPoint</Application>
  <PresentationFormat>Custom</PresentationFormat>
  <Paragraphs>107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Roboto</vt:lpstr>
      <vt:lpstr>Noto Sans</vt:lpstr>
      <vt:lpstr>Calibri</vt:lpstr>
      <vt:lpstr>Noto Sans Bold</vt:lpstr>
      <vt:lpstr>DejaVu Serif</vt:lpstr>
      <vt:lpstr>Roboto Mono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giao diện web Fix24h</dc:title>
  <cp:lastModifiedBy>ADMIN</cp:lastModifiedBy>
  <cp:revision>4</cp:revision>
  <dcterms:created xsi:type="dcterms:W3CDTF">2006-08-16T00:00:00Z</dcterms:created>
  <dcterms:modified xsi:type="dcterms:W3CDTF">2022-03-25T15:18:29Z</dcterms:modified>
  <dc:identifier>DAE78vnjuik</dc:identifier>
</cp:coreProperties>
</file>