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73" r:id="rId2"/>
    <p:sldId id="316" r:id="rId3"/>
    <p:sldId id="314" r:id="rId4"/>
    <p:sldId id="317" r:id="rId5"/>
    <p:sldId id="477" r:id="rId6"/>
    <p:sldId id="306" r:id="rId7"/>
    <p:sldId id="318" r:id="rId8"/>
    <p:sldId id="308" r:id="rId9"/>
    <p:sldId id="312" r:id="rId10"/>
    <p:sldId id="329" r:id="rId11"/>
    <p:sldId id="324" r:id="rId12"/>
    <p:sldId id="323" r:id="rId13"/>
    <p:sldId id="313" r:id="rId14"/>
    <p:sldId id="319" r:id="rId15"/>
    <p:sldId id="325" r:id="rId16"/>
    <p:sldId id="326" r:id="rId17"/>
    <p:sldId id="327" r:id="rId18"/>
    <p:sldId id="320" r:id="rId19"/>
    <p:sldId id="322" r:id="rId20"/>
    <p:sldId id="288" r:id="rId2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16"/>
            <p14:sldId id="314"/>
            <p14:sldId id="317"/>
            <p14:sldId id="477"/>
            <p14:sldId id="306"/>
            <p14:sldId id="318"/>
            <p14:sldId id="308"/>
            <p14:sldId id="312"/>
            <p14:sldId id="329"/>
            <p14:sldId id="324"/>
            <p14:sldId id="323"/>
            <p14:sldId id="313"/>
            <p14:sldId id="319"/>
            <p14:sldId id="325"/>
            <p14:sldId id="326"/>
            <p14:sldId id="327"/>
            <p14:sldId id="320"/>
            <p14:sldId id="322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FF93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75" autoAdjust="0"/>
    <p:restoredTop sz="96751" autoAdjust="0"/>
  </p:normalViewPr>
  <p:slideViewPr>
    <p:cSldViewPr>
      <p:cViewPr varScale="1">
        <p:scale>
          <a:sx n="122" d="100"/>
          <a:sy n="122" d="100"/>
        </p:scale>
        <p:origin x="208" y="3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3/13/24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Continuous integration originally meant the programming practice merging the code of multiple contributor often, multiple times a day. Before git, that was a a big problem, and it could even be some person’s job to do the merges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2428-D064-4D26-903C-787E6E9BD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EAB03-A4D3-0B6C-EAC3-DDEC07A23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A0C6-F887-5E4F-1779-832FC6B6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86AE-0FD8-F124-1932-3B132C87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25C91-4FF2-EC55-89E3-9570D932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6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5986-966B-9454-9DA3-8D3FAB01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72BF6-2D14-4BA4-3A19-7056B5572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9736-4F1E-1859-9ED9-C50D5023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BBDB-42FD-346F-3A12-BACA4B73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35BF8-561D-BD52-461A-BD105EAD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7DADE-4588-53DD-44AF-698AD64DA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11096-5632-0D00-943C-B5A9EA2CF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76AF7-0A7A-72E9-2C5B-0C7AE6E5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40AD-E597-66FB-F3FA-3DD5F853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31D6-F305-DFC9-910A-55BABE7D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8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CB8A-3F5E-8F2A-9B28-BC341914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F64A-46E1-B61F-67EE-97DC2C5E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45078-5683-BC6D-6E81-836C4438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7271-4F6C-3790-7BE7-D4938ADC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4F1A3-5B36-E2F6-E6AA-EF31D669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1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468A-AC54-B628-8AA7-706CE795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E0C24-DE8E-AF0E-1DA4-9443CFC46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37BFD-9F4E-6805-F977-51F089E3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538A-B262-729C-1159-299A6AD2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877DA-C93B-D754-DACE-19B3A7BC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7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9087-770E-503F-8A38-3CBFD7F9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196A-BF4B-7CB6-FDF6-A4C643AD1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A676E-C0AA-D429-5C85-EC89A80BA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2C2E9-C346-7A35-12DB-79B90402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5587C-BADE-5A78-CDD3-9EB083B0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ADC98-5931-37F6-ED0F-36C39E8F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6801-8018-4845-81F3-B3179F86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4E66C-4098-F305-5210-BDE8D497B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315FB-8747-7387-D937-3668F7B41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B0F64-E95B-0BC5-C38B-B98E34B65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007B1-713B-C540-A118-48A557F01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BCB77-139B-BEA6-738C-0DA58095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7D20F-35CB-D6E8-E6F0-279952A9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E511F-7BE1-650D-2A5F-A350A37A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E4DC-D5E4-A0C7-AD78-8870D10C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3E7BE-A840-0EAE-C5DB-FEC475B2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1CC32-33C3-F6CF-4BC6-D42B94B1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B53F5-D46C-F5E2-BD2F-F10C029C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EC84C-EF87-5F1A-CE4E-19DB42CE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E7904-8555-0759-50C2-2161DBC0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1823B-9FAD-3B68-ED96-25D6FF0C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CC79-F839-BFE1-CF75-BA1045A7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67B9-ACE2-6FDE-4585-04A17A577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F4F32-9480-6DFE-47AA-DCE4C6AF9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8C4CE-5D8C-6AA7-AF84-EA8FD1BC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75546-D6ED-7EA2-D8FA-5C3FECA4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00734-AA31-204A-FD8D-57D4F027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863C-5D24-B328-F889-A0580BEB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35685-DF64-404F-8D82-86B84977C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4DD7D-E745-D763-53BE-87D5912C4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CE0A6-C775-107F-92FD-B4B84329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26F30-E569-2AA0-18C3-A484DD0A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2996C-7600-C9A4-5D3A-A89628BB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7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9A551-7C95-6C02-30C4-6C55BDBC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43160-898D-EDC2-FB98-73AA16153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0768"/>
            <a:ext cx="10515600" cy="483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71203-E804-0A12-3D40-DF6CFD5CA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D8AF4-B1AA-C254-85DD-6A14EB105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8D3A5-04DA-8240-5879-C4607AF68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2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reference/events-that-trigger-workflows#pull_request" TargetMode="External"/><Relationship Id="rId2" Type="http://schemas.openxmlformats.org/officeDocument/2006/relationships/hyperlink" Target="https://docs.github.com/en/actions/learn-github-actions/introduction-to-github-a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ketplace?type=action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/actions/setup-python" TargetMode="External"/><Relationship Id="rId2" Type="http://schemas.openxmlformats.org/officeDocument/2006/relationships/hyperlink" Target="https://docs.github.com/en/actions/using-github-hosted-runners/about-github-hosted-runners#supported-runners-and-hardware-resourc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g2crowd.com/uploads/product/image/large_detail/large_detail_1482970998/circleci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hyperlink" Target="https://repository-images.githubusercontent.com/237695528/790bf580-8d6d-11ea-8524-57512d577f22" TargetMode="Externa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3532" y="2202678"/>
            <a:ext cx="8424936" cy="1162048"/>
          </a:xfrm>
        </p:spPr>
        <p:txBody>
          <a:bodyPr>
            <a:noAutofit/>
          </a:bodyPr>
          <a:lstStyle/>
          <a:p>
            <a:r>
              <a:rPr lang="en-US" dirty="0"/>
              <a:t>Continuous Integration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it, continuously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5660" y="3861048"/>
            <a:ext cx="6120680" cy="533400"/>
          </a:xfrm>
        </p:spPr>
        <p:txBody>
          <a:bodyPr>
            <a:normAutofit/>
          </a:bodyPr>
          <a:lstStyle/>
          <a:p>
            <a:r>
              <a:rPr lang="en-GB" sz="2800" dirty="0"/>
              <a:t>Lisa </a:t>
            </a:r>
            <a:r>
              <a:rPr lang="en-GB" sz="2800" dirty="0" err="1"/>
              <a:t>Schwetlick</a:t>
            </a:r>
            <a:r>
              <a:rPr lang="en-GB" sz="2800" dirty="0"/>
              <a:t> and Pietro Berkes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E157-4CBF-1945-A0D6-4ACAD778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Git</a:t>
            </a:r>
            <a:r>
              <a:rPr lang="en-US" dirty="0"/>
              <a:t>H</a:t>
            </a:r>
            <a:r>
              <a:rPr lang="en-DE"/>
              <a:t>ub </a:t>
            </a:r>
            <a:r>
              <a:rPr lang="en-DE" dirty="0"/>
              <a:t>Actions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A74B6E-928C-724A-84B7-6BF823057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82" y="2204864"/>
            <a:ext cx="10515600" cy="296665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FAB5-423B-1D41-B2C5-C1A2600E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6CB0-9AB6-CE4F-B8E4-260EF8D0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7D8F0-C925-F65D-6DC0-6D9ED599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36525"/>
            <a:ext cx="11593288" cy="1060227"/>
          </a:xfrm>
        </p:spPr>
        <p:txBody>
          <a:bodyPr>
            <a:noAutofit/>
          </a:bodyPr>
          <a:lstStyle/>
          <a:p>
            <a:r>
              <a:rPr lang="en-CH" sz="3600" dirty="0"/>
              <a:t>GitHub config file: Example</a:t>
            </a:r>
            <a:br>
              <a:rPr lang="en-CH" sz="3600" dirty="0"/>
            </a:br>
            <a:r>
              <a:rPr lang="en-CH" sz="3600" dirty="0"/>
              <a:t>Run tests every time a PR is opened or a commit is pushed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13081-9E83-A44C-B226-BAAABE3F5163}"/>
              </a:ext>
            </a:extLst>
          </p:cNvPr>
          <p:cNvSpPr txBox="1"/>
          <p:nvPr/>
        </p:nvSpPr>
        <p:spPr>
          <a:xfrm>
            <a:off x="325552" y="1196752"/>
            <a:ext cx="11315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The configuration file is saved in </a:t>
            </a:r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.github/workflows </a:t>
            </a:r>
            <a:r>
              <a:rPr lang="en-CH" sz="2000" dirty="0">
                <a:cs typeface="Consolas" panose="020B0609020204030204" pitchFamily="49" charset="0"/>
              </a:rPr>
              <a:t>, with a name related to its task, e.g.  </a:t>
            </a:r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run-tests.yml</a:t>
            </a:r>
            <a:endParaRPr lang="en-CH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6F0D02-1798-AD2A-8794-0F0478179692}"/>
              </a:ext>
            </a:extLst>
          </p:cNvPr>
          <p:cNvGrpSpPr/>
          <p:nvPr/>
        </p:nvGrpSpPr>
        <p:grpSpPr>
          <a:xfrm>
            <a:off x="2377856" y="1719247"/>
            <a:ext cx="7832944" cy="4662081"/>
            <a:chOff x="2377856" y="1852611"/>
            <a:chExt cx="7832944" cy="46620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39B175-DFD8-C646-8C37-ABD922326EAB}"/>
                </a:ext>
              </a:extLst>
            </p:cNvPr>
            <p:cNvSpPr txBox="1"/>
            <p:nvPr/>
          </p:nvSpPr>
          <p:spPr>
            <a:xfrm>
              <a:off x="2377857" y="1852611"/>
              <a:ext cx="4358886" cy="440120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name: Run all the tests for PRs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on: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[push, pull_request]</a:t>
              </a:r>
            </a:p>
            <a:p>
              <a:endParaRPr lang="en-US" sz="1400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jobs: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run-tests: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runs-on: ubuntu-latest</a:t>
              </a:r>
            </a:p>
            <a:p>
              <a:endParaRPr lang="en-US" sz="1400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steps: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- uses: actions/checkout@v2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- name: Set up Python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uses: actions/setup-python@v2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with: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  python-version: 3.9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- name: Install dependencies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run: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  python -m pip install pytest numpy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- name: Test with pytest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run: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  pytest -sv hands_on/pyanno_voting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801947-E24A-D048-B9D9-DAE8729A7778}"/>
                </a:ext>
              </a:extLst>
            </p:cNvPr>
            <p:cNvSpPr/>
            <p:nvPr/>
          </p:nvSpPr>
          <p:spPr>
            <a:xfrm>
              <a:off x="2377856" y="2141666"/>
              <a:ext cx="7832943" cy="529206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978976-BAFF-FA49-B539-F30FEBD8ADB6}"/>
                </a:ext>
              </a:extLst>
            </p:cNvPr>
            <p:cNvSpPr txBox="1"/>
            <p:nvPr/>
          </p:nvSpPr>
          <p:spPr>
            <a:xfrm>
              <a:off x="7015513" y="2093046"/>
              <a:ext cx="316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600" dirty="0"/>
                <a:t>Specifies the events that trigger the jobs below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B4318B-84F3-454E-8135-8D505AF389B5}"/>
                </a:ext>
              </a:extLst>
            </p:cNvPr>
            <p:cNvSpPr/>
            <p:nvPr/>
          </p:nvSpPr>
          <p:spPr>
            <a:xfrm>
              <a:off x="2377856" y="3142741"/>
              <a:ext cx="7832943" cy="495426"/>
            </a:xfrm>
            <a:prstGeom prst="rect">
              <a:avLst/>
            </a:prstGeom>
            <a:solidFill>
              <a:srgbClr val="FF93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E61C67-6E7D-BC49-BF75-750DF40DCBC6}"/>
                </a:ext>
              </a:extLst>
            </p:cNvPr>
            <p:cNvSpPr txBox="1"/>
            <p:nvPr/>
          </p:nvSpPr>
          <p:spPr>
            <a:xfrm>
              <a:off x="7037071" y="3092825"/>
              <a:ext cx="316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600" dirty="0"/>
                <a:t>The type of virtual machine used to run the workflow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632AD0-4DDD-EF4B-AB97-4738A1232939}"/>
                </a:ext>
              </a:extLst>
            </p:cNvPr>
            <p:cNvSpPr/>
            <p:nvPr/>
          </p:nvSpPr>
          <p:spPr>
            <a:xfrm>
              <a:off x="2377857" y="3810464"/>
              <a:ext cx="7832943" cy="171781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23B4AD-B136-F14B-879D-415CA5BBE3D0}"/>
                </a:ext>
              </a:extLst>
            </p:cNvPr>
            <p:cNvSpPr txBox="1"/>
            <p:nvPr/>
          </p:nvSpPr>
          <p:spPr>
            <a:xfrm>
              <a:off x="7037071" y="3825503"/>
              <a:ext cx="31683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600" dirty="0"/>
                <a:t>Multiple steps are used to set up the environment so that we can run the tests.</a:t>
              </a:r>
              <a:br>
                <a:rPr lang="en-CH" sz="1600" dirty="0"/>
              </a:br>
              <a:r>
                <a:rPr lang="en-CH" sz="1600" dirty="0"/>
                <a:t>Notice the use of community actions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2E6A0F-3DAE-4E4D-B6DE-2204DEFEA814}"/>
                </a:ext>
              </a:extLst>
            </p:cNvPr>
            <p:cNvSpPr/>
            <p:nvPr/>
          </p:nvSpPr>
          <p:spPr>
            <a:xfrm>
              <a:off x="2377857" y="5967245"/>
              <a:ext cx="7832943" cy="483036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661346-B527-5749-86F7-0FEC00E7A812}"/>
                </a:ext>
              </a:extLst>
            </p:cNvPr>
            <p:cNvSpPr txBox="1"/>
            <p:nvPr/>
          </p:nvSpPr>
          <p:spPr>
            <a:xfrm>
              <a:off x="7032104" y="5929917"/>
              <a:ext cx="316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600" dirty="0"/>
                <a:t>The command that we wanted to execute all along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9C21E-CCA4-E3B4-8E9D-1EA9E924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4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Introduction: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https://docs.github.com/en/actions/learn-github-actions/introduction-to-github-actions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Events that can trigger actions, and their config options: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https://docs.github.com/en/actions/reference/events-that-trigger-workflows#pull_request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Catalog of community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https://github.com/marketplace?type=actions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3B10-0263-0C7B-53B4-EA5BA06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Add a CI pipeline to the CI project!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In your local version of the project make a folder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/workflows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Create a file called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run_test_on_push.yml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Write your configuration file to r</a:t>
            </a:r>
            <a:r>
              <a:rPr lang="en-US" dirty="0"/>
              <a:t>un the tests every time someone pushes some commits or every time someone creates a pull request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Commit and push the changes to GitHub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Check the actions tab of your GitHub repo to see if it worked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7DC04-C5C7-9BD7-DEF9-F21C4675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932C02-C830-234A-8ED4-85FE0FEAB2F7}"/>
              </a:ext>
            </a:extLst>
          </p:cNvPr>
          <p:cNvSpPr/>
          <p:nvPr/>
        </p:nvSpPr>
        <p:spPr>
          <a:xfrm>
            <a:off x="152400" y="188640"/>
            <a:ext cx="11848256" cy="6532835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75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FB0-00D9-3449-A581-B95EB9D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Matrix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0115-7748-1C4C-80AE-D0F5CFAA0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If your project supports multiple OSes, Python versions, and library version, you might want to run our tests on all the combinations of those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0E2A1-114C-5744-9DE0-127FD305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B6C8-482F-5947-8272-E27CA2AA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A5FDC-E135-6F4A-AB07-19A1888D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2564905"/>
            <a:ext cx="7056784" cy="350163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BA03D-98AD-5748-1F40-DECF3A53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GitHub Actions workflow with matrix config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2351947" y="1164135"/>
            <a:ext cx="4772460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Name: Run all the tests for PRs, with OS/Python matrix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on: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[push, pull_request]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jobs: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run-tests: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runs-on: ${{ matrix.os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strategy: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matrix: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os: [ubuntu-latest, macos-latest]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python-version: [3.8, 3.9]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steps: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uses: actions/checkout@v2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Set up Python ${{ matrix.python-version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uses: actions/setup-python@v2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with: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python-version: ${{ matrix.python-version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Install dependencies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run: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 -m pip install pytest numpy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Test with pytest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run: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pytest -sv hands_on/pyanno_votin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2350923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374184-3346-1D41-BC5F-66E64EAB2FBC}"/>
              </a:ext>
            </a:extLst>
          </p:cNvPr>
          <p:cNvSpPr txBox="1"/>
          <p:nvPr/>
        </p:nvSpPr>
        <p:spPr>
          <a:xfrm>
            <a:off x="6600056" y="2780929"/>
            <a:ext cx="357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strategy/matrix section specifies lists of parameters. The workflow is run for all combinations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F9B36-5BBC-8E3E-7D9A-A79FA4B3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1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/>
              <a:t>GitHub Actions workflow with matrix config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2351947" y="1164135"/>
            <a:ext cx="4772460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Name: Run all the tests for PRs, with OS/Python matrix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on: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[push, pull_request]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jobs: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run-tests: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runs-on: ${{ matrix.os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strategy: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matrix: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os: [ubuntu-latest, macos-latest]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python-version: [3.8, 3.9]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steps: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uses: actions/checkout@v2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Set up Python ${{ matrix.python-version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uses: actions/setup-python@v2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with: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python-version: ${{ matrix.python-version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Install dependencies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run: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 -m pip install pytest numpy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Test with pytest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run: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pytest -sv hands_on/pyanno_votin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2377856" y="2477377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2350923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95ADB4-9113-B542-892F-AD58810595B1}"/>
              </a:ext>
            </a:extLst>
          </p:cNvPr>
          <p:cNvSpPr/>
          <p:nvPr/>
        </p:nvSpPr>
        <p:spPr>
          <a:xfrm>
            <a:off x="2344682" y="4663071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205CE2-DB49-B641-81FC-6501DDD12FD7}"/>
              </a:ext>
            </a:extLst>
          </p:cNvPr>
          <p:cNvSpPr/>
          <p:nvPr/>
        </p:nvSpPr>
        <p:spPr>
          <a:xfrm>
            <a:off x="2377856" y="4140868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83D7C-5E2B-DA4F-A3D4-DE8F1A54ED65}"/>
              </a:ext>
            </a:extLst>
          </p:cNvPr>
          <p:cNvSpPr txBox="1"/>
          <p:nvPr/>
        </p:nvSpPr>
        <p:spPr>
          <a:xfrm>
            <a:off x="6633230" y="2093289"/>
            <a:ext cx="357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This is how we refer to the matrix parameters in the config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1B05B-1D42-1EE8-2B16-827CD3BD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1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virtual machines available on GitHub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https://docs.github.com/en/actions/using-github-hosted-runners/about-github-hosted-runners#supported-runners-and-hardware-resources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setup-python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community action, all available Python flavors and versions: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https://github.com/marketplace/actions/setup-python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31B90-0CF8-18DE-6D32-3B65F6DE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1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 your git actions configuration file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run_test_on_push.yml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to r</a:t>
            </a:r>
            <a:r>
              <a:rPr lang="en-US" dirty="0"/>
              <a:t>un the testing workflow on Python 3.7, 3.8, 3.9, and on Linux and Windows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6BCF9-5081-0ECF-8F72-47C0DD17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B4771-8822-7D60-1E3A-7E080EDDDE5B}"/>
              </a:ext>
            </a:extLst>
          </p:cNvPr>
          <p:cNvSpPr/>
          <p:nvPr/>
        </p:nvSpPr>
        <p:spPr>
          <a:xfrm>
            <a:off x="152400" y="188640"/>
            <a:ext cx="11848256" cy="6532835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24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F7B9-B500-6A48-B3AA-7D5C6DC4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744F-BEF5-0B46-9B81-355BEB76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It takes a bit of time to set up and debug a Continuous Integration workflow, but it’s a good investment that can save you a lot </a:t>
            </a:r>
            <a:r>
              <a:rPr lang="en-CH"/>
              <a:t>of time later on!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37C7-B59B-1048-A802-78F6FA69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DB5F-4A03-CA44-A54B-D5F34E39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7" name="Picture 6" descr="A picture containing metalware, gear, white&#10;&#10;Description automatically generated">
            <a:extLst>
              <a:ext uri="{FF2B5EF4-FFF2-40B4-BE49-F238E27FC236}">
                <a16:creationId xmlns:a16="http://schemas.microsoft.com/office/drawing/2014/main" id="{1C8CF780-D6FA-BB4C-A576-417D77749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81585" y="3157241"/>
            <a:ext cx="3830908" cy="25673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DE8BE-6A16-9CF5-AAB2-D916CF91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without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19DE0-5F67-1746-9159-5DDB1C4C03CA}"/>
              </a:ext>
            </a:extLst>
          </p:cNvPr>
          <p:cNvSpPr/>
          <p:nvPr/>
        </p:nvSpPr>
        <p:spPr>
          <a:xfrm>
            <a:off x="983432" y="4398262"/>
            <a:ext cx="1079396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2400" dirty="0">
                <a:latin typeface="+mn-lt"/>
              </a:rPr>
              <a:t>Potential issues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The tests might pass on one machine and/or the other, but not in a third-party environment (versions, OS, etc.)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ensure that the software works on all the supported combinations of versions / OSs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create and upload artifacts like binary packages, documentation, etc 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7FC7664-635F-E842-8D8C-22F2EAE1C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196752"/>
            <a:ext cx="7200800" cy="31817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10C84-24D3-716E-1EB5-1CBCED42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1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81200" y="2708920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GB" sz="6000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77564-7B7F-A6B5-E504-FD7CCE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ging High Res Stock Images | Shutterstock">
            <a:extLst>
              <a:ext uri="{FF2B5EF4-FFF2-40B4-BE49-F238E27FC236}">
                <a16:creationId xmlns:a16="http://schemas.microsoft.com/office/drawing/2014/main" id="{1505F79C-DCC1-CB40-ADC0-DDC55C7A0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2"/>
          <a:stretch/>
        </p:blipFill>
        <p:spPr bwMode="auto">
          <a:xfrm>
            <a:off x="0" y="579472"/>
            <a:ext cx="9147626" cy="577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17104-B515-8845-8810-9CB3E2A1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Continuous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ED8E0-5C7A-D748-8472-ACBA1C94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Continuous Integration is a set of tools and practices to make sure that a project with many contributors (&gt;= 1) runs smoothly</a:t>
            </a:r>
          </a:p>
          <a:p>
            <a:r>
              <a:rPr lang="en-CH" dirty="0"/>
              <a:t>One goal is to automatize the non-coding tasks: </a:t>
            </a:r>
            <a:endParaRPr lang="de-DE" dirty="0"/>
          </a:p>
          <a:p>
            <a:pPr lvl="2"/>
            <a:r>
              <a:rPr lang="en-CH" sz="2400" dirty="0"/>
              <a:t>make sure that the tests always pass</a:t>
            </a:r>
            <a:endParaRPr lang="de-DE" sz="2400" dirty="0"/>
          </a:p>
          <a:p>
            <a:pPr lvl="2"/>
            <a:r>
              <a:rPr lang="en-CH" sz="2400" dirty="0"/>
              <a:t>check for style consistency</a:t>
            </a:r>
            <a:endParaRPr lang="de-DE" sz="2400" dirty="0"/>
          </a:p>
          <a:p>
            <a:pPr lvl="2"/>
            <a:r>
              <a:rPr lang="en-CH" sz="2400" dirty="0"/>
              <a:t>build packages for distribution on multiple architectures</a:t>
            </a:r>
            <a:endParaRPr lang="de-DE" sz="2400" dirty="0"/>
          </a:p>
          <a:p>
            <a:pPr lvl="2"/>
            <a:r>
              <a:rPr lang="en-CH" sz="2400" dirty="0"/>
              <a:t>build documentation</a:t>
            </a:r>
          </a:p>
          <a:p>
            <a:pPr marL="594360" lvl="2" indent="0">
              <a:buNone/>
            </a:pPr>
            <a:endParaRPr lang="en-CH" dirty="0"/>
          </a:p>
          <a:p>
            <a:r>
              <a:rPr lang="en-CH" dirty="0"/>
              <a:t>Another goal is to solve the “it works on my machine” problem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273A7-253A-F544-8F1D-B0EB48B1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E4441-0F92-4746-83E0-D9DDECD6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F52AA-5E8E-9C92-F334-5C438A96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Collaborative Development with CI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EC17484-7560-D747-BFCF-9E42372CC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10" y="1134012"/>
            <a:ext cx="6718140" cy="5222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E86116-63BB-9DDE-5B40-845E8BA6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7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2155F5-347D-644E-89FD-C442F979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CI tasks that you’ll find 95% of the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B1E13-5423-2E41-AA60-63C74E3B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H" b="1" dirty="0"/>
              <a:t>Task 1: Run test when a PR is created</a:t>
            </a:r>
          </a:p>
          <a:p>
            <a:pPr lvl="1"/>
            <a:r>
              <a:rPr lang="en-CH" b="1" dirty="0"/>
              <a:t>Event trigger: </a:t>
            </a:r>
            <a:r>
              <a:rPr lang="en-CH" dirty="0"/>
              <a:t>PR is created</a:t>
            </a:r>
          </a:p>
          <a:p>
            <a:pPr lvl="1"/>
            <a:r>
              <a:rPr lang="en-CH" b="1" dirty="0"/>
              <a:t>Action: </a:t>
            </a:r>
            <a:r>
              <a:rPr lang="en-CH" dirty="0"/>
              <a:t>Run all tests for different Python versions</a:t>
            </a:r>
          </a:p>
          <a:p>
            <a:pPr marL="0" indent="0">
              <a:buNone/>
            </a:pPr>
            <a:endParaRPr lang="en-CH" dirty="0"/>
          </a:p>
          <a:p>
            <a:r>
              <a:rPr lang="en-CH" b="1" dirty="0"/>
              <a:t>Task 2: Release package when version is bumped</a:t>
            </a:r>
          </a:p>
          <a:p>
            <a:pPr lvl="1"/>
            <a:r>
              <a:rPr lang="en-CH" b="1" dirty="0"/>
              <a:t>Event trigger: </a:t>
            </a:r>
            <a:r>
              <a:rPr lang="en-CH" dirty="0"/>
              <a:t>Version is bumped</a:t>
            </a:r>
          </a:p>
          <a:p>
            <a:pPr lvl="1"/>
            <a:r>
              <a:rPr lang="en-CH" b="1" dirty="0"/>
              <a:t>Action: </a:t>
            </a:r>
            <a:r>
              <a:rPr lang="en-CH" dirty="0"/>
              <a:t>Create binary packages for Linux, Mac, Windows and upload them to a package repository</a:t>
            </a:r>
          </a:p>
          <a:p>
            <a:pPr marL="0" indent="0">
              <a:buNone/>
            </a:pPr>
            <a:endParaRPr lang="en-CH" b="1" dirty="0"/>
          </a:p>
          <a:p>
            <a:r>
              <a:rPr lang="en-CH" b="1" dirty="0"/>
              <a:t>Task 3: Publish documentation on request</a:t>
            </a:r>
          </a:p>
          <a:p>
            <a:pPr lvl="1"/>
            <a:r>
              <a:rPr lang="en-CH" b="1" dirty="0"/>
              <a:t>Event trigger:</a:t>
            </a:r>
            <a:r>
              <a:rPr lang="en-CH" dirty="0"/>
              <a:t> Repository is tagged in a certain way</a:t>
            </a:r>
          </a:p>
          <a:p>
            <a:pPr lvl="1"/>
            <a:r>
              <a:rPr lang="en-CH" b="1" dirty="0"/>
              <a:t>Action: </a:t>
            </a:r>
            <a:r>
              <a:rPr lang="en-CH" dirty="0"/>
              <a:t>Build and publish the documentation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B685F-95E0-7E43-B6D9-301502E8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9B552-3415-3C4E-86C4-1D04C278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0B556-78E8-5BEC-04F7-DEEB7B6F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A082-4C3F-FB4A-89CB-D4F30901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CI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4951-B129-814A-9CEF-5E059F5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6B6D-EFF0-6C49-AC59-B54B894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D57F371-F9CA-1748-9D55-3E371429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51" y="1772816"/>
            <a:ext cx="3024336" cy="9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3"/>
            <a:extLst>
              <a:ext uri="{FF2B5EF4-FFF2-40B4-BE49-F238E27FC236}">
                <a16:creationId xmlns:a16="http://schemas.microsoft.com/office/drawing/2014/main" id="{E1038F5B-C610-084E-8920-39B86C78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80" y="1243599"/>
            <a:ext cx="1992169" cy="19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5"/>
            <a:extLst>
              <a:ext uri="{FF2B5EF4-FFF2-40B4-BE49-F238E27FC236}">
                <a16:creationId xmlns:a16="http://schemas.microsoft.com/office/drawing/2014/main" id="{03029DC7-78CB-DF46-ABFC-183F8676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43" y="3856392"/>
            <a:ext cx="3168352" cy="15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84D39-E1A8-0C4F-97EA-F7B133658BE6}"/>
              </a:ext>
            </a:extLst>
          </p:cNvPr>
          <p:cNvSpPr txBox="1"/>
          <p:nvPr/>
        </p:nvSpPr>
        <p:spPr>
          <a:xfrm>
            <a:off x="6772088" y="3916499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>
                <a:latin typeface="+mn-lt"/>
              </a:rPr>
              <a:t>GitHub </a:t>
            </a:r>
            <a:r>
              <a:rPr lang="de-DE" sz="1800" dirty="0">
                <a:latin typeface="+mn-lt"/>
              </a:rPr>
              <a:t>A</a:t>
            </a:r>
            <a:r>
              <a:rPr lang="en-CH" sz="1800">
                <a:latin typeface="+mn-lt"/>
              </a:rPr>
              <a:t>ctions </a:t>
            </a:r>
            <a:r>
              <a:rPr lang="en-CH" sz="1800" dirty="0">
                <a:latin typeface="+mn-lt"/>
              </a:rPr>
              <a:t>is at the moment the preferred choice for many open source projects. It is very flexible and well integrated with GitHub.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9A8264-3CA3-C76C-23D4-D1DF63C5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2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Actions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CD179-DAE0-6E46-ADCE-D39859FCD15C}"/>
              </a:ext>
            </a:extLst>
          </p:cNvPr>
          <p:cNvSpPr txBox="1"/>
          <p:nvPr/>
        </p:nvSpPr>
        <p:spPr>
          <a:xfrm>
            <a:off x="8220128" y="2595513"/>
            <a:ext cx="2289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GitHub acts as both the central repository and the CI server, but the rest is the same</a:t>
            </a:r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3415463-8305-1844-AC9E-24F1997C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74" y="1143001"/>
            <a:ext cx="6063950" cy="53823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E97F-E9EE-C00B-7CE0-4D333CE9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1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H" dirty="0"/>
              <a:t>An event occurs, it has an associated commit SHA</a:t>
            </a:r>
            <a:br>
              <a:rPr lang="en-CH" dirty="0"/>
            </a:br>
            <a:r>
              <a:rPr lang="en-CH" dirty="0"/>
              <a:t>(e.g., a PR is opened or a commit tag is pushed)</a:t>
            </a:r>
          </a:p>
          <a:p>
            <a:pPr marL="0" indent="0">
              <a:buNone/>
            </a:pPr>
            <a:br>
              <a:rPr lang="en-CH" dirty="0"/>
            </a:br>
            <a:br>
              <a:rPr lang="en-CH" dirty="0"/>
            </a:br>
            <a:endParaRPr lang="de-DE" dirty="0"/>
          </a:p>
          <a:p>
            <a:pPr marL="0" indent="0">
              <a:buNone/>
            </a:pPr>
            <a:r>
              <a:rPr lang="en-CH" dirty="0"/>
              <a:t>GitHub searches for config files in </a:t>
            </a:r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.github/workflows </a:t>
            </a:r>
            <a:r>
              <a:rPr lang="en-CH" dirty="0"/>
              <a:t>at that SHA, and looks if there is a trigger that matches the event</a:t>
            </a:r>
            <a:br>
              <a:rPr lang="en-CH" dirty="0"/>
            </a:br>
            <a:br>
              <a:rPr lang="en-CH" dirty="0"/>
            </a:br>
            <a:br>
              <a:rPr lang="en-CH" dirty="0"/>
            </a:br>
            <a:endParaRPr lang="de-DE" dirty="0"/>
          </a:p>
          <a:p>
            <a:pPr marL="0" indent="0">
              <a:buNone/>
            </a:pPr>
            <a:r>
              <a:rPr lang="en-CH" dirty="0"/>
              <a:t>It then creates a virtual machine as specified in the config file and runs the commands listed there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0A72591-34F8-1346-A0C1-FA32BF9E01FA}"/>
              </a:ext>
            </a:extLst>
          </p:cNvPr>
          <p:cNvSpPr/>
          <p:nvPr/>
        </p:nvSpPr>
        <p:spPr>
          <a:xfrm>
            <a:off x="5663952" y="2366883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DB19F76-86CF-6A42-A378-4363121B737B}"/>
              </a:ext>
            </a:extLst>
          </p:cNvPr>
          <p:cNvSpPr/>
          <p:nvPr/>
        </p:nvSpPr>
        <p:spPr>
          <a:xfrm>
            <a:off x="5663952" y="4125543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3FAC1A-9BFC-440F-8AC4-C3F27E96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7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/>
              <a:t>The </a:t>
            </a:r>
            <a:r>
              <a:rPr lang="en-CH" dirty="0"/>
              <a:t>outcome is logged and if the job exits cleanly it is marked as ”passed” otherwise “</a:t>
            </a:r>
            <a:r>
              <a:rPr lang="en-CH"/>
              <a:t>failed”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61033D-8E2B-394A-B1ED-5F835F679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562763"/>
            <a:ext cx="5328592" cy="231677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30FD2E-55B1-4D4E-8DCD-80DC18F36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20" y="3920550"/>
            <a:ext cx="5442924" cy="23167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7FFD5-AD05-C0D7-BC0E-E8BF5837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52867</TotalTime>
  <Words>1479</Words>
  <Application>Microsoft Macintosh PowerPoint</Application>
  <PresentationFormat>Widescreen</PresentationFormat>
  <Paragraphs>205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Office Theme</vt:lpstr>
      <vt:lpstr>Continuous Integration Because you’re worth it, continuously</vt:lpstr>
      <vt:lpstr>Collaborative Development without CI</vt:lpstr>
      <vt:lpstr>Continuous Integration</vt:lpstr>
      <vt:lpstr>Collaborative Development with CI</vt:lpstr>
      <vt:lpstr>The CI tasks that you’ll find 95% of the time</vt:lpstr>
      <vt:lpstr>CI options</vt:lpstr>
      <vt:lpstr>Collaborative Development with GitHub Actions</vt:lpstr>
      <vt:lpstr>GitHub Actions basic ideas</vt:lpstr>
      <vt:lpstr>GitHub Actions basic ideas</vt:lpstr>
      <vt:lpstr>GitHub Actions</vt:lpstr>
      <vt:lpstr>GitHub config file: Example Run tests every time a PR is opened or a commit is pushed</vt:lpstr>
      <vt:lpstr>GitHub Actions reference</vt:lpstr>
      <vt:lpstr>Hands On!</vt:lpstr>
      <vt:lpstr>Matrix configuration</vt:lpstr>
      <vt:lpstr>GitHub Actions workflow with matrix config</vt:lpstr>
      <vt:lpstr>GitHub Actions workflow with matrix config</vt:lpstr>
      <vt:lpstr>GitHub Actions reference</vt:lpstr>
      <vt:lpstr>Hands On!</vt:lpstr>
      <vt:lpstr>Conclusions</vt:lpstr>
      <vt:lpstr>Thank you!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Lisa Schwetlick</cp:lastModifiedBy>
  <cp:revision>1081</cp:revision>
  <cp:lastPrinted>2018-09-04T04:56:03Z</cp:lastPrinted>
  <dcterms:created xsi:type="dcterms:W3CDTF">2010-10-01T16:09:12Z</dcterms:created>
  <dcterms:modified xsi:type="dcterms:W3CDTF">2024-03-13T08:44:25Z</dcterms:modified>
</cp:coreProperties>
</file>