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9" r:id="rId4"/>
    <p:sldId id="340" r:id="rId5"/>
    <p:sldId id="261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2D9"/>
    <a:srgbClr val="2D6391"/>
    <a:srgbClr val="244F72"/>
    <a:srgbClr val="3A81BA"/>
    <a:srgbClr val="8B81D2"/>
    <a:srgbClr val="B42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7"/>
    <p:restoredTop sz="69909"/>
  </p:normalViewPr>
  <p:slideViewPr>
    <p:cSldViewPr snapToGrid="0">
      <p:cViewPr varScale="1">
        <p:scale>
          <a:sx n="85" d="100"/>
          <a:sy n="85" d="100"/>
        </p:scale>
        <p:origin x="2256" y="47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endParaRPr lang="en-US" dirty="0"/>
          </a:p>
          <a:p>
            <a:pPr>
              <a:defRPr sz="1100"/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</a:rPr>
              <a:t>“All of my project files are in one folder because if I move them the imports don’t work anymore.”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</a:endParaRP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</a:rPr>
              <a:t>“I moved my code to another laptop/HPC cluster/… and now I am getting packaging conflicts and nothing works.”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8B81D2"/>
              </a:solidFill>
            </a:endParaRP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“I knew I had written this function before but I could not find it, so I re-wrote it from scratch.”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</a:rPr>
              <a:t>“I knew I had written this function before and I did find it, but I could not understand it, so I re-wrote it from scratch.”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“My project folders are full of so many files – code, data, figures, model weights, … - that I am afraid to show it to other people, let alone publish.”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code </a:t>
            </a:r>
            <a:r>
              <a:rPr lang="de-DE" dirty="0" err="1"/>
              <a:t>somewhere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different </a:t>
            </a:r>
            <a:r>
              <a:rPr lang="de-DE" dirty="0" err="1"/>
              <a:t>laptop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else’s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) and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? 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remembered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but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, so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re-implementing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remembered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,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code, but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code, so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re-implementing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trouble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? </a:t>
            </a:r>
          </a:p>
          <a:p>
            <a:r>
              <a:rPr lang="de-DE" dirty="0"/>
              <a:t>(</a:t>
            </a: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haven’t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 a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and </a:t>
            </a:r>
            <a:r>
              <a:rPr lang="de-DE" dirty="0" err="1"/>
              <a:t>forgot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so </a:t>
            </a: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it.)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code </a:t>
            </a:r>
            <a:r>
              <a:rPr lang="de-DE" dirty="0" err="1"/>
              <a:t>usable</a:t>
            </a:r>
            <a:r>
              <a:rPr lang="de-DE" dirty="0"/>
              <a:t>?</a:t>
            </a:r>
          </a:p>
          <a:p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organisation</a:t>
            </a:r>
            <a:endParaRPr lang="de-DE" dirty="0"/>
          </a:p>
          <a:p>
            <a:r>
              <a:rPr lang="de-DE" dirty="0" err="1"/>
              <a:t>comments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0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D81C-23B4-948B-41EC-2B6CDB01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BB098E4-877A-ABC7-4106-DC9419FB8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86F2A9-0276-437D-B288-671967073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52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48725" y="3058624"/>
            <a:ext cx="4914001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60" r:id="rId5"/>
    <p:sldLayoutId id="2147483662" r:id="rId6"/>
    <p:sldLayoutId id="2147483663" r:id="rId7"/>
    <p:sldLayoutId id="2147483664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58;p12"/>
          <p:cNvSpPr txBox="1">
            <a:spLocks noGrp="1"/>
          </p:cNvSpPr>
          <p:nvPr>
            <p:ph type="title"/>
          </p:nvPr>
        </p:nvSpPr>
        <p:spPr>
          <a:xfrm>
            <a:off x="1048723" y="551074"/>
            <a:ext cx="7174271" cy="321859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Organising</a:t>
            </a:r>
            <a:r>
              <a:rPr lang="en-US" dirty="0"/>
              <a:t> </a:t>
            </a:r>
            <a:r>
              <a:rPr dirty="0"/>
              <a:t>code</a:t>
            </a:r>
            <a:br>
              <a:rPr lang="en-US" dirty="0"/>
            </a:br>
            <a:endParaRPr dirty="0"/>
          </a:p>
        </p:txBody>
      </p:sp>
      <p:sp>
        <p:nvSpPr>
          <p:cNvPr id="200" name="Google Shape;58;p12"/>
          <p:cNvSpPr txBox="1"/>
          <p:nvPr/>
        </p:nvSpPr>
        <p:spPr>
          <a:xfrm>
            <a:off x="1048723" y="3827475"/>
            <a:ext cx="742910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b">
            <a:spAutoFit/>
          </a:bodyPr>
          <a:lstStyle>
            <a:lvl1pPr>
              <a:defRPr sz="2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TAM Retreat</a:t>
            </a:r>
            <a:r>
              <a:rPr dirty="0"/>
              <a:t> 202</a:t>
            </a:r>
            <a:r>
              <a:rPr lang="en-US" dirty="0"/>
              <a:t>5</a:t>
            </a:r>
          </a:p>
          <a:p>
            <a:r>
              <a:rPr lang="de-DE" dirty="0"/>
              <a:t>Pamela Hathway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Jenni </a:t>
            </a:r>
            <a:r>
              <a:rPr lang="de-DE" dirty="0" err="1"/>
              <a:t>Rinker</a:t>
            </a:r>
            <a:r>
              <a:rPr lang="de-DE" dirty="0"/>
              <a:t>, Caterina </a:t>
            </a:r>
            <a:r>
              <a:rPr lang="de-DE" dirty="0" err="1"/>
              <a:t>Buizza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202" name="= How to make your  code (more) usable"/>
          <p:cNvSpPr txBox="1"/>
          <p:nvPr/>
        </p:nvSpPr>
        <p:spPr>
          <a:xfrm>
            <a:off x="4510382" y="2704189"/>
            <a:ext cx="3584895" cy="9541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 i="1"/>
            </a:pPr>
            <a:r>
              <a:rPr dirty="0"/>
              <a:t>= </a:t>
            </a:r>
            <a:r>
              <a:rPr lang="en-US" dirty="0"/>
              <a:t>h</a:t>
            </a:r>
            <a:r>
              <a:rPr dirty="0"/>
              <a:t>ow to make your </a:t>
            </a:r>
            <a:br>
              <a:rPr dirty="0"/>
            </a:br>
            <a:r>
              <a:rPr dirty="0"/>
              <a:t>code (more) usable</a:t>
            </a:r>
          </a:p>
        </p:txBody>
      </p:sp>
      <p:pic>
        <p:nvPicPr>
          <p:cNvPr id="3" name="Grafik 2" descr="Ganze Pizza mit einfarbiger Füllung">
            <a:extLst>
              <a:ext uri="{FF2B5EF4-FFF2-40B4-BE49-F238E27FC236}">
                <a16:creationId xmlns:a16="http://schemas.microsoft.com/office/drawing/2014/main" id="{17946615-A525-DB1C-B9F8-CDC232B6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476" y="551074"/>
            <a:ext cx="1582351" cy="1582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rug_girl_negative.gif" descr="shrug_girl_negative.gif">
            <a:extLst>
              <a:ext uri="{FF2B5EF4-FFF2-40B4-BE49-F238E27FC236}">
                <a16:creationId xmlns:a16="http://schemas.microsoft.com/office/drawing/2014/main" id="{4660E070-1EFD-BC58-6995-50D64CD6B68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97859" y="2340861"/>
            <a:ext cx="3948282" cy="20531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AC7BB6-D24C-8FEA-21F9-4DB456E4B6EB}"/>
              </a:ext>
            </a:extLst>
          </p:cNvPr>
          <p:cNvSpPr txBox="1"/>
          <p:nvPr/>
        </p:nvSpPr>
        <p:spPr>
          <a:xfrm>
            <a:off x="2824981" y="1350717"/>
            <a:ext cx="3494038" cy="9123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4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1546247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8B81D2"/>
              </a:solidFill>
              <a:latin typeface="Avenir Heavy"/>
              <a:ea typeface="Avenir Heavy"/>
              <a:cs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1DECF-FF11-92FD-2BC3-23FEDD8D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87CB2D-2469-6647-39CE-02497EAE8C57}"/>
              </a:ext>
            </a:extLst>
          </p:cNvPr>
          <p:cNvSpPr txBox="1">
            <a:spLocks/>
          </p:cNvSpPr>
          <p:nvPr/>
        </p:nvSpPr>
        <p:spPr>
          <a:xfrm>
            <a:off x="869150" y="0"/>
            <a:ext cx="305827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Limitations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0A622E8-0AF4-ABAA-3E4B-AA132C13CD2A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285750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the lecture was developed for Python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however, the concepts hold for most other programming languages + you are likely to encounter Python in your future if you stay in academia/work with code </a:t>
            </a:r>
          </a:p>
          <a:p>
            <a:pPr marL="285750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in pairs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all instructions are tailored towards Unix (Linux / Mac), so try to make sure that at least one person is working on a Unix system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we will pair </a:t>
            </a:r>
            <a:r>
              <a:rPr lang="en-US" dirty="0" err="1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programme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, so one person writes, and one person looks over their shoulder. Feel free to switch, especially if it is </a:t>
            </a:r>
            <a:r>
              <a:rPr lang="en-US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uncomfortable  </a:t>
            </a:r>
            <a:r>
              <a:rPr lang="en-US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</a:t>
            </a: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20958935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2"/>
          <p:cNvSpPr txBox="1"/>
          <p:nvPr/>
        </p:nvSpPr>
        <p:spPr>
          <a:xfrm>
            <a:off x="1757197" y="2376555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Importing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Macintosh PowerPoint</Application>
  <PresentationFormat>Bildschirmpräsentation (16:9)</PresentationFormat>
  <Paragraphs>65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Avenir Heavy</vt:lpstr>
      <vt:lpstr>Helvetica</vt:lpstr>
      <vt:lpstr>Wingdings</vt:lpstr>
      <vt:lpstr>Jacquenetta template</vt:lpstr>
      <vt:lpstr>Organising code 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40</cp:revision>
  <dcterms:modified xsi:type="dcterms:W3CDTF">2025-07-01T16:43:12Z</dcterms:modified>
</cp:coreProperties>
</file>