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2" r:id="rId2"/>
    <p:sldId id="377" r:id="rId3"/>
    <p:sldId id="382" r:id="rId4"/>
    <p:sldId id="280" r:id="rId5"/>
    <p:sldId id="296" r:id="rId6"/>
    <p:sldId id="281" r:id="rId7"/>
    <p:sldId id="278" r:id="rId8"/>
    <p:sldId id="356" r:id="rId9"/>
    <p:sldId id="357" r:id="rId10"/>
    <p:sldId id="293" r:id="rId11"/>
    <p:sldId id="359" r:id="rId12"/>
    <p:sldId id="360" r:id="rId13"/>
    <p:sldId id="371" r:id="rId14"/>
    <p:sldId id="373" r:id="rId15"/>
    <p:sldId id="294" r:id="rId16"/>
    <p:sldId id="346" r:id="rId17"/>
    <p:sldId id="297" r:id="rId18"/>
    <p:sldId id="304" r:id="rId19"/>
    <p:sldId id="385" r:id="rId20"/>
    <p:sldId id="386" r:id="rId21"/>
    <p:sldId id="387" r:id="rId22"/>
    <p:sldId id="388" r:id="rId23"/>
    <p:sldId id="390" r:id="rId24"/>
    <p:sldId id="384" r:id="rId25"/>
    <p:sldId id="383" r:id="rId26"/>
    <p:sldId id="339" r:id="rId27"/>
    <p:sldId id="368" r:id="rId28"/>
    <p:sldId id="362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ED72D9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/>
    <p:restoredTop sz="90447" autoAdjust="0"/>
  </p:normalViewPr>
  <p:slideViewPr>
    <p:cSldViewPr snapToGrid="0">
      <p:cViewPr varScale="1">
        <p:scale>
          <a:sx n="116" d="100"/>
          <a:sy n="116" d="100"/>
        </p:scale>
        <p:origin x="336" y="48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85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18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23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72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27E7-3E4E-0C47-3251-09C433F37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0FAC31-BD17-FB9B-4FE8-1955ADE8F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558D71-DCB6-012E-3383-B9063B05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14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8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rPr lang="en-US" dirty="0"/>
              <a:t>A bit like buying a desk or wardrobe at Ikea vs a more high end furniture shop.</a:t>
            </a:r>
          </a:p>
          <a:p>
            <a:pPr>
              <a:defRPr sz="1100"/>
            </a:pPr>
            <a:endParaRPr lang="en-US" dirty="0"/>
          </a:p>
          <a:p>
            <a:pPr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I </a:t>
            </a:r>
            <a:r>
              <a:rPr lang="de-DE" dirty="0" err="1"/>
              <a:t>told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but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? I </a:t>
            </a:r>
            <a:r>
              <a:rPr lang="de-DE" dirty="0" err="1"/>
              <a:t>mean</a:t>
            </a:r>
            <a:r>
              <a:rPr lang="de-DE" dirty="0"/>
              <a:t>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:).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caveat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advise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it.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IDE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703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don't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. So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do a </a:t>
            </a:r>
            <a:r>
              <a:rPr lang="de-DE" dirty="0" err="1"/>
              <a:t>very</a:t>
            </a:r>
            <a:r>
              <a:rPr lang="de-DE" dirty="0"/>
              <a:t> quick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brewing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installed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3</a:t>
            </a:r>
          </a:p>
          <a:p>
            <a:endParaRPr lang="de-DE" dirty="0"/>
          </a:p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brew_potions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ran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python_expert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. </a:t>
            </a:r>
          </a:p>
          <a:p>
            <a:r>
              <a:rPr lang="de-DE" dirty="0"/>
              <a:t>Spoiler alert,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== </a:t>
            </a:r>
            <a:r>
              <a:rPr lang="de-DE" dirty="0" err="1"/>
              <a:t>main</a:t>
            </a:r>
            <a:r>
              <a:rPr lang="de-DE" dirty="0"/>
              <a:t> block,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extra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Professor </a:t>
            </a:r>
            <a:r>
              <a:rPr lang="de-DE" dirty="0" err="1"/>
              <a:t>Snoope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an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inspection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always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, just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88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over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different?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8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just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in a </a:t>
            </a:r>
            <a:r>
              <a:rPr lang="de-DE" dirty="0" err="1"/>
              <a:t>minute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81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6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4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packages</a:t>
            </a:r>
            <a:r>
              <a:rPr lang="da-DK" dirty="0"/>
              <a:t> and </a:t>
            </a:r>
            <a:r>
              <a:rPr dirty="0"/>
              <a:t>editable installation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5161538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Write your function</a:t>
            </a:r>
          </a:p>
        </p:txBody>
      </p:sp>
      <p:sp>
        <p:nvSpPr>
          <p:cNvPr id="723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8"/>
            <a:ext cx="7405801" cy="33914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dirty="0"/>
              <a:t>Write </a:t>
            </a:r>
            <a:r>
              <a:rPr lang="en-US" dirty="0"/>
              <a:t>a new function that makes another pizza with your choice of toppings</a:t>
            </a:r>
            <a:br>
              <a:rPr dirty="0"/>
            </a:br>
            <a:endParaRPr dirty="0"/>
          </a:p>
          <a:p>
            <a:pPr marL="0" indent="101598">
              <a:buSzTx/>
              <a:buNone/>
            </a:pPr>
            <a:r>
              <a:rPr dirty="0"/>
              <a:t>Exercise: </a:t>
            </a:r>
          </a:p>
          <a:p>
            <a:r>
              <a:rPr dirty="0"/>
              <a:t>Follow the instructions in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Exercise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3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Editable Installation Workflow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dirty="0"/>
              <a:t>to write a function to </a:t>
            </a:r>
            <a:r>
              <a:rPr lang="en-US" dirty="0"/>
              <a:t>bake your </a:t>
            </a:r>
            <a:r>
              <a:rPr lang="en-US" dirty="0" err="1"/>
              <a:t>favourite</a:t>
            </a:r>
            <a:r>
              <a:rPr lang="en-US" dirty="0"/>
              <a:t> pizza</a:t>
            </a:r>
          </a:p>
          <a:p>
            <a:endParaRPr lang="en-US" dirty="0"/>
          </a:p>
          <a:p>
            <a:pPr marL="101599" indent="0">
              <a:buNone/>
            </a:pPr>
            <a:r>
              <a:rPr lang="en-US" dirty="0"/>
              <a:t>(10 min)</a:t>
            </a:r>
            <a:endParaRPr dirty="0"/>
          </a:p>
        </p:txBody>
      </p:sp>
      <p:sp>
        <p:nvSpPr>
          <p:cNvPr id="7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190709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Notes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7903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  <a:r>
              <a:rPr lang="en-US" dirty="0">
                <a:solidFill>
                  <a:schemeClr val="accent6"/>
                </a:solidFill>
              </a:rPr>
              <a:t>**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126997" indent="0">
              <a:buSzPts val="1700"/>
              <a:buNone/>
              <a:defRPr sz="1700"/>
            </a:pPr>
            <a:r>
              <a:rPr lang="en-US" b="1" dirty="0">
                <a:solidFill>
                  <a:schemeClr val="accent6"/>
                </a:solidFill>
              </a:rPr>
              <a:t>** you will have to do some setup steps at the start and regular updates</a:t>
            </a:r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61105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 II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8581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291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small, short project (1-2 short files), a package setup might take longer 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(but it will still be much better to pick back up later)</a:t>
            </a:r>
            <a:endParaRPr lang="en-US" sz="1700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379910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Short projects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FE42DB-DEC5-93B1-2471-AD762DB9E1A0}"/>
              </a:ext>
            </a:extLst>
          </p:cNvPr>
          <p:cNvSpPr/>
          <p:nvPr/>
        </p:nvSpPr>
        <p:spPr>
          <a:xfrm>
            <a:off x="2109009" y="1275714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6F850F-D254-20B0-33D6-DD820C8514A1}"/>
              </a:ext>
            </a:extLst>
          </p:cNvPr>
          <p:cNvGrpSpPr/>
          <p:nvPr/>
        </p:nvGrpSpPr>
        <p:grpSpPr>
          <a:xfrm>
            <a:off x="887777" y="1275714"/>
            <a:ext cx="1221232" cy="837165"/>
            <a:chOff x="887777" y="1275714"/>
            <a:chExt cx="1221232" cy="83716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94CBE69-0DCA-6B91-8015-F2800F412DA3}"/>
                </a:ext>
              </a:extLst>
            </p:cNvPr>
            <p:cNvSpPr/>
            <p:nvPr/>
          </p:nvSpPr>
          <p:spPr>
            <a:xfrm>
              <a:off x="1182353" y="1275714"/>
              <a:ext cx="926656" cy="2462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setup</a:t>
              </a:r>
              <a:endParaRPr kumimoji="0" lang="de-DE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B28C25A-3763-80C2-486F-301BFE40C483}"/>
                </a:ext>
              </a:extLst>
            </p:cNvPr>
            <p:cNvSpPr txBox="1"/>
            <p:nvPr/>
          </p:nvSpPr>
          <p:spPr>
            <a:xfrm>
              <a:off x="887777" y="1528104"/>
              <a:ext cx="11880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folders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 err="1"/>
                <a:t>set</a:t>
              </a:r>
              <a:r>
                <a:rPr lang="de-DE" sz="800" dirty="0"/>
                <a:t> </a:t>
              </a:r>
              <a:r>
                <a:rPr lang="de-DE" sz="800" dirty="0" err="1"/>
                <a:t>up</a:t>
              </a:r>
              <a:r>
                <a:rPr lang="de-DE" sz="800" dirty="0"/>
                <a:t> </a:t>
              </a:r>
              <a:r>
                <a:rPr lang="de-DE" sz="800" dirty="0" err="1"/>
                <a:t>special</a:t>
              </a:r>
              <a:r>
                <a:rPr lang="de-DE" sz="800" dirty="0"/>
                <a:t> </a:t>
              </a:r>
              <a:r>
                <a:rPr lang="de-DE" sz="800" dirty="0" err="1"/>
                <a:t>files</a:t>
              </a:r>
              <a:endParaRPr lang="de-DE" sz="800" dirty="0"/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new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.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py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files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/>
                <a:t>do </a:t>
              </a:r>
              <a:r>
                <a:rPr lang="de-DE" sz="800" dirty="0" err="1"/>
                <a:t>editable</a:t>
              </a:r>
              <a:r>
                <a:rPr lang="de-DE" sz="800" dirty="0"/>
                <a:t> </a:t>
              </a:r>
              <a:r>
                <a:rPr lang="de-DE" sz="800" dirty="0" err="1"/>
                <a:t>pip</a:t>
              </a:r>
              <a:r>
                <a:rPr lang="de-DE" sz="800" dirty="0"/>
                <a:t> </a:t>
              </a:r>
              <a:r>
                <a:rPr lang="de-DE" sz="800" dirty="0" err="1"/>
                <a:t>install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2141516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0C64D1FF-B482-5236-2E3B-3DAE9438288B}"/>
              </a:ext>
            </a:extLst>
          </p:cNvPr>
          <p:cNvSpPr/>
          <p:nvPr/>
        </p:nvSpPr>
        <p:spPr>
          <a:xfrm>
            <a:off x="1182353" y="3037921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42636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9788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longer project, having a structure from the start will pay off!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especially when you want to </a:t>
            </a:r>
            <a:r>
              <a:rPr lang="en-US" sz="1700" b="1" dirty="0">
                <a:sym typeface="Wingdings" pitchFamily="2" charset="2"/>
              </a:rPr>
              <a:t>share or publish your code</a:t>
            </a:r>
            <a:endParaRPr lang="en-US" sz="1700" b="1" dirty="0"/>
          </a:p>
          <a:p>
            <a:pPr indent="-330192">
              <a:buSzPts val="1700"/>
              <a:defRPr sz="1700"/>
            </a:pPr>
            <a:endParaRPr lang="en-US" dirty="0"/>
          </a:p>
        </p:txBody>
      </p:sp>
      <p:sp>
        <p:nvSpPr>
          <p:cNvPr id="524" name="Rechteck 523">
            <a:extLst>
              <a:ext uri="{FF2B5EF4-FFF2-40B4-BE49-F238E27FC236}">
                <a16:creationId xmlns:a16="http://schemas.microsoft.com/office/drawing/2014/main" id="{7A9D8F4F-9481-DE3A-4C27-8E41CFA3F075}"/>
              </a:ext>
            </a:extLst>
          </p:cNvPr>
          <p:cNvSpPr/>
          <p:nvPr/>
        </p:nvSpPr>
        <p:spPr>
          <a:xfrm>
            <a:off x="1136018" y="2796175"/>
            <a:ext cx="5601666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1996519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E45BC446-59C7-7C6F-CA18-5C55F9F89A63}"/>
              </a:ext>
            </a:extLst>
          </p:cNvPr>
          <p:cNvSpPr/>
          <p:nvPr/>
        </p:nvSpPr>
        <p:spPr>
          <a:xfrm>
            <a:off x="1136018" y="1266311"/>
            <a:ext cx="41728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setup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994090-D6F8-0FC6-38DA-A383C3E2F4BE}"/>
              </a:ext>
            </a:extLst>
          </p:cNvPr>
          <p:cNvSpPr/>
          <p:nvPr/>
        </p:nvSpPr>
        <p:spPr>
          <a:xfrm>
            <a:off x="1553307" y="1266311"/>
            <a:ext cx="4469358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9FA771E-0CA9-9381-D856-25AA261EE35A}"/>
              </a:ext>
            </a:extLst>
          </p:cNvPr>
          <p:cNvSpPr/>
          <p:nvPr/>
        </p:nvSpPr>
        <p:spPr>
          <a:xfrm>
            <a:off x="2394049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6C8C965-6268-F2C8-8E32-99EB58F202D9}"/>
              </a:ext>
            </a:extLst>
          </p:cNvPr>
          <p:cNvSpPr/>
          <p:nvPr/>
        </p:nvSpPr>
        <p:spPr>
          <a:xfrm>
            <a:off x="2879068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2D7BFA7-8654-8201-08B1-1D908632B26B}"/>
              </a:ext>
            </a:extLst>
          </p:cNvPr>
          <p:cNvSpPr/>
          <p:nvPr/>
        </p:nvSpPr>
        <p:spPr>
          <a:xfrm>
            <a:off x="4210686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C7CD35-5D44-D5F1-A942-A95B324270E0}"/>
              </a:ext>
            </a:extLst>
          </p:cNvPr>
          <p:cNvSpPr/>
          <p:nvPr/>
        </p:nvSpPr>
        <p:spPr>
          <a:xfrm>
            <a:off x="5140404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37B241A0-4EA5-4D09-8174-ED83F36211C8}"/>
              </a:ext>
            </a:extLst>
          </p:cNvPr>
          <p:cNvSpPr/>
          <p:nvPr/>
        </p:nvSpPr>
        <p:spPr>
          <a:xfrm>
            <a:off x="2388924" y="2653703"/>
            <a:ext cx="417289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fix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imports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1" name="Rechteck 520">
            <a:extLst>
              <a:ext uri="{FF2B5EF4-FFF2-40B4-BE49-F238E27FC236}">
                <a16:creationId xmlns:a16="http://schemas.microsoft.com/office/drawing/2014/main" id="{4ACF556F-5A60-CEE8-F3C9-CCA0C407E8A2}"/>
              </a:ext>
            </a:extLst>
          </p:cNvPr>
          <p:cNvSpPr/>
          <p:nvPr/>
        </p:nvSpPr>
        <p:spPr>
          <a:xfrm>
            <a:off x="3636481" y="2743266"/>
            <a:ext cx="592892" cy="400108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search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for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E4A9CC10-C736-E2F2-78DE-836DC93561C3}"/>
              </a:ext>
            </a:extLst>
          </p:cNvPr>
          <p:cNvSpPr/>
          <p:nvPr/>
        </p:nvSpPr>
        <p:spPr>
          <a:xfrm>
            <a:off x="5100670" y="2657461"/>
            <a:ext cx="554406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restructure</a:t>
            </a:r>
            <a:endParaRPr lang="de-DE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3" name="Title 1">
            <a:extLst>
              <a:ext uri="{FF2B5EF4-FFF2-40B4-BE49-F238E27FC236}">
                <a16:creationId xmlns:a16="http://schemas.microsoft.com/office/drawing/2014/main" id="{F1ABC31A-71C4-DABC-E7C3-FAF9571A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906686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Longer (=research) projects</a:t>
            </a: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B0F48FE-7DC9-CFCE-5DE5-D68E6A3F1988}"/>
              </a:ext>
            </a:extLst>
          </p:cNvPr>
          <p:cNvSpPr/>
          <p:nvPr/>
        </p:nvSpPr>
        <p:spPr>
          <a:xfrm>
            <a:off x="6046487" y="1266159"/>
            <a:ext cx="495058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31664B-1378-8CDF-2406-5CEFD20A728C}"/>
              </a:ext>
            </a:extLst>
          </p:cNvPr>
          <p:cNvSpPr/>
          <p:nvPr/>
        </p:nvSpPr>
        <p:spPr>
          <a:xfrm>
            <a:off x="6750710" y="2798773"/>
            <a:ext cx="2132879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 (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restructure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, fix)</a:t>
            </a:r>
          </a:p>
        </p:txBody>
      </p:sp>
    </p:spTree>
    <p:extLst>
      <p:ext uri="{BB962C8B-B14F-4D97-AF65-F5344CB8AC3E}">
        <p14:creationId xmlns:p14="http://schemas.microsoft.com/office/powerpoint/2010/main" val="3081863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  <p:bldP spid="520" grpId="0" animBg="1"/>
      <p:bldP spid="521" grpId="0" animBg="1"/>
      <p:bldP spid="522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Github</a:t>
            </a:r>
            <a:r>
              <a:rPr dirty="0"/>
              <a:t>/Gitlab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publishing publication code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hosting research group code</a:t>
            </a:r>
          </a:p>
          <a:p>
            <a:pPr lvl="1" indent="-330192">
              <a:buSzPts val="1700"/>
              <a:buChar char="▪"/>
              <a:defRPr sz="1700"/>
            </a:pPr>
            <a:endParaRPr dirty="0"/>
          </a:p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PyPi</a:t>
            </a:r>
            <a:r>
              <a:rPr dirty="0"/>
              <a:t>: Python Package Index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If you want others to use your library, you must have your code on </a:t>
            </a:r>
            <a:r>
              <a:rPr dirty="0" err="1"/>
              <a:t>PyPi</a:t>
            </a:r>
            <a:r>
              <a:rPr dirty="0"/>
              <a:t> to make it easier for others to download and use it</a:t>
            </a:r>
          </a:p>
        </p:txBody>
      </p:sp>
      <p:sp>
        <p:nvSpPr>
          <p:cNvPr id="73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225363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Publishing code</a:t>
            </a:r>
          </a:p>
        </p:txBody>
      </p:sp>
      <p:sp>
        <p:nvSpPr>
          <p:cNvPr id="7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package structure – required files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915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e-DE" dirty="0"/>
              <a:t>Package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3702850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Python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/ </a:t>
            </a:r>
            <a:r>
              <a:rPr lang="de-DE" dirty="0" err="1"/>
              <a:t>unfamiliar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4A5154-7CF6-DF89-75A9-E3D2708ECFC0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06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F73032-B86F-E3D2-C374-3D177145482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539DB4-AFE8-2BDF-F329-EE38A41B5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rPr lang="en-US" dirty="0"/>
              <a:t>Notes</a:t>
            </a:r>
            <a:endParaRPr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D8A200-4910-1FF6-93FE-A84285F3794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67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47CB-5BE1-4994-5701-F37FA86A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92B618-7622-4B2D-6BE8-B00FBBB7BE35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1428BA9-71E0-AAF5-08C7-8FC017B9A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46817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Python package structure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A5A6FDF-8A5C-117F-5376-58E5F370904E}"/>
              </a:ext>
            </a:extLst>
          </p:cNvPr>
          <p:cNvSpPr txBox="1"/>
          <p:nvPr/>
        </p:nvSpPr>
        <p:spPr>
          <a:xfrm>
            <a:off x="8274851" y="4348065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340D1B5-9568-31E0-9E43-1167F999D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Files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use</a:t>
            </a:r>
            <a:r>
              <a:rPr lang="de-DE" dirty="0"/>
              <a:t>)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 &lt;name-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Modules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7FCB9EC-60D9-EF6E-2134-DB216EF1EDE5}"/>
              </a:ext>
            </a:extLst>
          </p:cNvPr>
          <p:cNvSpPr/>
          <p:nvPr/>
        </p:nvSpPr>
        <p:spPr>
          <a:xfrm>
            <a:off x="5151255" y="1788091"/>
            <a:ext cx="2261550" cy="739352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691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dirty="0"/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e.g. time, </a:t>
            </a:r>
            <a:r>
              <a:rPr lang="de-DE" dirty="0" err="1"/>
              <a:t>math</a:t>
            </a:r>
            <a:r>
              <a:rPr lang="de-DE" dirty="0"/>
              <a:t>, </a:t>
            </a:r>
            <a:r>
              <a:rPr lang="de-DE" dirty="0" err="1"/>
              <a:t>os</a:t>
            </a:r>
            <a:r>
              <a:rPr lang="de-DE" dirty="0"/>
              <a:t>, …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e.g. </a:t>
            </a:r>
            <a:r>
              <a:rPr lang="de-DE" dirty="0" err="1"/>
              <a:t>numpy</a:t>
            </a:r>
            <a:r>
              <a:rPr lang="de-DE" dirty="0"/>
              <a:t>, </a:t>
            </a:r>
            <a:r>
              <a:rPr lang="de-DE" dirty="0" err="1"/>
              <a:t>scipy</a:t>
            </a:r>
            <a:r>
              <a:rPr lang="de-DE" dirty="0"/>
              <a:t>, … </a:t>
            </a:r>
            <a:r>
              <a:rPr lang="de-DE" dirty="0" err="1"/>
              <a:t>installed</a:t>
            </a:r>
            <a:r>
              <a:rPr lang="de-DE" dirty="0"/>
              <a:t> via </a:t>
            </a:r>
            <a:r>
              <a:rPr lang="de-DE" dirty="0" err="1"/>
              <a:t>pip</a:t>
            </a:r>
            <a:r>
              <a:rPr lang="de-DE" dirty="0"/>
              <a:t> / </a:t>
            </a:r>
            <a:r>
              <a:rPr lang="de-DE" dirty="0" err="1"/>
              <a:t>conda</a:t>
            </a:r>
            <a:r>
              <a:rPr lang="de-DE" dirty="0"/>
              <a:t> / …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dirty="0"/>
            </a:br>
            <a:r>
              <a:rPr lang="de-DE" dirty="0"/>
              <a:t>on </a:t>
            </a:r>
            <a:r>
              <a:rPr lang="de-DE" dirty="0" err="1"/>
              <a:t>Pythonpath</a:t>
            </a:r>
            <a:r>
              <a:rPr lang="de-DE" dirty="0"/>
              <a:t> =&gt; Python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dirty="0"/>
          </a:p>
          <a:p>
            <a:pPr marL="126997" indent="0">
              <a:buNone/>
            </a:pPr>
            <a:endParaRPr lang="de-DE" b="1" dirty="0">
              <a:solidFill>
                <a:srgbClr val="FFC000"/>
              </a:solidFill>
            </a:endParaRPr>
          </a:p>
          <a:p>
            <a:pPr marL="0" indent="0">
              <a:buClrTx/>
              <a:buSzTx/>
              <a:buFontTx/>
              <a:buNone/>
            </a:pPr>
            <a:endParaRPr dirty="0"/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Importable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97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AF558-812E-D37C-3FA5-FE083352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1CDD867-6737-EB90-0F51-EB3BAAED078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F1C1D9-5A93-743B-2EEF-9B005434D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2B09BA-51B5-8FA1-F4C1-BEB26D2FA3F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general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build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dependencies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529C13-F5D2-C78A-E1C9-171B688B3546}"/>
              </a:ext>
            </a:extLst>
          </p:cNvPr>
          <p:cNvSpPr/>
          <p:nvPr/>
        </p:nvSpPr>
        <p:spPr>
          <a:xfrm>
            <a:off x="4463751" y="1417588"/>
            <a:ext cx="415062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D4D4D4"/>
                </a:solidFill>
              </a:rPr>
              <a:t>[</a:t>
            </a:r>
            <a:r>
              <a:rPr dirty="0"/>
              <a:t>project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name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lang="en-US" dirty="0" err="1"/>
              <a:t>italianfood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version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>
                <a:solidFill>
                  <a:srgbClr val="CE9178"/>
                </a:solidFill>
              </a:rPr>
              <a:t>"0.1.0"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description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"a python package for </a:t>
            </a:r>
            <a:r>
              <a:rPr lang="en-US" dirty="0"/>
              <a:t>running an restaurant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authors</a:t>
            </a:r>
            <a:r>
              <a:rPr dirty="0">
                <a:solidFill>
                  <a:srgbClr val="D4D4D4"/>
                </a:solidFill>
              </a:rPr>
              <a:t> = [{</a:t>
            </a:r>
            <a:r>
              <a:rPr dirty="0">
                <a:solidFill>
                  <a:srgbClr val="569CD6"/>
                </a:solidFill>
              </a:rPr>
              <a:t>name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lang="en-US" dirty="0"/>
              <a:t>TAM</a:t>
            </a:r>
            <a:r>
              <a:rPr dirty="0"/>
              <a:t> </a:t>
            </a:r>
            <a:r>
              <a:rPr lang="en-US" dirty="0"/>
              <a:t>PIZZA</a:t>
            </a:r>
            <a:r>
              <a:rPr dirty="0"/>
              <a:t>"</a:t>
            </a:r>
            <a:r>
              <a:rPr lang="en-US" dirty="0">
                <a:solidFill>
                  <a:srgbClr val="D4D4D4"/>
                </a:solidFill>
              </a:rPr>
              <a:t>,</a:t>
            </a:r>
            <a:r>
              <a:rPr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569CD6"/>
                </a:solidFill>
              </a:rPr>
              <a:t>email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"</a:t>
            </a:r>
            <a:r>
              <a:rPr lang="en-US" dirty="0"/>
              <a:t>tam@</a:t>
            </a:r>
            <a:r>
              <a:rPr dirty="0"/>
              <a:t>@</a:t>
            </a:r>
            <a:r>
              <a:rPr lang="en-US" dirty="0" err="1"/>
              <a:t>pizza</a:t>
            </a:r>
            <a:r>
              <a:rPr dirty="0" err="1"/>
              <a:t>.ac.uk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license</a:t>
            </a:r>
            <a:r>
              <a:rPr dirty="0">
                <a:solidFill>
                  <a:srgbClr val="D4D4D4"/>
                </a:solidFill>
              </a:rPr>
              <a:t> = {</a:t>
            </a:r>
            <a:r>
              <a:rPr dirty="0">
                <a:solidFill>
                  <a:srgbClr val="569CD6"/>
                </a:solidFill>
              </a:rPr>
              <a:t>file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"LICENSE"</a:t>
            </a:r>
            <a:r>
              <a:rPr dirty="0">
                <a:solidFill>
                  <a:srgbClr val="D4D4D4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readme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dirty="0" err="1"/>
              <a:t>README.md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requires-python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>
                <a:solidFill>
                  <a:srgbClr val="CE9178"/>
                </a:solidFill>
              </a:rPr>
              <a:t>"&gt;=3.</a:t>
            </a:r>
            <a:r>
              <a:rPr lang="en-US" dirty="0">
                <a:solidFill>
                  <a:srgbClr val="CE9178"/>
                </a:solidFill>
              </a:rPr>
              <a:t>12</a:t>
            </a:r>
            <a:r>
              <a:rPr dirty="0">
                <a:solidFill>
                  <a:srgbClr val="CE9178"/>
                </a:solidFill>
              </a:rPr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dependencies</a:t>
            </a:r>
            <a:r>
              <a:rPr dirty="0">
                <a:solidFill>
                  <a:srgbClr val="D4D4D4"/>
                </a:solidFill>
              </a:rPr>
              <a:t> = [</a:t>
            </a:r>
            <a:r>
              <a:rPr dirty="0"/>
              <a:t>"</a:t>
            </a:r>
            <a:r>
              <a:rPr dirty="0" err="1"/>
              <a:t>numpy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, </a:t>
            </a:r>
            <a:r>
              <a:rPr dirty="0"/>
              <a:t>"matplotlib &gt;= 3.0.0"</a:t>
            </a:r>
            <a:r>
              <a:rPr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pytest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D4D4D4"/>
                </a:solidFill>
              </a:rPr>
              <a:t>[</a:t>
            </a:r>
            <a:r>
              <a:rPr dirty="0"/>
              <a:t>build-system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requires</a:t>
            </a:r>
            <a:r>
              <a:rPr dirty="0">
                <a:solidFill>
                  <a:srgbClr val="D4D4D4"/>
                </a:solidFill>
              </a:rPr>
              <a:t> = [</a:t>
            </a:r>
            <a:r>
              <a:rPr dirty="0"/>
              <a:t>"</a:t>
            </a:r>
            <a:r>
              <a:rPr dirty="0" err="1"/>
              <a:t>setuptools</a:t>
            </a:r>
            <a:r>
              <a:rPr dirty="0"/>
              <a:t>&gt;=42"</a:t>
            </a:r>
            <a:r>
              <a:rPr lang="en-US" dirty="0"/>
              <a:t>, “wheel”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build-backend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dirty="0" err="1"/>
              <a:t>setuptools.build_meta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08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8D53-BB55-6812-DA83-712B8825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883DDBC-4293-5897-34B6-FC7C1E65090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9D8C84-74F6-31DB-EAD4-14F726B80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D5264C-AEB6-A503-D4B5-2E160378959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indent="-330192">
              <a:buSzPts val="1400"/>
              <a:defRPr sz="1400"/>
            </a:pPr>
            <a:endParaRPr lang="en-US" dirty="0"/>
          </a:p>
          <a:p>
            <a:pPr indent="-330192" hangingPunct="1">
              <a:buSzPts val="1400"/>
              <a:defRPr sz="1400"/>
            </a:pPr>
            <a:r>
              <a:rPr lang="de-DE" sz="1400" b="1" u="sng" dirty="0" err="1"/>
              <a:t>Dependencies</a:t>
            </a:r>
            <a:r>
              <a:rPr lang="de-DE" sz="1400" b="1" u="sng" dirty="0"/>
              <a:t>:</a:t>
            </a:r>
          </a:p>
          <a:p>
            <a:pPr lvl="1" indent="-330192">
              <a:buSzPts val="1400"/>
              <a:defRPr sz="1400"/>
            </a:pPr>
            <a:r>
              <a:rPr lang="de-DE" sz="1400" dirty="0" err="1"/>
              <a:t>Declare</a:t>
            </a:r>
            <a:r>
              <a:rPr lang="de-DE" sz="1400" dirty="0"/>
              <a:t> 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in </a:t>
            </a:r>
            <a:br>
              <a:rPr lang="de-DE" sz="1400" dirty="0"/>
            </a:br>
            <a:r>
              <a:rPr lang="de-DE" sz="1400" dirty="0" err="1"/>
              <a:t>the</a:t>
            </a:r>
            <a:r>
              <a:rPr lang="de-DE" sz="1400" dirty="0"/>
              <a:t> code </a:t>
            </a:r>
            <a:r>
              <a:rPr lang="de-DE" sz="1400" dirty="0">
                <a:sym typeface="Wingdings" pitchFamily="2" charset="2"/>
              </a:rPr>
              <a:t> </a:t>
            </a:r>
            <a:r>
              <a:rPr lang="de-DE" sz="1400" dirty="0" err="1">
                <a:sym typeface="Wingdings" pitchFamily="2" charset="2"/>
              </a:rPr>
              <a:t>it</a:t>
            </a:r>
            <a:r>
              <a:rPr lang="de-DE" sz="1400" dirty="0">
                <a:sym typeface="Wingdings" pitchFamily="2" charset="2"/>
              </a:rPr>
              <a:t> will not </a:t>
            </a:r>
            <a:r>
              <a:rPr lang="de-DE" sz="1400" dirty="0" err="1">
                <a:sym typeface="Wingdings" pitchFamily="2" charset="2"/>
              </a:rPr>
              <a:t>work</a:t>
            </a:r>
            <a:r>
              <a:rPr lang="de-DE" sz="1400" dirty="0">
                <a:sym typeface="Wingdings" pitchFamily="2" charset="2"/>
              </a:rPr>
              <a:t> </a:t>
            </a:r>
            <a:br>
              <a:rPr lang="de-DE" sz="1400" dirty="0">
                <a:sym typeface="Wingdings" pitchFamily="2" charset="2"/>
              </a:rPr>
            </a:br>
            <a:r>
              <a:rPr lang="de-DE" sz="1400" dirty="0">
                <a:sym typeface="Wingdings" pitchFamily="2" charset="2"/>
              </a:rPr>
              <a:t>in </a:t>
            </a:r>
            <a:r>
              <a:rPr lang="de-DE" sz="1400" dirty="0" err="1">
                <a:sym typeface="Wingdings" pitchFamily="2" charset="2"/>
              </a:rPr>
              <a:t>other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places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otherwise</a:t>
            </a:r>
            <a:r>
              <a:rPr lang="de-DE" sz="1400" dirty="0"/>
              <a:t>! </a:t>
            </a:r>
          </a:p>
          <a:p>
            <a:pPr lvl="1" indent="-330192">
              <a:buSzPts val="1400"/>
              <a:defRPr sz="1400"/>
            </a:pP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don’t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just </a:t>
            </a: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copy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list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“!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 err="1"/>
              <a:t>Whenever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add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package</a:t>
            </a:r>
            <a:r>
              <a:rPr lang="de-DE" sz="1400" dirty="0"/>
              <a:t>,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requirements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/>
              <a:t>Can also </a:t>
            </a:r>
            <a:r>
              <a:rPr lang="de-DE" sz="1400" dirty="0" err="1"/>
              <a:t>go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separate </a:t>
            </a:r>
            <a:br>
              <a:rPr lang="de-DE" sz="1400" dirty="0"/>
            </a:br>
            <a:r>
              <a:rPr lang="de-DE" sz="1400" dirty="0" err="1"/>
              <a:t>requirements.txt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6A2719-6BF9-8C7D-4A63-0E2EF462AFC8}"/>
              </a:ext>
            </a:extLst>
          </p:cNvPr>
          <p:cNvSpPr/>
          <p:nvPr/>
        </p:nvSpPr>
        <p:spPr>
          <a:xfrm>
            <a:off x="4463751" y="1417588"/>
            <a:ext cx="415062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>
                <a:solidFill>
                  <a:srgbClr val="D4D4D4"/>
                </a:solidFill>
              </a:rPr>
              <a:t>[</a:t>
            </a:r>
            <a:r>
              <a:rPr lang="de-DE" dirty="0" err="1"/>
              <a:t>project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name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italianfood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/>
              <a:t>version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>
                <a:solidFill>
                  <a:srgbClr val="CE9178"/>
                </a:solidFill>
              </a:rPr>
              <a:t>"0.1.0"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description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"a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an </a:t>
            </a:r>
            <a:r>
              <a:rPr lang="de-DE" dirty="0" err="1"/>
              <a:t>restaurant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authors</a:t>
            </a:r>
            <a:r>
              <a:rPr lang="de-DE" dirty="0">
                <a:solidFill>
                  <a:srgbClr val="D4D4D4"/>
                </a:solidFill>
              </a:rPr>
              <a:t> = [{</a:t>
            </a:r>
            <a:r>
              <a:rPr lang="de-DE" dirty="0" err="1">
                <a:solidFill>
                  <a:srgbClr val="569CD6"/>
                </a:solidFill>
              </a:rPr>
              <a:t>name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"A. PIZZA"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>
                <a:solidFill>
                  <a:srgbClr val="569CD6"/>
                </a:solidFill>
              </a:rPr>
              <a:t>email</a:t>
            </a:r>
            <a:r>
              <a:rPr lang="de-DE" dirty="0">
                <a:solidFill>
                  <a:srgbClr val="D4D4D4"/>
                </a:solidFill>
              </a:rPr>
              <a:t>=</a:t>
            </a:r>
            <a:r>
              <a:rPr lang="de-DE" dirty="0"/>
              <a:t>"</a:t>
            </a:r>
            <a:r>
              <a:rPr lang="de-DE" dirty="0" err="1"/>
              <a:t>tam</a:t>
            </a:r>
            <a:r>
              <a:rPr lang="de-DE" dirty="0"/>
              <a:t>@@</a:t>
            </a:r>
            <a:r>
              <a:rPr lang="de-DE" dirty="0" err="1"/>
              <a:t>pizza.ac.uk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license</a:t>
            </a:r>
            <a:r>
              <a:rPr lang="de-DE" dirty="0">
                <a:solidFill>
                  <a:srgbClr val="D4D4D4"/>
                </a:solidFill>
              </a:rPr>
              <a:t> = {</a:t>
            </a:r>
            <a:r>
              <a:rPr lang="de-DE" dirty="0" err="1">
                <a:solidFill>
                  <a:srgbClr val="569CD6"/>
                </a:solidFill>
              </a:rPr>
              <a:t>file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"LICENSE"</a:t>
            </a:r>
            <a:r>
              <a:rPr lang="de-DE" dirty="0">
                <a:solidFill>
                  <a:srgbClr val="D4D4D4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readme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README.md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/>
              <a:t>requires-python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>
                <a:solidFill>
                  <a:srgbClr val="CE9178"/>
                </a:solidFill>
              </a:rPr>
              <a:t>"&gt;=3.12"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dependencies</a:t>
            </a:r>
            <a:r>
              <a:rPr lang="de-DE" dirty="0">
                <a:solidFill>
                  <a:srgbClr val="D4D4D4"/>
                </a:solidFill>
              </a:rPr>
              <a:t> = [</a:t>
            </a:r>
            <a:r>
              <a:rPr lang="de-DE" dirty="0"/>
              <a:t>"</a:t>
            </a:r>
            <a:r>
              <a:rPr lang="de-DE" dirty="0" err="1"/>
              <a:t>numpy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matplotlib</a:t>
            </a:r>
            <a:r>
              <a:rPr lang="de-DE" dirty="0"/>
              <a:t> &gt;= 3.0.0"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pytest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>
                <a:solidFill>
                  <a:srgbClr val="D4D4D4"/>
                </a:solidFill>
              </a:rPr>
              <a:t>[</a:t>
            </a:r>
            <a:r>
              <a:rPr lang="de-DE" dirty="0" err="1"/>
              <a:t>build</a:t>
            </a:r>
            <a:r>
              <a:rPr lang="de-DE" dirty="0"/>
              <a:t>-system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requires</a:t>
            </a:r>
            <a:r>
              <a:rPr lang="de-DE" dirty="0">
                <a:solidFill>
                  <a:srgbClr val="D4D4D4"/>
                </a:solidFill>
              </a:rPr>
              <a:t> = [</a:t>
            </a:r>
            <a:r>
              <a:rPr lang="de-DE" dirty="0"/>
              <a:t>"</a:t>
            </a:r>
            <a:r>
              <a:rPr lang="de-DE" dirty="0" err="1"/>
              <a:t>setuptools</a:t>
            </a:r>
            <a:r>
              <a:rPr lang="de-DE" dirty="0"/>
              <a:t>&gt;=42"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build</a:t>
            </a:r>
            <a:r>
              <a:rPr lang="de-DE" dirty="0">
                <a:solidFill>
                  <a:srgbClr val="569CD6"/>
                </a:solidFill>
              </a:rPr>
              <a:t>-backend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setuptools.build_meta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D5A96F1-ED6F-5AC7-1BEF-C366DADA80E4}"/>
              </a:ext>
            </a:extLst>
          </p:cNvPr>
          <p:cNvSpPr/>
          <p:nvPr/>
        </p:nvSpPr>
        <p:spPr>
          <a:xfrm>
            <a:off x="4362714" y="2512032"/>
            <a:ext cx="4150626" cy="259773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04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B097-EBE1-CE1D-8AA7-D68FF404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E058EF7-83D7-60B4-81AE-6DD4E7C3D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49" y="97604"/>
            <a:ext cx="429875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src</a:t>
            </a:r>
            <a:r>
              <a:rPr lang="en-US" dirty="0"/>
              <a:t> and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1282ED-84A0-67FB-A96A-1D809E960210}"/>
              </a:ext>
            </a:extLst>
          </p:cNvPr>
          <p:cNvSpPr txBox="1"/>
          <p:nvPr/>
        </p:nvSpPr>
        <p:spPr>
          <a:xfrm>
            <a:off x="8274851" y="4444112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49C3CC0-D473-58B6-4255-A74B70BFB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src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/>
              <a:t>designates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pyproject.toml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47EAF-9D8A-6FD6-5A78-4D1E64731AA6}"/>
              </a:ext>
            </a:extLst>
          </p:cNvPr>
          <p:cNvSpPr/>
          <p:nvPr/>
        </p:nvSpPr>
        <p:spPr>
          <a:xfrm>
            <a:off x="5332287" y="1875032"/>
            <a:ext cx="323585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33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B5CB3-6951-122A-D14D-2D64DCEB6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74F2AD-8DFA-069B-A2E0-ABBC472B1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76316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 err="1"/>
              <a:t>Other</a:t>
            </a:r>
            <a:r>
              <a:rPr lang="da-DK" dirty="0"/>
              <a:t> notable files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953653B-FAAE-03D9-9C66-7D8494E83C2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FA0878-02E0-22CF-4B33-5246B3971C7C}"/>
              </a:ext>
            </a:extLst>
          </p:cNvPr>
          <p:cNvSpPr txBox="1">
            <a:spLocks/>
          </p:cNvSpPr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7BE33F41-7EEB-D921-CC46-F2F3C2C53540}"/>
              </a:ext>
            </a:extLst>
          </p:cNvPr>
          <p:cNvSpPr txBox="1"/>
          <p:nvPr/>
        </p:nvSpPr>
        <p:spPr>
          <a:xfrm>
            <a:off x="5324833" y="867695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my_project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.gitignore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notebooks_scripts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demo.ipynb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recreate_paper_figures.py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pyproject.toml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0" eaLnBrk="1"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README.md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requirements.txt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package_name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test_analysis.py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4" name="* pick one from choosealicense.com">
            <a:extLst>
              <a:ext uri="{FF2B5EF4-FFF2-40B4-BE49-F238E27FC236}">
                <a16:creationId xmlns:a16="http://schemas.microsoft.com/office/drawing/2014/main" id="{A217F41E-137F-04B6-2B29-EE5FDF2A28A3}"/>
              </a:ext>
            </a:extLst>
          </p:cNvPr>
          <p:cNvSpPr txBox="1"/>
          <p:nvPr/>
        </p:nvSpPr>
        <p:spPr>
          <a:xfrm>
            <a:off x="361911" y="4936373"/>
            <a:ext cx="2340433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6BA5B3"/>
                </a:solidFill>
              </a:defRPr>
            </a:lvl1pPr>
          </a:lstStyle>
          <a:p>
            <a:r>
              <a:t>* pick one from choosealicense.com</a:t>
            </a: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11C26039-4A36-240D-DD6F-998ECD2EC389}"/>
              </a:ext>
            </a:extLst>
          </p:cNvPr>
          <p:cNvSpPr txBox="1"/>
          <p:nvPr/>
        </p:nvSpPr>
        <p:spPr>
          <a:xfrm>
            <a:off x="1972989" y="1646374"/>
            <a:ext cx="2312349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LICENSE</a:t>
            </a:r>
            <a:r>
              <a:rPr dirty="0"/>
              <a:t> </a:t>
            </a:r>
            <a:br>
              <a:rPr dirty="0"/>
            </a:br>
            <a:r>
              <a:rPr dirty="0"/>
              <a:t>makes the package </a:t>
            </a:r>
            <a:br>
              <a:rPr dirty="0"/>
            </a:br>
            <a:r>
              <a:rPr dirty="0"/>
              <a:t>(legally) usable.*</a:t>
            </a:r>
          </a:p>
        </p:txBody>
      </p:sp>
      <p:sp>
        <p:nvSpPr>
          <p:cNvPr id="16" name="Straight Arrow Connector 64">
            <a:extLst>
              <a:ext uri="{FF2B5EF4-FFF2-40B4-BE49-F238E27FC236}">
                <a16:creationId xmlns:a16="http://schemas.microsoft.com/office/drawing/2014/main" id="{242D55AE-7649-19E7-9F8D-70DD8E2D2CF9}"/>
              </a:ext>
            </a:extLst>
          </p:cNvPr>
          <p:cNvSpPr/>
          <p:nvPr/>
        </p:nvSpPr>
        <p:spPr>
          <a:xfrm flipV="1">
            <a:off x="4285338" y="1435256"/>
            <a:ext cx="1091831" cy="60130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AA4D21B1-F8FC-A783-4E96-C49EB69A352A}"/>
              </a:ext>
            </a:extLst>
          </p:cNvPr>
          <p:cNvSpPr txBox="1"/>
          <p:nvPr/>
        </p:nvSpPr>
        <p:spPr>
          <a:xfrm>
            <a:off x="869152" y="2579372"/>
            <a:ext cx="2312349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README</a:t>
            </a:r>
            <a:r>
              <a:rPr dirty="0"/>
              <a:t> </a:t>
            </a:r>
            <a:br>
              <a:rPr dirty="0"/>
            </a:br>
            <a:r>
              <a:rPr dirty="0"/>
              <a:t>contains more information e.g. instructions on how to use your package.</a:t>
            </a:r>
          </a:p>
        </p:txBody>
      </p:sp>
      <p:sp>
        <p:nvSpPr>
          <p:cNvPr id="18" name="Straight Arrow Connector 64">
            <a:extLst>
              <a:ext uri="{FF2B5EF4-FFF2-40B4-BE49-F238E27FC236}">
                <a16:creationId xmlns:a16="http://schemas.microsoft.com/office/drawing/2014/main" id="{0E38F6BE-BD09-70E2-6FFA-7DA027659C1F}"/>
              </a:ext>
            </a:extLst>
          </p:cNvPr>
          <p:cNvSpPr/>
          <p:nvPr/>
        </p:nvSpPr>
        <p:spPr>
          <a:xfrm flipV="1">
            <a:off x="3181501" y="2169257"/>
            <a:ext cx="2195669" cy="871970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F06A5019-3582-CCA2-63DC-17A072EC03E3}"/>
              </a:ext>
            </a:extLst>
          </p:cNvPr>
          <p:cNvSpPr txBox="1"/>
          <p:nvPr/>
        </p:nvSpPr>
        <p:spPr>
          <a:xfrm>
            <a:off x="816815" y="801467"/>
            <a:ext cx="231234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en-US" b="1" dirty="0"/>
              <a:t>.gitignore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so you don’t add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en-US" dirty="0" err="1"/>
              <a:t>pycache</a:t>
            </a:r>
            <a:r>
              <a:rPr lang="en-US" dirty="0"/>
              <a:t> files ;) </a:t>
            </a: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70782FA6-607A-636A-D472-220AEBEF4C12}"/>
              </a:ext>
            </a:extLst>
          </p:cNvPr>
          <p:cNvSpPr txBox="1"/>
          <p:nvPr/>
        </p:nvSpPr>
        <p:spPr>
          <a:xfrm>
            <a:off x="2506133" y="3730017"/>
            <a:ext cx="231234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da-DK" b="1" dirty="0"/>
              <a:t>requirements.txt</a:t>
            </a:r>
            <a:r>
              <a:rPr dirty="0"/>
              <a:t> </a:t>
            </a:r>
            <a:br>
              <a:rPr dirty="0"/>
            </a:br>
            <a:r>
              <a:rPr lang="da-DK" dirty="0"/>
              <a:t>in case </a:t>
            </a:r>
            <a:r>
              <a:rPr lang="da-DK" dirty="0" err="1"/>
              <a:t>dependencies</a:t>
            </a:r>
            <a:endParaRPr lang="da-DK" dirty="0"/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in </a:t>
            </a:r>
            <a:r>
              <a:rPr lang="da-DK" dirty="0" err="1"/>
              <a:t>pyproject.toml</a:t>
            </a:r>
            <a:r>
              <a:rPr lang="da-DK" dirty="0"/>
              <a:t> is not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sufficient</a:t>
            </a:r>
            <a:endParaRPr dirty="0"/>
          </a:p>
        </p:txBody>
      </p:sp>
      <p:sp>
        <p:nvSpPr>
          <p:cNvPr id="21" name="Straight Arrow Connector 64">
            <a:extLst>
              <a:ext uri="{FF2B5EF4-FFF2-40B4-BE49-F238E27FC236}">
                <a16:creationId xmlns:a16="http://schemas.microsoft.com/office/drawing/2014/main" id="{11B38E17-FB62-5D1F-CC38-EEB2EE34081E}"/>
              </a:ext>
            </a:extLst>
          </p:cNvPr>
          <p:cNvSpPr/>
          <p:nvPr/>
        </p:nvSpPr>
        <p:spPr>
          <a:xfrm flipV="1">
            <a:off x="4818482" y="2473133"/>
            <a:ext cx="606414" cy="171278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Arrow Connector 64">
            <a:extLst>
              <a:ext uri="{FF2B5EF4-FFF2-40B4-BE49-F238E27FC236}">
                <a16:creationId xmlns:a16="http://schemas.microsoft.com/office/drawing/2014/main" id="{593D4136-9A83-7294-5E02-F5CB37B0C04E}"/>
              </a:ext>
            </a:extLst>
          </p:cNvPr>
          <p:cNvSpPr/>
          <p:nvPr/>
        </p:nvSpPr>
        <p:spPr>
          <a:xfrm>
            <a:off x="3129164" y="1148170"/>
            <a:ext cx="2248005" cy="3483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19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6128F-D9EB-5297-B2C0-24563E99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C10E0B6C-AFBF-C82A-1FA1-48B3F0A73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The setup steps only take time at the start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Set up the project structure, then never worry about it again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</a:t>
            </a:r>
            <a:r>
              <a:rPr dirty="0"/>
              <a:t>et your imports</a:t>
            </a:r>
            <a:r>
              <a:rPr lang="en-US" dirty="0"/>
              <a:t>, </a:t>
            </a:r>
            <a:r>
              <a:rPr dirty="0"/>
              <a:t>then never worry about them again</a:t>
            </a:r>
            <a:endParaRPr lang="en-US" dirty="0"/>
          </a:p>
          <a:p>
            <a:pPr lvl="1" indent="-330192">
              <a:buSzPts val="1700"/>
              <a:defRPr sz="1700"/>
            </a:pPr>
            <a:r>
              <a:rPr lang="de-DE" dirty="0"/>
              <a:t>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become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.</a:t>
            </a:r>
            <a:endParaRPr dirty="0"/>
          </a:p>
          <a:p>
            <a:pPr indent="-330192">
              <a:buSzPts val="1700"/>
              <a:defRPr sz="1700"/>
            </a:pP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You unlock so many abilities with only a little effort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sharing code, publishing, endlessly looking for functions or files, avoiding import errors when moving files, …</a:t>
            </a:r>
          </a:p>
          <a:p>
            <a:pPr lvl="1"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continue coding after inside but especially outside academia, this will be the standard you will encounter.</a:t>
            </a:r>
            <a:endParaRPr b="1" dirty="0">
              <a:solidFill>
                <a:schemeClr val="accent1"/>
              </a:solidFill>
            </a:endParaRPr>
          </a:p>
          <a:p>
            <a:pPr indent="-330192">
              <a:buSzPts val="1700"/>
              <a:defRPr sz="1700"/>
            </a:pPr>
            <a:endParaRPr dirty="0"/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3E66DD-05FE-DE9F-45E0-4E92CD2328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51B5D-6066-2E39-03D6-0295C3A9AD85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477537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All the advantages</a:t>
            </a:r>
          </a:p>
        </p:txBody>
      </p:sp>
    </p:spTree>
    <p:extLst>
      <p:ext uri="{BB962C8B-B14F-4D97-AF65-F5344CB8AC3E}">
        <p14:creationId xmlns:p14="http://schemas.microsoft.com/office/powerpoint/2010/main" val="37972918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C32B-C1CD-2E3A-6145-09909CD2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8108FC66-B3C1-CD99-460B-15D9B64E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have a large repo with messy imports </a:t>
            </a:r>
            <a:r>
              <a:rPr lang="en-US" b="1" dirty="0" err="1">
                <a:solidFill>
                  <a:schemeClr val="accent1"/>
                </a:solidFill>
              </a:rPr>
              <a:t>etc</a:t>
            </a:r>
            <a:r>
              <a:rPr lang="en-US" b="1" dirty="0">
                <a:solidFill>
                  <a:schemeClr val="accent1"/>
                </a:solidFill>
              </a:rPr>
              <a:t> – start from scratch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in a new directory, create the folder structure (with `</a:t>
            </a:r>
            <a:r>
              <a:rPr lang="en-US" dirty="0" err="1"/>
              <a:t>src</a:t>
            </a:r>
            <a:r>
              <a:rPr lang="en-US" dirty="0"/>
              <a:t>`), create a </a:t>
            </a:r>
            <a:r>
              <a:rPr lang="en-US" dirty="0" err="1"/>
              <a:t>pyproject.toml</a:t>
            </a:r>
            <a:r>
              <a:rPr lang="en-US" dirty="0"/>
              <a:t> file and upload to git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fill </a:t>
            </a:r>
            <a:r>
              <a:rPr lang="en-US" dirty="0" err="1"/>
              <a:t>pyproject.toml</a:t>
            </a:r>
            <a:r>
              <a:rPr lang="en-US" dirty="0"/>
              <a:t>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copy over the code function by function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if necessary, make new files modules that structure the repo better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fix the imports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Tip: use one file that runs your project code start to finish and always re-run this until the code work after copying</a:t>
            </a: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your code is well-structured 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add a </a:t>
            </a:r>
            <a:r>
              <a:rPr lang="en-US" dirty="0" err="1"/>
              <a:t>pyproject.toml</a:t>
            </a:r>
            <a:r>
              <a:rPr lang="en-US" dirty="0"/>
              <a:t> file,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make the imports consistent</a:t>
            </a:r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4D82FA-3EE5-F142-C144-59F9A68CBE5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91678-58FE-0E29-4A1C-B1C6A38F36FD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740569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Make existing code installable</a:t>
            </a:r>
          </a:p>
        </p:txBody>
      </p:sp>
    </p:spTree>
    <p:extLst>
      <p:ext uri="{BB962C8B-B14F-4D97-AF65-F5344CB8AC3E}">
        <p14:creationId xmlns:p14="http://schemas.microsoft.com/office/powerpoint/2010/main" val="38297629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65638A2A-537C-9D96-B1FF-C5EC50161427}"/>
              </a:ext>
            </a:extLst>
          </p:cNvPr>
          <p:cNvSpPr/>
          <p:nvPr/>
        </p:nvSpPr>
        <p:spPr>
          <a:xfrm rot="9576828">
            <a:off x="3941631" y="1309797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ED72D9"/>
          </a:solidFill>
          <a:ln w="25400" cap="flat">
            <a:solidFill>
              <a:srgbClr val="ED72D9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2" descr="Im Proud Of Myself GIFs - Find &amp; Share on GIPHY">
            <a:extLst>
              <a:ext uri="{FF2B5EF4-FFF2-40B4-BE49-F238E27FC236}">
                <a16:creationId xmlns:a16="http://schemas.microsoft.com/office/drawing/2014/main" id="{16F907C4-1F42-16A9-C835-1EBC5624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52" y="215437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repo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941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18D7-44F3-93BF-0FBC-CE4DC6B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731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778E3-3FAB-54CF-6F20-B21029A0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 Placeholder 3">
            <a:extLst>
              <a:ext uri="{FF2B5EF4-FFF2-40B4-BE49-F238E27FC236}">
                <a16:creationId xmlns:a16="http://schemas.microsoft.com/office/drawing/2014/main" id="{74D5B657-365C-16E1-4AB6-F324C2125B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454" name="Title 4">
            <a:extLst>
              <a:ext uri="{FF2B5EF4-FFF2-40B4-BE49-F238E27FC236}">
                <a16:creationId xmlns:a16="http://schemas.microsoft.com/office/drawing/2014/main" id="{AACA3201-5692-2B0A-508A-E6C247A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Editable install</a:t>
            </a:r>
            <a:endParaRPr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F1DEB4A-EFFF-C642-D1EB-D7E4AB56E71B}"/>
              </a:ext>
            </a:extLst>
          </p:cNvPr>
          <p:cNvSpPr txBox="1">
            <a:spLocks/>
          </p:cNvSpPr>
          <p:nvPr/>
        </p:nvSpPr>
        <p:spPr>
          <a:xfrm>
            <a:off x="869150" y="846000"/>
            <a:ext cx="7405697" cy="382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301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○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402326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sz="1879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e.g. time, </a:t>
            </a:r>
            <a:r>
              <a:rPr lang="de-DE" sz="1879" dirty="0" err="1"/>
              <a:t>math</a:t>
            </a:r>
            <a:r>
              <a:rPr lang="de-DE" sz="1879" dirty="0"/>
              <a:t>, </a:t>
            </a:r>
            <a:r>
              <a:rPr lang="de-DE" sz="1879" dirty="0" err="1"/>
              <a:t>os</a:t>
            </a:r>
            <a:r>
              <a:rPr lang="de-DE" sz="1879" dirty="0"/>
              <a:t>, …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</a:t>
            </a:r>
            <a:br>
              <a:rPr lang="de-DE" sz="1879" dirty="0"/>
            </a:br>
            <a:r>
              <a:rPr lang="de-DE" sz="1879" dirty="0"/>
              <a:t>e.g. </a:t>
            </a:r>
            <a:r>
              <a:rPr lang="de-DE" sz="1879" dirty="0" err="1"/>
              <a:t>numpy</a:t>
            </a:r>
            <a:r>
              <a:rPr lang="de-DE" sz="1879" dirty="0"/>
              <a:t>, </a:t>
            </a:r>
            <a:r>
              <a:rPr lang="de-DE" sz="1879" dirty="0" err="1"/>
              <a:t>scipy</a:t>
            </a:r>
            <a:r>
              <a:rPr lang="de-DE" sz="1879" dirty="0"/>
              <a:t>, … </a:t>
            </a:r>
            <a:r>
              <a:rPr lang="de-DE" sz="1879" dirty="0" err="1"/>
              <a:t>installed</a:t>
            </a:r>
            <a:r>
              <a:rPr lang="de-DE" sz="1879" dirty="0"/>
              <a:t> via </a:t>
            </a:r>
            <a:r>
              <a:rPr lang="de-DE" sz="1879" dirty="0" err="1"/>
              <a:t>pip</a:t>
            </a:r>
            <a:r>
              <a:rPr lang="de-DE" sz="1879" dirty="0"/>
              <a:t> / </a:t>
            </a:r>
            <a:r>
              <a:rPr lang="de-DE" sz="1879" dirty="0" err="1"/>
              <a:t>conda</a:t>
            </a:r>
            <a:r>
              <a:rPr lang="de-DE" sz="1879" dirty="0"/>
              <a:t> / …</a:t>
            </a:r>
            <a:br>
              <a:rPr lang="de-DE" sz="1879" dirty="0"/>
            </a:br>
            <a:r>
              <a:rPr lang="de-DE" sz="1879" dirty="0"/>
              <a:t>(</a:t>
            </a:r>
            <a:r>
              <a:rPr lang="de-DE" sz="1879" dirty="0" err="1"/>
              <a:t>saved</a:t>
            </a:r>
            <a:r>
              <a:rPr lang="de-DE" sz="1879" dirty="0"/>
              <a:t> in </a:t>
            </a:r>
            <a:r>
              <a:rPr lang="de-DE" sz="1879" dirty="0" err="1"/>
              <a:t>system</a:t>
            </a:r>
            <a:r>
              <a:rPr lang="de-DE" sz="1879" dirty="0"/>
              <a:t> </a:t>
            </a:r>
            <a:r>
              <a:rPr lang="de-DE" sz="1879" dirty="0" err="1"/>
              <a:t>location</a:t>
            </a:r>
            <a:r>
              <a:rPr lang="de-DE" sz="1879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sz="1879" dirty="0"/>
            </a:br>
            <a:r>
              <a:rPr lang="de-DE" sz="1879" dirty="0"/>
              <a:t>on </a:t>
            </a:r>
            <a:r>
              <a:rPr lang="de-DE" sz="1879" dirty="0" err="1"/>
              <a:t>Pythonpath</a:t>
            </a:r>
            <a:r>
              <a:rPr lang="de-DE" sz="1879" dirty="0"/>
              <a:t> =&gt; Python </a:t>
            </a:r>
            <a:r>
              <a:rPr lang="de-DE" sz="1879" dirty="0" err="1"/>
              <a:t>can</a:t>
            </a:r>
            <a:r>
              <a:rPr lang="de-DE" sz="1879" dirty="0"/>
              <a:t> find </a:t>
            </a:r>
            <a:r>
              <a:rPr lang="de-DE" sz="1879" dirty="0" err="1"/>
              <a:t>it</a:t>
            </a:r>
            <a:r>
              <a:rPr lang="de-DE" sz="1879" dirty="0"/>
              <a:t>)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r>
              <a:rPr lang="de-DE" sz="1879" b="1" dirty="0" err="1">
                <a:solidFill>
                  <a:srgbClr val="0070C0"/>
                </a:solidFill>
              </a:rPr>
              <a:t>editable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installation</a:t>
            </a:r>
            <a:r>
              <a:rPr lang="de-DE" sz="1879" b="1" dirty="0">
                <a:solidFill>
                  <a:srgbClr val="0070C0"/>
                </a:solidFill>
              </a:rPr>
              <a:t> = </a:t>
            </a:r>
            <a:r>
              <a:rPr lang="de-DE" sz="1879" b="1" dirty="0" err="1">
                <a:solidFill>
                  <a:srgbClr val="0070C0"/>
                </a:solidFill>
              </a:rPr>
              <a:t>our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project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is</a:t>
            </a:r>
            <a:r>
              <a:rPr lang="de-DE" sz="1879" b="1" dirty="0">
                <a:solidFill>
                  <a:srgbClr val="0070C0"/>
                </a:solidFill>
              </a:rPr>
              <a:t> in </a:t>
            </a:r>
            <a:r>
              <a:rPr lang="de-DE" sz="1879" b="1" dirty="0" err="1">
                <a:solidFill>
                  <a:srgbClr val="0070C0"/>
                </a:solidFill>
              </a:rPr>
              <a:t>the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current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directory</a:t>
            </a:r>
            <a:r>
              <a:rPr lang="de-DE" sz="1879" b="1" dirty="0">
                <a:solidFill>
                  <a:srgbClr val="0070C0"/>
                </a:solidFill>
              </a:rPr>
              <a:t>, but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as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would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any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other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package</a:t>
            </a:r>
            <a:endParaRPr lang="de-DE" b="1" dirty="0">
              <a:solidFill>
                <a:srgbClr val="0070C0"/>
              </a:solidFill>
            </a:endParaRPr>
          </a:p>
          <a:p>
            <a:pPr marL="0" indent="0" hangingPunct="1">
              <a:buClrTx/>
              <a:buSzTx/>
              <a:buFontTx/>
              <a:buNone/>
            </a:pPr>
            <a:endParaRPr lang="de-DE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5355C6C9-360B-CC1E-6793-31876FDA3F22}"/>
              </a:ext>
            </a:extLst>
          </p:cNvPr>
          <p:cNvSpPr/>
          <p:nvPr/>
        </p:nvSpPr>
        <p:spPr>
          <a:xfrm rot="10800000">
            <a:off x="869147" y="1437505"/>
            <a:ext cx="838465" cy="2187043"/>
          </a:xfrm>
          <a:prstGeom prst="arc">
            <a:avLst>
              <a:gd name="adj1" fmla="val 16192875"/>
              <a:gd name="adj2" fmla="val 5568790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510ABD81-107F-A08B-3105-F8294EB5A445}"/>
              </a:ext>
            </a:extLst>
          </p:cNvPr>
          <p:cNvSpPr/>
          <p:nvPr/>
        </p:nvSpPr>
        <p:spPr>
          <a:xfrm rot="10800000">
            <a:off x="1065613" y="2115238"/>
            <a:ext cx="838465" cy="1509308"/>
          </a:xfrm>
          <a:prstGeom prst="arc">
            <a:avLst>
              <a:gd name="adj1" fmla="val 16192875"/>
              <a:gd name="adj2" fmla="val 5162764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42912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br>
              <a:rPr dirty="0"/>
            </a:br>
            <a:r>
              <a:rPr dirty="0"/>
              <a:t>—&gt; </a:t>
            </a:r>
            <a:r>
              <a:rPr lang="en-US" dirty="0"/>
              <a:t>An editable installation</a:t>
            </a:r>
            <a:r>
              <a:rPr dirty="0"/>
              <a:t> lets you use your own code as any other package you installed</a:t>
            </a:r>
          </a:p>
          <a:p>
            <a:pPr marL="0" indent="126996">
              <a:buSzTx/>
              <a:buNone/>
            </a:pPr>
            <a:r>
              <a:rPr dirty="0"/>
              <a:t>Advantages:</a:t>
            </a:r>
          </a:p>
          <a:p>
            <a:pPr marL="469896" indent="-342900">
              <a:buFontTx/>
              <a:buAutoNum type="arabicPeriod"/>
            </a:pPr>
            <a:r>
              <a:rPr dirty="0"/>
              <a:t>you can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import</a:t>
            </a:r>
            <a:r>
              <a:rPr dirty="0"/>
              <a:t> the objects in the package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from any directory </a:t>
            </a:r>
            <a:br>
              <a:rPr dirty="0">
                <a:latin typeface="Avenir Heavy"/>
                <a:ea typeface="Avenir Heavy"/>
                <a:cs typeface="Avenir Heavy"/>
                <a:sym typeface="Avenir Heavy"/>
              </a:rPr>
            </a:br>
            <a:r>
              <a:rPr dirty="0"/>
              <a:t>(no longer bound to the directory which contains the package)</a:t>
            </a:r>
          </a:p>
          <a:p>
            <a:pPr marL="469896" indent="-342900">
              <a:buFontTx/>
              <a:buAutoNum type="arabicPeriod"/>
            </a:pPr>
            <a:r>
              <a:rPr dirty="0"/>
              <a:t>at the same time you can keep your project in your current directory</a:t>
            </a:r>
            <a:r>
              <a:rPr lang="en-US" dirty="0"/>
              <a:t> and all changes are immediately available (no re-install required)</a:t>
            </a:r>
            <a:endParaRPr dirty="0"/>
          </a:p>
          <a:p>
            <a:pPr marL="469896" indent="-342900">
              <a:buFontTx/>
              <a:buAutoNum type="arabicPeriod"/>
            </a:pPr>
            <a:r>
              <a:rPr dirty="0"/>
              <a:t>you use your code as someone else would use it, which forces you to write it in a more usable way</a:t>
            </a:r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506329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installation</a:t>
            </a:r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Navigate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into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the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2025-TAM-retreat/ODD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folder (Terminal)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?</a:t>
            </a:r>
            <a:endParaRPr lang="de-DE" dirty="0">
              <a:highlight>
                <a:srgbClr val="C0C0C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02326" indent="-312920" defTabSz="804672">
              <a:lnSpc>
                <a:spcPct val="120000"/>
              </a:lnSpc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 install -e </a:t>
            </a:r>
            <a:r>
              <a:rPr sz="2400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(full stop = this directory)</a:t>
            </a:r>
            <a:endParaRPr lang="de-DE" sz="2816" dirty="0">
              <a:latin typeface="Avenir Book" panose="02000503020000020003" pitchFamily="2" charset="0"/>
              <a:ea typeface="Courier"/>
              <a:cs typeface="Courier"/>
              <a:sym typeface="Courier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b="1" dirty="0"/>
              <a:t> </a:t>
            </a:r>
            <a:r>
              <a:rPr lang="de-DE" dirty="0" err="1"/>
              <a:t>again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dirty="0" err="1">
                <a:latin typeface="Courier"/>
              </a:rPr>
              <a:t>run_italian_restaurant.py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scripts</a:t>
            </a:r>
            <a:r>
              <a:rPr lang="de-DE" dirty="0">
                <a:latin typeface="Courier"/>
              </a:rPr>
              <a:t>/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make_margarita_pizza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function</a:t>
            </a:r>
            <a:r>
              <a:rPr lang="de-DE" dirty="0"/>
              <a:t>.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  <a:endParaRPr lang="de-DE" dirty="0">
              <a:highlight>
                <a:srgbClr val="FF0000"/>
              </a:highlight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89406" indent="0" defTabSz="804672">
              <a:spcBef>
                <a:spcPts val="500"/>
              </a:spcBef>
              <a:buSzPct val="100000"/>
              <a:buNone/>
              <a:defRPr sz="1760"/>
            </a:pPr>
            <a:r>
              <a:rPr lang="de-DE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3588378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Placeholder 8"/>
          <p:cNvSpPr txBox="1"/>
          <p:nvPr/>
        </p:nvSpPr>
        <p:spPr>
          <a:xfrm>
            <a:off x="710043" y="1165959"/>
            <a:ext cx="7723914" cy="1036568"/>
          </a:xfrm>
          <a:prstGeom prst="rect">
            <a:avLst/>
          </a:prstGeom>
          <a:ln w="28575">
            <a:solidFill>
              <a:srgbClr val="FF471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indent="139696">
              <a:spcBef>
                <a:spcPts val="600"/>
              </a:spcBef>
              <a:buClr>
                <a:srgbClr val="000000"/>
              </a:buClr>
              <a:buFont typeface="Helvetica"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Editable installation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your package with -e  (--editable) option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Font typeface="Helvetica"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-e &lt;path-to-package&gt;</a:t>
            </a:r>
          </a:p>
          <a:p>
            <a:pPr algn="ctr" defTabSz="457200">
              <a:defRPr>
                <a:solidFill>
                  <a:srgbClr val="66666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(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cd &lt;path-to-package&gt;; </a:t>
            </a:r>
            <a:r>
              <a:rPr b="1" dirty="0" err="1">
                <a:latin typeface="Courier"/>
                <a:ea typeface="Courier"/>
                <a:cs typeface="Courier"/>
                <a:sym typeface="Courier"/>
              </a:rPr>
              <a:t>conda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 develop .</a:t>
            </a:r>
            <a:r>
              <a:rPr dirty="0"/>
              <a:t>)</a:t>
            </a:r>
          </a:p>
        </p:txBody>
      </p:sp>
      <p:sp>
        <p:nvSpPr>
          <p:cNvPr id="456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57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710043" y="2566828"/>
            <a:ext cx="7723914" cy="767051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</a:t>
            </a:r>
            <a:r>
              <a:rPr dirty="0"/>
              <a:t>ption: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if package is included in </a:t>
            </a:r>
            <a:r>
              <a:rPr dirty="0" err="1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PyPI</a:t>
            </a:r>
            <a:endParaRPr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marL="0" indent="0" algn="ctr">
              <a:buSzTx/>
              <a:buNone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numpy</a:t>
            </a:r>
            <a:endParaRPr dirty="0"/>
          </a:p>
        </p:txBody>
      </p:sp>
      <p:sp>
        <p:nvSpPr>
          <p:cNvPr id="458" name="Text Placeholder 8"/>
          <p:cNvSpPr txBox="1">
            <a:spLocks noGrp="1"/>
          </p:cNvSpPr>
          <p:nvPr>
            <p:ph type="body" idx="21"/>
          </p:nvPr>
        </p:nvSpPr>
        <p:spPr>
          <a:xfrm>
            <a:off x="710043" y="3189078"/>
            <a:ext cx="7723914" cy="76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option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from a VCS like git</a:t>
            </a:r>
          </a:p>
          <a:p>
            <a:pPr marL="0" indent="0" algn="ctr">
              <a:buSzTx/>
              <a:buNone/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git+https</a:t>
            </a:r>
            <a:r>
              <a:rPr dirty="0"/>
              <a:t>://</a:t>
            </a:r>
            <a:r>
              <a:rPr dirty="0" err="1"/>
              <a:t>github.com</a:t>
            </a:r>
            <a:r>
              <a:rPr dirty="0"/>
              <a:t>/&lt;user&gt;/&lt;package-name&gt;.git</a:t>
            </a:r>
          </a:p>
        </p:txBody>
      </p:sp>
      <p:sp>
        <p:nvSpPr>
          <p:cNvPr id="459" name="Text Placeholder 1"/>
          <p:cNvSpPr txBox="1"/>
          <p:nvPr/>
        </p:nvSpPr>
        <p:spPr>
          <a:xfrm>
            <a:off x="869150" y="846000"/>
            <a:ext cx="7290349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Options to install a package using </a:t>
            </a:r>
            <a:r>
              <a:rPr dirty="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rPr>
              <a:t>pip</a:t>
            </a:r>
          </a:p>
        </p:txBody>
      </p:sp>
      <p:grpSp>
        <p:nvGrpSpPr>
          <p:cNvPr id="462" name="Title 4"/>
          <p:cNvGrpSpPr/>
          <p:nvPr/>
        </p:nvGrpSpPr>
        <p:grpSpPr>
          <a:xfrm>
            <a:off x="869150" y="-1"/>
            <a:ext cx="6062229" cy="767051"/>
            <a:chOff x="0" y="0"/>
            <a:chExt cx="6062227" cy="767049"/>
          </a:xfrm>
        </p:grpSpPr>
        <p:sp>
          <p:nvSpPr>
            <p:cNvPr id="460" name="Rectangle"/>
            <p:cNvSpPr/>
            <p:nvPr/>
          </p:nvSpPr>
          <p:spPr>
            <a:xfrm>
              <a:off x="0" y="0"/>
              <a:ext cx="6062228" cy="6550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pPr>
              <a:endParaRPr/>
            </a:p>
          </p:txBody>
        </p:sp>
        <p:sp>
          <p:nvSpPr>
            <p:cNvPr id="461" name="Importing own project"/>
            <p:cNvSpPr txBox="1"/>
            <p:nvPr/>
          </p:nvSpPr>
          <p:spPr>
            <a:xfrm>
              <a:off x="0" y="0"/>
              <a:ext cx="6062228" cy="767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t>Importing own project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35" name="Title 4"/>
          <p:cNvSpPr txBox="1">
            <a:spLocks noGrp="1"/>
          </p:cNvSpPr>
          <p:nvPr>
            <p:ph type="title"/>
          </p:nvPr>
        </p:nvSpPr>
        <p:spPr>
          <a:xfrm>
            <a:off x="869150" y="-1"/>
            <a:ext cx="6641994" cy="912377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Installing other packages</a:t>
            </a:r>
          </a:p>
        </p:txBody>
      </p:sp>
      <p:sp>
        <p:nvSpPr>
          <p:cNvPr id="436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984501" y="1345189"/>
            <a:ext cx="3287370" cy="2542409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pip</a:t>
            </a:r>
          </a:p>
          <a:p>
            <a:pPr marL="0" indent="139696">
              <a:buSzTx/>
              <a:buNone/>
            </a:pPr>
            <a:r>
              <a:t>standard package manager for Python</a:t>
            </a:r>
          </a:p>
          <a:p>
            <a:pPr marL="0" indent="139696">
              <a:buSzTx/>
              <a:buNone/>
            </a:pPr>
            <a:endParaRPr/>
          </a:p>
          <a:p>
            <a:pPr marL="0" indent="139696">
              <a:buSzTx/>
              <a:buNone/>
            </a:pPr>
            <a:r>
              <a:t>can install packages from PyPI (Python Package Index) or from VCS e.g. github</a:t>
            </a:r>
          </a:p>
        </p:txBody>
      </p:sp>
      <p:sp>
        <p:nvSpPr>
          <p:cNvPr id="437" name="Text Placeholder 8"/>
          <p:cNvSpPr txBox="1">
            <a:spLocks noGrp="1"/>
          </p:cNvSpPr>
          <p:nvPr>
            <p:ph type="body" idx="21"/>
          </p:nvPr>
        </p:nvSpPr>
        <p:spPr>
          <a:xfrm>
            <a:off x="4872128" y="1341905"/>
            <a:ext cx="3287372" cy="2542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conda </a:t>
            </a:r>
          </a:p>
          <a:p>
            <a:pPr marL="0" indent="139696">
              <a:buSzTx/>
              <a:buNone/>
              <a:defRPr sz="1400"/>
            </a:pPr>
            <a:r>
              <a:t>open source package manager/ environment manager</a:t>
            </a:r>
          </a:p>
          <a:p>
            <a:pPr marL="0" indent="139696">
              <a:buSzTx/>
              <a:buNone/>
              <a:defRPr sz="1400"/>
            </a:pPr>
            <a:endParaRPr/>
          </a:p>
          <a:p>
            <a:pPr marL="0" indent="139696">
              <a:buSzTx/>
              <a:buNone/>
              <a:defRPr sz="1400"/>
            </a:pPr>
            <a:r>
              <a:t>can install packages which were reviewed by Anaconda (not all)</a:t>
            </a:r>
          </a:p>
        </p:txBody>
      </p:sp>
      <p:sp>
        <p:nvSpPr>
          <p:cNvPr id="438" name="Text Placeholder 1"/>
          <p:cNvSpPr txBox="1"/>
          <p:nvPr/>
        </p:nvSpPr>
        <p:spPr>
          <a:xfrm>
            <a:off x="869150" y="846000"/>
            <a:ext cx="7290349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You can install Python packages in your terminal using a package manager</a:t>
            </a:r>
          </a:p>
        </p:txBody>
      </p: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85070" y="3996983"/>
            <a:ext cx="750222" cy="750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63" y="3149161"/>
            <a:ext cx="1510206" cy="151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67963" y="3359191"/>
            <a:ext cx="2007477" cy="637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781" y="3475692"/>
            <a:ext cx="637794" cy="637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10" descr="Picture 10"/>
          <p:cNvPicPr>
            <a:picLocks noChangeAspect="1"/>
          </p:cNvPicPr>
          <p:nvPr/>
        </p:nvPicPr>
        <p:blipFill>
          <a:blip r:embed="rId7"/>
          <a:srcRect t="23297" b="23338"/>
          <a:stretch>
            <a:fillRect/>
          </a:stretch>
        </p:blipFill>
        <p:spPr>
          <a:xfrm>
            <a:off x="2512748" y="4113715"/>
            <a:ext cx="1047751" cy="55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4" animBg="1" advAuto="0"/>
      <p:bldP spid="440" grpId="5" animBg="1" advAuto="0"/>
      <p:bldP spid="441" grpId="1" animBg="1" advAuto="0"/>
      <p:bldP spid="442" grpId="2" animBg="1" advAuto="0"/>
      <p:bldP spid="443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how to develop code </a:t>
            </a:r>
            <a:r>
              <a:rPr lang="en-US" dirty="0"/>
              <a:t>with editable install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9788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14354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907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Microsoft Macintosh PowerPoint</Application>
  <PresentationFormat>Bildschirmpräsentation (16:9)</PresentationFormat>
  <Paragraphs>344</Paragraphs>
  <Slides>28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Avenir Book</vt:lpstr>
      <vt:lpstr>Avenir Heavy</vt:lpstr>
      <vt:lpstr>Courier</vt:lpstr>
      <vt:lpstr>Courier New</vt:lpstr>
      <vt:lpstr>Helvetica</vt:lpstr>
      <vt:lpstr>Wingdings</vt:lpstr>
      <vt:lpstr>Jacquenetta template</vt:lpstr>
      <vt:lpstr>PowerPoint-Präsentation</vt:lpstr>
      <vt:lpstr>Importable code</vt:lpstr>
      <vt:lpstr>Editable install</vt:lpstr>
      <vt:lpstr>Pip editable install</vt:lpstr>
      <vt:lpstr>Pip editable installation</vt:lpstr>
      <vt:lpstr>PowerPoint-Präsentation</vt:lpstr>
      <vt:lpstr>Installing other packages</vt:lpstr>
      <vt:lpstr>PowerPoint-Präsentation</vt:lpstr>
      <vt:lpstr>Changes to your workflow</vt:lpstr>
      <vt:lpstr>Write your function</vt:lpstr>
      <vt:lpstr>Notes</vt:lpstr>
      <vt:lpstr>Changes to your workflow II</vt:lpstr>
      <vt:lpstr>Short projects</vt:lpstr>
      <vt:lpstr>Longer (=research) projects</vt:lpstr>
      <vt:lpstr>Publishing code</vt:lpstr>
      <vt:lpstr>PowerPoint-Präsentation</vt:lpstr>
      <vt:lpstr>Package structure</vt:lpstr>
      <vt:lpstr>Notes</vt:lpstr>
      <vt:lpstr>Python package structure</vt:lpstr>
      <vt:lpstr>pyproject.toml</vt:lpstr>
      <vt:lpstr>pyproject.toml</vt:lpstr>
      <vt:lpstr>src and __init__.py</vt:lpstr>
      <vt:lpstr>Other notable files</vt:lpstr>
      <vt:lpstr>PowerPoint-Präsentation</vt:lpstr>
      <vt:lpstr>PowerPoint-Präsentation</vt:lpstr>
      <vt:lpstr>PowerPoint-Präsentation</vt:lpstr>
      <vt:lpstr>PowerPoint-Präsentation</vt:lpstr>
      <vt:lpstr>break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100</cp:revision>
  <dcterms:modified xsi:type="dcterms:W3CDTF">2025-07-01T17:03:24Z</dcterms:modified>
</cp:coreProperties>
</file>