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332" r:id="rId3"/>
    <p:sldId id="339" r:id="rId4"/>
    <p:sldId id="340" r:id="rId5"/>
    <p:sldId id="261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2D9"/>
    <a:srgbClr val="2D6391"/>
    <a:srgbClr val="244F72"/>
    <a:srgbClr val="3A81BA"/>
    <a:srgbClr val="8B81D2"/>
    <a:srgbClr val="B42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/>
      <a:tcStyle>
        <a:tcBdr/>
        <a:fill>
          <a:solidFill>
            <a:srgbClr val="E7EC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/>
      <a:tcStyle>
        <a:tcBdr/>
        <a:fill>
          <a:solidFill>
            <a:srgbClr val="ED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/>
      <a:tcStyle>
        <a:tcBdr/>
        <a:fill>
          <a:solidFill>
            <a:srgbClr val="EE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7"/>
    <p:restoredTop sz="95897"/>
  </p:normalViewPr>
  <p:slideViewPr>
    <p:cSldViewPr snapToGrid="0">
      <p:cViewPr varScale="1">
        <p:scale>
          <a:sx n="134" d="100"/>
          <a:sy n="134" d="100"/>
        </p:scale>
        <p:origin x="856" y="472"/>
      </p:cViewPr>
      <p:guideLst/>
    </p:cSldViewPr>
  </p:slideViewPr>
  <p:notesTextViewPr>
    <p:cViewPr>
      <p:scale>
        <a:sx n="130" d="100"/>
        <a:sy n="13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endParaRPr lang="en-US" dirty="0"/>
          </a:p>
          <a:p>
            <a:pPr>
              <a:defRPr sz="1100"/>
            </a:pPr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pPr marL="0" indent="0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3A81BA"/>
                </a:solidFill>
              </a:rPr>
              <a:t>“All of my project files are in one folder because if I move them the imports don’t work anymore.”</a:t>
            </a:r>
          </a:p>
          <a:p>
            <a:pPr marL="0" indent="0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endParaRPr lang="en-US" dirty="0">
              <a:solidFill>
                <a:srgbClr val="3A81BA"/>
              </a:solidFill>
            </a:endParaRPr>
          </a:p>
          <a:p>
            <a:pPr marL="0" indent="0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8B81D2"/>
                </a:solidFill>
              </a:rPr>
              <a:t>“I moved my code to another laptop/HPC cluster/… and now I am getting packaging conflicts and nothing works.”</a:t>
            </a:r>
          </a:p>
          <a:p>
            <a:pPr marL="0" indent="0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endParaRPr lang="en-US" dirty="0">
              <a:solidFill>
                <a:srgbClr val="8B81D2"/>
              </a:solidFill>
            </a:endParaRPr>
          </a:p>
          <a:p>
            <a:pPr marL="0" indent="0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/>
              <a:t>“I knew I had written this function before but I could not find it, so I re-wrote it from scratch.”</a:t>
            </a:r>
          </a:p>
          <a:p>
            <a:pPr marL="0" indent="0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2D6391"/>
                </a:solidFill>
              </a:rPr>
              <a:t>“I knew I had written this function before and I did find it, but I could not understand it, so I re-wrote it from scratch.”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“My project folders are full of so many files – code, data, figures, model weights, … - that I am afraid to show it to other people, let alone publish.”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questions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moved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own code </a:t>
            </a:r>
            <a:r>
              <a:rPr lang="de-DE" dirty="0" err="1"/>
              <a:t>somewhere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(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 different </a:t>
            </a:r>
            <a:r>
              <a:rPr lang="de-DE" dirty="0" err="1"/>
              <a:t>laptop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else’s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) and </a:t>
            </a:r>
            <a:r>
              <a:rPr lang="de-DE" dirty="0" err="1"/>
              <a:t>couldn’t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importing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pip</a:t>
            </a:r>
            <a:r>
              <a:rPr lang="de-DE" dirty="0"/>
              <a:t> </a:t>
            </a:r>
            <a:r>
              <a:rPr lang="de-DE" dirty="0" err="1"/>
              <a:t>packaging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? </a:t>
            </a:r>
          </a:p>
          <a:p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hands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ever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problem</a:t>
            </a:r>
            <a:r>
              <a:rPr lang="de-DE" dirty="0"/>
              <a:t>, </a:t>
            </a:r>
            <a:r>
              <a:rPr lang="de-DE" dirty="0" err="1"/>
              <a:t>remembered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but </a:t>
            </a:r>
            <a:r>
              <a:rPr lang="de-DE" dirty="0" err="1"/>
              <a:t>couldn’t</a:t>
            </a:r>
            <a:r>
              <a:rPr lang="de-DE" dirty="0"/>
              <a:t> </a:t>
            </a:r>
            <a:r>
              <a:rPr lang="de-DE" dirty="0" err="1"/>
              <a:t>remember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, so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ended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re-implementing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?</a:t>
            </a:r>
          </a:p>
          <a:p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hands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ever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a </a:t>
            </a:r>
            <a:r>
              <a:rPr lang="de-DE" dirty="0" err="1"/>
              <a:t>problem</a:t>
            </a:r>
            <a:r>
              <a:rPr lang="de-DE" dirty="0"/>
              <a:t>, </a:t>
            </a:r>
            <a:r>
              <a:rPr lang="de-DE" dirty="0" err="1"/>
              <a:t>remembered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a </a:t>
            </a:r>
            <a:r>
              <a:rPr lang="de-DE" dirty="0" err="1"/>
              <a:t>solution</a:t>
            </a:r>
            <a:r>
              <a:rPr lang="de-DE" dirty="0"/>
              <a:t>,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code, but </a:t>
            </a:r>
            <a:r>
              <a:rPr lang="de-DE" dirty="0" err="1"/>
              <a:t>couldn’t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code, so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ended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re-implementing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?</a:t>
            </a:r>
          </a:p>
          <a:p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hands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ever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trouble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code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? </a:t>
            </a:r>
          </a:p>
          <a:p>
            <a:r>
              <a:rPr lang="de-DE" dirty="0"/>
              <a:t>(</a:t>
            </a:r>
            <a:r>
              <a:rPr lang="de-DE" dirty="0" err="1"/>
              <a:t>it</a:t>
            </a:r>
            <a:r>
              <a:rPr lang="de-DE" dirty="0"/>
              <a:t> also </a:t>
            </a:r>
            <a:r>
              <a:rPr lang="de-DE" dirty="0" err="1"/>
              <a:t>counts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haven’t</a:t>
            </a:r>
            <a:r>
              <a:rPr lang="de-DE" dirty="0"/>
              <a:t> </a:t>
            </a:r>
            <a:r>
              <a:rPr lang="de-DE" dirty="0" err="1"/>
              <a:t>worked</a:t>
            </a:r>
            <a:r>
              <a:rPr lang="de-DE" dirty="0"/>
              <a:t> on a </a:t>
            </a:r>
            <a:r>
              <a:rPr lang="de-DE" dirty="0" err="1"/>
              <a:t>piece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code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time and </a:t>
            </a:r>
            <a:r>
              <a:rPr lang="de-DE" dirty="0" err="1"/>
              <a:t>forgot</a:t>
            </a:r>
            <a:r>
              <a:rPr lang="de-DE" dirty="0"/>
              <a:t> all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, so </a:t>
            </a:r>
            <a:r>
              <a:rPr lang="de-DE" dirty="0" err="1"/>
              <a:t>it’s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written</a:t>
            </a:r>
            <a:r>
              <a:rPr lang="de-DE" dirty="0"/>
              <a:t> it.)</a:t>
            </a:r>
          </a:p>
          <a:p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hands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code </a:t>
            </a:r>
            <a:r>
              <a:rPr lang="de-DE" dirty="0" err="1"/>
              <a:t>usable</a:t>
            </a:r>
            <a:r>
              <a:rPr lang="de-DE" dirty="0"/>
              <a:t>?</a:t>
            </a:r>
          </a:p>
          <a:p>
            <a:r>
              <a:rPr lang="de-DE" dirty="0" err="1"/>
              <a:t>documentation</a:t>
            </a:r>
            <a:endParaRPr lang="de-DE" dirty="0"/>
          </a:p>
          <a:p>
            <a:r>
              <a:rPr lang="de-DE" dirty="0" err="1"/>
              <a:t>organisation</a:t>
            </a:r>
            <a:endParaRPr lang="de-DE" dirty="0"/>
          </a:p>
          <a:p>
            <a:r>
              <a:rPr lang="de-DE" dirty="0" err="1"/>
              <a:t>comments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90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topics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organising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code in a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way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0285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3D81C-23B4-948B-41EC-2B6CDB010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BB098E4-877A-ABC7-4106-DC9419FB86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886F2A9-0276-437D-B288-671967073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552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0;p2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1048725" y="3058624"/>
            <a:ext cx="4914001" cy="1159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561537"/>
            <a:ext cx="2133600" cy="4114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9;p4"/>
          <p:cNvSpPr/>
          <p:nvPr/>
        </p:nvSpPr>
        <p:spPr>
          <a:xfrm>
            <a:off x="617751" y="2235281"/>
            <a:ext cx="948000" cy="948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7091B4"/>
                </a:solidFill>
              </a:defRPr>
            </a:pPr>
            <a:endParaRPr/>
          </a:p>
        </p:txBody>
      </p:sp>
      <p:sp>
        <p:nvSpPr>
          <p:cNvPr id="21" name="Google Shape;20;p4"/>
          <p:cNvSpPr txBox="1"/>
          <p:nvPr/>
        </p:nvSpPr>
        <p:spPr>
          <a:xfrm>
            <a:off x="861799" y="2486680"/>
            <a:ext cx="459905" cy="4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 lnSpcReduction="10000"/>
          </a:bodyPr>
          <a:lstStyle>
            <a:lvl1pPr algn="ctr" defTabSz="813816">
              <a:defRPr sz="3115" b="1">
                <a:solidFill>
                  <a:schemeClr val="accent1"/>
                </a:solidFill>
              </a:defRPr>
            </a:lvl1pPr>
          </a:lstStyle>
          <a:p>
            <a:r>
              <a:t>?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748005" y="2129681"/>
            <a:ext cx="4949826" cy="11592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101597">
              <a:buClrTx/>
              <a:buSzTx/>
              <a:buFontTx/>
              <a:buNone/>
              <a:defRPr sz="40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Questions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561537"/>
            <a:ext cx="2133600" cy="4114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3;p3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1012800" y="2497750"/>
            <a:ext cx="4950001" cy="1159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12800" y="3678251"/>
            <a:ext cx="4950001" cy="784801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254000">
              <a:spcBef>
                <a:spcPts val="0"/>
              </a:spcBef>
              <a:buClrTx/>
              <a:buSzTx/>
              <a:buFontTx/>
              <a:buNone/>
            </a:lvl1pPr>
            <a:lvl2pPr marL="355600" indent="203200">
              <a:spcBef>
                <a:spcPts val="0"/>
              </a:spcBef>
              <a:buClrTx/>
              <a:buSzTx/>
              <a:buFontTx/>
              <a:buNone/>
            </a:lvl2pPr>
            <a:lvl3pPr marL="355600" indent="660400">
              <a:spcBef>
                <a:spcPts val="0"/>
              </a:spcBef>
              <a:buClrTx/>
              <a:buSzTx/>
              <a:buFontTx/>
              <a:buNone/>
            </a:lvl3pPr>
            <a:lvl4pPr marL="355600" indent="1117600">
              <a:spcBef>
                <a:spcPts val="0"/>
              </a:spcBef>
              <a:buClrTx/>
              <a:buSzTx/>
              <a:buFontTx/>
              <a:buNone/>
            </a:lvl4pPr>
            <a:lvl5pPr marL="355600" indent="1574800">
              <a:spcBef>
                <a:spcPts val="0"/>
              </a:spcBef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561537"/>
            <a:ext cx="2133600" cy="4114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28;p6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3594600" cy="25780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30192">
              <a:buSzPts val="1600"/>
              <a:defRPr sz="1600"/>
            </a:lvl1pPr>
            <a:lvl2pPr marL="914377" indent="-330192">
              <a:buSzPts val="1600"/>
              <a:defRPr sz="1600"/>
            </a:lvl2pPr>
            <a:lvl3pPr marL="1371565" indent="-330191">
              <a:buSzPts val="1600"/>
              <a:defRPr sz="1600"/>
            </a:lvl3pPr>
            <a:lvl4pPr marL="1828754" indent="-330192">
              <a:buSzPts val="1600"/>
              <a:defRPr sz="1600"/>
            </a:lvl4pPr>
            <a:lvl5pPr marL="2285943" indent="-330192">
              <a:buSzPts val="1600"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Google Shape;31;p6"/>
          <p:cNvSpPr txBox="1">
            <a:spLocks noGrp="1"/>
          </p:cNvSpPr>
          <p:nvPr>
            <p:ph type="body" sz="quarter" idx="21"/>
          </p:nvPr>
        </p:nvSpPr>
        <p:spPr>
          <a:xfrm>
            <a:off x="4680227" y="1868128"/>
            <a:ext cx="3594601" cy="25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30192">
              <a:buSzPts val="1600"/>
              <a:defRPr sz="1600"/>
            </a:pPr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09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41;p8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30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28;p6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3594600" cy="25780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30192">
              <a:buSzPts val="1600"/>
              <a:defRPr sz="1600"/>
            </a:lvl1pPr>
            <a:lvl2pPr marL="914377" indent="-330192">
              <a:buSzPts val="1600"/>
              <a:defRPr sz="1600"/>
            </a:lvl2pPr>
            <a:lvl3pPr marL="1371565" indent="-330191">
              <a:buSzPts val="1600"/>
              <a:defRPr sz="1600"/>
            </a:lvl3pPr>
            <a:lvl4pPr marL="1828754" indent="-330192">
              <a:buSzPts val="1600"/>
              <a:defRPr sz="1600"/>
            </a:lvl4pPr>
            <a:lvl5pPr marL="2285943" indent="-330192">
              <a:buSzPts val="1600"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Google Shape;31;p6"/>
          <p:cNvSpPr txBox="1">
            <a:spLocks noGrp="1"/>
          </p:cNvSpPr>
          <p:nvPr>
            <p:ph type="body" sz="quarter" idx="21"/>
          </p:nvPr>
        </p:nvSpPr>
        <p:spPr>
          <a:xfrm>
            <a:off x="4680227" y="1868128"/>
            <a:ext cx="3594601" cy="25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30192">
              <a:buSzPts val="1600"/>
              <a:defRPr sz="1600"/>
            </a:pPr>
            <a:endParaRPr/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51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34;p7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2366400" cy="24847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17492">
              <a:buSzPts val="1400"/>
              <a:defRPr sz="1400"/>
            </a:lvl1pPr>
            <a:lvl2pPr marL="914377" indent="-317492">
              <a:buSzPts val="1400"/>
              <a:defRPr sz="1400"/>
            </a:lvl2pPr>
            <a:lvl3pPr marL="1371565" indent="-317491">
              <a:buSzPts val="1400"/>
              <a:defRPr sz="1400"/>
            </a:lvl3pPr>
            <a:lvl4pPr marL="1828754" indent="-317492">
              <a:buSzPts val="1400"/>
              <a:defRPr sz="1400"/>
            </a:lvl4pPr>
            <a:lvl5pPr marL="2285943" indent="-317492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Google Shape;37;p7"/>
          <p:cNvSpPr txBox="1">
            <a:spLocks noGrp="1"/>
          </p:cNvSpPr>
          <p:nvPr>
            <p:ph type="body" sz="quarter" idx="21"/>
          </p:nvPr>
        </p:nvSpPr>
        <p:spPr>
          <a:xfrm>
            <a:off x="335673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161" name="Google Shape;38;p7"/>
          <p:cNvSpPr txBox="1">
            <a:spLocks noGrp="1"/>
          </p:cNvSpPr>
          <p:nvPr>
            <p:ph type="body" sz="quarter" idx="22"/>
          </p:nvPr>
        </p:nvSpPr>
        <p:spPr>
          <a:xfrm>
            <a:off x="584432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41;p8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72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b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3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60" r:id="rId5"/>
    <p:sldLayoutId id="2147483662" r:id="rId6"/>
    <p:sldLayoutId id="2147483663" r:id="rId7"/>
    <p:sldLayoutId id="2147483664" r:id="rId8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9pPr>
    </p:titleStyle>
    <p:bodyStyle>
      <a:lvl1pPr marL="45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▪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1pPr>
      <a:lvl2pPr marL="91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□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2pPr>
      <a:lvl3pPr marL="1371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□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3pPr>
      <a:lvl4pPr marL="1828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□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4pPr>
      <a:lvl5pPr marL="22860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○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5pPr>
      <a:lvl6pPr marL="2743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■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6pPr>
      <a:lvl7pPr marL="3200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●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7pPr>
      <a:lvl8pPr marL="3657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○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8pPr>
      <a:lvl9pPr marL="4114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■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58;p12"/>
          <p:cNvSpPr txBox="1">
            <a:spLocks noGrp="1"/>
          </p:cNvSpPr>
          <p:nvPr>
            <p:ph type="title"/>
          </p:nvPr>
        </p:nvSpPr>
        <p:spPr>
          <a:xfrm>
            <a:off x="1048723" y="551074"/>
            <a:ext cx="7174271" cy="3218590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rPr dirty="0" err="1"/>
              <a:t>Organising</a:t>
            </a:r>
            <a:r>
              <a:rPr lang="en-US" dirty="0"/>
              <a:t> </a:t>
            </a:r>
            <a:r>
              <a:rPr dirty="0"/>
              <a:t>code</a:t>
            </a:r>
            <a:br>
              <a:rPr lang="en-US" dirty="0"/>
            </a:br>
            <a:endParaRPr dirty="0"/>
          </a:p>
        </p:txBody>
      </p:sp>
      <p:sp>
        <p:nvSpPr>
          <p:cNvPr id="200" name="Google Shape;58;p12"/>
          <p:cNvSpPr txBox="1"/>
          <p:nvPr/>
        </p:nvSpPr>
        <p:spPr>
          <a:xfrm>
            <a:off x="1048723" y="3827475"/>
            <a:ext cx="7429104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24" tIns="91424" rIns="91424" bIns="91424" anchor="b">
            <a:spAutoFit/>
          </a:bodyPr>
          <a:lstStyle>
            <a:lvl1pPr>
              <a:defRPr sz="20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rPr lang="en-US" dirty="0"/>
              <a:t>TAM Retreat</a:t>
            </a:r>
            <a:r>
              <a:rPr dirty="0"/>
              <a:t> 202</a:t>
            </a:r>
            <a:r>
              <a:rPr lang="en-US" dirty="0"/>
              <a:t>5</a:t>
            </a:r>
          </a:p>
          <a:p>
            <a:r>
              <a:rPr lang="de-DE" dirty="0"/>
              <a:t>Pamela Hathway (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Jenni </a:t>
            </a:r>
            <a:r>
              <a:rPr lang="de-DE" dirty="0" err="1"/>
              <a:t>Rinker</a:t>
            </a:r>
            <a:r>
              <a:rPr lang="de-DE" dirty="0"/>
              <a:t>, Caterina </a:t>
            </a:r>
            <a:r>
              <a:rPr lang="de-DE" dirty="0" err="1"/>
              <a:t>Buizza</a:t>
            </a:r>
            <a:r>
              <a:rPr lang="de-DE" dirty="0"/>
              <a:t>)</a:t>
            </a:r>
            <a:endParaRPr dirty="0"/>
          </a:p>
        </p:txBody>
      </p:sp>
      <p:sp>
        <p:nvSpPr>
          <p:cNvPr id="202" name="= How to make your  code (more) usable"/>
          <p:cNvSpPr txBox="1"/>
          <p:nvPr/>
        </p:nvSpPr>
        <p:spPr>
          <a:xfrm>
            <a:off x="4510382" y="2704189"/>
            <a:ext cx="3584895" cy="95410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 b="1" i="1"/>
            </a:pPr>
            <a:r>
              <a:rPr dirty="0"/>
              <a:t>= </a:t>
            </a:r>
            <a:r>
              <a:rPr lang="en-US" dirty="0"/>
              <a:t>h</a:t>
            </a:r>
            <a:r>
              <a:rPr dirty="0"/>
              <a:t>ow to make your </a:t>
            </a:r>
            <a:br>
              <a:rPr dirty="0"/>
            </a:br>
            <a:r>
              <a:rPr dirty="0"/>
              <a:t>code (more) usable</a:t>
            </a:r>
          </a:p>
        </p:txBody>
      </p:sp>
      <p:pic>
        <p:nvPicPr>
          <p:cNvPr id="3" name="Grafik 2" descr="Ganze Pizza mit einfarbiger Füllung">
            <a:extLst>
              <a:ext uri="{FF2B5EF4-FFF2-40B4-BE49-F238E27FC236}">
                <a16:creationId xmlns:a16="http://schemas.microsoft.com/office/drawing/2014/main" id="{17946615-A525-DB1C-B9F8-CDC232B67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5476" y="551074"/>
            <a:ext cx="1582351" cy="158235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rug_girl_negative.gif" descr="shrug_girl_negative.gif">
            <a:extLst>
              <a:ext uri="{FF2B5EF4-FFF2-40B4-BE49-F238E27FC236}">
                <a16:creationId xmlns:a16="http://schemas.microsoft.com/office/drawing/2014/main" id="{4660E070-1EFD-BC58-6995-50D64CD6B68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597859" y="2340861"/>
            <a:ext cx="3948282" cy="2053107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9AC7BB6-D24C-8FEA-21F9-4DB456E4B6EB}"/>
              </a:ext>
            </a:extLst>
          </p:cNvPr>
          <p:cNvSpPr txBox="1"/>
          <p:nvPr/>
        </p:nvSpPr>
        <p:spPr>
          <a:xfrm>
            <a:off x="2824981" y="1350717"/>
            <a:ext cx="3494038" cy="9123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>
              <a:defRPr sz="40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Why bother?</a:t>
            </a:r>
          </a:p>
        </p:txBody>
      </p:sp>
    </p:spTree>
    <p:extLst>
      <p:ext uri="{BB962C8B-B14F-4D97-AF65-F5344CB8AC3E}">
        <p14:creationId xmlns:p14="http://schemas.microsoft.com/office/powerpoint/2010/main" val="154624767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5BC131-3AA8-1EF3-0ED4-DB05672DA6BF}"/>
              </a:ext>
            </a:extLst>
          </p:cNvPr>
          <p:cNvSpPr txBox="1">
            <a:spLocks/>
          </p:cNvSpPr>
          <p:nvPr/>
        </p:nvSpPr>
        <p:spPr>
          <a:xfrm>
            <a:off x="869151" y="0"/>
            <a:ext cx="2446543" cy="9123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9pPr>
          </a:lstStyle>
          <a:p>
            <a:pPr hangingPunct="1"/>
            <a:r>
              <a:rPr lang="en-US" dirty="0"/>
              <a:t>Our goal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616CC4D-C0E3-2A58-8FFF-530E6F16256E}"/>
              </a:ext>
            </a:extLst>
          </p:cNvPr>
          <p:cNvSpPr txBox="1">
            <a:spLocks/>
          </p:cNvSpPr>
          <p:nvPr/>
        </p:nvSpPr>
        <p:spPr>
          <a:xfrm>
            <a:off x="869151" y="845032"/>
            <a:ext cx="7707721" cy="3753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marL="457189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▪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1pPr>
            <a:lvl2pPr marL="914377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□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2pPr>
            <a:lvl3pPr marL="1371565" marR="0" indent="-317491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□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3pPr>
            <a:lvl4pPr marL="1828754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□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4pPr>
            <a:lvl5pPr marL="2285943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○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5pPr>
            <a:lvl6pPr marL="274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■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6pPr>
            <a:lvl7pPr marL="3200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●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7pPr>
            <a:lvl8pPr marL="3657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○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8pPr>
            <a:lvl9pPr marL="4114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■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Local importing</a:t>
            </a:r>
          </a:p>
          <a:p>
            <a:pPr marL="457188" lvl="1" indent="0" hangingPunct="1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Wingdings" pitchFamily="2" charset="2"/>
              </a:rPr>
              <a:t></a:t>
            </a: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 review and best practices</a:t>
            </a:r>
          </a:p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ED72D9"/>
                </a:solidFill>
                <a:latin typeface="Avenir Heavy"/>
                <a:ea typeface="Avenir Heavy"/>
                <a:cs typeface="Avenir Heavy"/>
                <a:sym typeface="Avenir Heavy"/>
              </a:rPr>
              <a:t>Packages and editable installations</a:t>
            </a:r>
          </a:p>
          <a:p>
            <a:pPr marL="457188" lvl="1" indent="0" hangingPunct="1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ED72D9"/>
                </a:solidFill>
                <a:latin typeface="Avenir Heavy"/>
                <a:ea typeface="Avenir Heavy"/>
                <a:cs typeface="Avenir Heavy"/>
                <a:sym typeface="Wingdings" pitchFamily="2" charset="2"/>
              </a:rPr>
              <a:t></a:t>
            </a:r>
            <a:r>
              <a:rPr lang="en-US" dirty="0">
                <a:solidFill>
                  <a:srgbClr val="ED72D9"/>
                </a:solidFill>
                <a:latin typeface="Avenir Heavy"/>
                <a:ea typeface="Avenir Heavy"/>
                <a:cs typeface="Avenir Heavy"/>
                <a:sym typeface="Avenir Heavy"/>
              </a:rPr>
              <a:t> avoid importing errors</a:t>
            </a:r>
          </a:p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rPr>
              <a:t>Repo structure</a:t>
            </a:r>
          </a:p>
          <a:p>
            <a:pPr marL="457188" lvl="1" indent="0" hangingPunct="1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Wingdings" pitchFamily="2" charset="2"/>
              </a:rPr>
              <a:t></a:t>
            </a:r>
            <a:r>
              <a:rPr lang="en-US" dirty="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rPr>
              <a:t> organize folders and files in a standardized way</a:t>
            </a:r>
          </a:p>
          <a:p>
            <a:pPr marL="342900" lvl="0" indent="-342900" hangingPunct="1">
              <a:buFont typeface="+mj-lt"/>
              <a:buAutoNum type="arabicPeriod"/>
              <a:defRPr>
                <a:solidFill>
                  <a:srgbClr val="57A7B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2D6391"/>
                </a:solidFill>
                <a:latin typeface="Avenir Heavy"/>
                <a:sym typeface="Avenir Heavy"/>
              </a:rPr>
              <a:t>Accessibility</a:t>
            </a:r>
          </a:p>
          <a:p>
            <a:pPr marL="457188" lvl="1" indent="0" hangingPunct="1">
              <a:buNone/>
              <a:defRPr>
                <a:solidFill>
                  <a:srgbClr val="57A7B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2D6391"/>
                </a:solidFill>
                <a:latin typeface="Avenir Heavy"/>
                <a:ea typeface="Avenir Heavy"/>
                <a:cs typeface="Avenir Heavy"/>
                <a:sym typeface="Wingdings" pitchFamily="2" charset="2"/>
              </a:rPr>
              <a:t> make code more readable, understandable and usable</a:t>
            </a:r>
            <a:endParaRPr lang="en-US" dirty="0">
              <a:solidFill>
                <a:srgbClr val="57A7B5"/>
              </a:solidFill>
              <a:latin typeface="Avenir Heavy"/>
              <a:ea typeface="Avenir Heavy"/>
              <a:cs typeface="Avenir Heavy"/>
              <a:sym typeface="Avenir Heavy"/>
            </a:endParaRPr>
          </a:p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8B81D2"/>
                </a:solidFill>
                <a:latin typeface="Avenir Heavy"/>
                <a:ea typeface="Avenir Heavy"/>
                <a:cs typeface="Avenir Heavy"/>
                <a:sym typeface="Avenir Heavy"/>
              </a:rPr>
              <a:t>Environments</a:t>
            </a:r>
          </a:p>
          <a:p>
            <a:pPr marL="742938" lvl="1" indent="-285750" hangingPunct="1">
              <a:buFont typeface="Wingdings" pitchFamily="2" charset="2"/>
              <a:buChar char="à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8B81D2"/>
                </a:solidFill>
                <a:latin typeface="Avenir Heavy"/>
                <a:ea typeface="Avenir Heavy"/>
                <a:cs typeface="Avenir Heavy"/>
                <a:sym typeface="Avenir Heavy"/>
              </a:rPr>
              <a:t>avoid and alleviate package installation problems</a:t>
            </a:r>
          </a:p>
          <a:p>
            <a:pPr marL="457188" lvl="1" indent="0" hangingPunct="1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endParaRPr lang="en-US" dirty="0">
              <a:solidFill>
                <a:srgbClr val="8B81D2"/>
              </a:solidFill>
              <a:latin typeface="Avenir Heavy"/>
              <a:ea typeface="Avenir Heavy"/>
              <a:cs typeface="Avenir Heavy"/>
              <a:sym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332730390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1DECF-FF11-92FD-2BC3-23FEDD8DD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87CB2D-2469-6647-39CE-02497EAE8C57}"/>
              </a:ext>
            </a:extLst>
          </p:cNvPr>
          <p:cNvSpPr txBox="1">
            <a:spLocks/>
          </p:cNvSpPr>
          <p:nvPr/>
        </p:nvSpPr>
        <p:spPr>
          <a:xfrm>
            <a:off x="869150" y="0"/>
            <a:ext cx="3058273" cy="9123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9pPr>
          </a:lstStyle>
          <a:p>
            <a:pPr hangingPunct="1"/>
            <a:r>
              <a:rPr lang="en-US" dirty="0"/>
              <a:t>Limitations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0A622E8-0AF4-ABAA-3E4B-AA132C13CD2A}"/>
              </a:ext>
            </a:extLst>
          </p:cNvPr>
          <p:cNvSpPr txBox="1">
            <a:spLocks/>
          </p:cNvSpPr>
          <p:nvPr/>
        </p:nvSpPr>
        <p:spPr>
          <a:xfrm>
            <a:off x="869151" y="845032"/>
            <a:ext cx="7707721" cy="3753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marL="457189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▪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1pPr>
            <a:lvl2pPr marL="914377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□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2pPr>
            <a:lvl3pPr marL="1371565" marR="0" indent="-317491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□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3pPr>
            <a:lvl4pPr marL="1828754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□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4pPr>
            <a:lvl5pPr marL="2285943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○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5pPr>
            <a:lvl6pPr marL="274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■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6pPr>
            <a:lvl7pPr marL="3200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●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7pPr>
            <a:lvl8pPr marL="3657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○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8pPr>
            <a:lvl9pPr marL="4114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■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endParaRPr lang="en-US" dirty="0">
              <a:solidFill>
                <a:srgbClr val="3A81BA"/>
              </a:solidFill>
              <a:latin typeface="Avenir Heavy"/>
              <a:ea typeface="Avenir Heavy"/>
              <a:cs typeface="Avenir Heavy"/>
              <a:sym typeface="Avenir Heavy"/>
            </a:endParaRPr>
          </a:p>
          <a:p>
            <a:pPr marL="285750" indent="-285750" hangingPunct="1">
              <a:buFontTx/>
              <a:buChar char="-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the lecture was developed for Python</a:t>
            </a:r>
          </a:p>
          <a:p>
            <a:pPr marL="742938" lvl="1" indent="-285750" hangingPunct="1">
              <a:buFontTx/>
              <a:buChar char="-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however, the concepts hold for most other programming languages + you are likely to encounter Python in your future if you stay in academia/work with code </a:t>
            </a:r>
          </a:p>
          <a:p>
            <a:pPr marL="285750" indent="-285750" hangingPunct="1">
              <a:buFontTx/>
              <a:buChar char="-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in pairs</a:t>
            </a:r>
          </a:p>
          <a:p>
            <a:pPr marL="742938" lvl="1" indent="-285750" hangingPunct="1">
              <a:buFontTx/>
              <a:buChar char="-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all instructions are tailored towards Unix (Linux / Mac) </a:t>
            </a:r>
          </a:p>
          <a:p>
            <a:pPr marL="742938" lvl="1" indent="-285750" hangingPunct="1">
              <a:buFontTx/>
              <a:buChar char="-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we will pair </a:t>
            </a:r>
            <a:r>
              <a:rPr lang="en-US" dirty="0" err="1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programme</a:t>
            </a: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, so one person writes, and one person looks over their shoulder. Feel free to switch, especially if it is uncomfortable  </a:t>
            </a: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Wingdings" pitchFamily="2" charset="2"/>
              </a:rPr>
              <a:t></a:t>
            </a:r>
          </a:p>
          <a:p>
            <a:pPr marL="742938" lvl="1" indent="-285750" hangingPunct="1">
              <a:buFontTx/>
              <a:buChar char="-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endParaRPr lang="en-US" dirty="0">
              <a:solidFill>
                <a:srgbClr val="3A81BA"/>
              </a:solidFill>
              <a:latin typeface="Avenir Heavy"/>
              <a:ea typeface="Avenir Heavy"/>
              <a:cs typeface="Avenir Heavy"/>
              <a:sym typeface="Avenir Heavy"/>
            </a:endParaRPr>
          </a:p>
          <a:p>
            <a:pPr marL="285750" indent="-285750" hangingPunct="1">
              <a:buFontTx/>
              <a:buChar char="-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stickers</a:t>
            </a:r>
          </a:p>
          <a:p>
            <a:pPr marL="742938" lvl="1" indent="-285750" hangingPunct="1">
              <a:buFontTx/>
              <a:buChar char="-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put </a:t>
            </a:r>
            <a:r>
              <a:rPr lang="en-US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up the green </a:t>
            </a: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sticker, </a:t>
            </a:r>
            <a:r>
              <a:rPr lang="en-US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if you </a:t>
            </a: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are done with the main exercise. Keep working on the extra credit</a:t>
            </a:r>
            <a:endParaRPr lang="en-US" dirty="0">
              <a:solidFill>
                <a:srgbClr val="3A81BA"/>
              </a:solidFill>
              <a:latin typeface="Avenir Heavy"/>
              <a:ea typeface="Avenir Heavy"/>
              <a:cs typeface="Avenir Heavy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9589350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itle 2"/>
          <p:cNvSpPr txBox="1"/>
          <p:nvPr/>
        </p:nvSpPr>
        <p:spPr>
          <a:xfrm>
            <a:off x="1757197" y="2376555"/>
            <a:ext cx="7137423" cy="665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8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Importing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Jacquenetta template">
  <a:themeElements>
    <a:clrScheme name="Jacquenetta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Jacquenetta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acquenetta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Jacquenetta template">
  <a:themeElements>
    <a:clrScheme name="Jacquenetta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Jacquenetta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acquenetta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</Words>
  <Application>Microsoft Macintosh PowerPoint</Application>
  <PresentationFormat>Bildschirmpräsentation (16:9)</PresentationFormat>
  <Paragraphs>68</Paragraphs>
  <Slides>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Avenir Book</vt:lpstr>
      <vt:lpstr>Avenir Heavy</vt:lpstr>
      <vt:lpstr>Helvetica</vt:lpstr>
      <vt:lpstr>Wingdings</vt:lpstr>
      <vt:lpstr>Jacquenetta template</vt:lpstr>
      <vt:lpstr>Organising code 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Pamela Hathway</cp:lastModifiedBy>
  <cp:revision>46</cp:revision>
  <dcterms:modified xsi:type="dcterms:W3CDTF">2025-07-02T16:09:45Z</dcterms:modified>
</cp:coreProperties>
</file>