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72" r:id="rId2"/>
    <p:sldId id="377" r:id="rId3"/>
    <p:sldId id="382" r:id="rId4"/>
    <p:sldId id="281" r:id="rId5"/>
    <p:sldId id="296" r:id="rId6"/>
    <p:sldId id="280" r:id="rId7"/>
    <p:sldId id="278" r:id="rId8"/>
    <p:sldId id="356" r:id="rId9"/>
    <p:sldId id="357" r:id="rId10"/>
    <p:sldId id="293" r:id="rId11"/>
    <p:sldId id="359" r:id="rId12"/>
    <p:sldId id="360" r:id="rId13"/>
    <p:sldId id="371" r:id="rId14"/>
    <p:sldId id="373" r:id="rId15"/>
    <p:sldId id="294" r:id="rId16"/>
    <p:sldId id="346" r:id="rId17"/>
    <p:sldId id="297" r:id="rId18"/>
    <p:sldId id="304" r:id="rId19"/>
    <p:sldId id="385" r:id="rId20"/>
    <p:sldId id="386" r:id="rId21"/>
    <p:sldId id="387" r:id="rId22"/>
    <p:sldId id="388" r:id="rId23"/>
    <p:sldId id="390" r:id="rId24"/>
    <p:sldId id="384" r:id="rId25"/>
    <p:sldId id="383" r:id="rId26"/>
    <p:sldId id="339" r:id="rId27"/>
    <p:sldId id="368" r:id="rId28"/>
    <p:sldId id="362" r:id="rId2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81BA"/>
    <a:srgbClr val="ED72D9"/>
    <a:srgbClr val="57A7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7E6"/>
          </a:solidFill>
        </a:fill>
      </a:tcStyle>
    </a:wholeTbl>
    <a:band2H>
      <a:tcTxStyle/>
      <a:tcStyle>
        <a:tcBdr/>
        <a:fill>
          <a:solidFill>
            <a:srgbClr val="E7ECF3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AE2CD"/>
          </a:solidFill>
        </a:fill>
      </a:tcStyle>
    </a:wholeTbl>
    <a:band2H>
      <a:tcTxStyle/>
      <a:tcStyle>
        <a:tcBdr/>
        <a:fill>
          <a:solidFill>
            <a:srgbClr val="ED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CCCCC"/>
          </a:solidFill>
        </a:fill>
      </a:tcStyle>
    </a:wholeTbl>
    <a:band2H>
      <a:tcTxStyle/>
      <a:tcStyle>
        <a:tcBdr/>
        <a:fill>
          <a:solidFill>
            <a:srgbClr val="EEE7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2"/>
    <p:restoredTop sz="90447" autoAdjust="0"/>
  </p:normalViewPr>
  <p:slideViewPr>
    <p:cSldViewPr snapToGrid="0">
      <p:cViewPr varScale="1">
        <p:scale>
          <a:sx n="116" d="100"/>
          <a:sy n="116" d="100"/>
        </p:scale>
        <p:origin x="336" y="480"/>
      </p:cViewPr>
      <p:guideLst/>
    </p:cSldViewPr>
  </p:slideViewPr>
  <p:notesTextViewPr>
    <p:cViewPr>
      <p:scale>
        <a:sx n="130" d="100"/>
        <a:sy n="13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7" name="Shape 19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1857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441825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82359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2721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solve</a:t>
            </a:r>
            <a:r>
              <a:rPr lang="de-DE" dirty="0"/>
              <a:t> all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topics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organising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in a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way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00285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just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Jenni.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matter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.</a:t>
            </a:r>
          </a:p>
          <a:p>
            <a:r>
              <a:rPr lang="de-DE" dirty="0"/>
              <a:t>Like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wouldn‘t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directories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F27E7-3E4E-0C47-3251-09C433F37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80FAC31-BD17-FB9B-4FE8-1955ADE8F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8558D71-DCB6-012E-3383-B9063B0510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talked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just </a:t>
            </a:r>
            <a:r>
              <a:rPr lang="de-DE" dirty="0" err="1"/>
              <a:t>now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Jenni.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importing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in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 and </a:t>
            </a:r>
            <a:r>
              <a:rPr lang="de-DE" dirty="0" err="1"/>
              <a:t>found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reach</a:t>
            </a:r>
            <a:r>
              <a:rPr lang="de-DE" dirty="0"/>
              <a:t> </a:t>
            </a:r>
            <a:r>
              <a:rPr lang="de-DE" dirty="0" err="1"/>
              <a:t>limits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quickly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outside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directory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But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other</a:t>
            </a:r>
            <a:r>
              <a:rPr lang="de-DE" dirty="0"/>
              <a:t> </a:t>
            </a:r>
            <a:r>
              <a:rPr lang="de-DE" dirty="0" err="1"/>
              <a:t>things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place</a:t>
            </a:r>
            <a:r>
              <a:rPr lang="de-DE" dirty="0"/>
              <a:t> on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,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not matter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.</a:t>
            </a:r>
          </a:p>
          <a:p>
            <a:r>
              <a:rPr lang="de-DE" dirty="0"/>
              <a:t>Like </a:t>
            </a:r>
            <a:r>
              <a:rPr lang="de-DE" dirty="0" err="1"/>
              <a:t>core</a:t>
            </a:r>
            <a:r>
              <a:rPr lang="de-DE" dirty="0"/>
              <a:t> </a:t>
            </a:r>
            <a:r>
              <a:rPr lang="de-DE" dirty="0" err="1"/>
              <a:t>packages</a:t>
            </a:r>
            <a:endParaRPr lang="de-DE" dirty="0"/>
          </a:p>
          <a:p>
            <a:r>
              <a:rPr lang="de-DE" dirty="0"/>
              <a:t>and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packages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logical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tried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treated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accessed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anywhere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I </a:t>
            </a:r>
            <a:r>
              <a:rPr lang="de-DE" dirty="0" err="1"/>
              <a:t>wouldn‘t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when</a:t>
            </a:r>
            <a:r>
              <a:rPr lang="de-DE" dirty="0"/>
              <a:t> I </a:t>
            </a:r>
            <a:r>
              <a:rPr lang="de-DE" dirty="0" err="1"/>
              <a:t>try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my</a:t>
            </a:r>
            <a:r>
              <a:rPr lang="de-DE" dirty="0"/>
              <a:t> code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directories</a:t>
            </a:r>
            <a:r>
              <a:rPr lang="de-DE" dirty="0"/>
              <a:t>.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67149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15837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Shape 444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45" name="Shape 44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 sz="1100"/>
            </a:pPr>
            <a:r>
              <a:rPr lang="en-US" dirty="0"/>
              <a:t>A bit like buying a desk or wardrobe at Ikea vs a more high end furniture shop.</a:t>
            </a:r>
          </a:p>
          <a:p>
            <a:pPr>
              <a:defRPr sz="1100"/>
            </a:pPr>
            <a:endParaRPr lang="en-US" dirty="0"/>
          </a:p>
          <a:p>
            <a:pPr>
              <a:defRPr sz="1100"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/>
              <a:t>So I </a:t>
            </a:r>
            <a:r>
              <a:rPr lang="de-DE" dirty="0" err="1"/>
              <a:t>told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not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change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workflow</a:t>
            </a:r>
            <a:r>
              <a:rPr lang="de-DE" dirty="0"/>
              <a:t>, but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? I </a:t>
            </a:r>
            <a:r>
              <a:rPr lang="de-DE" dirty="0" err="1"/>
              <a:t>mean</a:t>
            </a:r>
            <a:r>
              <a:rPr lang="de-DE" dirty="0"/>
              <a:t>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don't</a:t>
            </a:r>
            <a:r>
              <a:rPr lang="de-DE" dirty="0"/>
              <a:t> :).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Indeed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none</a:t>
            </a:r>
            <a:r>
              <a:rPr lang="de-DE" dirty="0"/>
              <a:t>,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caveat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functions</a:t>
            </a:r>
            <a:r>
              <a:rPr lang="de-DE" dirty="0"/>
              <a:t> and code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jupyter</a:t>
            </a:r>
            <a:r>
              <a:rPr lang="de-DE" dirty="0"/>
              <a:t> </a:t>
            </a:r>
            <a:r>
              <a:rPr lang="de-DE" dirty="0" err="1"/>
              <a:t>notebooks</a:t>
            </a:r>
            <a:r>
              <a:rPr lang="de-DE" dirty="0"/>
              <a:t> and I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advise</a:t>
            </a:r>
            <a:r>
              <a:rPr lang="de-DE" dirty="0"/>
              <a:t> </a:t>
            </a:r>
            <a:r>
              <a:rPr lang="de-DE" dirty="0" err="1"/>
              <a:t>against</a:t>
            </a:r>
            <a:r>
              <a:rPr lang="de-DE" dirty="0"/>
              <a:t> it.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writing</a:t>
            </a:r>
            <a:r>
              <a:rPr lang="de-DE" dirty="0"/>
              <a:t> code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complicated</a:t>
            </a:r>
            <a:r>
              <a:rPr lang="de-DE" dirty="0"/>
              <a:t> </a:t>
            </a:r>
            <a:r>
              <a:rPr lang="de-DE" dirty="0" err="1"/>
              <a:t>enough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different </a:t>
            </a:r>
            <a:r>
              <a:rPr lang="de-DE" dirty="0" err="1"/>
              <a:t>files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well</a:t>
            </a:r>
            <a:r>
              <a:rPr lang="de-DE" dirty="0"/>
              <a:t> switch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modules</a:t>
            </a:r>
            <a:r>
              <a:rPr lang="de-DE" dirty="0"/>
              <a:t>. </a:t>
            </a:r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contact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anyone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faculty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know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an IDE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setup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37038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 </a:t>
            </a:r>
            <a:r>
              <a:rPr lang="de-DE" dirty="0" err="1"/>
              <a:t>don't</a:t>
            </a:r>
            <a:r>
              <a:rPr lang="de-DE" dirty="0"/>
              <a:t> just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believe</a:t>
            </a:r>
            <a:r>
              <a:rPr lang="de-DE" dirty="0"/>
              <a:t> </a:t>
            </a:r>
            <a:r>
              <a:rPr lang="de-DE" dirty="0" err="1"/>
              <a:t>me</a:t>
            </a:r>
            <a:r>
              <a:rPr lang="de-DE" dirty="0"/>
              <a:t>,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experience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nothing</a:t>
            </a:r>
            <a:r>
              <a:rPr lang="de-DE" dirty="0"/>
              <a:t> </a:t>
            </a:r>
            <a:r>
              <a:rPr lang="de-DE" dirty="0" err="1"/>
              <a:t>really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. So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do a </a:t>
            </a:r>
            <a:r>
              <a:rPr lang="de-DE" dirty="0" err="1"/>
              <a:t>very</a:t>
            </a:r>
            <a:r>
              <a:rPr lang="de-DE" dirty="0"/>
              <a:t> quick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play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brewing</a:t>
            </a:r>
            <a:r>
              <a:rPr lang="de-DE" dirty="0"/>
              <a:t>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just </a:t>
            </a:r>
            <a:r>
              <a:rPr lang="de-DE" dirty="0" err="1"/>
              <a:t>installed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The </a:t>
            </a:r>
            <a:r>
              <a:rPr lang="de-DE" dirty="0" err="1"/>
              <a:t>details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3</a:t>
            </a:r>
          </a:p>
          <a:p>
            <a:endParaRPr lang="de-DE" dirty="0"/>
          </a:p>
          <a:p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look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edit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brew_potions</a:t>
            </a:r>
            <a:r>
              <a:rPr lang="de-DE" dirty="0"/>
              <a:t>,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 and </a:t>
            </a:r>
            <a:r>
              <a:rPr lang="de-DE" dirty="0" err="1"/>
              <a:t>you</a:t>
            </a:r>
            <a:r>
              <a:rPr lang="de-DE" dirty="0"/>
              <a:t> ran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also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python_expert</a:t>
            </a:r>
            <a:r>
              <a:rPr lang="de-DE" dirty="0"/>
              <a:t> </a:t>
            </a:r>
            <a:r>
              <a:rPr lang="de-DE" dirty="0" err="1"/>
              <a:t>function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I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. </a:t>
            </a:r>
          </a:p>
          <a:p>
            <a:r>
              <a:rPr lang="de-DE" dirty="0"/>
              <a:t>Spoiler alert,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name</a:t>
            </a:r>
            <a:r>
              <a:rPr lang="de-DE" dirty="0"/>
              <a:t> == </a:t>
            </a:r>
            <a:r>
              <a:rPr lang="de-DE" dirty="0" err="1"/>
              <a:t>main</a:t>
            </a:r>
            <a:r>
              <a:rPr lang="de-DE" dirty="0"/>
              <a:t> block,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extra </a:t>
            </a:r>
            <a:r>
              <a:rPr lang="de-DE" dirty="0" err="1"/>
              <a:t>line</a:t>
            </a:r>
            <a:r>
              <a:rPr lang="de-DE" dirty="0"/>
              <a:t> </a:t>
            </a:r>
            <a:r>
              <a:rPr lang="de-DE" dirty="0" err="1"/>
              <a:t>here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potion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checked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Professor </a:t>
            </a:r>
            <a:r>
              <a:rPr lang="de-DE" dirty="0" err="1"/>
              <a:t>Snoope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So </a:t>
            </a:r>
            <a:r>
              <a:rPr lang="de-DE" dirty="0" err="1"/>
              <a:t>let's</a:t>
            </a:r>
            <a:r>
              <a:rPr lang="de-DE" dirty="0"/>
              <a:t>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ahead</a:t>
            </a:r>
            <a:r>
              <a:rPr lang="de-DE" dirty="0"/>
              <a:t> an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inspection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Remember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write</a:t>
            </a:r>
            <a:r>
              <a:rPr lang="de-DE" dirty="0"/>
              <a:t> code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do </a:t>
            </a:r>
            <a:r>
              <a:rPr lang="de-DE" dirty="0" err="1"/>
              <a:t>always</a:t>
            </a:r>
            <a:r>
              <a:rPr lang="de-DE" dirty="0"/>
              <a:t>.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supposed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code, </a:t>
            </a:r>
            <a:r>
              <a:rPr lang="de-DE" dirty="0" err="1"/>
              <a:t>don't</a:t>
            </a:r>
            <a:r>
              <a:rPr lang="de-DE" dirty="0"/>
              <a:t> </a:t>
            </a:r>
            <a:r>
              <a:rPr lang="de-DE" dirty="0" err="1"/>
              <a:t>think</a:t>
            </a:r>
            <a:r>
              <a:rPr lang="de-DE" dirty="0"/>
              <a:t> </a:t>
            </a:r>
            <a:r>
              <a:rPr lang="de-DE" dirty="0" err="1"/>
              <a:t>too</a:t>
            </a:r>
            <a:r>
              <a:rPr lang="de-DE" dirty="0"/>
              <a:t> </a:t>
            </a:r>
            <a:r>
              <a:rPr lang="de-DE" dirty="0" err="1"/>
              <a:t>much</a:t>
            </a:r>
            <a:r>
              <a:rPr lang="de-DE" dirty="0"/>
              <a:t>, just </a:t>
            </a:r>
            <a:r>
              <a:rPr lang="de-DE" dirty="0" err="1"/>
              <a:t>write</a:t>
            </a:r>
            <a:r>
              <a:rPr lang="de-DE" dirty="0"/>
              <a:t> a </a:t>
            </a:r>
            <a:r>
              <a:rPr lang="de-DE" dirty="0" err="1"/>
              <a:t>few</a:t>
            </a:r>
            <a:r>
              <a:rPr lang="de-DE" dirty="0"/>
              <a:t> </a:t>
            </a:r>
            <a:r>
              <a:rPr lang="de-DE" dirty="0" err="1"/>
              <a:t>lines</a:t>
            </a:r>
            <a:r>
              <a:rPr lang="de-DE" dirty="0"/>
              <a:t> and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complete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exercise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6018886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Go </a:t>
            </a:r>
            <a:r>
              <a:rPr lang="de-DE" dirty="0" err="1"/>
              <a:t>over</a:t>
            </a:r>
            <a:r>
              <a:rPr lang="de-DE" dirty="0"/>
              <a:t> a pull </a:t>
            </a:r>
            <a:r>
              <a:rPr lang="de-DE" dirty="0" err="1"/>
              <a:t>request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an </a:t>
            </a:r>
            <a:r>
              <a:rPr lang="de-DE" dirty="0" err="1"/>
              <a:t>editable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 – </a:t>
            </a:r>
            <a:r>
              <a:rPr lang="de-DE" dirty="0" err="1"/>
              <a:t>did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feel</a:t>
            </a:r>
            <a:r>
              <a:rPr lang="de-DE" dirty="0"/>
              <a:t> </a:t>
            </a:r>
            <a:r>
              <a:rPr lang="de-DE" dirty="0" err="1"/>
              <a:t>anything</a:t>
            </a:r>
            <a:r>
              <a:rPr lang="de-DE" dirty="0"/>
              <a:t> different?</a:t>
            </a:r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48552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changes</a:t>
            </a:r>
            <a:r>
              <a:rPr lang="de-DE" dirty="0"/>
              <a:t>, </a:t>
            </a:r>
            <a:r>
              <a:rPr lang="de-DE" dirty="0" err="1"/>
              <a:t>since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cannot</a:t>
            </a:r>
            <a:r>
              <a:rPr lang="de-DE" dirty="0"/>
              <a:t> just </a:t>
            </a: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code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pip</a:t>
            </a:r>
            <a:r>
              <a:rPr lang="de-DE" dirty="0"/>
              <a:t>,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 </a:t>
            </a:r>
            <a:r>
              <a:rPr lang="de-DE" dirty="0" err="1"/>
              <a:t>certain</a:t>
            </a:r>
            <a:r>
              <a:rPr lang="de-DE" dirty="0"/>
              <a:t> </a:t>
            </a:r>
            <a:r>
              <a:rPr lang="de-DE" dirty="0" err="1"/>
              <a:t>format</a:t>
            </a:r>
            <a:r>
              <a:rPr lang="de-DE" dirty="0"/>
              <a:t>.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will </a:t>
            </a:r>
            <a:r>
              <a:rPr lang="de-DE" dirty="0" err="1"/>
              <a:t>go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in a </a:t>
            </a:r>
            <a:r>
              <a:rPr lang="de-DE" dirty="0" err="1"/>
              <a:t>minute</a:t>
            </a:r>
            <a:r>
              <a:rPr lang="de-DE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3814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9;p4"/>
          <p:cNvSpPr/>
          <p:nvPr/>
        </p:nvSpPr>
        <p:spPr>
          <a:xfrm>
            <a:off x="617751" y="2235281"/>
            <a:ext cx="948000" cy="948000"/>
          </a:xfrm>
          <a:prstGeom prst="rect">
            <a:avLst/>
          </a:prstGeom>
          <a:solidFill>
            <a:srgbClr val="FFFFFF"/>
          </a:solidFill>
          <a:ln w="25400">
            <a:solidFill>
              <a:schemeClr val="accent1"/>
            </a:solidFill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txBody>
          <a:bodyPr lIns="45719" rIns="45719" anchor="ctr"/>
          <a:lstStyle/>
          <a:p>
            <a:pPr>
              <a:defRPr>
                <a:solidFill>
                  <a:srgbClr val="7091B4"/>
                </a:solidFill>
              </a:defRPr>
            </a:pPr>
            <a:endParaRPr/>
          </a:p>
        </p:txBody>
      </p:sp>
      <p:sp>
        <p:nvSpPr>
          <p:cNvPr id="21" name="Google Shape;20;p4"/>
          <p:cNvSpPr txBox="1"/>
          <p:nvPr/>
        </p:nvSpPr>
        <p:spPr>
          <a:xfrm>
            <a:off x="861799" y="2486680"/>
            <a:ext cx="459905" cy="44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>
            <a:normAutofit lnSpcReduction="10000"/>
          </a:bodyPr>
          <a:lstStyle>
            <a:lvl1pPr algn="ctr" defTabSz="813816">
              <a:defRPr sz="3115" b="1">
                <a:solidFill>
                  <a:schemeClr val="accent1"/>
                </a:solidFill>
              </a:defRPr>
            </a:lvl1pPr>
          </a:lstStyle>
          <a:p>
            <a:r>
              <a:t>?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21"/>
          </p:nvPr>
        </p:nvSpPr>
        <p:spPr>
          <a:xfrm>
            <a:off x="1748005" y="2129681"/>
            <a:ext cx="4949826" cy="115920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101597">
              <a:buClrTx/>
              <a:buSzTx/>
              <a:buFontTx/>
              <a:buNone/>
              <a:defRPr sz="40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t>Questions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5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0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1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63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7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72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13;p3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1" name="Title Text"/>
          <p:cNvSpPr txBox="1">
            <a:spLocks noGrp="1"/>
          </p:cNvSpPr>
          <p:nvPr>
            <p:ph type="title"/>
          </p:nvPr>
        </p:nvSpPr>
        <p:spPr>
          <a:xfrm>
            <a:off x="1012800" y="2497750"/>
            <a:ext cx="4950001" cy="1159801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3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12800" y="3678251"/>
            <a:ext cx="4950001" cy="784801"/>
          </a:xfrm>
          <a:prstGeom prst="rect">
            <a:avLst/>
          </a:prstGeom>
        </p:spPr>
        <p:txBody>
          <a:bodyPr>
            <a:normAutofit/>
          </a:bodyPr>
          <a:lstStyle>
            <a:lvl1pPr marL="355600" indent="-254000">
              <a:spcBef>
                <a:spcPts val="0"/>
              </a:spcBef>
              <a:buClrTx/>
              <a:buSzTx/>
              <a:buFontTx/>
              <a:buNone/>
            </a:lvl1pPr>
            <a:lvl2pPr marL="355600" indent="203200">
              <a:spcBef>
                <a:spcPts val="0"/>
              </a:spcBef>
              <a:buClrTx/>
              <a:buSzTx/>
              <a:buFontTx/>
              <a:buNone/>
            </a:lvl2pPr>
            <a:lvl3pPr marL="355600" indent="660400">
              <a:spcBef>
                <a:spcPts val="0"/>
              </a:spcBef>
              <a:buClrTx/>
              <a:buSzTx/>
              <a:buFontTx/>
              <a:buNone/>
            </a:lvl3pPr>
            <a:lvl4pPr marL="355600" indent="1117600">
              <a:spcBef>
                <a:spcPts val="0"/>
              </a:spcBef>
              <a:buClrTx/>
              <a:buSzTx/>
              <a:buFontTx/>
              <a:buNone/>
            </a:lvl4pPr>
            <a:lvl5pPr marL="355600" indent="1574800">
              <a:spcBef>
                <a:spcPts val="0"/>
              </a:spcBef>
              <a:buClrTx/>
              <a:buSzTx/>
              <a:buFontTx/>
              <a:buNone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561537"/>
            <a:ext cx="2133600" cy="41145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4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grpSp>
        <p:nvGrpSpPr>
          <p:cNvPr id="48" name="Google Shape;402;p38"/>
          <p:cNvGrpSpPr/>
          <p:nvPr/>
        </p:nvGrpSpPr>
        <p:grpSpPr>
          <a:xfrm>
            <a:off x="7564580" y="739493"/>
            <a:ext cx="715563" cy="694115"/>
            <a:chOff x="0" y="48"/>
            <a:chExt cx="715561" cy="694113"/>
          </a:xfrm>
        </p:grpSpPr>
        <p:sp>
          <p:nvSpPr>
            <p:cNvPr id="44" name="Google Shape;403;p38"/>
            <p:cNvSpPr/>
            <p:nvPr/>
          </p:nvSpPr>
          <p:spPr>
            <a:xfrm>
              <a:off x="0" y="589531"/>
              <a:ext cx="347618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4913"/>
                  </a:lnTo>
                  <a:lnTo>
                    <a:pt x="65" y="6380"/>
                  </a:lnTo>
                  <a:lnTo>
                    <a:pt x="192" y="7615"/>
                  </a:lnTo>
                  <a:lnTo>
                    <a:pt x="381" y="8590"/>
                  </a:lnTo>
                  <a:lnTo>
                    <a:pt x="635" y="9574"/>
                  </a:lnTo>
                  <a:lnTo>
                    <a:pt x="1014" y="10308"/>
                  </a:lnTo>
                  <a:lnTo>
                    <a:pt x="1457" y="10559"/>
                  </a:lnTo>
                  <a:lnTo>
                    <a:pt x="1901" y="10308"/>
                  </a:lnTo>
                  <a:lnTo>
                    <a:pt x="3358" y="8590"/>
                  </a:lnTo>
                  <a:lnTo>
                    <a:pt x="4308" y="7856"/>
                  </a:lnTo>
                  <a:lnTo>
                    <a:pt x="5384" y="6872"/>
                  </a:lnTo>
                  <a:lnTo>
                    <a:pt x="6587" y="6138"/>
                  </a:lnTo>
                  <a:lnTo>
                    <a:pt x="7855" y="5646"/>
                  </a:lnTo>
                  <a:lnTo>
                    <a:pt x="9313" y="5154"/>
                  </a:lnTo>
                  <a:lnTo>
                    <a:pt x="10832" y="4913"/>
                  </a:lnTo>
                  <a:lnTo>
                    <a:pt x="11971" y="5154"/>
                  </a:lnTo>
                  <a:lnTo>
                    <a:pt x="13050" y="5405"/>
                  </a:lnTo>
                  <a:lnTo>
                    <a:pt x="14061" y="6138"/>
                  </a:lnTo>
                  <a:lnTo>
                    <a:pt x="15013" y="6872"/>
                  </a:lnTo>
                  <a:lnTo>
                    <a:pt x="15900" y="7856"/>
                  </a:lnTo>
                  <a:lnTo>
                    <a:pt x="16722" y="8841"/>
                  </a:lnTo>
                  <a:lnTo>
                    <a:pt x="17420" y="10067"/>
                  </a:lnTo>
                  <a:lnTo>
                    <a:pt x="18115" y="11292"/>
                  </a:lnTo>
                  <a:lnTo>
                    <a:pt x="18685" y="12518"/>
                  </a:lnTo>
                  <a:lnTo>
                    <a:pt x="19256" y="13995"/>
                  </a:lnTo>
                  <a:lnTo>
                    <a:pt x="20205" y="16687"/>
                  </a:lnTo>
                  <a:lnTo>
                    <a:pt x="20965" y="19390"/>
                  </a:lnTo>
                  <a:lnTo>
                    <a:pt x="21600" y="21600"/>
                  </a:lnTo>
                  <a:lnTo>
                    <a:pt x="21600" y="16687"/>
                  </a:lnTo>
                  <a:lnTo>
                    <a:pt x="20965" y="14477"/>
                  </a:lnTo>
                  <a:lnTo>
                    <a:pt x="20205" y="11785"/>
                  </a:lnTo>
                  <a:lnTo>
                    <a:pt x="19256" y="9082"/>
                  </a:lnTo>
                  <a:lnTo>
                    <a:pt x="18685" y="7615"/>
                  </a:lnTo>
                  <a:lnTo>
                    <a:pt x="18115" y="6380"/>
                  </a:lnTo>
                  <a:lnTo>
                    <a:pt x="17420" y="5154"/>
                  </a:lnTo>
                  <a:lnTo>
                    <a:pt x="16722" y="3928"/>
                  </a:lnTo>
                  <a:lnTo>
                    <a:pt x="15900" y="2954"/>
                  </a:lnTo>
                  <a:lnTo>
                    <a:pt x="15013" y="1969"/>
                  </a:lnTo>
                  <a:lnTo>
                    <a:pt x="14061" y="1236"/>
                  </a:lnTo>
                  <a:lnTo>
                    <a:pt x="13050" y="492"/>
                  </a:lnTo>
                  <a:lnTo>
                    <a:pt x="11971" y="251"/>
                  </a:lnTo>
                  <a:lnTo>
                    <a:pt x="10832" y="0"/>
                  </a:lnTo>
                  <a:lnTo>
                    <a:pt x="9313" y="251"/>
                  </a:lnTo>
                  <a:lnTo>
                    <a:pt x="7855" y="743"/>
                  </a:lnTo>
                  <a:lnTo>
                    <a:pt x="6587" y="1236"/>
                  </a:lnTo>
                  <a:lnTo>
                    <a:pt x="5384" y="1969"/>
                  </a:lnTo>
                  <a:lnTo>
                    <a:pt x="4308" y="2954"/>
                  </a:lnTo>
                  <a:lnTo>
                    <a:pt x="3358" y="3687"/>
                  </a:lnTo>
                  <a:lnTo>
                    <a:pt x="1901" y="5405"/>
                  </a:lnTo>
                  <a:lnTo>
                    <a:pt x="1457" y="5646"/>
                  </a:lnTo>
                  <a:lnTo>
                    <a:pt x="1014" y="5405"/>
                  </a:lnTo>
                  <a:lnTo>
                    <a:pt x="635" y="4672"/>
                  </a:lnTo>
                  <a:lnTo>
                    <a:pt x="381" y="3687"/>
                  </a:lnTo>
                  <a:lnTo>
                    <a:pt x="192" y="2703"/>
                  </a:lnTo>
                  <a:lnTo>
                    <a:pt x="65" y="1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5" name="Google Shape;404;p38"/>
            <p:cNvSpPr/>
            <p:nvPr/>
          </p:nvSpPr>
          <p:spPr>
            <a:xfrm>
              <a:off x="367985" y="589531"/>
              <a:ext cx="347577" cy="104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769" y="0"/>
                  </a:moveTo>
                  <a:lnTo>
                    <a:pt x="9628" y="251"/>
                  </a:lnTo>
                  <a:lnTo>
                    <a:pt x="8551" y="492"/>
                  </a:lnTo>
                  <a:lnTo>
                    <a:pt x="7540" y="1236"/>
                  </a:lnTo>
                  <a:lnTo>
                    <a:pt x="6588" y="1969"/>
                  </a:lnTo>
                  <a:lnTo>
                    <a:pt x="5701" y="2954"/>
                  </a:lnTo>
                  <a:lnTo>
                    <a:pt x="4879" y="3928"/>
                  </a:lnTo>
                  <a:lnTo>
                    <a:pt x="3483" y="6380"/>
                  </a:lnTo>
                  <a:lnTo>
                    <a:pt x="2915" y="7615"/>
                  </a:lnTo>
                  <a:lnTo>
                    <a:pt x="2345" y="9082"/>
                  </a:lnTo>
                  <a:lnTo>
                    <a:pt x="1393" y="11785"/>
                  </a:lnTo>
                  <a:lnTo>
                    <a:pt x="633" y="14477"/>
                  </a:lnTo>
                  <a:lnTo>
                    <a:pt x="0" y="16687"/>
                  </a:lnTo>
                  <a:lnTo>
                    <a:pt x="0" y="21600"/>
                  </a:lnTo>
                  <a:lnTo>
                    <a:pt x="633" y="19390"/>
                  </a:lnTo>
                  <a:lnTo>
                    <a:pt x="1393" y="16687"/>
                  </a:lnTo>
                  <a:lnTo>
                    <a:pt x="2345" y="13995"/>
                  </a:lnTo>
                  <a:lnTo>
                    <a:pt x="2915" y="12518"/>
                  </a:lnTo>
                  <a:lnTo>
                    <a:pt x="3483" y="11292"/>
                  </a:lnTo>
                  <a:lnTo>
                    <a:pt x="4879" y="8841"/>
                  </a:lnTo>
                  <a:lnTo>
                    <a:pt x="5701" y="7856"/>
                  </a:lnTo>
                  <a:lnTo>
                    <a:pt x="6588" y="6872"/>
                  </a:lnTo>
                  <a:lnTo>
                    <a:pt x="7540" y="6138"/>
                  </a:lnTo>
                  <a:lnTo>
                    <a:pt x="8551" y="5405"/>
                  </a:lnTo>
                  <a:lnTo>
                    <a:pt x="9628" y="5154"/>
                  </a:lnTo>
                  <a:lnTo>
                    <a:pt x="10769" y="4913"/>
                  </a:lnTo>
                  <a:lnTo>
                    <a:pt x="12289" y="5154"/>
                  </a:lnTo>
                  <a:lnTo>
                    <a:pt x="13746" y="5646"/>
                  </a:lnTo>
                  <a:lnTo>
                    <a:pt x="15012" y="6138"/>
                  </a:lnTo>
                  <a:lnTo>
                    <a:pt x="16216" y="6872"/>
                  </a:lnTo>
                  <a:lnTo>
                    <a:pt x="17295" y="7856"/>
                  </a:lnTo>
                  <a:lnTo>
                    <a:pt x="18244" y="8590"/>
                  </a:lnTo>
                  <a:lnTo>
                    <a:pt x="19701" y="10308"/>
                  </a:lnTo>
                  <a:lnTo>
                    <a:pt x="20145" y="10559"/>
                  </a:lnTo>
                  <a:lnTo>
                    <a:pt x="20588" y="10308"/>
                  </a:lnTo>
                  <a:lnTo>
                    <a:pt x="20967" y="9574"/>
                  </a:lnTo>
                  <a:lnTo>
                    <a:pt x="21221" y="8590"/>
                  </a:lnTo>
                  <a:lnTo>
                    <a:pt x="21411" y="7615"/>
                  </a:lnTo>
                  <a:lnTo>
                    <a:pt x="21538" y="6380"/>
                  </a:lnTo>
                  <a:lnTo>
                    <a:pt x="21600" y="4913"/>
                  </a:lnTo>
                  <a:lnTo>
                    <a:pt x="21600" y="0"/>
                  </a:lnTo>
                  <a:lnTo>
                    <a:pt x="21538" y="1477"/>
                  </a:lnTo>
                  <a:lnTo>
                    <a:pt x="21411" y="2703"/>
                  </a:lnTo>
                  <a:lnTo>
                    <a:pt x="21221" y="3687"/>
                  </a:lnTo>
                  <a:lnTo>
                    <a:pt x="20967" y="4672"/>
                  </a:lnTo>
                  <a:lnTo>
                    <a:pt x="20588" y="5405"/>
                  </a:lnTo>
                  <a:lnTo>
                    <a:pt x="20145" y="5646"/>
                  </a:lnTo>
                  <a:lnTo>
                    <a:pt x="19701" y="5405"/>
                  </a:lnTo>
                  <a:lnTo>
                    <a:pt x="18244" y="3687"/>
                  </a:lnTo>
                  <a:lnTo>
                    <a:pt x="17295" y="2954"/>
                  </a:lnTo>
                  <a:lnTo>
                    <a:pt x="16216" y="1969"/>
                  </a:lnTo>
                  <a:lnTo>
                    <a:pt x="15012" y="1236"/>
                  </a:lnTo>
                  <a:lnTo>
                    <a:pt x="13746" y="743"/>
                  </a:lnTo>
                  <a:lnTo>
                    <a:pt x="12289" y="251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6" name="Google Shape;405;p38"/>
            <p:cNvSpPr/>
            <p:nvPr/>
          </p:nvSpPr>
          <p:spPr>
            <a:xfrm>
              <a:off x="0" y="48"/>
              <a:ext cx="347618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32" y="0"/>
                  </a:moveTo>
                  <a:lnTo>
                    <a:pt x="9313" y="39"/>
                  </a:lnTo>
                  <a:lnTo>
                    <a:pt x="7855" y="119"/>
                  </a:lnTo>
                  <a:lnTo>
                    <a:pt x="6398" y="317"/>
                  </a:lnTo>
                  <a:lnTo>
                    <a:pt x="4940" y="556"/>
                  </a:lnTo>
                  <a:lnTo>
                    <a:pt x="3613" y="873"/>
                  </a:lnTo>
                  <a:lnTo>
                    <a:pt x="2409" y="1231"/>
                  </a:lnTo>
                  <a:lnTo>
                    <a:pt x="1330" y="1588"/>
                  </a:lnTo>
                  <a:lnTo>
                    <a:pt x="887" y="1826"/>
                  </a:lnTo>
                  <a:lnTo>
                    <a:pt x="508" y="2024"/>
                  </a:lnTo>
                  <a:lnTo>
                    <a:pt x="319" y="2143"/>
                  </a:lnTo>
                  <a:lnTo>
                    <a:pt x="127" y="2343"/>
                  </a:lnTo>
                  <a:lnTo>
                    <a:pt x="65" y="2500"/>
                  </a:lnTo>
                  <a:lnTo>
                    <a:pt x="0" y="2699"/>
                  </a:lnTo>
                  <a:lnTo>
                    <a:pt x="0" y="18900"/>
                  </a:lnTo>
                  <a:lnTo>
                    <a:pt x="65" y="19139"/>
                  </a:lnTo>
                  <a:lnTo>
                    <a:pt x="192" y="19337"/>
                  </a:lnTo>
                  <a:lnTo>
                    <a:pt x="381" y="19495"/>
                  </a:lnTo>
                  <a:lnTo>
                    <a:pt x="635" y="19654"/>
                  </a:lnTo>
                  <a:lnTo>
                    <a:pt x="1014" y="19773"/>
                  </a:lnTo>
                  <a:lnTo>
                    <a:pt x="1457" y="19813"/>
                  </a:lnTo>
                  <a:lnTo>
                    <a:pt x="1901" y="19773"/>
                  </a:lnTo>
                  <a:lnTo>
                    <a:pt x="3358" y="19495"/>
                  </a:lnTo>
                  <a:lnTo>
                    <a:pt x="4308" y="19376"/>
                  </a:lnTo>
                  <a:lnTo>
                    <a:pt x="5384" y="19217"/>
                  </a:lnTo>
                  <a:lnTo>
                    <a:pt x="6587" y="19098"/>
                  </a:lnTo>
                  <a:lnTo>
                    <a:pt x="7855" y="19018"/>
                  </a:lnTo>
                  <a:lnTo>
                    <a:pt x="9313" y="18939"/>
                  </a:lnTo>
                  <a:lnTo>
                    <a:pt x="10832" y="18900"/>
                  </a:lnTo>
                  <a:lnTo>
                    <a:pt x="11971" y="18939"/>
                  </a:lnTo>
                  <a:lnTo>
                    <a:pt x="13050" y="18979"/>
                  </a:lnTo>
                  <a:lnTo>
                    <a:pt x="14061" y="19098"/>
                  </a:lnTo>
                  <a:lnTo>
                    <a:pt x="15013" y="19217"/>
                  </a:lnTo>
                  <a:lnTo>
                    <a:pt x="15900" y="19376"/>
                  </a:lnTo>
                  <a:lnTo>
                    <a:pt x="16722" y="19535"/>
                  </a:lnTo>
                  <a:lnTo>
                    <a:pt x="17420" y="19734"/>
                  </a:lnTo>
                  <a:lnTo>
                    <a:pt x="18115" y="19932"/>
                  </a:lnTo>
                  <a:lnTo>
                    <a:pt x="18685" y="20130"/>
                  </a:lnTo>
                  <a:lnTo>
                    <a:pt x="19256" y="20369"/>
                  </a:lnTo>
                  <a:lnTo>
                    <a:pt x="20205" y="20805"/>
                  </a:lnTo>
                  <a:lnTo>
                    <a:pt x="20965" y="21242"/>
                  </a:lnTo>
                  <a:lnTo>
                    <a:pt x="21600" y="21600"/>
                  </a:lnTo>
                  <a:lnTo>
                    <a:pt x="21600" y="3414"/>
                  </a:lnTo>
                  <a:lnTo>
                    <a:pt x="21473" y="3216"/>
                  </a:lnTo>
                  <a:lnTo>
                    <a:pt x="21346" y="3056"/>
                  </a:lnTo>
                  <a:lnTo>
                    <a:pt x="20840" y="2739"/>
                  </a:lnTo>
                  <a:lnTo>
                    <a:pt x="20143" y="2343"/>
                  </a:lnTo>
                  <a:lnTo>
                    <a:pt x="19318" y="1905"/>
                  </a:lnTo>
                  <a:lnTo>
                    <a:pt x="18369" y="1468"/>
                  </a:lnTo>
                  <a:lnTo>
                    <a:pt x="17230" y="992"/>
                  </a:lnTo>
                  <a:lnTo>
                    <a:pt x="16533" y="793"/>
                  </a:lnTo>
                  <a:lnTo>
                    <a:pt x="15900" y="595"/>
                  </a:lnTo>
                  <a:lnTo>
                    <a:pt x="15140" y="436"/>
                  </a:lnTo>
                  <a:lnTo>
                    <a:pt x="14378" y="278"/>
                  </a:lnTo>
                  <a:lnTo>
                    <a:pt x="13555" y="158"/>
                  </a:lnTo>
                  <a:lnTo>
                    <a:pt x="12669" y="78"/>
                  </a:lnTo>
                  <a:lnTo>
                    <a:pt x="11782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  <p:sp>
          <p:nvSpPr>
            <p:cNvPr id="47" name="Google Shape;406;p38"/>
            <p:cNvSpPr/>
            <p:nvPr/>
          </p:nvSpPr>
          <p:spPr>
            <a:xfrm>
              <a:off x="367985" y="48"/>
              <a:ext cx="347577" cy="64656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9820" y="0"/>
                  </a:moveTo>
                  <a:lnTo>
                    <a:pt x="8933" y="78"/>
                  </a:lnTo>
                  <a:lnTo>
                    <a:pt x="8046" y="158"/>
                  </a:lnTo>
                  <a:lnTo>
                    <a:pt x="7221" y="278"/>
                  </a:lnTo>
                  <a:lnTo>
                    <a:pt x="6461" y="436"/>
                  </a:lnTo>
                  <a:lnTo>
                    <a:pt x="5701" y="595"/>
                  </a:lnTo>
                  <a:lnTo>
                    <a:pt x="5068" y="793"/>
                  </a:lnTo>
                  <a:lnTo>
                    <a:pt x="4370" y="992"/>
                  </a:lnTo>
                  <a:lnTo>
                    <a:pt x="3232" y="1468"/>
                  </a:lnTo>
                  <a:lnTo>
                    <a:pt x="2280" y="1905"/>
                  </a:lnTo>
                  <a:lnTo>
                    <a:pt x="1458" y="2343"/>
                  </a:lnTo>
                  <a:lnTo>
                    <a:pt x="760" y="2739"/>
                  </a:lnTo>
                  <a:lnTo>
                    <a:pt x="254" y="3056"/>
                  </a:lnTo>
                  <a:lnTo>
                    <a:pt x="127" y="3216"/>
                  </a:lnTo>
                  <a:lnTo>
                    <a:pt x="0" y="3414"/>
                  </a:lnTo>
                  <a:lnTo>
                    <a:pt x="0" y="21600"/>
                  </a:lnTo>
                  <a:lnTo>
                    <a:pt x="633" y="21242"/>
                  </a:lnTo>
                  <a:lnTo>
                    <a:pt x="1393" y="20805"/>
                  </a:lnTo>
                  <a:lnTo>
                    <a:pt x="2345" y="20369"/>
                  </a:lnTo>
                  <a:lnTo>
                    <a:pt x="2915" y="20130"/>
                  </a:lnTo>
                  <a:lnTo>
                    <a:pt x="3483" y="19932"/>
                  </a:lnTo>
                  <a:lnTo>
                    <a:pt x="4879" y="19535"/>
                  </a:lnTo>
                  <a:lnTo>
                    <a:pt x="5701" y="19376"/>
                  </a:lnTo>
                  <a:lnTo>
                    <a:pt x="6588" y="19217"/>
                  </a:lnTo>
                  <a:lnTo>
                    <a:pt x="7540" y="19098"/>
                  </a:lnTo>
                  <a:lnTo>
                    <a:pt x="8551" y="18979"/>
                  </a:lnTo>
                  <a:lnTo>
                    <a:pt x="9628" y="18939"/>
                  </a:lnTo>
                  <a:lnTo>
                    <a:pt x="10769" y="18900"/>
                  </a:lnTo>
                  <a:lnTo>
                    <a:pt x="12289" y="18939"/>
                  </a:lnTo>
                  <a:lnTo>
                    <a:pt x="13746" y="19018"/>
                  </a:lnTo>
                  <a:lnTo>
                    <a:pt x="15012" y="19098"/>
                  </a:lnTo>
                  <a:lnTo>
                    <a:pt x="16216" y="19217"/>
                  </a:lnTo>
                  <a:lnTo>
                    <a:pt x="17295" y="19376"/>
                  </a:lnTo>
                  <a:lnTo>
                    <a:pt x="18244" y="19495"/>
                  </a:lnTo>
                  <a:lnTo>
                    <a:pt x="19701" y="19773"/>
                  </a:lnTo>
                  <a:lnTo>
                    <a:pt x="20145" y="19813"/>
                  </a:lnTo>
                  <a:lnTo>
                    <a:pt x="20588" y="19773"/>
                  </a:lnTo>
                  <a:lnTo>
                    <a:pt x="20967" y="19654"/>
                  </a:lnTo>
                  <a:lnTo>
                    <a:pt x="21221" y="19495"/>
                  </a:lnTo>
                  <a:lnTo>
                    <a:pt x="21411" y="19337"/>
                  </a:lnTo>
                  <a:lnTo>
                    <a:pt x="21538" y="19139"/>
                  </a:lnTo>
                  <a:lnTo>
                    <a:pt x="21600" y="18900"/>
                  </a:lnTo>
                  <a:lnTo>
                    <a:pt x="21600" y="2699"/>
                  </a:lnTo>
                  <a:lnTo>
                    <a:pt x="21538" y="2500"/>
                  </a:lnTo>
                  <a:lnTo>
                    <a:pt x="21476" y="2343"/>
                  </a:lnTo>
                  <a:lnTo>
                    <a:pt x="21284" y="2143"/>
                  </a:lnTo>
                  <a:lnTo>
                    <a:pt x="21094" y="2024"/>
                  </a:lnTo>
                  <a:lnTo>
                    <a:pt x="20716" y="1826"/>
                  </a:lnTo>
                  <a:lnTo>
                    <a:pt x="20272" y="1588"/>
                  </a:lnTo>
                  <a:lnTo>
                    <a:pt x="19193" y="1231"/>
                  </a:lnTo>
                  <a:lnTo>
                    <a:pt x="17990" y="873"/>
                  </a:lnTo>
                  <a:lnTo>
                    <a:pt x="16659" y="556"/>
                  </a:lnTo>
                  <a:lnTo>
                    <a:pt x="15204" y="317"/>
                  </a:lnTo>
                  <a:lnTo>
                    <a:pt x="13746" y="119"/>
                  </a:lnTo>
                  <a:lnTo>
                    <a:pt x="12289" y="39"/>
                  </a:lnTo>
                  <a:lnTo>
                    <a:pt x="10769" y="0"/>
                  </a:lnTo>
                  <a:close/>
                </a:path>
              </a:pathLst>
            </a:custGeom>
            <a:solidFill>
              <a:schemeClr val="accent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6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6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34;p7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4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2366400" cy="24847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17492">
              <a:buSzPts val="1400"/>
              <a:defRPr sz="1400"/>
            </a:lvl1pPr>
            <a:lvl2pPr marL="914377" indent="-317492">
              <a:buSzPts val="1400"/>
              <a:defRPr sz="1400"/>
            </a:lvl2pPr>
            <a:lvl3pPr marL="1371565" indent="-317491">
              <a:buSzPts val="1400"/>
              <a:defRPr sz="1400"/>
            </a:lvl3pPr>
            <a:lvl4pPr marL="1828754" indent="-317492">
              <a:buSzPts val="1400"/>
              <a:defRPr sz="1400"/>
            </a:lvl4pPr>
            <a:lvl5pPr marL="2285943" indent="-317492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Google Shape;37;p7"/>
          <p:cNvSpPr txBox="1">
            <a:spLocks noGrp="1"/>
          </p:cNvSpPr>
          <p:nvPr>
            <p:ph type="body" sz="quarter" idx="21"/>
          </p:nvPr>
        </p:nvSpPr>
        <p:spPr>
          <a:xfrm>
            <a:off x="335673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86" name="Google Shape;38;p7"/>
          <p:cNvSpPr txBox="1">
            <a:spLocks noGrp="1"/>
          </p:cNvSpPr>
          <p:nvPr>
            <p:ph type="body" sz="quarter" idx="22"/>
          </p:nvPr>
        </p:nvSpPr>
        <p:spPr>
          <a:xfrm>
            <a:off x="5844328" y="1868128"/>
            <a:ext cx="2366402" cy="248479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17492">
              <a:buSzPts val="1400"/>
              <a:defRPr sz="1400"/>
            </a:pPr>
            <a:endParaRPr/>
          </a:p>
        </p:txBody>
      </p:sp>
      <p:sp>
        <p:nvSpPr>
          <p:cNvPr id="8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23;p5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96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  <p:sp>
        <p:nvSpPr>
          <p:cNvPr id="9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69151" y="1868128"/>
            <a:ext cx="7405800" cy="2448798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55590"/>
            <a:lvl2pPr marL="914377" indent="-355590"/>
            <a:lvl3pPr marL="1371565" indent="-355590"/>
            <a:lvl4pPr marL="1828754" indent="-355590"/>
            <a:lvl5pPr marL="2285943" indent="-355591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0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7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09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41;p8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2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30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Title +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28;p6"/>
          <p:cNvSpPr/>
          <p:nvPr/>
        </p:nvSpPr>
        <p:spPr>
          <a:xfrm>
            <a:off x="198599" y="198599"/>
            <a:ext cx="8746802" cy="47607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  <a:moveTo>
                  <a:pt x="485" y="891"/>
                </a:moveTo>
                <a:lnTo>
                  <a:pt x="485" y="20709"/>
                </a:lnTo>
                <a:lnTo>
                  <a:pt x="21115" y="20709"/>
                </a:lnTo>
                <a:lnTo>
                  <a:pt x="21115" y="891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14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869151" y="1868128"/>
            <a:ext cx="3594600" cy="2578097"/>
          </a:xfrm>
          <a:prstGeom prst="rect">
            <a:avLst/>
          </a:prstGeom>
        </p:spPr>
        <p:txBody>
          <a:bodyPr>
            <a:normAutofit/>
          </a:bodyPr>
          <a:lstStyle>
            <a:lvl1pPr marL="457189" indent="-330192">
              <a:buSzPts val="1600"/>
              <a:defRPr sz="1600"/>
            </a:lvl1pPr>
            <a:lvl2pPr marL="914377" indent="-330192">
              <a:buSzPts val="1600"/>
              <a:defRPr sz="1600"/>
            </a:lvl2pPr>
            <a:lvl3pPr marL="1371565" indent="-330191">
              <a:buSzPts val="1600"/>
              <a:defRPr sz="1600"/>
            </a:lvl3pPr>
            <a:lvl4pPr marL="1828754" indent="-330192">
              <a:buSzPts val="1600"/>
              <a:defRPr sz="1600"/>
            </a:lvl4pPr>
            <a:lvl5pPr marL="2285943" indent="-330192">
              <a:buSzPts val="1600"/>
              <a:defRPr sz="1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9" name="Google Shape;31;p6"/>
          <p:cNvSpPr txBox="1">
            <a:spLocks noGrp="1"/>
          </p:cNvSpPr>
          <p:nvPr>
            <p:ph type="body" sz="quarter" idx="21"/>
          </p:nvPr>
        </p:nvSpPr>
        <p:spPr>
          <a:xfrm>
            <a:off x="4680227" y="1868128"/>
            <a:ext cx="3594601" cy="257809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189" indent="-330192">
              <a:buSzPts val="1600"/>
              <a:defRPr sz="1600"/>
            </a:pPr>
            <a:endParaRPr/>
          </a:p>
        </p:txBody>
      </p:sp>
      <p:sp>
        <p:nvSpPr>
          <p:cNvPr id="15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869151" y="847600"/>
            <a:ext cx="5092201" cy="912374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10632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b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60" r:id="rId8"/>
    <p:sldLayoutId id="2147483662" r:id="rId9"/>
    <p:sldLayoutId id="2147483663" r:id="rId10"/>
    <p:sldLayoutId id="2147483664" r:id="rId11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rgbClr val="000000"/>
          </a:solidFill>
          <a:uFillTx/>
          <a:latin typeface="Avenir Heavy"/>
          <a:ea typeface="Avenir Heavy"/>
          <a:cs typeface="Avenir Heavy"/>
          <a:sym typeface="Avenir Heavy"/>
        </a:defRPr>
      </a:lvl9pPr>
    </p:titleStyle>
    <p:bodyStyle>
      <a:lvl1pPr marL="457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▪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1pPr>
      <a:lvl2pPr marL="914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2pPr>
      <a:lvl3pPr marL="1371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3pPr>
      <a:lvl4pPr marL="1828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□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4pPr>
      <a:lvl5pPr marL="22860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5pPr>
      <a:lvl6pPr marL="27432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6pPr>
      <a:lvl7pPr marL="32004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●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7pPr>
      <a:lvl8pPr marL="36576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○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8pPr>
      <a:lvl9pPr marL="4114800" marR="0" indent="-355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SzPts val="2000"/>
        <a:buFont typeface="Helvetica"/>
        <a:buChar char="■"/>
        <a:tabLst/>
        <a:defRPr sz="2000" b="0" i="0" u="none" strike="noStrike" cap="none" spc="0" baseline="0">
          <a:solidFill>
            <a:srgbClr val="000000"/>
          </a:solidFill>
          <a:uFillTx/>
          <a:latin typeface="Avenir Book"/>
          <a:ea typeface="Avenir Book"/>
          <a:cs typeface="Avenir Book"/>
          <a:sym typeface="Avenir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Heavy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da-DK" dirty="0" err="1"/>
              <a:t>packages</a:t>
            </a:r>
            <a:r>
              <a:rPr lang="da-DK" dirty="0"/>
              <a:t> and </a:t>
            </a:r>
            <a:r>
              <a:rPr dirty="0"/>
              <a:t>editable installation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Title 1"/>
          <p:cNvSpPr txBox="1">
            <a:spLocks noGrp="1"/>
          </p:cNvSpPr>
          <p:nvPr>
            <p:ph type="title"/>
          </p:nvPr>
        </p:nvSpPr>
        <p:spPr>
          <a:xfrm>
            <a:off x="869150" y="0"/>
            <a:ext cx="5161538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Write your function</a:t>
            </a:r>
          </a:p>
        </p:txBody>
      </p:sp>
      <p:sp>
        <p:nvSpPr>
          <p:cNvPr id="723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8"/>
            <a:ext cx="7405801" cy="339146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  <a:p>
            <a:r>
              <a:rPr dirty="0"/>
              <a:t>Write </a:t>
            </a:r>
            <a:r>
              <a:rPr lang="en-US" dirty="0"/>
              <a:t>a new function that makes another pizza with your choice of toppings</a:t>
            </a:r>
            <a:br>
              <a:rPr dirty="0"/>
            </a:br>
            <a:endParaRPr dirty="0"/>
          </a:p>
          <a:p>
            <a:pPr marL="0" indent="101598">
              <a:buSzTx/>
              <a:buNone/>
            </a:pPr>
            <a:r>
              <a:rPr dirty="0"/>
              <a:t>Exercise: </a:t>
            </a:r>
          </a:p>
          <a:p>
            <a:r>
              <a:rPr dirty="0"/>
              <a:t>Follow the instructions in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Exercise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2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en-US" dirty="0">
                <a:latin typeface="Avenir Heavy"/>
                <a:ea typeface="Avenir Heavy"/>
                <a:cs typeface="Avenir Heavy"/>
                <a:sym typeface="Avenir Heavy"/>
              </a:rPr>
              <a:t>Editable Installation Workflow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dirty="0"/>
              <a:t>to write a function to </a:t>
            </a:r>
            <a:r>
              <a:rPr lang="en-US" dirty="0"/>
              <a:t>bake your </a:t>
            </a:r>
            <a:r>
              <a:rPr lang="en-US" dirty="0" err="1"/>
              <a:t>favourite</a:t>
            </a:r>
            <a:r>
              <a:rPr lang="en-US" dirty="0"/>
              <a:t> pizza</a:t>
            </a:r>
          </a:p>
          <a:p>
            <a:endParaRPr lang="en-US" dirty="0"/>
          </a:p>
          <a:p>
            <a:pPr marL="101599" indent="0">
              <a:buNone/>
            </a:pPr>
            <a:r>
              <a:rPr lang="en-US" dirty="0"/>
              <a:t>(10 min)</a:t>
            </a:r>
            <a:endParaRPr dirty="0"/>
          </a:p>
        </p:txBody>
      </p:sp>
      <p:sp>
        <p:nvSpPr>
          <p:cNvPr id="724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26997" indent="0">
              <a:buSzPts val="1700"/>
              <a:buNone/>
              <a:defRPr sz="1700"/>
            </a:pPr>
            <a:endParaRPr lang="en-US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1907099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Notes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5879035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None* </a:t>
            </a:r>
            <a:r>
              <a:rPr lang="en-US" dirty="0">
                <a:solidFill>
                  <a:schemeClr val="accent6"/>
                </a:solidFill>
              </a:rPr>
              <a:t>**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r>
              <a:rPr lang="en-US" dirty="0"/>
              <a:t>* for developing code if you are used to working with .</a:t>
            </a:r>
            <a:r>
              <a:rPr lang="en-US" dirty="0" err="1"/>
              <a:t>py</a:t>
            </a:r>
            <a:r>
              <a:rPr lang="en-US" dirty="0"/>
              <a:t> files.</a:t>
            </a:r>
            <a:br>
              <a:rPr lang="en-US" dirty="0"/>
            </a:br>
            <a:r>
              <a:rPr lang="en-US" dirty="0"/>
              <a:t>(you won’t be able to use this if you only develop in </a:t>
            </a:r>
            <a:r>
              <a:rPr lang="en-US" dirty="0" err="1"/>
              <a:t>jupyter</a:t>
            </a:r>
            <a:r>
              <a:rPr lang="en-US" dirty="0"/>
              <a:t>)</a:t>
            </a:r>
          </a:p>
          <a:p>
            <a:pPr marL="126997" indent="0">
              <a:buSzPts val="1700"/>
              <a:buNone/>
              <a:defRPr sz="1700"/>
            </a:pPr>
            <a:r>
              <a:rPr lang="en-US" b="1" dirty="0">
                <a:solidFill>
                  <a:schemeClr val="accent6"/>
                </a:solidFill>
              </a:rPr>
              <a:t>** you will have to do some setup steps at the start and regular updates</a:t>
            </a:r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61105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/>
              <a:t>Changes to your workflow II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57858151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6000"/>
            <a:ext cx="7405698" cy="3829128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start with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start without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sz="1700" dirty="0">
                <a:sym typeface="Wingdings" pitchFamily="2" charset="2"/>
              </a:rPr>
              <a:t> for a small, short project (1-2 short files), a package setup might take longer </a:t>
            </a:r>
            <a:br>
              <a:rPr lang="en-US" sz="1700" dirty="0">
                <a:sym typeface="Wingdings" pitchFamily="2" charset="2"/>
              </a:rPr>
            </a:br>
            <a:r>
              <a:rPr lang="en-US" sz="1700" dirty="0">
                <a:sym typeface="Wingdings" pitchFamily="2" charset="2"/>
              </a:rPr>
              <a:t>(but it will still be much better to pick back up later)</a:t>
            </a:r>
            <a:endParaRPr lang="en-US" sz="1700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379910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Short projects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F9FE42DB-DEC5-93B1-2471-AD762DB9E1A0}"/>
              </a:ext>
            </a:extLst>
          </p:cNvPr>
          <p:cNvSpPr/>
          <p:nvPr/>
        </p:nvSpPr>
        <p:spPr>
          <a:xfrm>
            <a:off x="2109009" y="1275714"/>
            <a:ext cx="4229914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A66F850F-D254-20B0-33D6-DD820C8514A1}"/>
              </a:ext>
            </a:extLst>
          </p:cNvPr>
          <p:cNvGrpSpPr/>
          <p:nvPr/>
        </p:nvGrpSpPr>
        <p:grpSpPr>
          <a:xfrm>
            <a:off x="887777" y="1275714"/>
            <a:ext cx="1221232" cy="837165"/>
            <a:chOff x="887777" y="1275714"/>
            <a:chExt cx="1221232" cy="837165"/>
          </a:xfrm>
        </p:grpSpPr>
        <p:sp>
          <p:nvSpPr>
            <p:cNvPr id="2" name="Rechteck 1">
              <a:extLst>
                <a:ext uri="{FF2B5EF4-FFF2-40B4-BE49-F238E27FC236}">
                  <a16:creationId xmlns:a16="http://schemas.microsoft.com/office/drawing/2014/main" id="{094CBE69-0DCA-6B91-8015-F2800F412DA3}"/>
                </a:ext>
              </a:extLst>
            </p:cNvPr>
            <p:cNvSpPr/>
            <p:nvPr/>
          </p:nvSpPr>
          <p:spPr>
            <a:xfrm>
              <a:off x="1182353" y="1275714"/>
              <a:ext cx="926656" cy="24621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25400" cap="flat">
              <a:solidFill>
                <a:schemeClr val="accent6">
                  <a:lumMod val="60000"/>
                  <a:lumOff val="40000"/>
                </a:schemeClr>
              </a:solidFill>
              <a:prstDash val="solid"/>
              <a:round/>
            </a:ln>
            <a:effectLst>
              <a:outerShdw blurRad="38100" dist="23000" dir="5400000" rotWithShape="0">
                <a:srgbClr val="000000">
                  <a:alpha val="35000"/>
                </a:srgbClr>
              </a:outerShdw>
            </a:effectLst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de-DE" sz="1000" b="0" i="0" u="none" strike="noStrike" cap="none" spc="0" normalizeH="0" baseline="0" dirty="0" err="1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setup</a:t>
              </a:r>
              <a:endParaRPr kumimoji="0" lang="de-DE" sz="10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  <p:sp>
          <p:nvSpPr>
            <p:cNvPr id="3" name="Textfeld 2">
              <a:extLst>
                <a:ext uri="{FF2B5EF4-FFF2-40B4-BE49-F238E27FC236}">
                  <a16:creationId xmlns:a16="http://schemas.microsoft.com/office/drawing/2014/main" id="{9B28C25A-3763-80C2-486F-301BFE40C483}"/>
                </a:ext>
              </a:extLst>
            </p:cNvPr>
            <p:cNvSpPr txBox="1"/>
            <p:nvPr/>
          </p:nvSpPr>
          <p:spPr>
            <a:xfrm>
              <a:off x="887777" y="1528104"/>
              <a:ext cx="1188000" cy="584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up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folders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de-DE" sz="800" dirty="0" err="1"/>
                <a:t>set</a:t>
              </a:r>
              <a:r>
                <a:rPr lang="de-DE" sz="800" dirty="0"/>
                <a:t> </a:t>
              </a:r>
              <a:r>
                <a:rPr lang="de-DE" sz="800" dirty="0" err="1"/>
                <a:t>up</a:t>
              </a:r>
              <a:r>
                <a:rPr lang="de-DE" sz="800" dirty="0"/>
                <a:t> </a:t>
              </a:r>
              <a:r>
                <a:rPr lang="de-DE" sz="800" dirty="0" err="1"/>
                <a:t>special</a:t>
              </a:r>
              <a:r>
                <a:rPr lang="de-DE" sz="800" dirty="0"/>
                <a:t> </a:t>
              </a:r>
              <a:r>
                <a:rPr lang="de-DE" sz="800" dirty="0" err="1"/>
                <a:t>files</a:t>
              </a:r>
              <a:endParaRPr lang="de-DE" sz="800" dirty="0"/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set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up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new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.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py</a:t>
              </a: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 </a:t>
              </a:r>
              <a:r>
                <a:rPr kumimoji="0" lang="de-DE" sz="800" b="0" i="0" u="none" strike="noStrike" cap="none" spc="0" normalizeH="0" baseline="0" dirty="0" err="1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files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lang="de-DE" sz="800" dirty="0"/>
                <a:t>do </a:t>
              </a:r>
              <a:r>
                <a:rPr lang="de-DE" sz="800" dirty="0" err="1"/>
                <a:t>editable</a:t>
              </a:r>
              <a:r>
                <a:rPr lang="de-DE" sz="800" dirty="0"/>
                <a:t> </a:t>
              </a:r>
              <a:r>
                <a:rPr lang="de-DE" sz="800" dirty="0" err="1"/>
                <a:t>pip</a:t>
              </a:r>
              <a:r>
                <a:rPr lang="de-DE" sz="800" dirty="0"/>
                <a:t> </a:t>
              </a:r>
              <a:r>
                <a:rPr lang="de-DE" sz="800" dirty="0" err="1"/>
                <a:t>install</a:t>
              </a:r>
              <a:endParaRPr kumimoji="0" lang="de-DE" sz="8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endParaRPr>
            </a:p>
          </p:txBody>
        </p:sp>
      </p:grp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4E96643-8AD1-724C-7F70-30D8BDC83EC0}"/>
              </a:ext>
            </a:extLst>
          </p:cNvPr>
          <p:cNvGrpSpPr/>
          <p:nvPr/>
        </p:nvGrpSpPr>
        <p:grpSpPr>
          <a:xfrm>
            <a:off x="1136018" y="2141516"/>
            <a:ext cx="6871964" cy="215444"/>
            <a:chOff x="1136018" y="1838390"/>
            <a:chExt cx="6871964" cy="215444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6C4A13E-7FE3-007D-165A-840CBDA6B49B}"/>
                </a:ext>
              </a:extLst>
            </p:cNvPr>
            <p:cNvCxnSpPr/>
            <p:nvPr/>
          </p:nvCxnSpPr>
          <p:spPr>
            <a:xfrm>
              <a:off x="1136018" y="1858108"/>
              <a:ext cx="6779294" cy="0"/>
            </a:xfrm>
            <a:prstGeom prst="line">
              <a:avLst/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73D7E6-70F3-C37B-D558-EE8FDF32C76E}"/>
                </a:ext>
              </a:extLst>
            </p:cNvPr>
            <p:cNvSpPr txBox="1"/>
            <p:nvPr/>
          </p:nvSpPr>
          <p:spPr>
            <a:xfrm>
              <a:off x="6819982" y="1838390"/>
              <a:ext cx="11880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time</a:t>
              </a:r>
            </a:p>
          </p:txBody>
        </p:sp>
      </p:grpSp>
      <p:sp>
        <p:nvSpPr>
          <p:cNvPr id="4" name="Rechteck 3">
            <a:extLst>
              <a:ext uri="{FF2B5EF4-FFF2-40B4-BE49-F238E27FC236}">
                <a16:creationId xmlns:a16="http://schemas.microsoft.com/office/drawing/2014/main" id="{0C64D1FF-B482-5236-2E3B-3DAE9438288B}"/>
              </a:ext>
            </a:extLst>
          </p:cNvPr>
          <p:cNvSpPr/>
          <p:nvPr/>
        </p:nvSpPr>
        <p:spPr>
          <a:xfrm>
            <a:off x="1182353" y="3037921"/>
            <a:ext cx="4229914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</p:spTree>
    <p:extLst>
      <p:ext uri="{BB962C8B-B14F-4D97-AF65-F5344CB8AC3E}">
        <p14:creationId xmlns:p14="http://schemas.microsoft.com/office/powerpoint/2010/main" val="424263669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6000"/>
            <a:ext cx="7405698" cy="3897880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start with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dirty="0"/>
              <a:t>start without package setup</a:t>
            </a:r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sz="1700" dirty="0">
                <a:sym typeface="Wingdings" pitchFamily="2" charset="2"/>
              </a:rPr>
              <a:t> for a longer project, having a structure from the start will pay off!</a:t>
            </a:r>
            <a:br>
              <a:rPr lang="en-US" sz="1700" dirty="0">
                <a:sym typeface="Wingdings" pitchFamily="2" charset="2"/>
              </a:rPr>
            </a:br>
            <a:r>
              <a:rPr lang="en-US" sz="1700" dirty="0">
                <a:sym typeface="Wingdings" pitchFamily="2" charset="2"/>
              </a:rPr>
              <a:t>especially when you want to </a:t>
            </a:r>
            <a:r>
              <a:rPr lang="en-US" sz="1700" b="1" dirty="0">
                <a:sym typeface="Wingdings" pitchFamily="2" charset="2"/>
              </a:rPr>
              <a:t>share or publish your code</a:t>
            </a:r>
            <a:endParaRPr lang="en-US" sz="1700" b="1" dirty="0"/>
          </a:p>
          <a:p>
            <a:pPr indent="-330192">
              <a:buSzPts val="1700"/>
              <a:defRPr sz="1700"/>
            </a:pPr>
            <a:endParaRPr lang="en-US" dirty="0"/>
          </a:p>
        </p:txBody>
      </p:sp>
      <p:sp>
        <p:nvSpPr>
          <p:cNvPr id="524" name="Rechteck 523">
            <a:extLst>
              <a:ext uri="{FF2B5EF4-FFF2-40B4-BE49-F238E27FC236}">
                <a16:creationId xmlns:a16="http://schemas.microsoft.com/office/drawing/2014/main" id="{7A9D8F4F-9481-DE3A-4C27-8E41CFA3F075}"/>
              </a:ext>
            </a:extLst>
          </p:cNvPr>
          <p:cNvSpPr/>
          <p:nvPr/>
        </p:nvSpPr>
        <p:spPr>
          <a:xfrm>
            <a:off x="1136018" y="2796175"/>
            <a:ext cx="5601666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A4E96643-8AD1-724C-7F70-30D8BDC83EC0}"/>
              </a:ext>
            </a:extLst>
          </p:cNvPr>
          <p:cNvGrpSpPr/>
          <p:nvPr/>
        </p:nvGrpSpPr>
        <p:grpSpPr>
          <a:xfrm>
            <a:off x="1136018" y="1996519"/>
            <a:ext cx="6871964" cy="215444"/>
            <a:chOff x="1136018" y="1838390"/>
            <a:chExt cx="6871964" cy="215444"/>
          </a:xfrm>
        </p:grpSpPr>
        <p:cxnSp>
          <p:nvCxnSpPr>
            <p:cNvPr id="7" name="Gerade Verbindung 6">
              <a:extLst>
                <a:ext uri="{FF2B5EF4-FFF2-40B4-BE49-F238E27FC236}">
                  <a16:creationId xmlns:a16="http://schemas.microsoft.com/office/drawing/2014/main" id="{B6C4A13E-7FE3-007D-165A-840CBDA6B49B}"/>
                </a:ext>
              </a:extLst>
            </p:cNvPr>
            <p:cNvCxnSpPr/>
            <p:nvPr/>
          </p:nvCxnSpPr>
          <p:spPr>
            <a:xfrm>
              <a:off x="1136018" y="1858108"/>
              <a:ext cx="6779294" cy="0"/>
            </a:xfrm>
            <a:prstGeom prst="line">
              <a:avLst/>
            </a:prstGeom>
            <a:ln>
              <a:tailEnd type="triangl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E73D7E6-70F3-C37B-D558-EE8FDF32C76E}"/>
                </a:ext>
              </a:extLst>
            </p:cNvPr>
            <p:cNvSpPr txBox="1"/>
            <p:nvPr/>
          </p:nvSpPr>
          <p:spPr>
            <a:xfrm>
              <a:off x="6819982" y="1838390"/>
              <a:ext cx="1188000" cy="21544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wrap="square">
              <a:spAutoFit/>
            </a:bodyPr>
            <a:lstStyle/>
            <a:p>
              <a:pPr marR="0" algn="r" defTabSz="9144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</a:pPr>
              <a:r>
                <a:rPr kumimoji="0" lang="de-DE" sz="800" b="0" i="0" u="none" strike="noStrike" cap="none" spc="0" normalizeH="0" baseline="0" dirty="0">
                  <a:ln>
                    <a:noFill/>
                  </a:ln>
                  <a:effectLst/>
                  <a:uFillTx/>
                  <a:latin typeface="+mj-lt"/>
                  <a:ea typeface="+mj-ea"/>
                  <a:cs typeface="+mj-cs"/>
                  <a:sym typeface="Arial"/>
                </a:rPr>
                <a:t>time</a:t>
              </a:r>
            </a:p>
          </p:txBody>
        </p:sp>
      </p:grpSp>
      <p:sp>
        <p:nvSpPr>
          <p:cNvPr id="34" name="Rechteck 33">
            <a:extLst>
              <a:ext uri="{FF2B5EF4-FFF2-40B4-BE49-F238E27FC236}">
                <a16:creationId xmlns:a16="http://schemas.microsoft.com/office/drawing/2014/main" id="{E45BC446-59C7-7C6F-CA18-5C55F9F89A63}"/>
              </a:ext>
            </a:extLst>
          </p:cNvPr>
          <p:cNvSpPr/>
          <p:nvPr/>
        </p:nvSpPr>
        <p:spPr>
          <a:xfrm>
            <a:off x="1136018" y="1266311"/>
            <a:ext cx="41728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setup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41994090-D6F8-0FC6-38DA-A383C3E2F4BE}"/>
              </a:ext>
            </a:extLst>
          </p:cNvPr>
          <p:cNvSpPr/>
          <p:nvPr/>
        </p:nvSpPr>
        <p:spPr>
          <a:xfrm>
            <a:off x="1553307" y="1266311"/>
            <a:ext cx="4469358" cy="24621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5400" cap="flat">
            <a:solidFill>
              <a:schemeClr val="accent3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develop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89FA771E-0CA9-9381-D856-25AA261EE35A}"/>
              </a:ext>
            </a:extLst>
          </p:cNvPr>
          <p:cNvSpPr/>
          <p:nvPr/>
        </p:nvSpPr>
        <p:spPr>
          <a:xfrm>
            <a:off x="2394049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06C8C965-6268-F2C8-8E32-99EB58F202D9}"/>
              </a:ext>
            </a:extLst>
          </p:cNvPr>
          <p:cNvSpPr/>
          <p:nvPr/>
        </p:nvSpPr>
        <p:spPr>
          <a:xfrm>
            <a:off x="2879068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A2D7BFA7-8654-8201-08B1-1D908632B26B}"/>
              </a:ext>
            </a:extLst>
          </p:cNvPr>
          <p:cNvSpPr/>
          <p:nvPr/>
        </p:nvSpPr>
        <p:spPr>
          <a:xfrm>
            <a:off x="4210686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84C7CD35-5D44-D5F1-A942-A95B324270E0}"/>
              </a:ext>
            </a:extLst>
          </p:cNvPr>
          <p:cNvSpPr/>
          <p:nvPr/>
        </p:nvSpPr>
        <p:spPr>
          <a:xfrm>
            <a:off x="5140404" y="1266311"/>
            <a:ext cx="45719" cy="2462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5400" cap="flat">
            <a:solidFill>
              <a:schemeClr val="accent6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0" name="Rechteck 519">
            <a:extLst>
              <a:ext uri="{FF2B5EF4-FFF2-40B4-BE49-F238E27FC236}">
                <a16:creationId xmlns:a16="http://schemas.microsoft.com/office/drawing/2014/main" id="{37B241A0-4EA5-4D09-8174-ED83F36211C8}"/>
              </a:ext>
            </a:extLst>
          </p:cNvPr>
          <p:cNvSpPr/>
          <p:nvPr/>
        </p:nvSpPr>
        <p:spPr>
          <a:xfrm>
            <a:off x="2388924" y="2653703"/>
            <a:ext cx="417289" cy="553996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fix 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imports</a:t>
            </a: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1" name="Rechteck 520">
            <a:extLst>
              <a:ext uri="{FF2B5EF4-FFF2-40B4-BE49-F238E27FC236}">
                <a16:creationId xmlns:a16="http://schemas.microsoft.com/office/drawing/2014/main" id="{4ACF556F-5A60-CEE8-F3C9-CCA0C407E8A2}"/>
              </a:ext>
            </a:extLst>
          </p:cNvPr>
          <p:cNvSpPr/>
          <p:nvPr/>
        </p:nvSpPr>
        <p:spPr>
          <a:xfrm>
            <a:off x="3636481" y="2743266"/>
            <a:ext cx="592892" cy="400108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search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for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 code</a:t>
            </a:r>
          </a:p>
        </p:txBody>
      </p:sp>
      <p:sp>
        <p:nvSpPr>
          <p:cNvPr id="522" name="Rechteck 521">
            <a:extLst>
              <a:ext uri="{FF2B5EF4-FFF2-40B4-BE49-F238E27FC236}">
                <a16:creationId xmlns:a16="http://schemas.microsoft.com/office/drawing/2014/main" id="{E4A9CC10-C736-E2F2-78DE-836DC93561C3}"/>
              </a:ext>
            </a:extLst>
          </p:cNvPr>
          <p:cNvSpPr/>
          <p:nvPr/>
        </p:nvSpPr>
        <p:spPr>
          <a:xfrm>
            <a:off x="5100670" y="2657461"/>
            <a:ext cx="554406" cy="553996"/>
          </a:xfrm>
          <a:prstGeom prst="rect">
            <a:avLst/>
          </a:prstGeom>
          <a:solidFill>
            <a:schemeClr val="accent2"/>
          </a:solidFill>
          <a:ln w="25400" cap="flat">
            <a:solidFill>
              <a:schemeClr val="accent2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DE" sz="1000" dirty="0" err="1"/>
              <a:t>restructure</a:t>
            </a:r>
            <a:endParaRPr lang="de-DE" sz="1000" dirty="0"/>
          </a:p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000" b="0" i="0" u="none" strike="noStrike" cap="none" spc="0" normalizeH="0" baseline="0" dirty="0">
              <a:ln>
                <a:noFill/>
              </a:ln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523" name="Title 1">
            <a:extLst>
              <a:ext uri="{FF2B5EF4-FFF2-40B4-BE49-F238E27FC236}">
                <a16:creationId xmlns:a16="http://schemas.microsoft.com/office/drawing/2014/main" id="{F1ABC31A-71C4-DABC-E7C3-FAF9571A5B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6906686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Longer (=research) projects</a:t>
            </a:r>
            <a:endParaRPr dirty="0"/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BB0F48FE-7DC9-CFCE-5DE5-D68E6A3F1988}"/>
              </a:ext>
            </a:extLst>
          </p:cNvPr>
          <p:cNvSpPr/>
          <p:nvPr/>
        </p:nvSpPr>
        <p:spPr>
          <a:xfrm>
            <a:off x="6046487" y="1266159"/>
            <a:ext cx="495058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publish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9D31664B-1378-8CDF-2406-5CEFD20A728C}"/>
              </a:ext>
            </a:extLst>
          </p:cNvPr>
          <p:cNvSpPr/>
          <p:nvPr/>
        </p:nvSpPr>
        <p:spPr>
          <a:xfrm>
            <a:off x="6750710" y="2798773"/>
            <a:ext cx="2132879" cy="246219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25400" cap="flat">
            <a:solidFill>
              <a:schemeClr val="accent5">
                <a:lumMod val="60000"/>
                <a:lumOff val="40000"/>
              </a:schemeClr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publish (</a:t>
            </a:r>
            <a:r>
              <a:rPr kumimoji="0" lang="de-DE" sz="1000" b="0" i="0" u="none" strike="noStrike" cap="none" spc="0" normalizeH="0" baseline="0" dirty="0" err="1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restructure</a:t>
            </a:r>
            <a:r>
              <a:rPr kumimoji="0" lang="de-DE" sz="1000" b="0" i="0" u="none" strike="noStrike" cap="none" spc="0" normalizeH="0" baseline="0" dirty="0">
                <a:ln>
                  <a:noFill/>
                </a:ln>
                <a:effectLst/>
                <a:uFillTx/>
                <a:latin typeface="+mj-lt"/>
                <a:ea typeface="+mj-ea"/>
                <a:cs typeface="+mj-cs"/>
                <a:sym typeface="Arial"/>
              </a:rPr>
              <a:t>, fix)</a:t>
            </a:r>
          </a:p>
        </p:txBody>
      </p:sp>
    </p:spTree>
    <p:extLst>
      <p:ext uri="{BB962C8B-B14F-4D97-AF65-F5344CB8AC3E}">
        <p14:creationId xmlns:p14="http://schemas.microsoft.com/office/powerpoint/2010/main" val="30818633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4" grpId="0" animBg="1"/>
      <p:bldP spid="520" grpId="0" animBg="1"/>
      <p:bldP spid="521" grpId="0" animBg="1"/>
      <p:bldP spid="522" grpId="0" animBg="1"/>
      <p:bldP spid="2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700"/>
              <a:defRPr sz="17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Github</a:t>
            </a:r>
            <a:r>
              <a:rPr dirty="0"/>
              <a:t>/Gitlab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perfectly fine for publishing publication code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perfectly fine for hosting research group code</a:t>
            </a:r>
          </a:p>
          <a:p>
            <a:pPr lvl="1" indent="-330192">
              <a:buSzPts val="1700"/>
              <a:buChar char="▪"/>
              <a:defRPr sz="1700"/>
            </a:pPr>
            <a:endParaRPr dirty="0"/>
          </a:p>
          <a:p>
            <a:pPr indent="-330192">
              <a:buSzPts val="1700"/>
              <a:defRPr sz="1700"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 err="1"/>
              <a:t>PyPi</a:t>
            </a:r>
            <a:r>
              <a:rPr dirty="0"/>
              <a:t>: Python Package Index</a:t>
            </a:r>
          </a:p>
          <a:p>
            <a:pPr lvl="1" indent="-330192">
              <a:buSzPts val="1700"/>
              <a:buChar char="▪"/>
              <a:defRPr sz="1700"/>
            </a:pPr>
            <a:r>
              <a:rPr dirty="0"/>
              <a:t>If you want others to use your library, you must have your code on </a:t>
            </a:r>
            <a:r>
              <a:rPr dirty="0" err="1"/>
              <a:t>PyPi</a:t>
            </a:r>
            <a:r>
              <a:rPr dirty="0"/>
              <a:t> to make it easier for others to download and use it</a:t>
            </a:r>
          </a:p>
        </p:txBody>
      </p:sp>
      <p:sp>
        <p:nvSpPr>
          <p:cNvPr id="731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4225363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Publishing code</a:t>
            </a:r>
          </a:p>
        </p:txBody>
      </p:sp>
      <p:sp>
        <p:nvSpPr>
          <p:cNvPr id="732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A81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4FFE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package structure – required files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0691539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36799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rPr lang="de-DE" dirty="0"/>
              <a:t>Package </a:t>
            </a:r>
            <a:r>
              <a:rPr lang="de-DE" dirty="0" err="1"/>
              <a:t>structure</a:t>
            </a:r>
            <a:endParaRPr lang="de-DE" dirty="0"/>
          </a:p>
        </p:txBody>
      </p:sp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17</a:t>
            </a:fld>
            <a:endParaRPr/>
          </a:p>
        </p:txBody>
      </p:sp>
      <p:sp>
        <p:nvSpPr>
          <p:cNvPr id="410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3702850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Here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Python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structure</a:t>
            </a:r>
            <a:endParaRPr lang="de-DE" dirty="0"/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notice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?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familiar</a:t>
            </a:r>
            <a:r>
              <a:rPr lang="de-DE" dirty="0"/>
              <a:t> / </a:t>
            </a:r>
            <a:r>
              <a:rPr lang="de-DE" dirty="0" err="1"/>
              <a:t>unfamiliar</a:t>
            </a:r>
            <a:r>
              <a:rPr lang="de-DE" dirty="0"/>
              <a:t>?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584A5154-7CF6-DF89-75A9-E3D2708ECFC0}"/>
              </a:ext>
            </a:extLst>
          </p:cNvPr>
          <p:cNvSpPr txBox="1"/>
          <p:nvPr/>
        </p:nvSpPr>
        <p:spPr>
          <a:xfrm>
            <a:off x="5299147" y="159455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7606405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8F73032-B86F-E3D2-C374-3D1771454828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18</a:t>
            </a:fld>
            <a:endParaRPr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A539DB4-AFE8-2BDF-F329-EE38A41B5C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rPr lang="en-US" dirty="0"/>
              <a:t>Notes</a:t>
            </a:r>
            <a:endParaRPr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6D8A200-4910-1FF6-93FE-A84285F3794F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08676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A47CB-5BE1-4994-5701-F37FA86A8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8292B618-7622-4B2D-6BE8-B00FBBB7BE35}"/>
              </a:ext>
            </a:extLst>
          </p:cNvPr>
          <p:cNvSpPr txBox="1"/>
          <p:nvPr/>
        </p:nvSpPr>
        <p:spPr>
          <a:xfrm>
            <a:off x="5299147" y="1594559"/>
            <a:ext cx="3331029" cy="19543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my_project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package_name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__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analysis.py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constants.py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data_preprocessing.py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data_visualization.py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file_io.py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│   │   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models.py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itle 4">
            <a:extLst>
              <a:ext uri="{FF2B5EF4-FFF2-40B4-BE49-F238E27FC236}">
                <a16:creationId xmlns:a16="http://schemas.microsoft.com/office/drawing/2014/main" id="{61428BA9-71E0-AAF5-08C7-8FC017B9A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468172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Python package structure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A5A6FDF-8A5C-117F-5376-58E5F370904E}"/>
              </a:ext>
            </a:extLst>
          </p:cNvPr>
          <p:cNvSpPr txBox="1"/>
          <p:nvPr/>
        </p:nvSpPr>
        <p:spPr>
          <a:xfrm>
            <a:off x="8274851" y="4348065"/>
            <a:ext cx="391030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19</a:t>
            </a:fld>
            <a:endParaRPr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340D1B5-9568-31E0-9E43-1167F999D7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49" y="845999"/>
            <a:ext cx="4232239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Files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own </a:t>
            </a:r>
            <a:r>
              <a:rPr lang="de-DE" dirty="0" err="1"/>
              <a:t>use</a:t>
            </a:r>
            <a:r>
              <a:rPr lang="de-DE" dirty="0"/>
              <a:t>)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/ &lt;name-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package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1316702" lvl="2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16702" lvl="2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Modules</a:t>
            </a:r>
          </a:p>
          <a:p>
            <a:pPr marL="859514" lvl="1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pyproject.toml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87FCB9EC-60D9-EF6E-2134-DB216EF1EDE5}"/>
              </a:ext>
            </a:extLst>
          </p:cNvPr>
          <p:cNvSpPr/>
          <p:nvPr/>
        </p:nvSpPr>
        <p:spPr>
          <a:xfrm>
            <a:off x="5151255" y="1788091"/>
            <a:ext cx="2261550" cy="739352"/>
          </a:xfrm>
          <a:prstGeom prst="roundRect">
            <a:avLst/>
          </a:prstGeom>
          <a:noFill/>
          <a:ln w="57150" cap="flat">
            <a:solidFill>
              <a:schemeClr val="accent3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569189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6000"/>
            <a:ext cx="7405697" cy="329529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Code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that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we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can</a:t>
            </a:r>
            <a:r>
              <a:rPr lang="de-DE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import</a:t>
            </a:r>
            <a:endParaRPr lang="de-DE" dirty="0">
              <a:latin typeface="Avenir Book" panose="02000503020000020003" pitchFamily="2" charset="0"/>
              <a:ea typeface="Avenir Heavy"/>
              <a:cs typeface="Avenir Heavy"/>
              <a:sym typeface="Avenir Heavy"/>
            </a:endParaRPr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current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directory</a:t>
            </a:r>
            <a:endParaRPr lang="de-DE" dirty="0"/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core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dirty="0"/>
              <a:t> e.g. time, </a:t>
            </a:r>
            <a:r>
              <a:rPr lang="de-DE" dirty="0" err="1"/>
              <a:t>math</a:t>
            </a:r>
            <a:r>
              <a:rPr lang="de-DE" dirty="0"/>
              <a:t>, </a:t>
            </a:r>
            <a:r>
              <a:rPr lang="de-DE" dirty="0" err="1"/>
              <a:t>os</a:t>
            </a:r>
            <a:r>
              <a:rPr lang="de-DE" dirty="0"/>
              <a:t>, …</a:t>
            </a:r>
          </a:p>
          <a:p>
            <a:pPr marL="859514" lvl="1" indent="-334255" defTabSz="859536">
              <a:spcBef>
                <a:spcPts val="500"/>
              </a:spcBef>
              <a:buSzPts val="1800"/>
              <a:defRPr sz="1879"/>
            </a:pP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installed</a:t>
            </a:r>
            <a:r>
              <a:rPr lang="de-DE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dirty="0"/>
              <a:t> </a:t>
            </a:r>
            <a:br>
              <a:rPr lang="de-DE" dirty="0"/>
            </a:br>
            <a:r>
              <a:rPr lang="de-DE" dirty="0"/>
              <a:t>e.g. </a:t>
            </a:r>
            <a:r>
              <a:rPr lang="de-DE" dirty="0" err="1"/>
              <a:t>numpy</a:t>
            </a:r>
            <a:r>
              <a:rPr lang="de-DE" dirty="0"/>
              <a:t>, </a:t>
            </a:r>
            <a:r>
              <a:rPr lang="de-DE" dirty="0" err="1"/>
              <a:t>scipy</a:t>
            </a:r>
            <a:r>
              <a:rPr lang="de-DE" dirty="0"/>
              <a:t>, … </a:t>
            </a:r>
            <a:r>
              <a:rPr lang="de-DE" dirty="0" err="1"/>
              <a:t>installed</a:t>
            </a:r>
            <a:r>
              <a:rPr lang="de-DE" dirty="0"/>
              <a:t> via </a:t>
            </a:r>
            <a:r>
              <a:rPr lang="de-DE" dirty="0" err="1"/>
              <a:t>pip</a:t>
            </a:r>
            <a:r>
              <a:rPr lang="de-DE" dirty="0"/>
              <a:t> / </a:t>
            </a:r>
            <a:r>
              <a:rPr lang="de-DE" dirty="0" err="1"/>
              <a:t>conda</a:t>
            </a:r>
            <a:r>
              <a:rPr lang="de-DE" dirty="0"/>
              <a:t> / …</a:t>
            </a:r>
            <a:br>
              <a:rPr lang="de-DE" dirty="0"/>
            </a:br>
            <a:r>
              <a:rPr lang="de-DE" dirty="0"/>
              <a:t>(</a:t>
            </a:r>
            <a:r>
              <a:rPr lang="de-DE" dirty="0" err="1"/>
              <a:t>saved</a:t>
            </a:r>
            <a:r>
              <a:rPr lang="de-DE" dirty="0"/>
              <a:t> in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location</a:t>
            </a:r>
            <a:r>
              <a:rPr lang="de-DE" dirty="0"/>
              <a:t> </a:t>
            </a:r>
            <a:r>
              <a:rPr lang="de-DE" sz="1400" dirty="0"/>
              <a:t>e.g. /</a:t>
            </a:r>
            <a:r>
              <a:rPr lang="de-DE" sz="1400" dirty="0" err="1"/>
              <a:t>usr</a:t>
            </a:r>
            <a:r>
              <a:rPr lang="de-DE" sz="1400" dirty="0"/>
              <a:t>/lib64/python3.11/site-</a:t>
            </a:r>
            <a:r>
              <a:rPr lang="de-DE" sz="1400" dirty="0" err="1"/>
              <a:t>packages</a:t>
            </a:r>
            <a:r>
              <a:rPr lang="de-DE" sz="1400" dirty="0"/>
              <a:t>/</a:t>
            </a:r>
            <a:br>
              <a:rPr lang="de-DE" dirty="0"/>
            </a:br>
            <a:r>
              <a:rPr lang="de-DE" dirty="0"/>
              <a:t>on </a:t>
            </a:r>
            <a:r>
              <a:rPr lang="de-DE" dirty="0" err="1"/>
              <a:t>Pythonpath</a:t>
            </a:r>
            <a:r>
              <a:rPr lang="de-DE" dirty="0"/>
              <a:t> =&gt; Python </a:t>
            </a:r>
            <a:r>
              <a:rPr lang="de-DE" dirty="0" err="1"/>
              <a:t>can</a:t>
            </a:r>
            <a:r>
              <a:rPr lang="de-DE" dirty="0"/>
              <a:t> find </a:t>
            </a:r>
            <a:r>
              <a:rPr lang="de-DE" dirty="0" err="1"/>
              <a:t>it</a:t>
            </a:r>
            <a:r>
              <a:rPr lang="de-DE" dirty="0"/>
              <a:t>)</a:t>
            </a:r>
          </a:p>
          <a:p>
            <a:pPr marL="859514" lvl="1" indent="-334255" defTabSz="859536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endParaRPr lang="de-DE" dirty="0"/>
          </a:p>
          <a:p>
            <a:pPr marL="126997" indent="0">
              <a:buNone/>
            </a:pPr>
            <a:endParaRPr lang="de-DE" b="1" dirty="0">
              <a:solidFill>
                <a:srgbClr val="FFC000"/>
              </a:solidFill>
            </a:endParaRPr>
          </a:p>
          <a:p>
            <a:pPr marL="0" indent="0">
              <a:buClrTx/>
              <a:buSzTx/>
              <a:buFontTx/>
              <a:buNone/>
            </a:pPr>
            <a:endParaRPr dirty="0"/>
          </a:p>
        </p:txBody>
      </p:sp>
      <p:sp>
        <p:nvSpPr>
          <p:cNvPr id="4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54" name="Title 4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4041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Importable code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5978349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AF558-812E-D37C-3FA5-FE083352D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31CDD867-6737-EB90-0F51-EB3BAAED078E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20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F1C1D9-5A93-743B-2EEF-9B005434D8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t>pyproject.toml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852B09BA-51B5-8FA1-F4C1-BEB26D2FA3F7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r>
              <a:rPr dirty="0"/>
              <a:t>The </a:t>
            </a:r>
            <a:r>
              <a:rPr dirty="0" err="1"/>
              <a:t>pyproject.toml</a:t>
            </a:r>
            <a:r>
              <a:rPr dirty="0"/>
              <a:t> file holds static information </a:t>
            </a:r>
            <a:r>
              <a:rPr lang="en-US" dirty="0"/>
              <a:t>(meta data) </a:t>
            </a:r>
            <a:r>
              <a:rPr dirty="0"/>
              <a:t>about the package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general information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build information</a:t>
            </a:r>
          </a:p>
          <a:p>
            <a:pPr lvl="1" indent="-330192">
              <a:buSzPts val="1400"/>
              <a:defRPr sz="1400"/>
            </a:pPr>
            <a:r>
              <a:rPr lang="en-US" dirty="0"/>
              <a:t>dependencies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700C52-E3AD-954A-983A-C0C90F1BF952}"/>
              </a:ext>
            </a:extLst>
          </p:cNvPr>
          <p:cNvSpPr/>
          <p:nvPr/>
        </p:nvSpPr>
        <p:spPr>
          <a:xfrm>
            <a:off x="4463751" y="1429347"/>
            <a:ext cx="4150627" cy="2800767"/>
          </a:xfrm>
          <a:prstGeom prst="rect">
            <a:avLst/>
          </a:prstGeom>
          <a:noFill/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chemeClr val="tx1"/>
                </a:solidFill>
              </a:rPr>
              <a:t>[</a:t>
            </a:r>
            <a:r>
              <a:rPr sz="1100" b="1" dirty="0">
                <a:solidFill>
                  <a:schemeClr val="accent6"/>
                </a:solidFill>
              </a:rPr>
              <a:t>project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name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lang="en-US" sz="1100" b="1" dirty="0" err="1"/>
              <a:t>italianfood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/>
              <a:t>version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rgbClr val="CE9178"/>
                </a:solidFill>
              </a:rPr>
              <a:t>"0.1.0"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description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"a python package for </a:t>
            </a:r>
            <a:r>
              <a:rPr lang="en-US" sz="1100" b="1" dirty="0"/>
              <a:t>running an restaurant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authors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 [{</a:t>
            </a:r>
            <a:r>
              <a:rPr sz="1100" b="1" dirty="0">
                <a:solidFill>
                  <a:srgbClr val="569CD6"/>
                </a:solidFill>
              </a:rPr>
              <a:t>name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lang="en-US" sz="1100" b="1" dirty="0"/>
              <a:t>TAM</a:t>
            </a:r>
            <a:r>
              <a:rPr sz="1100" b="1" dirty="0"/>
              <a:t> </a:t>
            </a:r>
            <a:r>
              <a:rPr lang="en-US" sz="1100" b="1" dirty="0"/>
              <a:t>PIZZA</a:t>
            </a:r>
            <a:r>
              <a:rPr sz="1100" b="1" dirty="0"/>
              <a:t>"</a:t>
            </a:r>
            <a:r>
              <a:rPr lang="en-US" sz="1100" b="1" dirty="0">
                <a:solidFill>
                  <a:schemeClr val="tx1"/>
                </a:solidFill>
              </a:rPr>
              <a:t>,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rgbClr val="569CD6"/>
                </a:solidFill>
              </a:rPr>
              <a:t>email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/>
              <a:t>"</a:t>
            </a:r>
            <a:r>
              <a:rPr lang="en-US" sz="1100" b="1" dirty="0"/>
              <a:t>tam@</a:t>
            </a:r>
            <a:r>
              <a:rPr sz="1100" b="1" dirty="0"/>
              <a:t>@</a:t>
            </a:r>
            <a:r>
              <a:rPr lang="en-US" sz="1100" b="1" dirty="0" err="1"/>
              <a:t>pizza</a:t>
            </a:r>
            <a:r>
              <a:rPr sz="1100" b="1" dirty="0" err="1"/>
              <a:t>.ac.uk</a:t>
            </a:r>
            <a:r>
              <a:rPr sz="1100" b="1" dirty="0"/>
              <a:t>"</a:t>
            </a:r>
            <a:r>
              <a:rPr sz="1100" b="1" dirty="0">
                <a:solidFill>
                  <a:schemeClr val="tx1"/>
                </a:solidFill>
              </a:rPr>
              <a:t>}]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license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{</a:t>
            </a:r>
            <a:r>
              <a:rPr sz="1100" b="1" dirty="0">
                <a:solidFill>
                  <a:srgbClr val="569CD6"/>
                </a:solidFill>
              </a:rPr>
              <a:t>file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"LICENSE"</a:t>
            </a:r>
            <a:r>
              <a:rPr sz="1100" b="1" dirty="0">
                <a:solidFill>
                  <a:schemeClr val="tx1"/>
                </a:solidFill>
              </a:rPr>
              <a:t>}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readme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sz="1100" b="1" dirty="0" err="1"/>
              <a:t>README.md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/>
              <a:t>requires-python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rgbClr val="CE9178"/>
                </a:solidFill>
              </a:rPr>
              <a:t>"&gt;=3.</a:t>
            </a:r>
            <a:r>
              <a:rPr lang="en-US" sz="1100" b="1" dirty="0">
                <a:solidFill>
                  <a:srgbClr val="CE9178"/>
                </a:solidFill>
              </a:rPr>
              <a:t>12</a:t>
            </a:r>
            <a:r>
              <a:rPr sz="1100" b="1" dirty="0">
                <a:solidFill>
                  <a:srgbClr val="CE9178"/>
                </a:solidFill>
              </a:rPr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dependencies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 [</a:t>
            </a:r>
            <a:r>
              <a:rPr sz="1100" b="1" dirty="0"/>
              <a:t>"</a:t>
            </a:r>
            <a:r>
              <a:rPr sz="1100" b="1" dirty="0" err="1"/>
              <a:t>n</a:t>
            </a:r>
            <a:r>
              <a:rPr lang="en-US" sz="1100" b="1" dirty="0" err="1"/>
              <a:t>u</a:t>
            </a:r>
            <a:r>
              <a:rPr sz="1100" b="1" dirty="0" err="1"/>
              <a:t>mpy</a:t>
            </a:r>
            <a:r>
              <a:rPr sz="1100" b="1" dirty="0"/>
              <a:t>"</a:t>
            </a:r>
            <a:r>
              <a:rPr sz="1100" b="1" dirty="0">
                <a:solidFill>
                  <a:schemeClr val="tx1"/>
                </a:solidFill>
              </a:rPr>
              <a:t>,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"matplotlib &gt;= 3.0.0"</a:t>
            </a:r>
            <a:r>
              <a:rPr sz="1100" b="1" dirty="0">
                <a:solidFill>
                  <a:schemeClr val="tx1"/>
                </a:solidFill>
              </a:rPr>
              <a:t>,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lang="de-DE" sz="1100" b="1" dirty="0"/>
              <a:t>"</a:t>
            </a:r>
            <a:r>
              <a:rPr lang="de-DE" sz="1100" b="1" dirty="0" err="1"/>
              <a:t>pytest</a:t>
            </a:r>
            <a:r>
              <a:rPr sz="1100" b="1" dirty="0"/>
              <a:t>"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D4D4D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chemeClr val="tx1"/>
                </a:solidFill>
              </a:rPr>
              <a:t>[</a:t>
            </a:r>
            <a:r>
              <a:rPr sz="1100" b="1" dirty="0">
                <a:solidFill>
                  <a:schemeClr val="accent6"/>
                </a:solidFill>
              </a:rPr>
              <a:t>build-system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requires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 [</a:t>
            </a:r>
            <a:r>
              <a:rPr sz="1100" b="1" dirty="0"/>
              <a:t>"</a:t>
            </a:r>
            <a:r>
              <a:rPr sz="1100" b="1" dirty="0" err="1"/>
              <a:t>setuptools</a:t>
            </a:r>
            <a:r>
              <a:rPr sz="1100" b="1" dirty="0"/>
              <a:t>&gt;=42"</a:t>
            </a:r>
            <a:r>
              <a:rPr lang="en-US" sz="1100" b="1" dirty="0">
                <a:solidFill>
                  <a:schemeClr val="tx1"/>
                </a:solidFill>
              </a:rPr>
              <a:t>,</a:t>
            </a:r>
            <a:r>
              <a:rPr lang="en-US" sz="1100" b="1" dirty="0"/>
              <a:t> “wheel”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build-backend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sz="1100" b="1" dirty="0" err="1"/>
              <a:t>setuptools.build_meta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0520802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8D53-BB55-6812-DA83-712B8825E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883DDBC-4293-5897-34B6-FC7C1E65090F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21</a:t>
            </a:fld>
            <a:endParaRPr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49D8C84-74F6-31DB-EAD4-14F726B80F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3383904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>
            <a:lvl1pPr defTabSz="832104">
              <a:defRPr sz="3640"/>
            </a:lvl1pPr>
          </a:lstStyle>
          <a:p>
            <a:r>
              <a:t>pyproject.toml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FFD5264C-AEB6-A503-D4B5-2E160378959A}"/>
              </a:ext>
            </a:extLst>
          </p:cNvPr>
          <p:cNvSpPr txBox="1">
            <a:spLocks noGrp="1"/>
          </p:cNvSpPr>
          <p:nvPr>
            <p:ph type="body" sz="half" idx="1"/>
          </p:nvPr>
        </p:nvSpPr>
        <p:spPr>
          <a:xfrm>
            <a:off x="869150" y="845999"/>
            <a:ext cx="7448019" cy="3775947"/>
          </a:xfrm>
          <a:prstGeom prst="rect">
            <a:avLst/>
          </a:prstGeom>
        </p:spPr>
        <p:txBody>
          <a:bodyPr/>
          <a:lstStyle/>
          <a:p>
            <a:pPr indent="-330192">
              <a:buSzPts val="1400"/>
              <a:defRPr sz="1400"/>
            </a:pPr>
            <a:r>
              <a:rPr dirty="0"/>
              <a:t>The </a:t>
            </a:r>
            <a:r>
              <a:rPr dirty="0" err="1"/>
              <a:t>pyproject.toml</a:t>
            </a:r>
            <a:r>
              <a:rPr dirty="0"/>
              <a:t> file holds static information </a:t>
            </a:r>
            <a:r>
              <a:rPr lang="en-US" dirty="0"/>
              <a:t>(meta data) </a:t>
            </a:r>
            <a:r>
              <a:rPr dirty="0"/>
              <a:t>about the package</a:t>
            </a:r>
          </a:p>
          <a:p>
            <a:pPr indent="-330192">
              <a:buSzPts val="1400"/>
              <a:defRPr sz="1400"/>
            </a:pPr>
            <a:endParaRPr lang="en-US" dirty="0"/>
          </a:p>
          <a:p>
            <a:pPr indent="-330192" hangingPunct="1">
              <a:buSzPts val="1400"/>
              <a:defRPr sz="1400"/>
            </a:pPr>
            <a:r>
              <a:rPr lang="de-DE" sz="1400" b="1" u="sng" dirty="0" err="1"/>
              <a:t>Dependencies</a:t>
            </a:r>
            <a:r>
              <a:rPr lang="de-DE" sz="1400" b="1" u="sng" dirty="0"/>
              <a:t>:</a:t>
            </a:r>
          </a:p>
          <a:p>
            <a:pPr lvl="1" indent="-330192">
              <a:buSzPts val="1400"/>
              <a:defRPr sz="1400"/>
            </a:pPr>
            <a:r>
              <a:rPr lang="de-DE" sz="1400" dirty="0" err="1"/>
              <a:t>Declare</a:t>
            </a:r>
            <a:r>
              <a:rPr lang="de-DE" sz="1400" dirty="0"/>
              <a:t> </a:t>
            </a:r>
            <a:r>
              <a:rPr lang="de-DE" sz="1400" dirty="0" err="1"/>
              <a:t>what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import</a:t>
            </a:r>
            <a:r>
              <a:rPr lang="de-DE" sz="1400" dirty="0"/>
              <a:t> in </a:t>
            </a:r>
            <a:br>
              <a:rPr lang="de-DE" sz="1400" dirty="0"/>
            </a:br>
            <a:r>
              <a:rPr lang="de-DE" sz="1400" dirty="0" err="1"/>
              <a:t>the</a:t>
            </a:r>
            <a:r>
              <a:rPr lang="de-DE" sz="1400" dirty="0"/>
              <a:t> code </a:t>
            </a:r>
            <a:r>
              <a:rPr lang="de-DE" sz="1400" dirty="0">
                <a:sym typeface="Wingdings" pitchFamily="2" charset="2"/>
              </a:rPr>
              <a:t> </a:t>
            </a:r>
            <a:r>
              <a:rPr lang="de-DE" sz="1400" dirty="0" err="1">
                <a:sym typeface="Wingdings" pitchFamily="2" charset="2"/>
              </a:rPr>
              <a:t>it</a:t>
            </a:r>
            <a:r>
              <a:rPr lang="de-DE" sz="1400" dirty="0">
                <a:sym typeface="Wingdings" pitchFamily="2" charset="2"/>
              </a:rPr>
              <a:t> will not </a:t>
            </a:r>
            <a:r>
              <a:rPr lang="de-DE" sz="1400" dirty="0" err="1">
                <a:sym typeface="Wingdings" pitchFamily="2" charset="2"/>
              </a:rPr>
              <a:t>work</a:t>
            </a:r>
            <a:r>
              <a:rPr lang="de-DE" sz="1400" dirty="0">
                <a:sym typeface="Wingdings" pitchFamily="2" charset="2"/>
              </a:rPr>
              <a:t> </a:t>
            </a:r>
            <a:br>
              <a:rPr lang="de-DE" sz="1400" dirty="0">
                <a:sym typeface="Wingdings" pitchFamily="2" charset="2"/>
              </a:rPr>
            </a:br>
            <a:r>
              <a:rPr lang="de-DE" sz="1400" dirty="0">
                <a:sym typeface="Wingdings" pitchFamily="2" charset="2"/>
              </a:rPr>
              <a:t>in </a:t>
            </a:r>
            <a:r>
              <a:rPr lang="de-DE" sz="1400" dirty="0" err="1">
                <a:sym typeface="Wingdings" pitchFamily="2" charset="2"/>
              </a:rPr>
              <a:t>other</a:t>
            </a:r>
            <a:r>
              <a:rPr lang="de-DE" sz="1400" dirty="0">
                <a:sym typeface="Wingdings" pitchFamily="2" charset="2"/>
              </a:rPr>
              <a:t> </a:t>
            </a:r>
            <a:r>
              <a:rPr lang="de-DE" sz="1400" dirty="0" err="1">
                <a:sym typeface="Wingdings" pitchFamily="2" charset="2"/>
              </a:rPr>
              <a:t>places</a:t>
            </a:r>
            <a:r>
              <a:rPr lang="de-DE" sz="1400" dirty="0">
                <a:sym typeface="Wingdings" pitchFamily="2" charset="2"/>
              </a:rPr>
              <a:t> </a:t>
            </a:r>
            <a:r>
              <a:rPr lang="de-DE" sz="1400" dirty="0" err="1">
                <a:sym typeface="Wingdings" pitchFamily="2" charset="2"/>
              </a:rPr>
              <a:t>otherwise</a:t>
            </a:r>
            <a:r>
              <a:rPr lang="de-DE" sz="1400" dirty="0"/>
              <a:t>! </a:t>
            </a:r>
          </a:p>
          <a:p>
            <a:pPr lvl="1" indent="-330192">
              <a:buSzPts val="1400"/>
              <a:defRPr sz="1400"/>
            </a:pPr>
            <a:r>
              <a:rPr lang="de-DE" dirty="0" err="1">
                <a:latin typeface="Avenir Book"/>
                <a:ea typeface="Avenir Book"/>
                <a:cs typeface="Avenir Book"/>
                <a:sym typeface="Avenir Book"/>
              </a:rPr>
              <a:t>don’t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 just </a:t>
            </a:r>
            <a:r>
              <a:rPr lang="de-DE" dirty="0" err="1">
                <a:latin typeface="Avenir Book"/>
                <a:ea typeface="Avenir Book"/>
                <a:cs typeface="Avenir Book"/>
                <a:sym typeface="Avenir Book"/>
              </a:rPr>
              <a:t>copy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 „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pip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Avenir Book"/>
              </a:rPr>
              <a:t>list</a:t>
            </a:r>
            <a:r>
              <a:rPr lang="de-DE" dirty="0">
                <a:latin typeface="Avenir Book"/>
                <a:ea typeface="Avenir Book"/>
                <a:cs typeface="Avenir Book"/>
                <a:sym typeface="Avenir Book"/>
              </a:rPr>
              <a:t>“!</a:t>
            </a:r>
            <a:endParaRPr lang="de-DE" sz="1400" dirty="0"/>
          </a:p>
          <a:p>
            <a:pPr lvl="1" indent="-330192">
              <a:buSzPts val="1400"/>
              <a:defRPr sz="1400"/>
            </a:pPr>
            <a:r>
              <a:rPr lang="de-DE" sz="1400" dirty="0" err="1"/>
              <a:t>Whenever</a:t>
            </a:r>
            <a:r>
              <a:rPr lang="de-DE" sz="1400" dirty="0"/>
              <a:t> </a:t>
            </a:r>
            <a:r>
              <a:rPr lang="de-DE" sz="1400" dirty="0" err="1"/>
              <a:t>you</a:t>
            </a:r>
            <a:r>
              <a:rPr lang="de-DE" sz="1400" dirty="0"/>
              <a:t> </a:t>
            </a:r>
            <a:r>
              <a:rPr lang="de-DE" sz="1400" dirty="0" err="1"/>
              <a:t>add</a:t>
            </a:r>
            <a:r>
              <a:rPr lang="de-DE" sz="1400" dirty="0"/>
              <a:t> a </a:t>
            </a:r>
            <a:r>
              <a:rPr lang="de-DE" sz="1400" dirty="0" err="1"/>
              <a:t>new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package</a:t>
            </a:r>
            <a:r>
              <a:rPr lang="de-DE" sz="1400" dirty="0"/>
              <a:t>, </a:t>
            </a:r>
            <a:r>
              <a:rPr lang="de-DE" sz="1400" dirty="0" err="1"/>
              <a:t>add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br>
              <a:rPr lang="de-DE" sz="1400" dirty="0"/>
            </a:br>
            <a:r>
              <a:rPr lang="de-DE" sz="1400" dirty="0" err="1"/>
              <a:t>requirements</a:t>
            </a:r>
            <a:endParaRPr lang="de-DE" sz="1400" dirty="0"/>
          </a:p>
          <a:p>
            <a:pPr lvl="1" indent="-330192">
              <a:buSzPts val="1400"/>
              <a:defRPr sz="1400"/>
            </a:pPr>
            <a:r>
              <a:rPr lang="de-DE" sz="1400" dirty="0"/>
              <a:t>Can also </a:t>
            </a:r>
            <a:r>
              <a:rPr lang="de-DE" sz="1400" dirty="0" err="1"/>
              <a:t>go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separate </a:t>
            </a:r>
            <a:br>
              <a:rPr lang="de-DE" sz="1400" dirty="0"/>
            </a:br>
            <a:r>
              <a:rPr lang="de-DE" sz="1400" dirty="0" err="1"/>
              <a:t>requirements.txt</a:t>
            </a:r>
            <a:r>
              <a:rPr lang="de-DE" sz="1400" dirty="0"/>
              <a:t> </a:t>
            </a:r>
            <a:r>
              <a:rPr lang="de-DE" sz="1400" dirty="0" err="1"/>
              <a:t>file</a:t>
            </a:r>
            <a:endParaRPr lang="en-US" dirty="0"/>
          </a:p>
        </p:txBody>
      </p:sp>
      <p:sp>
        <p:nvSpPr>
          <p:cNvPr id="6" name="Abgerundetes Rechteck 5">
            <a:extLst>
              <a:ext uri="{FF2B5EF4-FFF2-40B4-BE49-F238E27FC236}">
                <a16:creationId xmlns:a16="http://schemas.microsoft.com/office/drawing/2014/main" id="{DD5A96F1-ED6F-5AC7-1BEF-C366DADA80E4}"/>
              </a:ext>
            </a:extLst>
          </p:cNvPr>
          <p:cNvSpPr/>
          <p:nvPr/>
        </p:nvSpPr>
        <p:spPr>
          <a:xfrm>
            <a:off x="4463751" y="3095376"/>
            <a:ext cx="4063304" cy="518157"/>
          </a:xfrm>
          <a:prstGeom prst="roundRect">
            <a:avLst/>
          </a:prstGeom>
          <a:noFill/>
          <a:ln w="57150" cap="flat">
            <a:solidFill>
              <a:schemeClr val="accent3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141D25-A723-E8EA-95BF-9F92E77F3EA8}"/>
              </a:ext>
            </a:extLst>
          </p:cNvPr>
          <p:cNvSpPr/>
          <p:nvPr/>
        </p:nvSpPr>
        <p:spPr>
          <a:xfrm>
            <a:off x="4463751" y="1429347"/>
            <a:ext cx="4150627" cy="2800767"/>
          </a:xfrm>
          <a:prstGeom prst="rect">
            <a:avLst/>
          </a:prstGeom>
          <a:noFill/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chemeClr val="tx1"/>
                </a:solidFill>
              </a:rPr>
              <a:t>[</a:t>
            </a:r>
            <a:r>
              <a:rPr sz="1100" b="1" dirty="0">
                <a:solidFill>
                  <a:schemeClr val="accent6"/>
                </a:solidFill>
              </a:rPr>
              <a:t>project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name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lang="en-US" sz="1100" b="1" dirty="0" err="1"/>
              <a:t>italianfood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/>
              <a:t>version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rgbClr val="CE9178"/>
                </a:solidFill>
              </a:rPr>
              <a:t>"0.1.0"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description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"a python package for </a:t>
            </a:r>
            <a:r>
              <a:rPr lang="en-US" sz="1100" b="1" dirty="0"/>
              <a:t>running an restaurant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authors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 [{</a:t>
            </a:r>
            <a:r>
              <a:rPr sz="1100" b="1" dirty="0">
                <a:solidFill>
                  <a:srgbClr val="569CD6"/>
                </a:solidFill>
              </a:rPr>
              <a:t>name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lang="en-US" sz="1100" b="1" dirty="0"/>
              <a:t>TAM</a:t>
            </a:r>
            <a:r>
              <a:rPr sz="1100" b="1" dirty="0"/>
              <a:t> </a:t>
            </a:r>
            <a:r>
              <a:rPr lang="en-US" sz="1100" b="1" dirty="0"/>
              <a:t>PIZZA</a:t>
            </a:r>
            <a:r>
              <a:rPr sz="1100" b="1" dirty="0"/>
              <a:t>"</a:t>
            </a:r>
            <a:r>
              <a:rPr lang="en-US" sz="1100" b="1" dirty="0">
                <a:solidFill>
                  <a:schemeClr val="tx1"/>
                </a:solidFill>
              </a:rPr>
              <a:t>,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rgbClr val="569CD6"/>
                </a:solidFill>
              </a:rPr>
              <a:t>email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/>
              <a:t>"</a:t>
            </a:r>
            <a:r>
              <a:rPr lang="en-US" sz="1100" b="1" dirty="0"/>
              <a:t>tam@</a:t>
            </a:r>
            <a:r>
              <a:rPr sz="1100" b="1" dirty="0"/>
              <a:t>@</a:t>
            </a:r>
            <a:r>
              <a:rPr lang="en-US" sz="1100" b="1" dirty="0" err="1"/>
              <a:t>pizza</a:t>
            </a:r>
            <a:r>
              <a:rPr sz="1100" b="1" dirty="0" err="1"/>
              <a:t>.ac.uk</a:t>
            </a:r>
            <a:r>
              <a:rPr sz="1100" b="1" dirty="0"/>
              <a:t>"</a:t>
            </a:r>
            <a:r>
              <a:rPr sz="1100" b="1" dirty="0">
                <a:solidFill>
                  <a:schemeClr val="tx1"/>
                </a:solidFill>
              </a:rPr>
              <a:t>}]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license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{</a:t>
            </a:r>
            <a:r>
              <a:rPr sz="1100" b="1" dirty="0">
                <a:solidFill>
                  <a:srgbClr val="569CD6"/>
                </a:solidFill>
              </a:rPr>
              <a:t>file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"LICENSE"</a:t>
            </a:r>
            <a:r>
              <a:rPr sz="1100" b="1" dirty="0">
                <a:solidFill>
                  <a:schemeClr val="tx1"/>
                </a:solidFill>
              </a:rPr>
              <a:t>}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readme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sz="1100" b="1" dirty="0" err="1"/>
              <a:t>README.md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569CD6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/>
              <a:t>requires-python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rgbClr val="CE9178"/>
                </a:solidFill>
              </a:rPr>
              <a:t>"&gt;=3.</a:t>
            </a:r>
            <a:r>
              <a:rPr lang="en-US" sz="1100" b="1" dirty="0">
                <a:solidFill>
                  <a:srgbClr val="CE9178"/>
                </a:solidFill>
              </a:rPr>
              <a:t>12</a:t>
            </a:r>
            <a:r>
              <a:rPr sz="1100" b="1" dirty="0">
                <a:solidFill>
                  <a:srgbClr val="CE9178"/>
                </a:solidFill>
              </a:rPr>
              <a:t>"</a:t>
            </a: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dependencies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 [</a:t>
            </a:r>
            <a:r>
              <a:rPr sz="1100" b="1" dirty="0"/>
              <a:t>"</a:t>
            </a:r>
            <a:r>
              <a:rPr sz="1100" b="1" dirty="0" err="1"/>
              <a:t>n</a:t>
            </a:r>
            <a:r>
              <a:rPr lang="en-US" sz="1100" b="1" dirty="0" err="1"/>
              <a:t>u</a:t>
            </a:r>
            <a:r>
              <a:rPr sz="1100" b="1" dirty="0" err="1"/>
              <a:t>mpy</a:t>
            </a:r>
            <a:r>
              <a:rPr sz="1100" b="1" dirty="0"/>
              <a:t>"</a:t>
            </a:r>
            <a:r>
              <a:rPr sz="1100" b="1" dirty="0">
                <a:solidFill>
                  <a:schemeClr val="tx1"/>
                </a:solidFill>
              </a:rPr>
              <a:t>,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"matplotlib &gt;= 3.0.0"</a:t>
            </a:r>
            <a:r>
              <a:rPr sz="1100" b="1" dirty="0">
                <a:solidFill>
                  <a:schemeClr val="tx1"/>
                </a:solidFill>
              </a:rPr>
              <a:t>,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lang="de-DE" sz="1100" b="1" dirty="0"/>
              <a:t>"</a:t>
            </a:r>
            <a:r>
              <a:rPr lang="de-DE" sz="1100" b="1" dirty="0" err="1"/>
              <a:t>pytest</a:t>
            </a:r>
            <a:r>
              <a:rPr sz="1100" b="1" dirty="0"/>
              <a:t>"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D4D4D4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sz="1100" b="1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chemeClr val="tx1"/>
                </a:solidFill>
              </a:rPr>
              <a:t>[</a:t>
            </a:r>
            <a:r>
              <a:rPr sz="1100" b="1" dirty="0">
                <a:solidFill>
                  <a:schemeClr val="accent6"/>
                </a:solidFill>
              </a:rPr>
              <a:t>build-system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requires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 [</a:t>
            </a:r>
            <a:r>
              <a:rPr sz="1100" b="1" dirty="0"/>
              <a:t>"</a:t>
            </a:r>
            <a:r>
              <a:rPr sz="1100" b="1" dirty="0" err="1"/>
              <a:t>setuptools</a:t>
            </a:r>
            <a:r>
              <a:rPr sz="1100" b="1" dirty="0"/>
              <a:t>&gt;=42"</a:t>
            </a:r>
            <a:r>
              <a:rPr lang="en-US" sz="1100" b="1" dirty="0">
                <a:solidFill>
                  <a:schemeClr val="tx1"/>
                </a:solidFill>
              </a:rPr>
              <a:t>,</a:t>
            </a:r>
            <a:r>
              <a:rPr lang="en-US" sz="1100" b="1" dirty="0"/>
              <a:t> “wheel”</a:t>
            </a:r>
            <a:r>
              <a:rPr sz="1100" b="1" dirty="0">
                <a:solidFill>
                  <a:schemeClr val="tx1"/>
                </a:solidFill>
              </a:rPr>
              <a:t>]</a:t>
            </a:r>
          </a:p>
          <a:p>
            <a:pPr defTabSz="457200">
              <a:defRPr sz="900">
                <a:solidFill>
                  <a:srgbClr val="CE9178"/>
                </a:solidFill>
                <a:latin typeface="Courier"/>
                <a:ea typeface="Courier"/>
                <a:cs typeface="Courier"/>
                <a:sym typeface="Courier"/>
              </a:defRPr>
            </a:pPr>
            <a:r>
              <a:rPr sz="1100" b="1" dirty="0">
                <a:solidFill>
                  <a:srgbClr val="569CD6"/>
                </a:solidFill>
              </a:rPr>
              <a:t>build-backend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>
                <a:solidFill>
                  <a:schemeClr val="tx1"/>
                </a:solidFill>
              </a:rPr>
              <a:t>=</a:t>
            </a:r>
            <a:r>
              <a:rPr sz="1100" b="1" dirty="0">
                <a:solidFill>
                  <a:srgbClr val="D4D4D4"/>
                </a:solidFill>
              </a:rPr>
              <a:t> </a:t>
            </a:r>
            <a:r>
              <a:rPr sz="1100" b="1" dirty="0"/>
              <a:t>"</a:t>
            </a:r>
            <a:r>
              <a:rPr sz="1100" b="1" dirty="0" err="1"/>
              <a:t>setuptools.build_meta</a:t>
            </a:r>
            <a:r>
              <a:rPr sz="1100" b="1" dirty="0"/>
              <a:t>"</a:t>
            </a:r>
            <a:endParaRPr sz="1100" b="1"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904846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A0B097-EBE1-CE1D-8AA7-D68FF404A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4">
            <a:extLst>
              <a:ext uri="{FF2B5EF4-FFF2-40B4-BE49-F238E27FC236}">
                <a16:creationId xmlns:a16="http://schemas.microsoft.com/office/drawing/2014/main" id="{6E058EF7-83D7-60B4-81AE-6DD4E7C3D9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49" y="97604"/>
            <a:ext cx="4298752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 err="1"/>
              <a:t>src</a:t>
            </a:r>
            <a:r>
              <a:rPr lang="en-US" dirty="0"/>
              <a:t> and __</a:t>
            </a:r>
            <a:r>
              <a:rPr lang="en-US" dirty="0" err="1"/>
              <a:t>init</a:t>
            </a:r>
            <a:r>
              <a:rPr lang="en-US" dirty="0"/>
              <a:t>__.</a:t>
            </a:r>
            <a:r>
              <a:rPr lang="en-US" dirty="0" err="1"/>
              <a:t>py</a:t>
            </a:r>
            <a:endParaRPr dirty="0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431282ED-84A0-67FB-A96A-1D809E960210}"/>
              </a:ext>
            </a:extLst>
          </p:cNvPr>
          <p:cNvSpPr txBox="1"/>
          <p:nvPr/>
        </p:nvSpPr>
        <p:spPr>
          <a:xfrm>
            <a:off x="8274851" y="4444112"/>
            <a:ext cx="391030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91424" tIns="91424" rIns="91424" bIns="91424" anchor="ctr">
            <a:spAutoFit/>
          </a:bodyPr>
          <a:lstStyle>
            <a:lvl1pPr algn="r">
              <a:defRPr sz="1300"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fld id="{86CB4B4D-7CA3-9044-876B-883B54F8677D}" type="slidenum">
              <a:rPr/>
              <a:t>22</a:t>
            </a:fld>
            <a:endParaRPr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649C3CC0-D473-58B6-4255-A74B70BFB0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49" y="845999"/>
            <a:ext cx="4232239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src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holds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__.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dirty="0" err="1"/>
              <a:t>designates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folder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.</a:t>
            </a:r>
            <a:r>
              <a:rPr lang="de-DE" dirty="0" err="1"/>
              <a:t>py</a:t>
            </a:r>
            <a:r>
              <a:rPr lang="de-DE" dirty="0"/>
              <a:t>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package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pyproject.toml</a:t>
            </a: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/>
              <a:t>contents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__</a:t>
            </a:r>
            <a:r>
              <a:rPr lang="de-DE" dirty="0" err="1"/>
              <a:t>init</a:t>
            </a:r>
            <a:r>
              <a:rPr lang="de-DE" dirty="0"/>
              <a:t>__.</a:t>
            </a:r>
            <a:r>
              <a:rPr lang="de-DE" dirty="0" err="1"/>
              <a:t>py</a:t>
            </a:r>
            <a:r>
              <a:rPr lang="de-DE" dirty="0"/>
              <a:t> </a:t>
            </a:r>
            <a:r>
              <a:rPr lang="de-DE" dirty="0" err="1"/>
              <a:t>file</a:t>
            </a:r>
            <a:r>
              <a:rPr lang="de-DE" dirty="0"/>
              <a:t> </a:t>
            </a:r>
            <a:r>
              <a:rPr lang="de-DE" dirty="0">
                <a:sym typeface="Wingdings" pitchFamily="2" charset="2"/>
              </a:rPr>
              <a:t></a:t>
            </a: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0D47EAF-9D8A-6FD6-5A78-4D1E64731AA6}"/>
              </a:ext>
            </a:extLst>
          </p:cNvPr>
          <p:cNvSpPr/>
          <p:nvPr/>
        </p:nvSpPr>
        <p:spPr>
          <a:xfrm>
            <a:off x="5332287" y="1875032"/>
            <a:ext cx="3235857" cy="1892826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9" rIns="45719">
            <a:spAutoFit/>
          </a:bodyPr>
          <a:lstStyle/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en-US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lang="de-DE" dirty="0">
              <a:solidFill>
                <a:srgbClr val="D4D4D4"/>
              </a:solidFill>
            </a:endParaRPr>
          </a:p>
          <a:p>
            <a:pPr defTabSz="457200">
              <a:defRPr sz="900">
                <a:solidFill>
                  <a:srgbClr val="9CDCFE"/>
                </a:solidFill>
                <a:latin typeface="Courier"/>
                <a:ea typeface="Courier"/>
                <a:cs typeface="Courier"/>
                <a:sym typeface="Courier"/>
              </a:defRPr>
            </a:pPr>
            <a:endParaRPr dirty="0">
              <a:solidFill>
                <a:srgbClr val="D4D4D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2633367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B5CB3-6951-122A-D14D-2D64DCEB6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5274F2AD-8DFA-069B-A2E0-ABBC472B1A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763163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da-DK" dirty="0" err="1"/>
              <a:t>Other</a:t>
            </a:r>
            <a:r>
              <a:rPr lang="da-DK" dirty="0"/>
              <a:t> notable files</a:t>
            </a:r>
            <a:endParaRPr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953653B-FAAE-03D9-9C66-7D8494E83C2C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414909" y="4384352"/>
            <a:ext cx="293290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23</a:t>
            </a:fld>
            <a:endParaRPr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3FA0878-02E0-22CF-4B33-5246B3971C7C}"/>
              </a:ext>
            </a:extLst>
          </p:cNvPr>
          <p:cNvSpPr txBox="1">
            <a:spLocks/>
          </p:cNvSpPr>
          <p:nvPr/>
        </p:nvSpPr>
        <p:spPr>
          <a:xfrm>
            <a:off x="8317170" y="4384352"/>
            <a:ext cx="391029" cy="4114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91424" tIns="91424" rIns="91424" bIns="91424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3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2pPr>
            <a:lvl3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3pPr>
            <a:lvl4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4pPr>
            <a:lvl5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5pPr>
            <a:lvl6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6pPr>
            <a:lvl7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7pPr>
            <a:lvl8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8pPr>
            <a:lvl9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4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Arial"/>
              </a:defRPr>
            </a:lvl9pPr>
          </a:lstStyle>
          <a:p>
            <a:fld id="{86CB4B4D-7CA3-9044-876B-883B54F8677D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13" name="Textfeld 4">
            <a:extLst>
              <a:ext uri="{FF2B5EF4-FFF2-40B4-BE49-F238E27FC236}">
                <a16:creationId xmlns:a16="http://schemas.microsoft.com/office/drawing/2014/main" id="{7BE33F41-7EEB-D921-CC46-F2F3C2C53540}"/>
              </a:ext>
            </a:extLst>
          </p:cNvPr>
          <p:cNvSpPr txBox="1"/>
          <p:nvPr/>
        </p:nvSpPr>
        <p:spPr>
          <a:xfrm>
            <a:off x="5324833" y="867695"/>
            <a:ext cx="3331029" cy="38164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my_project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.gitignore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LICENSE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notebooks_scripts</a:t>
            </a:r>
            <a:endParaRPr lang="de-DE" sz="1100" b="1" dirty="0">
              <a:solidFill>
                <a:srgbClr val="00206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demo.ipynb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recreate_paper_figures.py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pyproject.toml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lvl="0" eaLnBrk="1"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README.md</a:t>
            </a:r>
          </a:p>
          <a:p>
            <a:pPr>
              <a:defRPr/>
            </a:pPr>
            <a:r>
              <a:rPr lang="de-DE" sz="1100" b="1" dirty="0">
                <a:solidFill>
                  <a:srgbClr val="FFFFFF"/>
                </a:solidFill>
                <a:highlight>
                  <a:srgbClr val="0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├── requirements.txt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package_name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__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init</a:t>
            </a: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__.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analysis.py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constants.py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data_preprocessing.py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data_visualization.py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file_io.py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>
              <a:defRPr/>
            </a:pP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├── </a:t>
            </a:r>
            <a:r>
              <a:rPr lang="de-DE" sz="1100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r>
              <a:rPr lang="de-DE" sz="1100" b="1" dirty="0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test_analysis.py</a:t>
            </a: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test_data_processing.py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marR="0" lvl="0" indent="0" algn="l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100" b="1" i="0" u="none" strike="noStrike" kern="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│   ├── </a:t>
            </a:r>
            <a:r>
              <a:rPr kumimoji="0" lang="de-DE" sz="1100" b="1" i="0" u="none" strike="noStrike" kern="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test_models.py</a:t>
            </a:r>
            <a:endParaRPr kumimoji="0" lang="de-DE" sz="1100" b="1" i="0" u="none" strike="noStrike" kern="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</p:txBody>
      </p:sp>
      <p:sp>
        <p:nvSpPr>
          <p:cNvPr id="14" name="* pick one from choosealicense.com">
            <a:extLst>
              <a:ext uri="{FF2B5EF4-FFF2-40B4-BE49-F238E27FC236}">
                <a16:creationId xmlns:a16="http://schemas.microsoft.com/office/drawing/2014/main" id="{A217F41E-137F-04B6-2B29-EE5FDF2A28A3}"/>
              </a:ext>
            </a:extLst>
          </p:cNvPr>
          <p:cNvSpPr txBox="1"/>
          <p:nvPr/>
        </p:nvSpPr>
        <p:spPr>
          <a:xfrm>
            <a:off x="361911" y="4936373"/>
            <a:ext cx="2340433" cy="2392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100">
                <a:solidFill>
                  <a:srgbClr val="6BA5B3"/>
                </a:solidFill>
              </a:defRPr>
            </a:lvl1pPr>
          </a:lstStyle>
          <a:p>
            <a:r>
              <a:t>* pick one from choosealicense.com</a:t>
            </a: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11C26039-4A36-240D-DD6F-998ECD2EC389}"/>
              </a:ext>
            </a:extLst>
          </p:cNvPr>
          <p:cNvSpPr txBox="1"/>
          <p:nvPr/>
        </p:nvSpPr>
        <p:spPr>
          <a:xfrm>
            <a:off x="1972989" y="1646374"/>
            <a:ext cx="2312349" cy="6952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b="1" dirty="0"/>
              <a:t>LICENSE</a:t>
            </a:r>
            <a:r>
              <a:rPr dirty="0"/>
              <a:t> </a:t>
            </a:r>
            <a:br>
              <a:rPr dirty="0"/>
            </a:br>
            <a:r>
              <a:rPr dirty="0"/>
              <a:t>makes the package </a:t>
            </a:r>
            <a:br>
              <a:rPr dirty="0"/>
            </a:br>
            <a:r>
              <a:rPr dirty="0"/>
              <a:t>(legally) usable.*</a:t>
            </a:r>
          </a:p>
        </p:txBody>
      </p:sp>
      <p:sp>
        <p:nvSpPr>
          <p:cNvPr id="16" name="Straight Arrow Connector 64">
            <a:extLst>
              <a:ext uri="{FF2B5EF4-FFF2-40B4-BE49-F238E27FC236}">
                <a16:creationId xmlns:a16="http://schemas.microsoft.com/office/drawing/2014/main" id="{242D55AE-7649-19E7-9F8D-70DD8E2D2CF9}"/>
              </a:ext>
            </a:extLst>
          </p:cNvPr>
          <p:cNvSpPr/>
          <p:nvPr/>
        </p:nvSpPr>
        <p:spPr>
          <a:xfrm flipV="1">
            <a:off x="4285338" y="1435256"/>
            <a:ext cx="1091831" cy="60130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AA4D21B1-F8FC-A783-4E96-C49EB69A352A}"/>
              </a:ext>
            </a:extLst>
          </p:cNvPr>
          <p:cNvSpPr txBox="1"/>
          <p:nvPr/>
        </p:nvSpPr>
        <p:spPr>
          <a:xfrm>
            <a:off x="869152" y="2579372"/>
            <a:ext cx="2312349" cy="8984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b="1" dirty="0"/>
              <a:t>README</a:t>
            </a:r>
            <a:r>
              <a:rPr dirty="0"/>
              <a:t> </a:t>
            </a:r>
            <a:br>
              <a:rPr dirty="0"/>
            </a:br>
            <a:r>
              <a:rPr dirty="0"/>
              <a:t>contains more information e.g. instructions on how to use your package.</a:t>
            </a:r>
          </a:p>
        </p:txBody>
      </p:sp>
      <p:sp>
        <p:nvSpPr>
          <p:cNvPr id="18" name="Straight Arrow Connector 64">
            <a:extLst>
              <a:ext uri="{FF2B5EF4-FFF2-40B4-BE49-F238E27FC236}">
                <a16:creationId xmlns:a16="http://schemas.microsoft.com/office/drawing/2014/main" id="{0E38F6BE-BD09-70E2-6FFA-7DA027659C1F}"/>
              </a:ext>
            </a:extLst>
          </p:cNvPr>
          <p:cNvSpPr/>
          <p:nvPr/>
        </p:nvSpPr>
        <p:spPr>
          <a:xfrm flipV="1">
            <a:off x="3181501" y="2169257"/>
            <a:ext cx="2195669" cy="871970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9" name="Rectangle 63">
            <a:extLst>
              <a:ext uri="{FF2B5EF4-FFF2-40B4-BE49-F238E27FC236}">
                <a16:creationId xmlns:a16="http://schemas.microsoft.com/office/drawing/2014/main" id="{F06A5019-3582-CCA2-63DC-17A072EC03E3}"/>
              </a:ext>
            </a:extLst>
          </p:cNvPr>
          <p:cNvSpPr txBox="1"/>
          <p:nvPr/>
        </p:nvSpPr>
        <p:spPr>
          <a:xfrm>
            <a:off x="816815" y="801467"/>
            <a:ext cx="2312349" cy="7386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lang="en-US" b="1" dirty="0"/>
              <a:t>.gitignore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so you don’t add</a:t>
            </a:r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en-US" dirty="0" err="1"/>
              <a:t>pycache</a:t>
            </a:r>
            <a:r>
              <a:rPr lang="en-US" dirty="0"/>
              <a:t> files ;) </a:t>
            </a: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70782FA6-607A-636A-D472-220AEBEF4C12}"/>
              </a:ext>
            </a:extLst>
          </p:cNvPr>
          <p:cNvSpPr txBox="1"/>
          <p:nvPr/>
        </p:nvSpPr>
        <p:spPr>
          <a:xfrm>
            <a:off x="2506133" y="3730017"/>
            <a:ext cx="2312349" cy="9541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>
                <a:solidFill>
                  <a:srgbClr val="6BA5B3"/>
                </a:solidFill>
              </a:defRPr>
            </a:pPr>
            <a:r>
              <a:rPr lang="da-DK" b="1" dirty="0"/>
              <a:t>requirements.txt</a:t>
            </a:r>
            <a:r>
              <a:rPr dirty="0"/>
              <a:t> </a:t>
            </a:r>
            <a:br>
              <a:rPr dirty="0"/>
            </a:br>
            <a:r>
              <a:rPr lang="da-DK" dirty="0"/>
              <a:t>in case </a:t>
            </a:r>
            <a:r>
              <a:rPr lang="da-DK" dirty="0" err="1"/>
              <a:t>dependencies</a:t>
            </a:r>
            <a:endParaRPr lang="da-DK" dirty="0"/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da-DK" dirty="0"/>
              <a:t>in </a:t>
            </a:r>
            <a:r>
              <a:rPr lang="da-DK" dirty="0" err="1"/>
              <a:t>pyproject.toml</a:t>
            </a:r>
            <a:r>
              <a:rPr lang="da-DK" dirty="0"/>
              <a:t> is not</a:t>
            </a:r>
          </a:p>
          <a:p>
            <a:pPr algn="r">
              <a:defRPr>
                <a:solidFill>
                  <a:srgbClr val="6BA5B3"/>
                </a:solidFill>
              </a:defRPr>
            </a:pPr>
            <a:r>
              <a:rPr lang="da-DK" dirty="0"/>
              <a:t>sufficient</a:t>
            </a:r>
            <a:endParaRPr dirty="0"/>
          </a:p>
        </p:txBody>
      </p:sp>
      <p:sp>
        <p:nvSpPr>
          <p:cNvPr id="21" name="Straight Arrow Connector 64">
            <a:extLst>
              <a:ext uri="{FF2B5EF4-FFF2-40B4-BE49-F238E27FC236}">
                <a16:creationId xmlns:a16="http://schemas.microsoft.com/office/drawing/2014/main" id="{11B38E17-FB62-5D1F-CC38-EEB2EE34081E}"/>
              </a:ext>
            </a:extLst>
          </p:cNvPr>
          <p:cNvSpPr/>
          <p:nvPr/>
        </p:nvSpPr>
        <p:spPr>
          <a:xfrm flipV="1">
            <a:off x="4818482" y="2473133"/>
            <a:ext cx="606414" cy="171278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22" name="Straight Arrow Connector 64">
            <a:extLst>
              <a:ext uri="{FF2B5EF4-FFF2-40B4-BE49-F238E27FC236}">
                <a16:creationId xmlns:a16="http://schemas.microsoft.com/office/drawing/2014/main" id="{593D4136-9A83-7294-5E02-F5CB37B0C04E}"/>
              </a:ext>
            </a:extLst>
          </p:cNvPr>
          <p:cNvSpPr/>
          <p:nvPr/>
        </p:nvSpPr>
        <p:spPr>
          <a:xfrm>
            <a:off x="3129164" y="1148170"/>
            <a:ext cx="2248005" cy="34837"/>
          </a:xfrm>
          <a:prstGeom prst="line">
            <a:avLst/>
          </a:prstGeom>
          <a:ln w="25400">
            <a:solidFill>
              <a:srgbClr val="6BA5B3"/>
            </a:solidFill>
            <a:tailEnd type="triangle"/>
          </a:ln>
        </p:spPr>
        <p:txBody>
          <a:bodyPr lIns="45719" rIns="45719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19812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6128F-D9EB-5297-B2C0-24563E994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>
            <a:extLst>
              <a:ext uri="{FF2B5EF4-FFF2-40B4-BE49-F238E27FC236}">
                <a16:creationId xmlns:a16="http://schemas.microsoft.com/office/drawing/2014/main" id="{C10E0B6C-AFBF-C82A-1FA1-48B3F0A73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The setup steps only take time at the start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Set up the project structure, then never worry about it again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</a:t>
            </a:r>
            <a:r>
              <a:rPr dirty="0"/>
              <a:t>et your imports</a:t>
            </a:r>
            <a:r>
              <a:rPr lang="en-US" dirty="0"/>
              <a:t>, </a:t>
            </a:r>
            <a:r>
              <a:rPr dirty="0"/>
              <a:t>then never worry about them again</a:t>
            </a:r>
            <a:endParaRPr lang="en-US" dirty="0"/>
          </a:p>
          <a:p>
            <a:pPr lvl="1" indent="-330192">
              <a:buSzPts val="1700"/>
              <a:defRPr sz="1700"/>
            </a:pPr>
            <a:r>
              <a:rPr lang="de-DE" dirty="0"/>
              <a:t>The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up</a:t>
            </a:r>
            <a:r>
              <a:rPr lang="de-DE" dirty="0"/>
              <a:t> like </a:t>
            </a:r>
            <a:r>
              <a:rPr lang="de-DE" dirty="0" err="1"/>
              <a:t>this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will </a:t>
            </a:r>
            <a:r>
              <a:rPr lang="de-DE" dirty="0" err="1"/>
              <a:t>become</a:t>
            </a:r>
            <a:r>
              <a:rPr lang="de-DE" dirty="0"/>
              <a:t>. In </a:t>
            </a:r>
            <a:r>
              <a:rPr lang="de-DE" dirty="0" err="1"/>
              <a:t>the</a:t>
            </a:r>
            <a:r>
              <a:rPr lang="de-DE" dirty="0"/>
              <a:t> end </a:t>
            </a:r>
            <a:r>
              <a:rPr lang="de-DE" dirty="0" err="1"/>
              <a:t>it‘s</a:t>
            </a:r>
            <a:r>
              <a:rPr lang="de-DE" dirty="0"/>
              <a:t> </a:t>
            </a:r>
            <a:r>
              <a:rPr lang="de-DE" dirty="0" err="1"/>
              <a:t>faster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a </a:t>
            </a:r>
            <a:r>
              <a:rPr lang="de-DE" dirty="0" err="1"/>
              <a:t>single</a:t>
            </a:r>
            <a:r>
              <a:rPr lang="de-DE" dirty="0"/>
              <a:t> </a:t>
            </a:r>
            <a:r>
              <a:rPr lang="de-DE" dirty="0" err="1"/>
              <a:t>import</a:t>
            </a:r>
            <a:r>
              <a:rPr lang="de-DE" dirty="0"/>
              <a:t> </a:t>
            </a:r>
            <a:r>
              <a:rPr lang="de-DE" dirty="0" err="1"/>
              <a:t>error</a:t>
            </a:r>
            <a:r>
              <a:rPr lang="de-DE" dirty="0"/>
              <a:t>.</a:t>
            </a:r>
            <a:endParaRPr dirty="0"/>
          </a:p>
          <a:p>
            <a:pPr indent="-330192">
              <a:buSzPts val="1700"/>
              <a:defRPr sz="1700"/>
            </a:pPr>
            <a:endParaRPr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You unlock so many abilities with only a little effort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sharing code, publishing, endlessly looking for functions or files, avoiding import errors when moving files, …</a:t>
            </a:r>
          </a:p>
          <a:p>
            <a:pPr lvl="1" indent="-330192">
              <a:buSzPts val="1700"/>
              <a:defRPr sz="1700"/>
            </a:pPr>
            <a:endParaRPr lang="en-US"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 continue coding after inside but especially outside academia, this will be the standard you will encounter.</a:t>
            </a:r>
            <a:endParaRPr b="1" dirty="0">
              <a:solidFill>
                <a:schemeClr val="accent1"/>
              </a:solidFill>
            </a:endParaRPr>
          </a:p>
          <a:p>
            <a:pPr indent="-330192">
              <a:buSzPts val="1700"/>
              <a:defRPr sz="1700"/>
            </a:pPr>
            <a:endParaRPr dirty="0"/>
          </a:p>
        </p:txBody>
      </p:sp>
      <p:sp>
        <p:nvSpPr>
          <p:cNvPr id="541" name="Slide Number Placeholder 3">
            <a:extLst>
              <a:ext uri="{FF2B5EF4-FFF2-40B4-BE49-F238E27FC236}">
                <a16:creationId xmlns:a16="http://schemas.microsoft.com/office/drawing/2014/main" id="{353E66DD-05FE-DE9F-45E0-4E92CD2328E2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24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551B5D-6066-2E39-03D6-0295C3A9AD85}"/>
              </a:ext>
            </a:extLst>
          </p:cNvPr>
          <p:cNvSpPr txBox="1">
            <a:spLocks/>
          </p:cNvSpPr>
          <p:nvPr/>
        </p:nvSpPr>
        <p:spPr>
          <a:xfrm>
            <a:off x="869152" y="0"/>
            <a:ext cx="477537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All the advantages</a:t>
            </a:r>
          </a:p>
        </p:txBody>
      </p:sp>
    </p:spTree>
    <p:extLst>
      <p:ext uri="{BB962C8B-B14F-4D97-AF65-F5344CB8AC3E}">
        <p14:creationId xmlns:p14="http://schemas.microsoft.com/office/powerpoint/2010/main" val="3797291874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EC32B-C1CD-2E3A-6145-09909CD28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>
            <a:extLst>
              <a:ext uri="{FF2B5EF4-FFF2-40B4-BE49-F238E27FC236}">
                <a16:creationId xmlns:a16="http://schemas.microsoft.com/office/drawing/2014/main" id="{8108FC66-B3C1-CD99-460B-15D9B64E2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75947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 have a large repo with messy imports </a:t>
            </a:r>
            <a:r>
              <a:rPr lang="en-US" b="1" dirty="0" err="1">
                <a:solidFill>
                  <a:schemeClr val="accent1"/>
                </a:solidFill>
              </a:rPr>
              <a:t>etc</a:t>
            </a:r>
            <a:r>
              <a:rPr lang="en-US" b="1" dirty="0">
                <a:solidFill>
                  <a:schemeClr val="accent1"/>
                </a:solidFill>
              </a:rPr>
              <a:t> – start from scratch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in a new directory, create the folder structure (with `</a:t>
            </a:r>
            <a:r>
              <a:rPr lang="en-US" dirty="0" err="1"/>
              <a:t>src</a:t>
            </a:r>
            <a:r>
              <a:rPr lang="en-US" dirty="0"/>
              <a:t>`), create a </a:t>
            </a:r>
            <a:r>
              <a:rPr lang="en-US" dirty="0" err="1"/>
              <a:t>pyproject.toml</a:t>
            </a:r>
            <a:r>
              <a:rPr lang="en-US" dirty="0"/>
              <a:t> file and upload to git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fill </a:t>
            </a:r>
            <a:r>
              <a:rPr lang="en-US" dirty="0" err="1"/>
              <a:t>pyproject.toml</a:t>
            </a:r>
            <a:r>
              <a:rPr lang="en-US" dirty="0"/>
              <a:t>, run `pip install –e .`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copy over the code function by function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if necessary, make new files modules that structure the repo better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fix the imports</a:t>
            </a:r>
          </a:p>
          <a:p>
            <a:pPr lvl="2" indent="-330192">
              <a:buSzPts val="1700"/>
              <a:defRPr sz="1700"/>
            </a:pPr>
            <a:r>
              <a:rPr lang="en-US" dirty="0"/>
              <a:t>Tip: use one file that runs your project code start to finish and always re-run this until the code work after copying</a:t>
            </a:r>
            <a:endParaRPr dirty="0"/>
          </a:p>
          <a:p>
            <a:pPr indent="-330192">
              <a:buSzPts val="1700"/>
              <a:defRPr sz="1700"/>
            </a:pPr>
            <a:r>
              <a:rPr lang="en-US" b="1" dirty="0">
                <a:solidFill>
                  <a:schemeClr val="accent1"/>
                </a:solidFill>
              </a:rPr>
              <a:t>if your code is well-structured 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add a </a:t>
            </a:r>
            <a:r>
              <a:rPr lang="en-US" dirty="0" err="1"/>
              <a:t>pyproject.toml</a:t>
            </a:r>
            <a:r>
              <a:rPr lang="en-US" dirty="0"/>
              <a:t> file, run `pip install –e .`</a:t>
            </a:r>
          </a:p>
          <a:p>
            <a:pPr lvl="1" indent="-330192">
              <a:buSzPts val="1700"/>
              <a:defRPr sz="1700"/>
            </a:pPr>
            <a:r>
              <a:rPr lang="en-US" dirty="0"/>
              <a:t>make the imports consistent</a:t>
            </a:r>
          </a:p>
        </p:txBody>
      </p:sp>
      <p:sp>
        <p:nvSpPr>
          <p:cNvPr id="541" name="Slide Number Placeholder 3">
            <a:extLst>
              <a:ext uri="{FF2B5EF4-FFF2-40B4-BE49-F238E27FC236}">
                <a16:creationId xmlns:a16="http://schemas.microsoft.com/office/drawing/2014/main" id="{354D82FA-3EE5-F142-C144-59F9A68CBE59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25</a:t>
            </a:fld>
            <a:endParaRPr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C91678-58FE-0E29-4A1C-B1C6A38F36FD}"/>
              </a:ext>
            </a:extLst>
          </p:cNvPr>
          <p:cNvSpPr txBox="1">
            <a:spLocks/>
          </p:cNvSpPr>
          <p:nvPr/>
        </p:nvSpPr>
        <p:spPr>
          <a:xfrm>
            <a:off x="869152" y="0"/>
            <a:ext cx="7405697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Make existing code installable</a:t>
            </a:r>
          </a:p>
        </p:txBody>
      </p:sp>
    </p:spTree>
    <p:extLst>
      <p:ext uri="{BB962C8B-B14F-4D97-AF65-F5344CB8AC3E}">
        <p14:creationId xmlns:p14="http://schemas.microsoft.com/office/powerpoint/2010/main" val="3829762950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55BC131-3AA8-1EF3-0ED4-DB05672DA6BF}"/>
              </a:ext>
            </a:extLst>
          </p:cNvPr>
          <p:cNvSpPr txBox="1">
            <a:spLocks/>
          </p:cNvSpPr>
          <p:nvPr/>
        </p:nvSpPr>
        <p:spPr>
          <a:xfrm>
            <a:off x="869151" y="0"/>
            <a:ext cx="2446543" cy="912373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 anchor="t">
            <a:normAutofit fontScale="97500"/>
          </a:bodyPr>
          <a:lstStyle>
            <a:lvl1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1pPr>
            <a:lvl2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2pPr>
            <a:lvl3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3pPr>
            <a:lvl4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4pPr>
            <a:lvl5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5pPr>
            <a:lvl6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6pPr>
            <a:lvl7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7pPr>
            <a:lvl8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8pPr>
            <a:lvl9pPr marL="0" marR="0" indent="0" algn="l" defTabSz="9144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rgbClr val="000000"/>
                </a:solidFill>
                <a:uFillTx/>
                <a:latin typeface="Avenir Heavy"/>
                <a:ea typeface="Avenir Heavy"/>
                <a:cs typeface="Avenir Heavy"/>
                <a:sym typeface="Avenir Heavy"/>
              </a:defRPr>
            </a:lvl9pPr>
          </a:lstStyle>
          <a:p>
            <a:pPr hangingPunct="1"/>
            <a:r>
              <a:rPr lang="en-US" dirty="0"/>
              <a:t>Our goal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616CC4D-C0E3-2A58-8FFF-530E6F16256E}"/>
              </a:ext>
            </a:extLst>
          </p:cNvPr>
          <p:cNvSpPr txBox="1">
            <a:spLocks/>
          </p:cNvSpPr>
          <p:nvPr/>
        </p:nvSpPr>
        <p:spPr>
          <a:xfrm>
            <a:off x="869151" y="845032"/>
            <a:ext cx="7707721" cy="37530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▪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174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□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174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"/>
              <a:buChar char="○"/>
              <a:tabLst/>
              <a:defRPr sz="14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Local importing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3A81BA"/>
                </a:solidFill>
                <a:latin typeface="Avenir Heavy"/>
                <a:ea typeface="Avenir Heavy"/>
                <a:cs typeface="Avenir Heavy"/>
                <a:sym typeface="Avenir Heavy"/>
              </a:rPr>
              <a:t> review and best practices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Packages and editable installations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rgbClr val="ED72D9"/>
                </a:solidFill>
                <a:latin typeface="Avenir Heavy"/>
                <a:ea typeface="Avenir Heavy"/>
                <a:cs typeface="Avenir Heavy"/>
                <a:sym typeface="Avenir Heavy"/>
              </a:rPr>
              <a:t> avoid importing errors</a:t>
            </a: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Repo structure</a:t>
            </a:r>
          </a:p>
          <a:p>
            <a:pPr marL="457188" lvl="1" indent="0" hangingPunct="1">
              <a:buNone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</a:t>
            </a:r>
            <a:r>
              <a:rPr lang="en-US" dirty="0"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rPr>
              <a:t> organize folders and files in a standardized way</a:t>
            </a:r>
          </a:p>
          <a:p>
            <a:pPr marL="342900" lvl="0" indent="-342900" hangingPunct="1">
              <a:buFont typeface="+mj-lt"/>
              <a:buAutoNum type="arabicPeriod"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sym typeface="Avenir Heavy"/>
              </a:rPr>
              <a:t>Accessibility</a:t>
            </a:r>
          </a:p>
          <a:p>
            <a:pPr marL="457188" lvl="1" indent="0" hangingPunct="1">
              <a:buNone/>
              <a:defRPr>
                <a:solidFill>
                  <a:srgbClr val="57A7B5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2D6391"/>
                </a:solidFill>
                <a:latin typeface="Avenir Heavy"/>
                <a:ea typeface="Avenir Heavy"/>
                <a:cs typeface="Avenir Heavy"/>
                <a:sym typeface="Wingdings" pitchFamily="2" charset="2"/>
              </a:rPr>
              <a:t> make code more readable, understandable and usable</a:t>
            </a:r>
            <a:endParaRPr lang="en-US" dirty="0">
              <a:solidFill>
                <a:srgbClr val="57A7B5"/>
              </a:solidFill>
              <a:latin typeface="Avenir Heavy"/>
              <a:ea typeface="Avenir Heavy"/>
              <a:cs typeface="Avenir Heavy"/>
              <a:sym typeface="Avenir Heavy"/>
            </a:endParaRPr>
          </a:p>
          <a:p>
            <a:pPr marL="342900" indent="-342900" hangingPunct="1">
              <a:buFont typeface="+mj-lt"/>
              <a:buAutoNum type="arabicPeriod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Environments</a:t>
            </a:r>
          </a:p>
          <a:p>
            <a:pPr marL="742938" lvl="1" indent="-285750" hangingPunct="1">
              <a:buFont typeface="Wingdings" pitchFamily="2" charset="2"/>
              <a:buChar char="à"/>
              <a:defRPr>
                <a:solidFill>
                  <a:schemeClr val="accent4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>
                <a:solidFill>
                  <a:srgbClr val="8B81D2"/>
                </a:solidFill>
                <a:latin typeface="Avenir Heavy"/>
                <a:ea typeface="Avenir Heavy"/>
                <a:cs typeface="Avenir Heavy"/>
                <a:sym typeface="Avenir Heavy"/>
              </a:rPr>
              <a:t>avoid and alleviate package installation problems</a:t>
            </a:r>
          </a:p>
        </p:txBody>
      </p:sp>
      <p:sp>
        <p:nvSpPr>
          <p:cNvPr id="2" name="Pfeil nach rechts 1">
            <a:extLst>
              <a:ext uri="{FF2B5EF4-FFF2-40B4-BE49-F238E27FC236}">
                <a16:creationId xmlns:a16="http://schemas.microsoft.com/office/drawing/2014/main" id="{65638A2A-537C-9D96-B1FF-C5EC50161427}"/>
              </a:ext>
            </a:extLst>
          </p:cNvPr>
          <p:cNvSpPr/>
          <p:nvPr/>
        </p:nvSpPr>
        <p:spPr>
          <a:xfrm rot="9576828">
            <a:off x="3941631" y="1309797"/>
            <a:ext cx="573137" cy="431647"/>
          </a:xfrm>
          <a:prstGeom prst="rightArrow">
            <a:avLst>
              <a:gd name="adj1" fmla="val 28570"/>
              <a:gd name="adj2" fmla="val 50000"/>
            </a:avLst>
          </a:prstGeom>
          <a:solidFill>
            <a:srgbClr val="ED72D9"/>
          </a:solidFill>
          <a:ln w="25400" cap="flat">
            <a:solidFill>
              <a:srgbClr val="ED72D9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4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Arial"/>
            </a:endParaRPr>
          </a:p>
        </p:txBody>
      </p:sp>
      <p:pic>
        <p:nvPicPr>
          <p:cNvPr id="6" name="Picture 2" descr="Im Proud Of Myself GIFs - Find &amp; Share on GIPHY">
            <a:extLst>
              <a:ext uri="{FF2B5EF4-FFF2-40B4-BE49-F238E27FC236}">
                <a16:creationId xmlns:a16="http://schemas.microsoft.com/office/drawing/2014/main" id="{16F907C4-1F42-16A9-C835-1EBC5624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452" y="2154374"/>
            <a:ext cx="2540000" cy="2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7303902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FFFFF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lang="en-US" dirty="0"/>
              <a:t>repo structure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8994131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F618D7-44F3-93BF-0FBC-CE4DC6B5B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break </a:t>
            </a:r>
            <a:r>
              <a:rPr lang="de-DE" dirty="0" err="1"/>
              <a:t>now</a:t>
            </a:r>
            <a:r>
              <a:rPr lang="de-DE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737311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778E3-3FAB-54CF-6F20-B21029A07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lide Number Placeholder 3">
            <a:extLst>
              <a:ext uri="{FF2B5EF4-FFF2-40B4-BE49-F238E27FC236}">
                <a16:creationId xmlns:a16="http://schemas.microsoft.com/office/drawing/2014/main" id="{74D5B657-365C-16E1-4AB6-F324C2125B3A}"/>
              </a:ext>
            </a:extLst>
          </p:cNvPr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sp>
        <p:nvSpPr>
          <p:cNvPr id="454" name="Title 4">
            <a:extLst>
              <a:ext uri="{FF2B5EF4-FFF2-40B4-BE49-F238E27FC236}">
                <a16:creationId xmlns:a16="http://schemas.microsoft.com/office/drawing/2014/main" id="{AACA3201-5692-2B0A-508A-E6C247AC80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4404118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/>
          </a:bodyPr>
          <a:lstStyle/>
          <a:p>
            <a:r>
              <a:rPr lang="en-US" dirty="0"/>
              <a:t>Editable install</a:t>
            </a:r>
            <a:endParaRPr dirty="0"/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BF1DEB4A-EFFF-C642-D1EB-D7E4AB56E71B}"/>
              </a:ext>
            </a:extLst>
          </p:cNvPr>
          <p:cNvSpPr txBox="1">
            <a:spLocks/>
          </p:cNvSpPr>
          <p:nvPr/>
        </p:nvSpPr>
        <p:spPr>
          <a:xfrm>
            <a:off x="869150" y="846000"/>
            <a:ext cx="7405697" cy="3825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>
            <a:lvl1pPr marL="457189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▪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1pPr>
            <a:lvl2pPr marL="914377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2pPr>
            <a:lvl3pPr marL="1371565" marR="0" indent="-330191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3pPr>
            <a:lvl4pPr marL="1828754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□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4pPr>
            <a:lvl5pPr marL="2285943" marR="0" indent="-330192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Helvetica"/>
              <a:buChar char="○"/>
              <a:tabLst/>
              <a:defRPr sz="16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5pPr>
            <a:lvl6pPr marL="27432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6pPr>
            <a:lvl7pPr marL="32004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●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7pPr>
            <a:lvl8pPr marL="36576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○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8pPr>
            <a:lvl9pPr marL="4114800" marR="0" indent="-355600" algn="l" defTabSz="914400" rtl="0" latinLnBrk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Helvetica"/>
              <a:buChar char="■"/>
              <a:tabLst/>
              <a:defRPr sz="2000" b="0" i="0" u="none" strike="noStrike" cap="none" spc="0" baseline="0">
                <a:solidFill>
                  <a:srgbClr val="000000"/>
                </a:solidFill>
                <a:uFillTx/>
                <a:latin typeface="Avenir Book"/>
                <a:ea typeface="Avenir Book"/>
                <a:cs typeface="Avenir Book"/>
                <a:sym typeface="Avenir Book"/>
              </a:defRPr>
            </a:lvl9pPr>
          </a:lstStyle>
          <a:p>
            <a:pPr marL="402326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Code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that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we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can</a:t>
            </a:r>
            <a:r>
              <a:rPr lang="de-DE" sz="1879" dirty="0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Book" panose="02000503020000020003" pitchFamily="2" charset="0"/>
                <a:ea typeface="Avenir Heavy"/>
                <a:cs typeface="Avenir Heavy"/>
                <a:sym typeface="Avenir Heavy"/>
              </a:rPr>
              <a:t>import</a:t>
            </a:r>
            <a:endParaRPr lang="de-DE" sz="1879" dirty="0">
              <a:latin typeface="Avenir Book" panose="02000503020000020003" pitchFamily="2" charset="0"/>
              <a:ea typeface="Avenir Heavy"/>
              <a:cs typeface="Avenir Heavy"/>
              <a:sym typeface="Avenir Heavy"/>
            </a:endParaRPr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current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directory</a:t>
            </a:r>
            <a:endParaRPr lang="de-DE" sz="1879" dirty="0"/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core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sz="1879" dirty="0"/>
              <a:t> e.g. time, </a:t>
            </a:r>
            <a:r>
              <a:rPr lang="de-DE" sz="1879" dirty="0" err="1"/>
              <a:t>math</a:t>
            </a:r>
            <a:r>
              <a:rPr lang="de-DE" sz="1879" dirty="0"/>
              <a:t>, </a:t>
            </a:r>
            <a:r>
              <a:rPr lang="de-DE" sz="1879" dirty="0" err="1"/>
              <a:t>os</a:t>
            </a:r>
            <a:r>
              <a:rPr lang="de-DE" sz="1879" dirty="0"/>
              <a:t>, …</a:t>
            </a:r>
          </a:p>
          <a:p>
            <a:pPr marL="859514" lvl="1" indent="-334255" defTabSz="859536" hangingPunct="1">
              <a:spcBef>
                <a:spcPts val="500"/>
              </a:spcBef>
              <a:buSzPts val="1800"/>
              <a:defRPr sz="1879"/>
            </a:pP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installed</a:t>
            </a:r>
            <a:r>
              <a:rPr lang="de-DE" sz="1879" dirty="0">
                <a:latin typeface="Avenir Heavy"/>
                <a:ea typeface="Avenir Heavy"/>
                <a:cs typeface="Avenir Heavy"/>
                <a:sym typeface="Avenir Heavy"/>
              </a:rPr>
              <a:t> </a:t>
            </a:r>
            <a:r>
              <a:rPr lang="de-DE" sz="1879" dirty="0" err="1">
                <a:latin typeface="Avenir Heavy"/>
                <a:ea typeface="Avenir Heavy"/>
                <a:cs typeface="Avenir Heavy"/>
                <a:sym typeface="Avenir Heavy"/>
              </a:rPr>
              <a:t>packages</a:t>
            </a:r>
            <a:r>
              <a:rPr lang="de-DE" sz="1879" dirty="0"/>
              <a:t> </a:t>
            </a:r>
            <a:br>
              <a:rPr lang="de-DE" sz="1879" dirty="0"/>
            </a:br>
            <a:r>
              <a:rPr lang="de-DE" sz="1879" dirty="0"/>
              <a:t>e.g. </a:t>
            </a:r>
            <a:r>
              <a:rPr lang="de-DE" sz="1879" dirty="0" err="1"/>
              <a:t>numpy</a:t>
            </a:r>
            <a:r>
              <a:rPr lang="de-DE" sz="1879" dirty="0"/>
              <a:t>, </a:t>
            </a:r>
            <a:r>
              <a:rPr lang="de-DE" sz="1879" dirty="0" err="1"/>
              <a:t>scipy</a:t>
            </a:r>
            <a:r>
              <a:rPr lang="de-DE" sz="1879" dirty="0"/>
              <a:t>, … </a:t>
            </a:r>
            <a:r>
              <a:rPr lang="de-DE" sz="1879" dirty="0" err="1"/>
              <a:t>installed</a:t>
            </a:r>
            <a:r>
              <a:rPr lang="de-DE" sz="1879" dirty="0"/>
              <a:t> via </a:t>
            </a:r>
            <a:r>
              <a:rPr lang="de-DE" sz="1879" dirty="0" err="1"/>
              <a:t>pip</a:t>
            </a:r>
            <a:r>
              <a:rPr lang="de-DE" sz="1879" dirty="0"/>
              <a:t> / </a:t>
            </a:r>
            <a:r>
              <a:rPr lang="de-DE" sz="1879" dirty="0" err="1"/>
              <a:t>conda</a:t>
            </a:r>
            <a:r>
              <a:rPr lang="de-DE" sz="1879" dirty="0"/>
              <a:t> / …</a:t>
            </a:r>
            <a:br>
              <a:rPr lang="de-DE" sz="1879" dirty="0"/>
            </a:br>
            <a:r>
              <a:rPr lang="de-DE" sz="1879" dirty="0"/>
              <a:t>(</a:t>
            </a:r>
            <a:r>
              <a:rPr lang="de-DE" sz="1879" dirty="0" err="1"/>
              <a:t>saved</a:t>
            </a:r>
            <a:r>
              <a:rPr lang="de-DE" sz="1879" dirty="0"/>
              <a:t> in </a:t>
            </a:r>
            <a:r>
              <a:rPr lang="de-DE" sz="1879" dirty="0" err="1"/>
              <a:t>system</a:t>
            </a:r>
            <a:r>
              <a:rPr lang="de-DE" sz="1879" dirty="0"/>
              <a:t> </a:t>
            </a:r>
            <a:r>
              <a:rPr lang="de-DE" sz="1879" dirty="0" err="1"/>
              <a:t>location</a:t>
            </a:r>
            <a:r>
              <a:rPr lang="de-DE" sz="1879" dirty="0"/>
              <a:t> </a:t>
            </a:r>
            <a:r>
              <a:rPr lang="de-DE" sz="1400" dirty="0"/>
              <a:t>e.g. /</a:t>
            </a:r>
            <a:r>
              <a:rPr lang="de-DE" sz="1400" dirty="0" err="1"/>
              <a:t>usr</a:t>
            </a:r>
            <a:r>
              <a:rPr lang="de-DE" sz="1400" dirty="0"/>
              <a:t>/lib64/python3.11/site-</a:t>
            </a:r>
            <a:r>
              <a:rPr lang="de-DE" sz="1400" dirty="0" err="1"/>
              <a:t>packages</a:t>
            </a:r>
            <a:r>
              <a:rPr lang="de-DE" sz="1400" dirty="0"/>
              <a:t>/</a:t>
            </a:r>
            <a:br>
              <a:rPr lang="de-DE" sz="1879" dirty="0"/>
            </a:br>
            <a:r>
              <a:rPr lang="de-DE" sz="1879" dirty="0"/>
              <a:t>on </a:t>
            </a:r>
            <a:r>
              <a:rPr lang="de-DE" sz="1879" dirty="0" err="1"/>
              <a:t>Pythonpath</a:t>
            </a:r>
            <a:r>
              <a:rPr lang="de-DE" sz="1879" dirty="0"/>
              <a:t> =&gt; Python </a:t>
            </a:r>
            <a:r>
              <a:rPr lang="de-DE" sz="1879" dirty="0" err="1"/>
              <a:t>can</a:t>
            </a:r>
            <a:r>
              <a:rPr lang="de-DE" sz="1879" dirty="0"/>
              <a:t> find </a:t>
            </a:r>
            <a:r>
              <a:rPr lang="de-DE" sz="1879" dirty="0" err="1"/>
              <a:t>it</a:t>
            </a:r>
            <a:r>
              <a:rPr lang="de-DE" sz="1879" dirty="0"/>
              <a:t>)</a:t>
            </a:r>
          </a:p>
          <a:p>
            <a:pPr marL="859514" lvl="1" indent="-334255" defTabSz="859536" hangingPunct="1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endParaRPr lang="de-DE" sz="1879" dirty="0"/>
          </a:p>
          <a:p>
            <a:pPr marL="859514" lvl="1" indent="-334255" defTabSz="859536" hangingPunct="1">
              <a:spcBef>
                <a:spcPts val="500"/>
              </a:spcBef>
              <a:buSzPts val="1800"/>
              <a:buFont typeface="Helvetica"/>
              <a:buChar char="▪"/>
              <a:defRPr sz="1879"/>
            </a:pPr>
            <a:r>
              <a:rPr lang="de-DE" sz="1879" b="1" dirty="0" err="1">
                <a:solidFill>
                  <a:srgbClr val="0070C0"/>
                </a:solidFill>
              </a:rPr>
              <a:t>editable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installation</a:t>
            </a:r>
            <a:r>
              <a:rPr lang="de-DE" sz="1879" b="1" dirty="0">
                <a:solidFill>
                  <a:srgbClr val="0070C0"/>
                </a:solidFill>
              </a:rPr>
              <a:t> = </a:t>
            </a:r>
            <a:r>
              <a:rPr lang="de-DE" sz="1879" b="1" dirty="0" err="1">
                <a:solidFill>
                  <a:srgbClr val="0070C0"/>
                </a:solidFill>
              </a:rPr>
              <a:t>our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project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is</a:t>
            </a:r>
            <a:r>
              <a:rPr lang="de-DE" sz="1879" b="1" dirty="0">
                <a:solidFill>
                  <a:srgbClr val="0070C0"/>
                </a:solidFill>
              </a:rPr>
              <a:t> in </a:t>
            </a:r>
            <a:r>
              <a:rPr lang="de-DE" sz="1879" b="1" dirty="0" err="1">
                <a:solidFill>
                  <a:srgbClr val="0070C0"/>
                </a:solidFill>
              </a:rPr>
              <a:t>the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current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directory</a:t>
            </a:r>
            <a:r>
              <a:rPr lang="de-DE" sz="1879" b="1" dirty="0">
                <a:solidFill>
                  <a:srgbClr val="0070C0"/>
                </a:solidFill>
              </a:rPr>
              <a:t>, but </a:t>
            </a:r>
            <a:r>
              <a:rPr lang="de-DE" sz="1879" b="1" dirty="0" err="1">
                <a:solidFill>
                  <a:srgbClr val="0070C0"/>
                </a:solidFill>
              </a:rPr>
              <a:t>we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install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it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as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we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would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any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other</a:t>
            </a:r>
            <a:r>
              <a:rPr lang="de-DE" sz="1879" b="1" dirty="0">
                <a:solidFill>
                  <a:srgbClr val="0070C0"/>
                </a:solidFill>
              </a:rPr>
              <a:t> </a:t>
            </a:r>
            <a:r>
              <a:rPr lang="de-DE" sz="1879" b="1" dirty="0" err="1">
                <a:solidFill>
                  <a:srgbClr val="0070C0"/>
                </a:solidFill>
              </a:rPr>
              <a:t>package</a:t>
            </a:r>
            <a:endParaRPr lang="de-DE" b="1" dirty="0">
              <a:solidFill>
                <a:srgbClr val="0070C0"/>
              </a:solidFill>
            </a:endParaRPr>
          </a:p>
          <a:p>
            <a:pPr marL="0" indent="0" hangingPunct="1">
              <a:buClrTx/>
              <a:buSzTx/>
              <a:buFontTx/>
              <a:buNone/>
            </a:pPr>
            <a:endParaRPr lang="de-DE" dirty="0"/>
          </a:p>
        </p:txBody>
      </p:sp>
      <p:sp>
        <p:nvSpPr>
          <p:cNvPr id="10" name="Bogen 9">
            <a:extLst>
              <a:ext uri="{FF2B5EF4-FFF2-40B4-BE49-F238E27FC236}">
                <a16:creationId xmlns:a16="http://schemas.microsoft.com/office/drawing/2014/main" id="{5355C6C9-360B-CC1E-6793-31876FDA3F22}"/>
              </a:ext>
            </a:extLst>
          </p:cNvPr>
          <p:cNvSpPr/>
          <p:nvPr/>
        </p:nvSpPr>
        <p:spPr>
          <a:xfrm rot="10800000">
            <a:off x="869147" y="1437505"/>
            <a:ext cx="838465" cy="2187043"/>
          </a:xfrm>
          <a:prstGeom prst="arc">
            <a:avLst>
              <a:gd name="adj1" fmla="val 16192875"/>
              <a:gd name="adj2" fmla="val 5568790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1" name="Bogen 10">
            <a:extLst>
              <a:ext uri="{FF2B5EF4-FFF2-40B4-BE49-F238E27FC236}">
                <a16:creationId xmlns:a16="http://schemas.microsoft.com/office/drawing/2014/main" id="{510ABD81-107F-A08B-3105-F8294EB5A445}"/>
              </a:ext>
            </a:extLst>
          </p:cNvPr>
          <p:cNvSpPr/>
          <p:nvPr/>
        </p:nvSpPr>
        <p:spPr>
          <a:xfrm rot="10800000">
            <a:off x="1065613" y="2115238"/>
            <a:ext cx="838465" cy="1509308"/>
          </a:xfrm>
          <a:prstGeom prst="arc">
            <a:avLst>
              <a:gd name="adj1" fmla="val 16192875"/>
              <a:gd name="adj2" fmla="val 5162764"/>
            </a:avLst>
          </a:prstGeom>
          <a:noFill/>
          <a:ln w="25400" cap="flat">
            <a:solidFill>
              <a:srgbClr val="0070C0"/>
            </a:solidFill>
            <a:prstDash val="solid"/>
            <a:round/>
            <a:headEnd type="triangle" w="med" len="med"/>
            <a:tailEnd type="none" w="med" len="med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1942912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ext Placeholder 8"/>
          <p:cNvSpPr txBox="1"/>
          <p:nvPr/>
        </p:nvSpPr>
        <p:spPr>
          <a:xfrm>
            <a:off x="710043" y="1165959"/>
            <a:ext cx="7723914" cy="1036568"/>
          </a:xfrm>
          <a:prstGeom prst="rect">
            <a:avLst/>
          </a:prstGeom>
          <a:ln w="28575">
            <a:solidFill>
              <a:srgbClr val="FF4712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normAutofit/>
          </a:bodyPr>
          <a:lstStyle/>
          <a:p>
            <a:pPr indent="139696">
              <a:spcBef>
                <a:spcPts val="600"/>
              </a:spcBef>
              <a:buClr>
                <a:srgbClr val="000000"/>
              </a:buClr>
              <a:buFont typeface="Helvetica"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lang="en-US" dirty="0"/>
              <a:t>Editable installation</a:t>
            </a:r>
            <a:r>
              <a:rPr dirty="0"/>
              <a:t>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install your package with -e  (--editable) option</a:t>
            </a:r>
          </a:p>
          <a:p>
            <a:pPr algn="ctr">
              <a:spcBef>
                <a:spcPts val="600"/>
              </a:spcBef>
              <a:buClr>
                <a:srgbClr val="000000"/>
              </a:buClr>
              <a:buFont typeface="Helvetica"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-e &lt;path-to-package&gt;</a:t>
            </a:r>
          </a:p>
          <a:p>
            <a:pPr algn="ctr" defTabSz="457200">
              <a:defRPr>
                <a:solidFill>
                  <a:srgbClr val="66666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(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cd &lt;path-to-package&gt;; </a:t>
            </a:r>
            <a:r>
              <a:rPr b="1" dirty="0" err="1">
                <a:latin typeface="Courier"/>
                <a:ea typeface="Courier"/>
                <a:cs typeface="Courier"/>
                <a:sym typeface="Courier"/>
              </a:rPr>
              <a:t>conda</a:t>
            </a:r>
            <a:r>
              <a:rPr b="1" dirty="0">
                <a:latin typeface="Courier"/>
                <a:ea typeface="Courier"/>
                <a:cs typeface="Courier"/>
                <a:sym typeface="Courier"/>
              </a:rPr>
              <a:t> develop .</a:t>
            </a:r>
            <a:r>
              <a:rPr dirty="0"/>
              <a:t>)</a:t>
            </a:r>
          </a:p>
        </p:txBody>
      </p:sp>
      <p:sp>
        <p:nvSpPr>
          <p:cNvPr id="456" name="Google Shape;155;p20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  <p:sp>
        <p:nvSpPr>
          <p:cNvPr id="457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710043" y="2566828"/>
            <a:ext cx="7723914" cy="767051"/>
          </a:xfrm>
          <a:prstGeom prst="rect">
            <a:avLst/>
          </a:prstGeom>
        </p:spPr>
        <p:txBody>
          <a:bodyPr/>
          <a:lstStyle/>
          <a:p>
            <a:pPr marL="0" indent="139696">
              <a:buSzTx/>
              <a:buNone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O</a:t>
            </a:r>
            <a:r>
              <a:rPr lang="en-US" dirty="0"/>
              <a:t>ther o</a:t>
            </a:r>
            <a:r>
              <a:rPr dirty="0"/>
              <a:t>ption: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if package is included in </a:t>
            </a:r>
            <a:r>
              <a:rPr dirty="0" err="1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PyPI</a:t>
            </a:r>
            <a:endParaRPr dirty="0">
              <a:solidFill>
                <a:srgbClr val="000000"/>
              </a:solidFill>
              <a:latin typeface="Avenir Book"/>
              <a:ea typeface="Avenir Book"/>
              <a:cs typeface="Avenir Book"/>
              <a:sym typeface="Avenir Book"/>
            </a:endParaRPr>
          </a:p>
          <a:p>
            <a:pPr marL="0" indent="0" algn="ctr">
              <a:buSzTx/>
              <a:buNone/>
              <a:defRPr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</a:t>
            </a:r>
            <a:r>
              <a:rPr dirty="0" err="1"/>
              <a:t>numpy</a:t>
            </a:r>
            <a:endParaRPr dirty="0"/>
          </a:p>
        </p:txBody>
      </p:sp>
      <p:sp>
        <p:nvSpPr>
          <p:cNvPr id="458" name="Text Placeholder 8"/>
          <p:cNvSpPr txBox="1">
            <a:spLocks noGrp="1"/>
          </p:cNvSpPr>
          <p:nvPr>
            <p:ph type="body" idx="21"/>
          </p:nvPr>
        </p:nvSpPr>
        <p:spPr>
          <a:xfrm>
            <a:off x="710043" y="3189078"/>
            <a:ext cx="7723914" cy="7670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139696">
              <a:buSzTx/>
              <a:buNone/>
              <a:defRPr sz="140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rPr dirty="0"/>
              <a:t>O</a:t>
            </a:r>
            <a:r>
              <a:rPr lang="en-US" dirty="0"/>
              <a:t>ther option</a:t>
            </a:r>
            <a:r>
              <a:rPr dirty="0"/>
              <a:t>:</a:t>
            </a:r>
            <a:r>
              <a:rPr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  <a:latin typeface="Avenir Book"/>
                <a:ea typeface="Avenir Book"/>
                <a:cs typeface="Avenir Book"/>
                <a:sym typeface="Avenir Book"/>
              </a:rPr>
              <a:t>install from a VCS like git</a:t>
            </a:r>
          </a:p>
          <a:p>
            <a:pPr marL="0" indent="0" algn="ctr">
              <a:buSzTx/>
              <a:buNone/>
              <a:defRPr sz="1400" b="1">
                <a:latin typeface="Courier"/>
                <a:ea typeface="Courier"/>
                <a:cs typeface="Courier"/>
                <a:sym typeface="Courier"/>
              </a:defRPr>
            </a:pPr>
            <a:r>
              <a:rPr dirty="0"/>
              <a:t>pip install </a:t>
            </a:r>
            <a:r>
              <a:rPr dirty="0" err="1"/>
              <a:t>git+https</a:t>
            </a:r>
            <a:r>
              <a:rPr dirty="0"/>
              <a:t>://</a:t>
            </a:r>
            <a:r>
              <a:rPr dirty="0" err="1"/>
              <a:t>github.com</a:t>
            </a:r>
            <a:r>
              <a:rPr dirty="0"/>
              <a:t>/&lt;user&gt;/&lt;package-name&gt;.git</a:t>
            </a:r>
          </a:p>
        </p:txBody>
      </p:sp>
      <p:sp>
        <p:nvSpPr>
          <p:cNvPr id="459" name="Text Placeholder 1"/>
          <p:cNvSpPr txBox="1"/>
          <p:nvPr/>
        </p:nvSpPr>
        <p:spPr>
          <a:xfrm>
            <a:off x="869150" y="846000"/>
            <a:ext cx="7290349" cy="424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/>
          <a:p>
            <a:pPr marL="457200" indent="-31750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Avenir Book"/>
                <a:ea typeface="Avenir Book"/>
                <a:cs typeface="Avenir Book"/>
                <a:sym typeface="Avenir Book"/>
              </a:defRPr>
            </a:pPr>
            <a:r>
              <a:rPr dirty="0"/>
              <a:t>Options to install a package using </a:t>
            </a:r>
            <a:r>
              <a:rPr dirty="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rPr>
              <a:t>pip</a:t>
            </a:r>
          </a:p>
        </p:txBody>
      </p:sp>
      <p:grpSp>
        <p:nvGrpSpPr>
          <p:cNvPr id="462" name="Title 4"/>
          <p:cNvGrpSpPr/>
          <p:nvPr/>
        </p:nvGrpSpPr>
        <p:grpSpPr>
          <a:xfrm>
            <a:off x="869150" y="-1"/>
            <a:ext cx="6062229" cy="767051"/>
            <a:chOff x="0" y="0"/>
            <a:chExt cx="6062227" cy="767049"/>
          </a:xfrm>
        </p:grpSpPr>
        <p:sp>
          <p:nvSpPr>
            <p:cNvPr id="460" name="Rectangle"/>
            <p:cNvSpPr/>
            <p:nvPr/>
          </p:nvSpPr>
          <p:spPr>
            <a:xfrm>
              <a:off x="0" y="0"/>
              <a:ext cx="6062228" cy="655045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3400">
                  <a:latin typeface="Avenir Heavy"/>
                  <a:ea typeface="Avenir Heavy"/>
                  <a:cs typeface="Avenir Heavy"/>
                  <a:sym typeface="Avenir Heavy"/>
                </a:defRPr>
              </a:pPr>
              <a:endParaRPr/>
            </a:p>
          </p:txBody>
        </p:sp>
        <p:sp>
          <p:nvSpPr>
            <p:cNvPr id="461" name="Importing own project"/>
            <p:cNvSpPr txBox="1"/>
            <p:nvPr/>
          </p:nvSpPr>
          <p:spPr>
            <a:xfrm>
              <a:off x="0" y="0"/>
              <a:ext cx="6062228" cy="767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91424" tIns="91424" rIns="91424" bIns="91424" numCol="1" anchor="t">
              <a:spAutoFit/>
            </a:bodyPr>
            <a:lstStyle>
              <a:lvl1pPr>
                <a:defRPr sz="3400">
                  <a:latin typeface="Avenir Heavy"/>
                  <a:ea typeface="Avenir Heavy"/>
                  <a:cs typeface="Avenir Heavy"/>
                  <a:sym typeface="Avenir Heavy"/>
                </a:defRPr>
              </a:lvl1pPr>
            </a:lstStyle>
            <a:p>
              <a:r>
                <a:t>Importing own project</a:t>
              </a:r>
            </a:p>
          </p:txBody>
        </p:sp>
      </p:grp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itle 1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6367991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Pip editable installation</a:t>
            </a:r>
          </a:p>
        </p:txBody>
      </p:sp>
      <p:sp>
        <p:nvSpPr>
          <p:cNvPr id="409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10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5999"/>
            <a:ext cx="7527874" cy="3598113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Navigate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into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de-DE" dirty="0" err="1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the</a:t>
            </a:r>
            <a:r>
              <a:rPr lang="de-DE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b="1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2025-TAM-retreat/ODD </a:t>
            </a: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folder (Terminal)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Run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</a:t>
            </a:r>
            <a:r>
              <a:rPr lang="de-DE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see</a:t>
            </a:r>
            <a:r>
              <a:rPr lang="de-DE" dirty="0"/>
              <a:t>?</a:t>
            </a:r>
            <a:endParaRPr lang="de-DE" dirty="0">
              <a:highlight>
                <a:srgbClr val="C0C0C0"/>
              </a:highlight>
              <a:latin typeface="Courier"/>
              <a:ea typeface="Courier"/>
              <a:cs typeface="Courier"/>
              <a:sym typeface="Courier"/>
            </a:endParaRPr>
          </a:p>
          <a:p>
            <a:pPr marL="402326" indent="-312920" defTabSz="804672">
              <a:lnSpc>
                <a:spcPct val="120000"/>
              </a:lnSpc>
              <a:spcBef>
                <a:spcPts val="500"/>
              </a:spcBef>
              <a:buSzPct val="100000"/>
              <a:defRPr sz="1760"/>
            </a:pP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Run </a:t>
            </a:r>
            <a:r>
              <a:rPr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 install -e </a:t>
            </a:r>
            <a:r>
              <a:rPr sz="2400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.</a:t>
            </a:r>
            <a:r>
              <a:rPr lang="en-US" b="1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 </a:t>
            </a:r>
            <a:r>
              <a:rPr lang="en-US" dirty="0">
                <a:latin typeface="Avenir Book" panose="02000503020000020003" pitchFamily="2" charset="0"/>
                <a:ea typeface="Courier"/>
                <a:cs typeface="Courier"/>
                <a:sym typeface="Courier"/>
              </a:rPr>
              <a:t>(full stop = this directory)</a:t>
            </a:r>
            <a:endParaRPr lang="de-DE" sz="2816" dirty="0">
              <a:latin typeface="Avenir Book" panose="02000503020000020003" pitchFamily="2" charset="0"/>
              <a:ea typeface="Courier"/>
              <a:cs typeface="Courier"/>
              <a:sym typeface="Courier"/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Run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pip</a:t>
            </a:r>
            <a:r>
              <a:rPr lang="de-DE" b="1" dirty="0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de-DE" b="1" dirty="0" err="1">
                <a:highlight>
                  <a:srgbClr val="C0C0C0"/>
                </a:highlight>
                <a:latin typeface="Courier"/>
                <a:ea typeface="Courier"/>
                <a:cs typeface="Courier"/>
                <a:sym typeface="Courier"/>
              </a:rPr>
              <a:t>list</a:t>
            </a:r>
            <a:r>
              <a:rPr lang="de-DE" b="1" dirty="0"/>
              <a:t> </a:t>
            </a:r>
            <a:r>
              <a:rPr lang="de-DE" dirty="0" err="1"/>
              <a:t>again</a:t>
            </a:r>
            <a:r>
              <a:rPr lang="de-DE" dirty="0"/>
              <a:t>.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changed</a:t>
            </a:r>
            <a:r>
              <a:rPr lang="de-DE" dirty="0"/>
              <a:t>?</a:t>
            </a: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r>
              <a:rPr lang="de-DE" dirty="0"/>
              <a:t>Run </a:t>
            </a:r>
            <a:r>
              <a:rPr lang="de-DE" dirty="0" err="1">
                <a:latin typeface="Courier"/>
              </a:rPr>
              <a:t>run_italian_restaurant.py</a:t>
            </a:r>
            <a:r>
              <a:rPr lang="de-DE" dirty="0">
                <a:latin typeface="Courier"/>
              </a:rPr>
              <a:t> </a:t>
            </a:r>
            <a:r>
              <a:rPr lang="de-DE" dirty="0" err="1"/>
              <a:t>again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>
                <a:latin typeface="Courier"/>
              </a:rPr>
              <a:t>scripts</a:t>
            </a:r>
            <a:r>
              <a:rPr lang="de-DE" dirty="0">
                <a:latin typeface="Courier"/>
              </a:rPr>
              <a:t>/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imports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>
                <a:latin typeface="Courier"/>
              </a:rPr>
              <a:t>make_margarita_pizza</a:t>
            </a:r>
            <a:r>
              <a:rPr lang="de-DE" dirty="0">
                <a:latin typeface="Courier"/>
              </a:rPr>
              <a:t> </a:t>
            </a:r>
            <a:r>
              <a:rPr lang="de-DE" dirty="0" err="1"/>
              <a:t>function</a:t>
            </a:r>
            <a:r>
              <a:rPr lang="de-DE" dirty="0"/>
              <a:t>.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now</a:t>
            </a:r>
            <a:r>
              <a:rPr lang="de-DE" dirty="0"/>
              <a:t>?</a:t>
            </a:r>
            <a:endParaRPr lang="de-DE" dirty="0">
              <a:highlight>
                <a:srgbClr val="FF0000"/>
              </a:highlight>
            </a:endParaRPr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402326" indent="-312920" defTabSz="804672">
              <a:spcBef>
                <a:spcPts val="500"/>
              </a:spcBef>
              <a:buSzPct val="100000"/>
              <a:defRPr sz="1760"/>
            </a:pPr>
            <a:endParaRPr lang="de-DE" dirty="0"/>
          </a:p>
          <a:p>
            <a:pPr marL="89406" indent="0" defTabSz="804672">
              <a:spcBef>
                <a:spcPts val="500"/>
              </a:spcBef>
              <a:buSzPct val="100000"/>
              <a:buNone/>
              <a:defRPr sz="1760"/>
            </a:pPr>
            <a:r>
              <a:rPr lang="de-DE" dirty="0"/>
              <a:t>(5 min)</a:t>
            </a:r>
          </a:p>
        </p:txBody>
      </p:sp>
    </p:spTree>
    <p:extLst>
      <p:ext uri="{BB962C8B-B14F-4D97-AF65-F5344CB8AC3E}">
        <p14:creationId xmlns:p14="http://schemas.microsoft.com/office/powerpoint/2010/main" val="358837864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ext Placeholder 1"/>
          <p:cNvSpPr txBox="1">
            <a:spLocks noGrp="1"/>
          </p:cNvSpPr>
          <p:nvPr>
            <p:ph type="body" idx="1"/>
          </p:nvPr>
        </p:nvSpPr>
        <p:spPr>
          <a:xfrm>
            <a:off x="869150" y="846000"/>
            <a:ext cx="7405697" cy="3295294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buClrTx/>
              <a:buSzTx/>
              <a:buFontTx/>
              <a:buNone/>
            </a:pPr>
            <a:br>
              <a:rPr dirty="0"/>
            </a:br>
            <a:r>
              <a:rPr dirty="0"/>
              <a:t>—&gt; </a:t>
            </a:r>
            <a:r>
              <a:rPr lang="en-US" dirty="0"/>
              <a:t>An editable installation</a:t>
            </a:r>
            <a:r>
              <a:rPr dirty="0"/>
              <a:t> lets you use your own code as any other package you installed</a:t>
            </a:r>
            <a:r>
              <a:rPr lang="en-US" dirty="0"/>
              <a:t>. You can</a:t>
            </a:r>
            <a:endParaRPr dirty="0"/>
          </a:p>
          <a:p>
            <a:pPr marL="469896" indent="-342900">
              <a:buFontTx/>
              <a:buAutoNum type="arabicPeriod"/>
            </a:pP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import</a:t>
            </a:r>
            <a:r>
              <a:rPr dirty="0"/>
              <a:t> the objects in the package </a:t>
            </a:r>
            <a:r>
              <a:rPr dirty="0">
                <a:latin typeface="Avenir Heavy"/>
                <a:ea typeface="Avenir Heavy"/>
                <a:cs typeface="Avenir Heavy"/>
                <a:sym typeface="Avenir Heavy"/>
              </a:rPr>
              <a:t>from any directory </a:t>
            </a:r>
            <a:br>
              <a:rPr dirty="0">
                <a:latin typeface="Avenir Heavy"/>
                <a:ea typeface="Avenir Heavy"/>
                <a:cs typeface="Avenir Heavy"/>
                <a:sym typeface="Avenir Heavy"/>
              </a:rPr>
            </a:br>
            <a:r>
              <a:rPr dirty="0"/>
              <a:t>(no longer bound to the directory which contains the package)</a:t>
            </a:r>
          </a:p>
          <a:p>
            <a:pPr marL="469896" indent="-342900">
              <a:buFontTx/>
              <a:buAutoNum type="arabicPeriod"/>
            </a:pPr>
            <a:r>
              <a:rPr dirty="0"/>
              <a:t>keep your project in your current directory</a:t>
            </a:r>
            <a:r>
              <a:rPr lang="en-US" dirty="0"/>
              <a:t> and </a:t>
            </a:r>
            <a:r>
              <a:rPr lang="en-US" b="1" dirty="0"/>
              <a:t>all changes are immediately available</a:t>
            </a:r>
            <a:r>
              <a:rPr lang="en-US" dirty="0"/>
              <a:t> (no re-install required)</a:t>
            </a:r>
            <a:endParaRPr dirty="0"/>
          </a:p>
          <a:p>
            <a:pPr marL="469896" indent="-342900">
              <a:buFontTx/>
              <a:buAutoNum type="arabicPeriod"/>
            </a:pPr>
            <a:endParaRPr lang="de-DE" dirty="0"/>
          </a:p>
          <a:p>
            <a:pPr marL="126996" indent="0">
              <a:buNone/>
            </a:pPr>
            <a:r>
              <a:rPr lang="de-DE" dirty="0"/>
              <a:t>Import </a:t>
            </a:r>
            <a:r>
              <a:rPr lang="de-DE" dirty="0" err="1"/>
              <a:t>statements</a:t>
            </a:r>
            <a:r>
              <a:rPr lang="de-DE" dirty="0"/>
              <a:t> in all </a:t>
            </a:r>
            <a:r>
              <a:rPr lang="de-DE" dirty="0" err="1"/>
              <a:t>files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an </a:t>
            </a:r>
            <a:r>
              <a:rPr lang="de-DE" dirty="0" err="1"/>
              <a:t>installed</a:t>
            </a:r>
            <a:r>
              <a:rPr lang="de-DE" dirty="0"/>
              <a:t> </a:t>
            </a:r>
            <a:r>
              <a:rPr lang="de-DE" dirty="0" err="1"/>
              <a:t>package</a:t>
            </a:r>
            <a:endParaRPr lang="de-DE" dirty="0"/>
          </a:p>
          <a:p>
            <a:pPr marL="126996" indent="0">
              <a:buNone/>
            </a:pPr>
            <a:r>
              <a:rPr lang="de-DE" dirty="0"/>
              <a:t>	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from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your_package.module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import</a:t>
            </a: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function</a:t>
            </a:r>
            <a:endParaRPr lang="de-DE" dirty="0"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marL="126996" indent="0">
              <a:buNone/>
            </a:pPr>
            <a:r>
              <a:rPr lang="de-DE" dirty="0"/>
              <a:t>	</a:t>
            </a:r>
            <a:r>
              <a:rPr lang="de-DE" dirty="0">
                <a:sym typeface="Wingdings" pitchFamily="2" charset="2"/>
              </a:rPr>
              <a:t>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code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someone</a:t>
            </a:r>
            <a:r>
              <a:rPr lang="de-DE" dirty="0"/>
              <a:t>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53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54" name="Title 4"/>
          <p:cNvSpPr txBox="1">
            <a:spLocks noGrp="1"/>
          </p:cNvSpPr>
          <p:nvPr>
            <p:ph type="title"/>
          </p:nvPr>
        </p:nvSpPr>
        <p:spPr>
          <a:xfrm>
            <a:off x="869151" y="0"/>
            <a:ext cx="5063299" cy="912373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Pip editable install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155;p20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35" name="Title 4"/>
          <p:cNvSpPr txBox="1">
            <a:spLocks noGrp="1"/>
          </p:cNvSpPr>
          <p:nvPr>
            <p:ph type="title"/>
          </p:nvPr>
        </p:nvSpPr>
        <p:spPr>
          <a:xfrm>
            <a:off x="869150" y="-1"/>
            <a:ext cx="6641994" cy="912377"/>
          </a:xfrm>
          <a:prstGeom prst="rect">
            <a:avLst/>
          </a:prstGeom>
          <a:solidFill>
            <a:srgbClr val="FFFFFF"/>
          </a:solidFill>
        </p:spPr>
        <p:txBody>
          <a:bodyPr anchor="t"/>
          <a:lstStyle/>
          <a:p>
            <a:r>
              <a:t>Installing other packages</a:t>
            </a:r>
          </a:p>
        </p:txBody>
      </p:sp>
      <p:sp>
        <p:nvSpPr>
          <p:cNvPr id="436" name="Text Placeholder 6"/>
          <p:cNvSpPr txBox="1">
            <a:spLocks noGrp="1"/>
          </p:cNvSpPr>
          <p:nvPr>
            <p:ph type="body" sz="quarter" idx="1"/>
          </p:nvPr>
        </p:nvSpPr>
        <p:spPr>
          <a:xfrm>
            <a:off x="984501" y="1345189"/>
            <a:ext cx="3287370" cy="2542409"/>
          </a:xfrm>
          <a:prstGeom prst="rect">
            <a:avLst/>
          </a:prstGeom>
        </p:spPr>
        <p:txBody>
          <a:bodyPr/>
          <a:lstStyle/>
          <a:p>
            <a:pPr marL="0" indent="139696">
              <a:buSzTx/>
              <a:buNone/>
              <a:defRPr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pip</a:t>
            </a:r>
          </a:p>
          <a:p>
            <a:pPr marL="0" indent="139696">
              <a:buSzTx/>
              <a:buNone/>
            </a:pPr>
            <a:r>
              <a:t>standard package manager for Python</a:t>
            </a:r>
          </a:p>
          <a:p>
            <a:pPr marL="0" indent="139696">
              <a:buSzTx/>
              <a:buNone/>
            </a:pPr>
            <a:endParaRPr/>
          </a:p>
          <a:p>
            <a:pPr marL="0" indent="139696">
              <a:buSzTx/>
              <a:buNone/>
            </a:pPr>
            <a:r>
              <a:t>can install packages from PyPI (Python Package Index) or from VCS e.g. github</a:t>
            </a:r>
          </a:p>
        </p:txBody>
      </p:sp>
      <p:sp>
        <p:nvSpPr>
          <p:cNvPr id="437" name="Text Placeholder 8"/>
          <p:cNvSpPr txBox="1">
            <a:spLocks noGrp="1"/>
          </p:cNvSpPr>
          <p:nvPr>
            <p:ph type="body" idx="21"/>
          </p:nvPr>
        </p:nvSpPr>
        <p:spPr>
          <a:xfrm>
            <a:off x="4872128" y="1341905"/>
            <a:ext cx="3287372" cy="254240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139696">
              <a:buSzTx/>
              <a:buNone/>
              <a:defRPr sz="1400">
                <a:solidFill>
                  <a:schemeClr val="accent6"/>
                </a:solidFill>
                <a:latin typeface="Avenir Heavy"/>
                <a:ea typeface="Avenir Heavy"/>
                <a:cs typeface="Avenir Heavy"/>
                <a:sym typeface="Avenir Heavy"/>
              </a:defRPr>
            </a:pPr>
            <a:r>
              <a:t>conda </a:t>
            </a:r>
          </a:p>
          <a:p>
            <a:pPr marL="0" indent="139696">
              <a:buSzTx/>
              <a:buNone/>
              <a:defRPr sz="1400"/>
            </a:pPr>
            <a:r>
              <a:t>open source package manager/ environment manager</a:t>
            </a:r>
          </a:p>
          <a:p>
            <a:pPr marL="0" indent="139696">
              <a:buSzTx/>
              <a:buNone/>
              <a:defRPr sz="1400"/>
            </a:pPr>
            <a:endParaRPr/>
          </a:p>
          <a:p>
            <a:pPr marL="0" indent="139696">
              <a:buSzTx/>
              <a:buNone/>
              <a:defRPr sz="1400"/>
            </a:pPr>
            <a:r>
              <a:t>can install packages which were reviewed by Anaconda (not all)</a:t>
            </a:r>
          </a:p>
        </p:txBody>
      </p:sp>
      <p:sp>
        <p:nvSpPr>
          <p:cNvPr id="438" name="Text Placeholder 1"/>
          <p:cNvSpPr txBox="1"/>
          <p:nvPr/>
        </p:nvSpPr>
        <p:spPr>
          <a:xfrm>
            <a:off x="869150" y="846000"/>
            <a:ext cx="7290349" cy="7416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>
            <a:spAutoFit/>
          </a:bodyPr>
          <a:lstStyle>
            <a:lvl1pPr marL="457200" indent="-317500">
              <a:spcBef>
                <a:spcPts val="600"/>
              </a:spcBef>
              <a:buClr>
                <a:srgbClr val="000000"/>
              </a:buClr>
              <a:buSzPts val="1400"/>
              <a:buFont typeface="Helvetica"/>
              <a:buChar char="▪"/>
              <a:defRPr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r>
              <a:t>You can install Python packages in your terminal using a package manager</a:t>
            </a:r>
          </a:p>
        </p:txBody>
      </p:sp>
      <p:pic>
        <p:nvPicPr>
          <p:cNvPr id="439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85070" y="3996983"/>
            <a:ext cx="750222" cy="75022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0" name="Picture 4" descr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8663" y="3149161"/>
            <a:ext cx="1510206" cy="15102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41" name="Picture 6" descr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167963" y="3359191"/>
            <a:ext cx="2007477" cy="637793"/>
          </a:xfrm>
          <a:prstGeom prst="rect">
            <a:avLst/>
          </a:prstGeom>
          <a:ln w="12700">
            <a:miter lim="400000"/>
          </a:ln>
        </p:spPr>
      </p:pic>
      <p:pic>
        <p:nvPicPr>
          <p:cNvPr id="442" name="Picture 8" descr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4781" y="3475692"/>
            <a:ext cx="637794" cy="637794"/>
          </a:xfrm>
          <a:prstGeom prst="rect">
            <a:avLst/>
          </a:prstGeom>
          <a:ln w="12700">
            <a:miter lim="400000"/>
          </a:ln>
        </p:spPr>
      </p:pic>
      <p:pic>
        <p:nvPicPr>
          <p:cNvPr id="443" name="Picture 10" descr="Picture 10"/>
          <p:cNvPicPr>
            <a:picLocks noChangeAspect="1"/>
          </p:cNvPicPr>
          <p:nvPr/>
        </p:nvPicPr>
        <p:blipFill>
          <a:blip r:embed="rId7"/>
          <a:srcRect t="23297" b="23338"/>
          <a:stretch>
            <a:fillRect/>
          </a:stretch>
        </p:blipFill>
        <p:spPr>
          <a:xfrm>
            <a:off x="2512748" y="4113715"/>
            <a:ext cx="1047751" cy="559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9" grpId="4" animBg="1" advAuto="0"/>
      <p:bldP spid="440" grpId="5" animBg="1" advAuto="0"/>
      <p:bldP spid="441" grpId="1" animBg="1" advAuto="0"/>
      <p:bldP spid="442" grpId="2" animBg="1" advAuto="0"/>
      <p:bldP spid="443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Title 2"/>
          <p:cNvSpPr txBox="1"/>
          <p:nvPr/>
        </p:nvSpPr>
        <p:spPr>
          <a:xfrm>
            <a:off x="1757197" y="2436323"/>
            <a:ext cx="7137423" cy="6155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91424" tIns="91424" rIns="91424" bIns="91424" anchor="ctr">
            <a:spAutoFit/>
          </a:bodyPr>
          <a:lstStyle>
            <a:lvl1pPr>
              <a:defRPr sz="2800">
                <a:solidFill>
                  <a:srgbClr val="F4FFEE"/>
                </a:solidFill>
                <a:latin typeface="Avenir Heavy"/>
                <a:ea typeface="Avenir Heavy"/>
                <a:cs typeface="Avenir Heavy"/>
                <a:sym typeface="Avenir Heavy"/>
              </a:defRPr>
            </a:lvl1pPr>
          </a:lstStyle>
          <a:p>
            <a:r>
              <a:rPr dirty="0"/>
              <a:t>how to develop code </a:t>
            </a:r>
            <a:r>
              <a:rPr lang="en-US" dirty="0"/>
              <a:t>with editable install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597889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Text Placeholder 2"/>
          <p:cNvSpPr txBox="1">
            <a:spLocks noGrp="1"/>
          </p:cNvSpPr>
          <p:nvPr>
            <p:ph type="body" idx="1"/>
          </p:nvPr>
        </p:nvSpPr>
        <p:spPr>
          <a:xfrm>
            <a:off x="869151" y="845999"/>
            <a:ext cx="7405698" cy="3746627"/>
          </a:xfrm>
          <a:prstGeom prst="rect">
            <a:avLst/>
          </a:prstGeom>
        </p:spPr>
        <p:txBody>
          <a:bodyPr>
            <a:normAutofit/>
          </a:bodyPr>
          <a:lstStyle/>
          <a:p>
            <a:pPr indent="-330192">
              <a:buSzPts val="1700"/>
              <a:defRPr sz="1700"/>
            </a:pPr>
            <a:r>
              <a:rPr lang="en-US" dirty="0"/>
              <a:t>None* 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endParaRPr lang="en-US" dirty="0"/>
          </a:p>
          <a:p>
            <a:pPr marL="126997" indent="0">
              <a:buSzPts val="1700"/>
              <a:buNone/>
              <a:defRPr sz="1700"/>
            </a:pPr>
            <a:r>
              <a:rPr lang="en-US" dirty="0"/>
              <a:t>* for developing code if you are used to working with .</a:t>
            </a:r>
            <a:r>
              <a:rPr lang="en-US" dirty="0" err="1"/>
              <a:t>py</a:t>
            </a:r>
            <a:r>
              <a:rPr lang="en-US" dirty="0"/>
              <a:t> files.</a:t>
            </a:r>
            <a:br>
              <a:rPr lang="en-US" dirty="0"/>
            </a:br>
            <a:r>
              <a:rPr lang="en-US" dirty="0"/>
              <a:t>(you won’t be able to use this if you only develop in </a:t>
            </a:r>
            <a:r>
              <a:rPr lang="en-US" dirty="0" err="1"/>
              <a:t>jupyter</a:t>
            </a:r>
            <a:r>
              <a:rPr lang="en-US" dirty="0"/>
              <a:t>, since importing from notebooks can be tricky)</a:t>
            </a:r>
          </a:p>
          <a:p>
            <a:pPr marL="126997" indent="0">
              <a:buSzPts val="1700"/>
              <a:buNone/>
              <a:defRPr sz="1700"/>
            </a:pPr>
            <a:endParaRPr lang="en-US" dirty="0"/>
          </a:p>
        </p:txBody>
      </p:sp>
      <p:sp>
        <p:nvSpPr>
          <p:cNvPr id="540" name="Title 1"/>
          <p:cNvSpPr txBox="1">
            <a:spLocks noGrp="1"/>
          </p:cNvSpPr>
          <p:nvPr>
            <p:ph type="title"/>
          </p:nvPr>
        </p:nvSpPr>
        <p:spPr>
          <a:xfrm>
            <a:off x="869152" y="0"/>
            <a:ext cx="6143540" cy="912373"/>
          </a:xfrm>
          <a:prstGeom prst="rect">
            <a:avLst/>
          </a:prstGeom>
          <a:solidFill>
            <a:srgbClr val="FFFFFF"/>
          </a:solidFill>
        </p:spPr>
        <p:txBody>
          <a:bodyPr anchor="t">
            <a:normAutofit fontScale="90000"/>
          </a:bodyPr>
          <a:lstStyle/>
          <a:p>
            <a:r>
              <a:rPr lang="en-US" dirty="0"/>
              <a:t>Changes to your workflow</a:t>
            </a:r>
            <a:endParaRPr dirty="0"/>
          </a:p>
        </p:txBody>
      </p:sp>
      <p:sp>
        <p:nvSpPr>
          <p:cNvPr id="541" name="Slide Number Placeholder 3"/>
          <p:cNvSpPr txBox="1">
            <a:spLocks noGrp="1"/>
          </p:cNvSpPr>
          <p:nvPr>
            <p:ph type="sldNum" sz="quarter" idx="2"/>
          </p:nvPr>
        </p:nvSpPr>
        <p:spPr>
          <a:xfrm>
            <a:off x="8317170" y="4384352"/>
            <a:ext cx="391029" cy="41145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090783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Jacquenetta template">
  <a:themeElements>
    <a:clrScheme name="Jacquenetta templa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0000FF"/>
      </a:hlink>
      <a:folHlink>
        <a:srgbClr val="FF00FF"/>
      </a:folHlink>
    </a:clrScheme>
    <a:fontScheme name="Jacquenetta template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Jacquenetta templa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2447</Words>
  <Application>Microsoft Macintosh PowerPoint</Application>
  <PresentationFormat>Bildschirmpräsentation (16:9)</PresentationFormat>
  <Paragraphs>346</Paragraphs>
  <Slides>28</Slides>
  <Notes>13</Notes>
  <HiddenSlides>2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28</vt:i4>
      </vt:variant>
    </vt:vector>
  </HeadingPairs>
  <TitlesOfParts>
    <vt:vector size="36" baseType="lpstr">
      <vt:lpstr>Arial</vt:lpstr>
      <vt:lpstr>Avenir Book</vt:lpstr>
      <vt:lpstr>Avenir Heavy</vt:lpstr>
      <vt:lpstr>Courier</vt:lpstr>
      <vt:lpstr>Courier New</vt:lpstr>
      <vt:lpstr>Helvetica</vt:lpstr>
      <vt:lpstr>Wingdings</vt:lpstr>
      <vt:lpstr>Jacquenetta template</vt:lpstr>
      <vt:lpstr>PowerPoint-Präsentation</vt:lpstr>
      <vt:lpstr>Importable code</vt:lpstr>
      <vt:lpstr>Editable install</vt:lpstr>
      <vt:lpstr>PowerPoint-Präsentation</vt:lpstr>
      <vt:lpstr>Pip editable installation</vt:lpstr>
      <vt:lpstr>Pip editable install</vt:lpstr>
      <vt:lpstr>Installing other packages</vt:lpstr>
      <vt:lpstr>PowerPoint-Präsentation</vt:lpstr>
      <vt:lpstr>Changes to your workflow</vt:lpstr>
      <vt:lpstr>Write your function</vt:lpstr>
      <vt:lpstr>Notes</vt:lpstr>
      <vt:lpstr>Changes to your workflow II</vt:lpstr>
      <vt:lpstr>Short projects</vt:lpstr>
      <vt:lpstr>Longer (=research) projects</vt:lpstr>
      <vt:lpstr>Publishing code</vt:lpstr>
      <vt:lpstr>PowerPoint-Präsentation</vt:lpstr>
      <vt:lpstr>Package structure</vt:lpstr>
      <vt:lpstr>Notes</vt:lpstr>
      <vt:lpstr>Python package structure</vt:lpstr>
      <vt:lpstr>pyproject.toml</vt:lpstr>
      <vt:lpstr>pyproject.toml</vt:lpstr>
      <vt:lpstr>src and __init__.py</vt:lpstr>
      <vt:lpstr>Other notable files</vt:lpstr>
      <vt:lpstr>PowerPoint-Präsentation</vt:lpstr>
      <vt:lpstr>PowerPoint-Präsentation</vt:lpstr>
      <vt:lpstr>PowerPoint-Präsentation</vt:lpstr>
      <vt:lpstr>PowerPoint-Präsentation</vt:lpstr>
      <vt:lpstr>break now?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Pamela Hathway</cp:lastModifiedBy>
  <cp:revision>110</cp:revision>
  <dcterms:modified xsi:type="dcterms:W3CDTF">2025-07-02T15:46:48Z</dcterms:modified>
</cp:coreProperties>
</file>