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1" r:id="rId2"/>
    <p:sldId id="277" r:id="rId3"/>
    <p:sldId id="278" r:id="rId4"/>
    <p:sldId id="266" r:id="rId5"/>
    <p:sldId id="274" r:id="rId6"/>
    <p:sldId id="279" r:id="rId7"/>
    <p:sldId id="276" r:id="rId8"/>
    <p:sldId id="280" r:id="rId9"/>
    <p:sldId id="265" r:id="rId10"/>
    <p:sldId id="281" r:id="rId11"/>
    <p:sldId id="285" r:id="rId12"/>
    <p:sldId id="272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5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7"/>
    <p:restoredTop sz="89373" autoAdjust="0"/>
  </p:normalViewPr>
  <p:slideViewPr>
    <p:cSldViewPr snapToGrid="0">
      <p:cViewPr varScale="1">
        <p:scale>
          <a:sx n="115" d="100"/>
          <a:sy n="115" d="100"/>
        </p:scale>
        <p:origin x="1480" y="496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time: 25 minutes</a:t>
            </a:r>
          </a:p>
        </p:txBody>
      </p:sp>
    </p:spTree>
    <p:extLst>
      <p:ext uri="{BB962C8B-B14F-4D97-AF65-F5344CB8AC3E}">
        <p14:creationId xmlns:p14="http://schemas.microsoft.com/office/powerpoint/2010/main" val="75049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9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14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198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main.py from </a:t>
            </a:r>
            <a:r>
              <a:rPr lang="en-US" dirty="0" err="1"/>
              <a:t>src</a:t>
            </a:r>
            <a:r>
              <a:rPr lang="en-US" dirty="0"/>
              <a:t>/ to </a:t>
            </a:r>
            <a:r>
              <a:rPr lang="en-US" dirty="0" err="1"/>
              <a:t>notebooks_and_scripts</a:t>
            </a:r>
            <a:r>
              <a:rPr lang="en-US" dirty="0"/>
              <a:t>/.</a:t>
            </a:r>
          </a:p>
          <a:p>
            <a:r>
              <a:rPr lang="en-US" dirty="0"/>
              <a:t>Ask the students, how can I use the Potion class over here?</a:t>
            </a:r>
          </a:p>
        </p:txBody>
      </p:sp>
    </p:spTree>
    <p:extLst>
      <p:ext uri="{BB962C8B-B14F-4D97-AF65-F5344CB8AC3E}">
        <p14:creationId xmlns:p14="http://schemas.microsoft.com/office/powerpoint/2010/main" val="135576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5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19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tizonaizit/TAM-retre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2"/>
          <p:cNvSpPr txBox="1"/>
          <p:nvPr/>
        </p:nvSpPr>
        <p:spPr>
          <a:xfrm>
            <a:off x="1757197" y="2401520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local imports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617249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da-DK" dirty="0"/>
              <a:t>Utility &amp; </a:t>
            </a:r>
            <a:r>
              <a:rPr lang="da-DK" dirty="0" err="1"/>
              <a:t>limitations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Being able to import code is great.</a:t>
            </a:r>
          </a:p>
          <a:p>
            <a:pPr marL="558787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Increases modularity, reusability, testability, expandability…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HOWEVER.</a:t>
            </a:r>
          </a:p>
          <a:p>
            <a:pPr lvl="1"/>
            <a:r>
              <a:rPr lang="en-US" dirty="0"/>
              <a:t>Local imports have a huge limitation.</a:t>
            </a:r>
          </a:p>
          <a:p>
            <a:pPr lvl="1"/>
            <a:r>
              <a:rPr lang="en-US" dirty="0"/>
              <a:t>Let’s explore this together. </a:t>
            </a:r>
            <a:r>
              <a:rPr lang="en-US" b="1" dirty="0"/>
              <a:t>Please follow along!</a:t>
            </a:r>
          </a:p>
          <a:p>
            <a:pPr lvl="1"/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98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73991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da-DK" dirty="0"/>
              <a:t>Utility &amp; </a:t>
            </a:r>
            <a:r>
              <a:rPr lang="da-DK" dirty="0" err="1"/>
              <a:t>limitations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Being able to import code is great.</a:t>
            </a:r>
          </a:p>
          <a:p>
            <a:pPr marL="558787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Increases modularity, reusability, testability, expandability…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HOWEVER.</a:t>
            </a:r>
          </a:p>
          <a:p>
            <a:pPr lvl="1"/>
            <a:r>
              <a:rPr lang="en-US" dirty="0"/>
              <a:t>Local imports have a huge limitation.</a:t>
            </a:r>
          </a:p>
          <a:p>
            <a:pPr lvl="1"/>
            <a:r>
              <a:rPr lang="en-US" dirty="0"/>
              <a:t>Let’s explore this together. </a:t>
            </a:r>
            <a:r>
              <a:rPr lang="en-US" b="1" dirty="0"/>
              <a:t>Please follow along!</a:t>
            </a:r>
          </a:p>
          <a:p>
            <a:endParaRPr lang="en-US" dirty="0"/>
          </a:p>
          <a:p>
            <a:r>
              <a:rPr lang="en-US" i="1" dirty="0"/>
              <a:t>We can’t import from another folder!</a:t>
            </a:r>
          </a:p>
          <a:p>
            <a:pPr marL="558787" lvl="1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en-US" dirty="0"/>
              <a:t> Need to organize our code into a </a:t>
            </a:r>
            <a:r>
              <a:rPr lang="en-US" u="sng" dirty="0"/>
              <a:t>package</a:t>
            </a:r>
            <a:r>
              <a:rPr lang="en-US" dirty="0"/>
              <a:t> and </a:t>
            </a:r>
            <a:r>
              <a:rPr lang="en-US" u="sng" dirty="0"/>
              <a:t>install it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2868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dirty="0" err="1"/>
              <a:t>packages</a:t>
            </a:r>
            <a:r>
              <a:rPr lang="da-DK" dirty="0"/>
              <a:t> and </a:t>
            </a:r>
            <a:r>
              <a:rPr dirty="0"/>
              <a:t>editable installation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842830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Order of execution</a:t>
            </a:r>
          </a:p>
        </p:txBody>
      </p:sp>
      <p:sp>
        <p:nvSpPr>
          <p:cNvPr id="33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32" name="TextBox 87"/>
          <p:cNvSpPr txBox="1"/>
          <p:nvPr/>
        </p:nvSpPr>
        <p:spPr>
          <a:xfrm>
            <a:off x="5070359" y="2528277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7091B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pizza</a:t>
            </a:r>
            <a:endParaRPr dirty="0"/>
          </a:p>
        </p:txBody>
      </p:sp>
      <p:sp>
        <p:nvSpPr>
          <p:cNvPr id="333" name="Group 59"/>
          <p:cNvSpPr txBox="1"/>
          <p:nvPr/>
        </p:nvSpPr>
        <p:spPr>
          <a:xfrm>
            <a:off x="6244980" y="3027674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__init__.py</a:t>
            </a:r>
          </a:p>
        </p:txBody>
      </p:sp>
      <p:sp>
        <p:nvSpPr>
          <p:cNvPr id="334" name="Group 60"/>
          <p:cNvSpPr txBox="1"/>
          <p:nvPr/>
        </p:nvSpPr>
        <p:spPr>
          <a:xfrm>
            <a:off x="6244980" y="4026469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desserts</a:t>
            </a:r>
            <a:r>
              <a:rPr dirty="0" err="1"/>
              <a:t>.py</a:t>
            </a:r>
            <a:endParaRPr dirty="0"/>
          </a:p>
        </p:txBody>
      </p:sp>
      <p:sp>
        <p:nvSpPr>
          <p:cNvPr id="335" name="Group 61"/>
          <p:cNvSpPr txBox="1"/>
          <p:nvPr/>
        </p:nvSpPr>
        <p:spPr>
          <a:xfrm>
            <a:off x="6244981" y="3527072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</p:txBody>
      </p:sp>
      <p:sp>
        <p:nvSpPr>
          <p:cNvPr id="336" name="Rectangle 36"/>
          <p:cNvSpPr/>
          <p:nvPr/>
        </p:nvSpPr>
        <p:spPr>
          <a:xfrm>
            <a:off x="4521728" y="1690575"/>
            <a:ext cx="3254904" cy="28410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Elbow Connector 67"/>
          <p:cNvSpPr/>
          <p:nvPr/>
        </p:nvSpPr>
        <p:spPr>
          <a:xfrm>
            <a:off x="5960390" y="2665577"/>
            <a:ext cx="179760" cy="15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Elbow Connector 67"/>
          <p:cNvSpPr/>
          <p:nvPr/>
        </p:nvSpPr>
        <p:spPr>
          <a:xfrm>
            <a:off x="5960390" y="2665577"/>
            <a:ext cx="179760" cy="993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9" name="Elbow Connector 67"/>
          <p:cNvSpPr/>
          <p:nvPr/>
        </p:nvSpPr>
        <p:spPr>
          <a:xfrm>
            <a:off x="5960390" y="2665577"/>
            <a:ext cx="179760" cy="525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0" name="Elbow Connector 67"/>
          <p:cNvSpPr/>
          <p:nvPr/>
        </p:nvSpPr>
        <p:spPr>
          <a:xfrm>
            <a:off x="4762510" y="1924968"/>
            <a:ext cx="179760" cy="747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Elbow Connector 67"/>
          <p:cNvSpPr/>
          <p:nvPr/>
        </p:nvSpPr>
        <p:spPr>
          <a:xfrm>
            <a:off x="4762510" y="1923066"/>
            <a:ext cx="179760" cy="25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2" name="TextBox 87"/>
          <p:cNvSpPr txBox="1"/>
          <p:nvPr/>
        </p:nvSpPr>
        <p:spPr>
          <a:xfrm>
            <a:off x="5070359" y="2028879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pic>
        <p:nvPicPr>
          <p:cNvPr id="34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34023" y="1978687"/>
            <a:ext cx="553543" cy="640528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&gt;  python3 ex_outside.py"/>
          <p:cNvSpPr/>
          <p:nvPr/>
        </p:nvSpPr>
        <p:spPr>
          <a:xfrm>
            <a:off x="1002631" y="1412069"/>
            <a:ext cx="2965859" cy="392574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&gt;  python3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sp>
        <p:nvSpPr>
          <p:cNvPr id="345" name="# content of import_pkg.py…"/>
          <p:cNvSpPr/>
          <p:nvPr/>
        </p:nvSpPr>
        <p:spPr>
          <a:xfrm>
            <a:off x="5663312" y="813782"/>
            <a:ext cx="2965859" cy="977562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content of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lang="en-US" dirty="0"/>
              <a:t>pizza</a:t>
            </a:r>
            <a:endParaRPr dirty="0"/>
          </a:p>
        </p:txBody>
      </p:sp>
      <p:sp>
        <p:nvSpPr>
          <p:cNvPr id="346" name="Terminal"/>
          <p:cNvSpPr txBox="1"/>
          <p:nvPr/>
        </p:nvSpPr>
        <p:spPr>
          <a:xfrm>
            <a:off x="983196" y="1170436"/>
            <a:ext cx="3004729" cy="264255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Terminal</a:t>
            </a:r>
          </a:p>
        </p:txBody>
      </p:sp>
      <p:sp>
        <p:nvSpPr>
          <p:cNvPr id="347" name="# content of __init__.py"/>
          <p:cNvSpPr/>
          <p:nvPr/>
        </p:nvSpPr>
        <p:spPr>
          <a:xfrm>
            <a:off x="6401226" y="1945622"/>
            <a:ext cx="2704371" cy="706659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# content of __init__.py</a:t>
            </a:r>
          </a:p>
        </p:txBody>
      </p:sp>
      <p:cxnSp>
        <p:nvCxnSpPr>
          <p:cNvPr id="348" name="Connection Line"/>
          <p:cNvCxnSpPr>
            <a:cxnSpLocks/>
            <a:endCxn id="342" idx="0"/>
          </p:cNvCxnSpPr>
          <p:nvPr/>
        </p:nvCxnSpPr>
        <p:spPr>
          <a:xfrm flipH="1">
            <a:off x="5768860" y="1870332"/>
            <a:ext cx="101841" cy="158547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9" name="Connection Line"/>
          <p:cNvCxnSpPr>
            <a:cxnSpLocks/>
            <a:endCxn id="333" idx="0"/>
          </p:cNvCxnSpPr>
          <p:nvPr/>
        </p:nvCxnSpPr>
        <p:spPr>
          <a:xfrm flipH="1">
            <a:off x="6816481" y="2730623"/>
            <a:ext cx="181404" cy="297051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3728 -0.031163" pathEditMode="relative">
                                      <p:cBhvr>
                                        <p:cTn id="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728 -0.031163 C 0.285861 -0.030354 0.272712 -0.001127 0.276195 0.030038 C 0.278974 0.054908 0.291906 0.071983 0.306102 0.069527" pathEditMode="relative">
                                      <p:cBhvr>
                                        <p:cTn id="1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102 0.069527 C 0.317767 0.109012 0.336300 0.140737 0.358935 0.159971 C 0.385201 0.182289 0.415203 0.186399 0.443082 0.171499" pathEditMode="relative">
                                      <p:cBhvr>
                                        <p:cTn id="21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082 0.171499 C 0.362767 0.181850 0.282032 0.170750 0.203567 0.138569 C 0.132374 0.109371 0.063746 0.063092 -0.000429 0.001005" pathEditMode="relative">
                                      <p:cBhvr>
                                        <p:cTn id="32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2" animBg="1" advAuto="0"/>
      <p:bldP spid="347" grpId="6" animBg="1" advAuto="0"/>
      <p:bldP spid="348" grpId="3" animBg="1" advAuto="0"/>
      <p:bldP spid="349" grpId="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842830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Order of execution</a:t>
            </a:r>
          </a:p>
        </p:txBody>
      </p:sp>
      <p:sp>
        <p:nvSpPr>
          <p:cNvPr id="3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53" name="TextBox 87"/>
          <p:cNvSpPr txBox="1"/>
          <p:nvPr/>
        </p:nvSpPr>
        <p:spPr>
          <a:xfrm>
            <a:off x="5070359" y="2528277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7091B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pizza</a:t>
            </a:r>
            <a:endParaRPr dirty="0"/>
          </a:p>
        </p:txBody>
      </p:sp>
      <p:sp>
        <p:nvSpPr>
          <p:cNvPr id="354" name="Group 59"/>
          <p:cNvSpPr txBox="1"/>
          <p:nvPr/>
        </p:nvSpPr>
        <p:spPr>
          <a:xfrm>
            <a:off x="6244980" y="3027674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__init__.py</a:t>
            </a:r>
          </a:p>
        </p:txBody>
      </p:sp>
      <p:sp>
        <p:nvSpPr>
          <p:cNvPr id="355" name="Group 60"/>
          <p:cNvSpPr txBox="1"/>
          <p:nvPr/>
        </p:nvSpPr>
        <p:spPr>
          <a:xfrm>
            <a:off x="6244980" y="4026469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desserts</a:t>
            </a:r>
            <a:r>
              <a:rPr dirty="0" err="1"/>
              <a:t>.py</a:t>
            </a:r>
            <a:endParaRPr dirty="0"/>
          </a:p>
        </p:txBody>
      </p:sp>
      <p:sp>
        <p:nvSpPr>
          <p:cNvPr id="356" name="Group 61"/>
          <p:cNvSpPr txBox="1"/>
          <p:nvPr/>
        </p:nvSpPr>
        <p:spPr>
          <a:xfrm>
            <a:off x="6244981" y="3527072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</p:txBody>
      </p:sp>
      <p:sp>
        <p:nvSpPr>
          <p:cNvPr id="357" name="Rectangle 36"/>
          <p:cNvSpPr/>
          <p:nvPr/>
        </p:nvSpPr>
        <p:spPr>
          <a:xfrm>
            <a:off x="4521728" y="1690575"/>
            <a:ext cx="3254904" cy="28410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Elbow Connector 67"/>
          <p:cNvSpPr/>
          <p:nvPr/>
        </p:nvSpPr>
        <p:spPr>
          <a:xfrm>
            <a:off x="5960390" y="2665577"/>
            <a:ext cx="179760" cy="15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9" name="Elbow Connector 67"/>
          <p:cNvSpPr/>
          <p:nvPr/>
        </p:nvSpPr>
        <p:spPr>
          <a:xfrm>
            <a:off x="5960390" y="2665577"/>
            <a:ext cx="179760" cy="993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0" name="Elbow Connector 67"/>
          <p:cNvSpPr/>
          <p:nvPr/>
        </p:nvSpPr>
        <p:spPr>
          <a:xfrm>
            <a:off x="5960390" y="2665577"/>
            <a:ext cx="179760" cy="525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1" name="Elbow Connector 67"/>
          <p:cNvSpPr/>
          <p:nvPr/>
        </p:nvSpPr>
        <p:spPr>
          <a:xfrm>
            <a:off x="4762510" y="1924968"/>
            <a:ext cx="179760" cy="747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2" name="Elbow Connector 67"/>
          <p:cNvSpPr/>
          <p:nvPr/>
        </p:nvSpPr>
        <p:spPr>
          <a:xfrm>
            <a:off x="4762510" y="1923066"/>
            <a:ext cx="179760" cy="25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3" name="TextBox 87"/>
          <p:cNvSpPr txBox="1"/>
          <p:nvPr/>
        </p:nvSpPr>
        <p:spPr>
          <a:xfrm>
            <a:off x="5070359" y="2028879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pic>
        <p:nvPicPr>
          <p:cNvPr id="3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34023" y="1978687"/>
            <a:ext cx="553543" cy="64052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&gt;  python3 ex_outside.py"/>
          <p:cNvSpPr/>
          <p:nvPr/>
        </p:nvSpPr>
        <p:spPr>
          <a:xfrm>
            <a:off x="1002631" y="1412069"/>
            <a:ext cx="2965859" cy="392574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&gt;  python3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sp>
        <p:nvSpPr>
          <p:cNvPr id="366" name="# content of import_pkg.py…"/>
          <p:cNvSpPr/>
          <p:nvPr/>
        </p:nvSpPr>
        <p:spPr>
          <a:xfrm>
            <a:off x="5663312" y="813782"/>
            <a:ext cx="2965859" cy="977562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content of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lang="en-US" dirty="0" err="1"/>
              <a:t>pizza</a:t>
            </a:r>
            <a:r>
              <a:rPr dirty="0" err="1"/>
              <a:t>.</a:t>
            </a:r>
            <a:r>
              <a:rPr lang="en-US" dirty="0" err="1"/>
              <a:t>baking</a:t>
            </a:r>
            <a:endParaRPr dirty="0"/>
          </a:p>
        </p:txBody>
      </p:sp>
      <p:sp>
        <p:nvSpPr>
          <p:cNvPr id="367" name="Terminal"/>
          <p:cNvSpPr txBox="1"/>
          <p:nvPr/>
        </p:nvSpPr>
        <p:spPr>
          <a:xfrm>
            <a:off x="983196" y="1170436"/>
            <a:ext cx="3004729" cy="264255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Terminal</a:t>
            </a:r>
          </a:p>
        </p:txBody>
      </p:sp>
      <p:sp>
        <p:nvSpPr>
          <p:cNvPr id="368" name="# content of __init__.py"/>
          <p:cNvSpPr/>
          <p:nvPr/>
        </p:nvSpPr>
        <p:spPr>
          <a:xfrm>
            <a:off x="6401226" y="1945622"/>
            <a:ext cx="2704371" cy="706659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# content of __init__.py</a:t>
            </a:r>
          </a:p>
        </p:txBody>
      </p:sp>
      <p:cxnSp>
        <p:nvCxnSpPr>
          <p:cNvPr id="369" name="Connection Line"/>
          <p:cNvCxnSpPr>
            <a:cxnSpLocks/>
            <a:endCxn id="363" idx="0"/>
          </p:cNvCxnSpPr>
          <p:nvPr/>
        </p:nvCxnSpPr>
        <p:spPr>
          <a:xfrm flipH="1">
            <a:off x="5768860" y="1923066"/>
            <a:ext cx="107833" cy="105813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0" name="Connection Line"/>
          <p:cNvCxnSpPr>
            <a:cxnSpLocks/>
            <a:endCxn id="354" idx="0"/>
          </p:cNvCxnSpPr>
          <p:nvPr/>
        </p:nvCxnSpPr>
        <p:spPr>
          <a:xfrm flipH="1">
            <a:off x="6816481" y="2805276"/>
            <a:ext cx="153031" cy="222398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1" name="# content of cooking.py…"/>
          <p:cNvSpPr/>
          <p:nvPr/>
        </p:nvSpPr>
        <p:spPr>
          <a:xfrm>
            <a:off x="5434665" y="4355202"/>
            <a:ext cx="3592104" cy="615128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content of </a:t>
            </a:r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ETERNAL</a:t>
            </a:r>
            <a:r>
              <a:rPr dirty="0"/>
              <a:t>_</a:t>
            </a:r>
            <a:r>
              <a:rPr lang="en-US" dirty="0"/>
              <a:t>FLAME</a:t>
            </a:r>
            <a:r>
              <a:rPr dirty="0"/>
              <a:t> = “</a:t>
            </a:r>
            <a:r>
              <a:rPr dirty="0" err="1"/>
              <a:t>eternal_flame</a:t>
            </a:r>
            <a:r>
              <a:rPr dirty="0"/>
              <a:t>”</a:t>
            </a:r>
          </a:p>
        </p:txBody>
      </p:sp>
      <p:cxnSp>
        <p:nvCxnSpPr>
          <p:cNvPr id="372" name="Connection Line"/>
          <p:cNvCxnSpPr>
            <a:cxnSpLocks/>
          </p:cNvCxnSpPr>
          <p:nvPr/>
        </p:nvCxnSpPr>
        <p:spPr>
          <a:xfrm flipH="1" flipV="1">
            <a:off x="7266896" y="3717278"/>
            <a:ext cx="364903" cy="499397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3" name="Campfire"/>
          <p:cNvSpPr/>
          <p:nvPr/>
        </p:nvSpPr>
        <p:spPr>
          <a:xfrm>
            <a:off x="6035282" y="3570995"/>
            <a:ext cx="493796" cy="532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600" extrusionOk="0">
                <a:moveTo>
                  <a:pt x="8812" y="0"/>
                </a:moveTo>
                <a:cubicBezTo>
                  <a:pt x="8812" y="0"/>
                  <a:pt x="10315" y="1752"/>
                  <a:pt x="6812" y="4987"/>
                </a:cubicBezTo>
                <a:cubicBezTo>
                  <a:pt x="6811" y="4987"/>
                  <a:pt x="3797" y="7185"/>
                  <a:pt x="7075" y="11234"/>
                </a:cubicBezTo>
                <a:lnTo>
                  <a:pt x="9928" y="12123"/>
                </a:lnTo>
                <a:cubicBezTo>
                  <a:pt x="9928" y="12123"/>
                  <a:pt x="9060" y="10724"/>
                  <a:pt x="10248" y="9234"/>
                </a:cubicBezTo>
                <a:cubicBezTo>
                  <a:pt x="10248" y="9234"/>
                  <a:pt x="14369" y="5358"/>
                  <a:pt x="11231" y="1605"/>
                </a:cubicBezTo>
                <a:cubicBezTo>
                  <a:pt x="11231" y="1605"/>
                  <a:pt x="10158" y="495"/>
                  <a:pt x="8969" y="54"/>
                </a:cubicBezTo>
                <a:cubicBezTo>
                  <a:pt x="8917" y="35"/>
                  <a:pt x="8865" y="17"/>
                  <a:pt x="8812" y="0"/>
                </a:cubicBezTo>
                <a:close/>
                <a:moveTo>
                  <a:pt x="13572" y="5309"/>
                </a:moveTo>
                <a:cubicBezTo>
                  <a:pt x="13572" y="5309"/>
                  <a:pt x="13412" y="7184"/>
                  <a:pt x="11844" y="8814"/>
                </a:cubicBezTo>
                <a:cubicBezTo>
                  <a:pt x="10275" y="10443"/>
                  <a:pt x="11046" y="11974"/>
                  <a:pt x="11046" y="11975"/>
                </a:cubicBezTo>
                <a:lnTo>
                  <a:pt x="13572" y="11234"/>
                </a:lnTo>
                <a:cubicBezTo>
                  <a:pt x="13572" y="11234"/>
                  <a:pt x="16629" y="7803"/>
                  <a:pt x="13572" y="5309"/>
                </a:cubicBezTo>
                <a:close/>
                <a:moveTo>
                  <a:pt x="16930" y="11456"/>
                </a:moveTo>
                <a:lnTo>
                  <a:pt x="11673" y="13014"/>
                </a:lnTo>
                <a:cubicBezTo>
                  <a:pt x="11763" y="13062"/>
                  <a:pt x="16071" y="14443"/>
                  <a:pt x="16071" y="14443"/>
                </a:cubicBezTo>
                <a:lnTo>
                  <a:pt x="16930" y="14148"/>
                </a:lnTo>
                <a:lnTo>
                  <a:pt x="16930" y="11456"/>
                </a:lnTo>
                <a:close/>
                <a:moveTo>
                  <a:pt x="4249" y="11775"/>
                </a:moveTo>
                <a:cubicBezTo>
                  <a:pt x="4219" y="11766"/>
                  <a:pt x="4192" y="11783"/>
                  <a:pt x="4191" y="11813"/>
                </a:cubicBezTo>
                <a:lnTo>
                  <a:pt x="4120" y="14151"/>
                </a:lnTo>
                <a:cubicBezTo>
                  <a:pt x="4119" y="14181"/>
                  <a:pt x="4143" y="14214"/>
                  <a:pt x="4173" y="14224"/>
                </a:cubicBezTo>
                <a:lnTo>
                  <a:pt x="17070" y="18379"/>
                </a:lnTo>
                <a:cubicBezTo>
                  <a:pt x="17100" y="18388"/>
                  <a:pt x="17126" y="18373"/>
                  <a:pt x="17126" y="18343"/>
                </a:cubicBezTo>
                <a:lnTo>
                  <a:pt x="17205" y="15756"/>
                </a:lnTo>
                <a:cubicBezTo>
                  <a:pt x="17206" y="15726"/>
                  <a:pt x="17182" y="15695"/>
                  <a:pt x="17152" y="15685"/>
                </a:cubicBezTo>
                <a:lnTo>
                  <a:pt x="4249" y="11775"/>
                </a:lnTo>
                <a:close/>
                <a:moveTo>
                  <a:pt x="5220" y="15611"/>
                </a:moveTo>
                <a:lnTo>
                  <a:pt x="4295" y="15851"/>
                </a:lnTo>
                <a:lnTo>
                  <a:pt x="4295" y="18542"/>
                </a:lnTo>
                <a:lnTo>
                  <a:pt x="9490" y="16936"/>
                </a:lnTo>
                <a:lnTo>
                  <a:pt x="7077" y="16187"/>
                </a:lnTo>
                <a:lnTo>
                  <a:pt x="7066" y="16161"/>
                </a:lnTo>
                <a:lnTo>
                  <a:pt x="7030" y="16173"/>
                </a:lnTo>
                <a:lnTo>
                  <a:pt x="5220" y="15611"/>
                </a:lnTo>
                <a:close/>
                <a:moveTo>
                  <a:pt x="0" y="16102"/>
                </a:moveTo>
                <a:lnTo>
                  <a:pt x="0" y="19448"/>
                </a:lnTo>
                <a:cubicBezTo>
                  <a:pt x="-5" y="19635"/>
                  <a:pt x="23" y="20283"/>
                  <a:pt x="598" y="20836"/>
                </a:cubicBezTo>
                <a:cubicBezTo>
                  <a:pt x="1126" y="21343"/>
                  <a:pt x="1921" y="21600"/>
                  <a:pt x="2961" y="21600"/>
                </a:cubicBezTo>
                <a:lnTo>
                  <a:pt x="10617" y="21600"/>
                </a:lnTo>
                <a:lnTo>
                  <a:pt x="10973" y="21600"/>
                </a:lnTo>
                <a:lnTo>
                  <a:pt x="18629" y="21600"/>
                </a:lnTo>
                <a:cubicBezTo>
                  <a:pt x="19669" y="21600"/>
                  <a:pt x="20464" y="21343"/>
                  <a:pt x="20992" y="20836"/>
                </a:cubicBezTo>
                <a:cubicBezTo>
                  <a:pt x="21567" y="20283"/>
                  <a:pt x="21595" y="19635"/>
                  <a:pt x="21590" y="19448"/>
                </a:cubicBezTo>
                <a:lnTo>
                  <a:pt x="21590" y="16102"/>
                </a:lnTo>
                <a:lnTo>
                  <a:pt x="19822" y="16102"/>
                </a:lnTo>
                <a:lnTo>
                  <a:pt x="19822" y="19460"/>
                </a:lnTo>
                <a:lnTo>
                  <a:pt x="19825" y="19518"/>
                </a:lnTo>
                <a:cubicBezTo>
                  <a:pt x="19825" y="19518"/>
                  <a:pt x="19808" y="19653"/>
                  <a:pt x="19698" y="19759"/>
                </a:cubicBezTo>
                <a:cubicBezTo>
                  <a:pt x="19523" y="19927"/>
                  <a:pt x="19143" y="20020"/>
                  <a:pt x="18629" y="20021"/>
                </a:cubicBezTo>
                <a:lnTo>
                  <a:pt x="10973" y="20021"/>
                </a:lnTo>
                <a:lnTo>
                  <a:pt x="10617" y="20021"/>
                </a:lnTo>
                <a:lnTo>
                  <a:pt x="2961" y="20021"/>
                </a:lnTo>
                <a:cubicBezTo>
                  <a:pt x="2223" y="20021"/>
                  <a:pt x="1791" y="19836"/>
                  <a:pt x="1769" y="19516"/>
                </a:cubicBezTo>
                <a:lnTo>
                  <a:pt x="1769" y="16102"/>
                </a:lnTo>
                <a:lnTo>
                  <a:pt x="0" y="16102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3728 -0.031163" pathEditMode="relative">
                                      <p:cBhvr>
                                        <p:cTn id="6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728 -0.031163 C 0.285861 -0.030354 0.272712 -0.001127 0.276195 0.030038 C 0.278974 0.054908 0.291906 0.071983 0.306102 0.069527" pathEditMode="relative">
                                      <p:cBhvr>
                                        <p:cTn id="17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102 0.069527 C 0.317767 0.109012 0.336300 0.140737 0.358935 0.159971 C 0.385201 0.182289 0.415203 0.186399 0.443082 0.171499" pathEditMode="relative">
                                      <p:cBhvr>
                                        <p:cTn id="21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082 0.171499 C 0.428704 0.172463 0.417427 0.193772 0.417760 0.219343 C 0.418089 0.244547 0.429615 0.264735 0.443795 0.264944" pathEditMode="relative">
                                      <p:cBhvr>
                                        <p:cTn id="32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795 0.264944 C 0.362803 0.228532 0.282663 0.186374 0.203567 0.138569 C 0.134690 0.096941 0.066650 0.051058 -0.000430 0.001005" pathEditMode="relative">
                                      <p:cBhvr>
                                        <p:cTn id="46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77239 -0.027028 -0.153510 -0.062165 -0.228412 -0.105225 C -0.304060 -0.148713 -0.378177 -0.200206 -0.450366 -0.259427" pathEditMode="relative">
                                      <p:cBhvr>
                                        <p:cTn id="49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2" animBg="1" advAuto="0"/>
      <p:bldP spid="368" grpId="6" animBg="1" advAuto="0"/>
      <p:bldP spid="369" grpId="3" animBg="1" advAuto="0"/>
      <p:bldP spid="370" grpId="7" animBg="1" advAuto="0"/>
      <p:bldP spid="371" grpId="9" animBg="1" advAuto="0"/>
      <p:bldP spid="372" grpId="10" animBg="1" advAuto="0"/>
      <p:bldP spid="373" grpId="1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842830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Order of execution</a:t>
            </a:r>
          </a:p>
        </p:txBody>
      </p:sp>
      <p:sp>
        <p:nvSpPr>
          <p:cNvPr id="3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77" name="TextBox 87"/>
          <p:cNvSpPr txBox="1"/>
          <p:nvPr/>
        </p:nvSpPr>
        <p:spPr>
          <a:xfrm>
            <a:off x="5070359" y="2528277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7091B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pizza</a:t>
            </a:r>
            <a:endParaRPr dirty="0"/>
          </a:p>
        </p:txBody>
      </p:sp>
      <p:sp>
        <p:nvSpPr>
          <p:cNvPr id="378" name="Group 59"/>
          <p:cNvSpPr txBox="1"/>
          <p:nvPr/>
        </p:nvSpPr>
        <p:spPr>
          <a:xfrm>
            <a:off x="6244980" y="3027674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__init__.py</a:t>
            </a:r>
          </a:p>
        </p:txBody>
      </p:sp>
      <p:sp>
        <p:nvSpPr>
          <p:cNvPr id="379" name="Group 60"/>
          <p:cNvSpPr txBox="1"/>
          <p:nvPr/>
        </p:nvSpPr>
        <p:spPr>
          <a:xfrm>
            <a:off x="6244980" y="4026469"/>
            <a:ext cx="1397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desserts</a:t>
            </a:r>
            <a:r>
              <a:rPr dirty="0" err="1"/>
              <a:t>.py</a:t>
            </a:r>
            <a:endParaRPr dirty="0"/>
          </a:p>
        </p:txBody>
      </p:sp>
      <p:sp>
        <p:nvSpPr>
          <p:cNvPr id="380" name="Group 61"/>
          <p:cNvSpPr txBox="1"/>
          <p:nvPr/>
        </p:nvSpPr>
        <p:spPr>
          <a:xfrm>
            <a:off x="6244981" y="3527072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</p:txBody>
      </p:sp>
      <p:sp>
        <p:nvSpPr>
          <p:cNvPr id="381" name="Rectangle 36"/>
          <p:cNvSpPr/>
          <p:nvPr/>
        </p:nvSpPr>
        <p:spPr>
          <a:xfrm>
            <a:off x="4521728" y="1690575"/>
            <a:ext cx="3254904" cy="28410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2" name="Elbow Connector 67"/>
          <p:cNvSpPr/>
          <p:nvPr/>
        </p:nvSpPr>
        <p:spPr>
          <a:xfrm>
            <a:off x="5960390" y="2665577"/>
            <a:ext cx="179760" cy="15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3" name="Elbow Connector 67"/>
          <p:cNvSpPr/>
          <p:nvPr/>
        </p:nvSpPr>
        <p:spPr>
          <a:xfrm>
            <a:off x="5960390" y="2665577"/>
            <a:ext cx="179760" cy="993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4" name="Elbow Connector 67"/>
          <p:cNvSpPr/>
          <p:nvPr/>
        </p:nvSpPr>
        <p:spPr>
          <a:xfrm>
            <a:off x="5960390" y="2665577"/>
            <a:ext cx="179760" cy="525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5" name="Elbow Connector 67"/>
          <p:cNvSpPr/>
          <p:nvPr/>
        </p:nvSpPr>
        <p:spPr>
          <a:xfrm>
            <a:off x="4762510" y="1924968"/>
            <a:ext cx="179760" cy="747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Elbow Connector 67"/>
          <p:cNvSpPr/>
          <p:nvPr/>
        </p:nvSpPr>
        <p:spPr>
          <a:xfrm>
            <a:off x="4762510" y="1923066"/>
            <a:ext cx="179760" cy="25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TextBox 87"/>
          <p:cNvSpPr txBox="1"/>
          <p:nvPr/>
        </p:nvSpPr>
        <p:spPr>
          <a:xfrm>
            <a:off x="5070359" y="2028879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pic>
        <p:nvPicPr>
          <p:cNvPr id="38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34023" y="1978687"/>
            <a:ext cx="553543" cy="640528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&gt;  python3 ex_outside.py"/>
          <p:cNvSpPr/>
          <p:nvPr/>
        </p:nvSpPr>
        <p:spPr>
          <a:xfrm>
            <a:off x="1002631" y="1412069"/>
            <a:ext cx="2965859" cy="392574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&gt;  python3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sp>
        <p:nvSpPr>
          <p:cNvPr id="390" name="# import_pkg.py…"/>
          <p:cNvSpPr/>
          <p:nvPr/>
        </p:nvSpPr>
        <p:spPr>
          <a:xfrm>
            <a:off x="5649842" y="813782"/>
            <a:ext cx="2979329" cy="654286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lang="en-US" dirty="0" err="1"/>
              <a:t>pizza</a:t>
            </a:r>
            <a:r>
              <a:rPr dirty="0" err="1"/>
              <a:t>.</a:t>
            </a:r>
            <a:r>
              <a:rPr lang="en-US" dirty="0" err="1"/>
              <a:t>desserts</a:t>
            </a:r>
            <a:endParaRPr dirty="0"/>
          </a:p>
        </p:txBody>
      </p:sp>
      <p:sp>
        <p:nvSpPr>
          <p:cNvPr id="391" name="Terminal"/>
          <p:cNvSpPr txBox="1"/>
          <p:nvPr/>
        </p:nvSpPr>
        <p:spPr>
          <a:xfrm>
            <a:off x="983196" y="1170436"/>
            <a:ext cx="3004729" cy="264255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Terminal</a:t>
            </a:r>
          </a:p>
        </p:txBody>
      </p:sp>
      <p:sp>
        <p:nvSpPr>
          <p:cNvPr id="392" name="#__init__.py"/>
          <p:cNvSpPr/>
          <p:nvPr/>
        </p:nvSpPr>
        <p:spPr>
          <a:xfrm>
            <a:off x="7450991" y="1945622"/>
            <a:ext cx="1654606" cy="706659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#__init__.py</a:t>
            </a:r>
          </a:p>
        </p:txBody>
      </p:sp>
      <p:cxnSp>
        <p:nvCxnSpPr>
          <p:cNvPr id="393" name="Connection Line"/>
          <p:cNvCxnSpPr>
            <a:cxnSpLocks/>
            <a:endCxn id="387" idx="0"/>
          </p:cNvCxnSpPr>
          <p:nvPr/>
        </p:nvCxnSpPr>
        <p:spPr>
          <a:xfrm flipH="1">
            <a:off x="5768860" y="1550020"/>
            <a:ext cx="476120" cy="478859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4" name="Connection Line"/>
          <p:cNvCxnSpPr>
            <a:cxnSpLocks/>
            <a:endCxn id="378" idx="0"/>
          </p:cNvCxnSpPr>
          <p:nvPr/>
        </p:nvCxnSpPr>
        <p:spPr>
          <a:xfrm flipH="1">
            <a:off x="6816481" y="2652281"/>
            <a:ext cx="465265" cy="375393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5" name="# cooking.py…"/>
          <p:cNvSpPr/>
          <p:nvPr/>
        </p:nvSpPr>
        <p:spPr>
          <a:xfrm>
            <a:off x="7505512" y="3129834"/>
            <a:ext cx="1545564" cy="818733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stuff</a:t>
            </a:r>
          </a:p>
        </p:txBody>
      </p:sp>
      <p:cxnSp>
        <p:nvCxnSpPr>
          <p:cNvPr id="396" name="Connection Line"/>
          <p:cNvCxnSpPr>
            <a:cxnSpLocks/>
            <a:endCxn id="380" idx="0"/>
          </p:cNvCxnSpPr>
          <p:nvPr/>
        </p:nvCxnSpPr>
        <p:spPr>
          <a:xfrm flipH="1">
            <a:off x="6816482" y="3412273"/>
            <a:ext cx="571499" cy="114799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7" name="# make_potion.py…"/>
          <p:cNvSpPr/>
          <p:nvPr/>
        </p:nvSpPr>
        <p:spPr>
          <a:xfrm>
            <a:off x="7181496" y="4282514"/>
            <a:ext cx="1869581" cy="732091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lang="en-US" dirty="0" err="1"/>
              <a:t>desserts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lang="en-US" dirty="0"/>
              <a:t>baking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coffee():</a:t>
            </a:r>
          </a:p>
        </p:txBody>
      </p:sp>
      <p:sp>
        <p:nvSpPr>
          <p:cNvPr id="398" name="Chef Hat"/>
          <p:cNvSpPr/>
          <p:nvPr/>
        </p:nvSpPr>
        <p:spPr>
          <a:xfrm>
            <a:off x="6257681" y="3667691"/>
            <a:ext cx="427397" cy="38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453" extrusionOk="0">
                <a:moveTo>
                  <a:pt x="14138" y="7"/>
                </a:moveTo>
                <a:cubicBezTo>
                  <a:pt x="13964" y="-6"/>
                  <a:pt x="13789" y="-1"/>
                  <a:pt x="13625" y="22"/>
                </a:cubicBezTo>
                <a:cubicBezTo>
                  <a:pt x="12434" y="184"/>
                  <a:pt x="11684" y="659"/>
                  <a:pt x="11045" y="1183"/>
                </a:cubicBezTo>
                <a:cubicBezTo>
                  <a:pt x="10712" y="581"/>
                  <a:pt x="9975" y="516"/>
                  <a:pt x="9418" y="648"/>
                </a:cubicBezTo>
                <a:cubicBezTo>
                  <a:pt x="8845" y="787"/>
                  <a:pt x="8019" y="930"/>
                  <a:pt x="6479" y="2321"/>
                </a:cubicBezTo>
                <a:cubicBezTo>
                  <a:pt x="6173" y="1809"/>
                  <a:pt x="5265" y="1960"/>
                  <a:pt x="4736" y="2189"/>
                </a:cubicBezTo>
                <a:cubicBezTo>
                  <a:pt x="4206" y="2418"/>
                  <a:pt x="0" y="4217"/>
                  <a:pt x="0" y="8907"/>
                </a:cubicBezTo>
                <a:cubicBezTo>
                  <a:pt x="0" y="12447"/>
                  <a:pt x="2491" y="14084"/>
                  <a:pt x="4649" y="14084"/>
                </a:cubicBezTo>
                <a:cubicBezTo>
                  <a:pt x="4348" y="14084"/>
                  <a:pt x="4102" y="14355"/>
                  <a:pt x="4102" y="14686"/>
                </a:cubicBezTo>
                <a:lnTo>
                  <a:pt x="4102" y="20851"/>
                </a:lnTo>
                <a:cubicBezTo>
                  <a:pt x="4102" y="21182"/>
                  <a:pt x="4348" y="21453"/>
                  <a:pt x="4649" y="21453"/>
                </a:cubicBezTo>
                <a:lnTo>
                  <a:pt x="17481" y="21453"/>
                </a:lnTo>
                <a:cubicBezTo>
                  <a:pt x="17781" y="21453"/>
                  <a:pt x="18027" y="21182"/>
                  <a:pt x="18027" y="20851"/>
                </a:cubicBezTo>
                <a:lnTo>
                  <a:pt x="18027" y="14686"/>
                </a:lnTo>
                <a:cubicBezTo>
                  <a:pt x="18027" y="14355"/>
                  <a:pt x="17781" y="14084"/>
                  <a:pt x="17481" y="14084"/>
                </a:cubicBezTo>
                <a:cubicBezTo>
                  <a:pt x="17481" y="14078"/>
                  <a:pt x="21463" y="12615"/>
                  <a:pt x="21551" y="6830"/>
                </a:cubicBezTo>
                <a:cubicBezTo>
                  <a:pt x="21600" y="3399"/>
                  <a:pt x="20661" y="2092"/>
                  <a:pt x="19524" y="1111"/>
                </a:cubicBezTo>
                <a:cubicBezTo>
                  <a:pt x="18661" y="365"/>
                  <a:pt x="16564" y="-147"/>
                  <a:pt x="15263" y="720"/>
                </a:cubicBezTo>
                <a:cubicBezTo>
                  <a:pt x="15169" y="259"/>
                  <a:pt x="14662" y="47"/>
                  <a:pt x="14138" y="7"/>
                </a:cubicBezTo>
                <a:close/>
              </a:path>
            </a:pathLst>
          </a:custGeom>
          <a:solidFill>
            <a:srgbClr val="DDDDDD"/>
          </a:solidFill>
          <a:ln w="25400">
            <a:solidFill>
              <a:srgbClr val="A7A7A7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9" name="Coffee"/>
          <p:cNvSpPr/>
          <p:nvPr/>
        </p:nvSpPr>
        <p:spPr>
          <a:xfrm>
            <a:off x="6280195" y="4274418"/>
            <a:ext cx="558686" cy="352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600" extrusionOk="0">
                <a:moveTo>
                  <a:pt x="3632" y="0"/>
                </a:moveTo>
                <a:cubicBezTo>
                  <a:pt x="3310" y="0"/>
                  <a:pt x="3052" y="422"/>
                  <a:pt x="3063" y="933"/>
                </a:cubicBezTo>
                <a:cubicBezTo>
                  <a:pt x="3133" y="4055"/>
                  <a:pt x="3513" y="14136"/>
                  <a:pt x="5539" y="17628"/>
                </a:cubicBezTo>
                <a:lnTo>
                  <a:pt x="193" y="17628"/>
                </a:lnTo>
                <a:cubicBezTo>
                  <a:pt x="25" y="17628"/>
                  <a:pt x="-45" y="17817"/>
                  <a:pt x="30" y="18055"/>
                </a:cubicBezTo>
                <a:cubicBezTo>
                  <a:pt x="392" y="19213"/>
                  <a:pt x="2458" y="21600"/>
                  <a:pt x="4710" y="21600"/>
                </a:cubicBezTo>
                <a:cubicBezTo>
                  <a:pt x="6340" y="21600"/>
                  <a:pt x="15171" y="21600"/>
                  <a:pt x="16800" y="21600"/>
                </a:cubicBezTo>
                <a:cubicBezTo>
                  <a:pt x="19052" y="21600"/>
                  <a:pt x="21118" y="19213"/>
                  <a:pt x="21480" y="18055"/>
                </a:cubicBezTo>
                <a:cubicBezTo>
                  <a:pt x="21555" y="17817"/>
                  <a:pt x="21485" y="17628"/>
                  <a:pt x="21317" y="17628"/>
                </a:cubicBezTo>
                <a:lnTo>
                  <a:pt x="15393" y="17628"/>
                </a:lnTo>
                <a:cubicBezTo>
                  <a:pt x="15657" y="17172"/>
                  <a:pt x="15893" y="16606"/>
                  <a:pt x="16104" y="15957"/>
                </a:cubicBezTo>
                <a:cubicBezTo>
                  <a:pt x="16236" y="15552"/>
                  <a:pt x="16495" y="15291"/>
                  <a:pt x="16782" y="15291"/>
                </a:cubicBezTo>
                <a:lnTo>
                  <a:pt x="17640" y="15291"/>
                </a:lnTo>
                <a:cubicBezTo>
                  <a:pt x="20190" y="15291"/>
                  <a:pt x="21524" y="11448"/>
                  <a:pt x="21524" y="7654"/>
                </a:cubicBezTo>
                <a:cubicBezTo>
                  <a:pt x="21524" y="4558"/>
                  <a:pt x="20609" y="2922"/>
                  <a:pt x="18877" y="2922"/>
                </a:cubicBezTo>
                <a:lnTo>
                  <a:pt x="18225" y="2922"/>
                </a:lnTo>
                <a:cubicBezTo>
                  <a:pt x="17999" y="2922"/>
                  <a:pt x="17819" y="2620"/>
                  <a:pt x="17831" y="2262"/>
                </a:cubicBezTo>
                <a:cubicBezTo>
                  <a:pt x="17850" y="1741"/>
                  <a:pt x="17860" y="1291"/>
                  <a:pt x="17868" y="933"/>
                </a:cubicBezTo>
                <a:cubicBezTo>
                  <a:pt x="17880" y="422"/>
                  <a:pt x="17623" y="0"/>
                  <a:pt x="17302" y="0"/>
                </a:cubicBezTo>
                <a:lnTo>
                  <a:pt x="3632" y="0"/>
                </a:lnTo>
                <a:close/>
                <a:moveTo>
                  <a:pt x="18465" y="4660"/>
                </a:moveTo>
                <a:lnTo>
                  <a:pt x="18877" y="4660"/>
                </a:lnTo>
                <a:cubicBezTo>
                  <a:pt x="19810" y="4660"/>
                  <a:pt x="20431" y="5169"/>
                  <a:pt x="20431" y="7654"/>
                </a:cubicBezTo>
                <a:cubicBezTo>
                  <a:pt x="20431" y="10024"/>
                  <a:pt x="19688" y="13553"/>
                  <a:pt x="17640" y="13553"/>
                </a:cubicBezTo>
                <a:lnTo>
                  <a:pt x="17403" y="13553"/>
                </a:lnTo>
                <a:cubicBezTo>
                  <a:pt x="17062" y="13553"/>
                  <a:pt x="16817" y="13039"/>
                  <a:pt x="16906" y="12516"/>
                </a:cubicBezTo>
                <a:cubicBezTo>
                  <a:pt x="17276" y="10356"/>
                  <a:pt x="17506" y="7951"/>
                  <a:pt x="17650" y="5830"/>
                </a:cubicBezTo>
                <a:cubicBezTo>
                  <a:pt x="17695" y="5166"/>
                  <a:pt x="18045" y="4660"/>
                  <a:pt x="18465" y="4660"/>
                </a:cubicBezTo>
                <a:close/>
              </a:path>
            </a:pathLst>
          </a:custGeom>
          <a:solidFill>
            <a:srgbClr val="F1AB7B"/>
          </a:solidFill>
          <a:ln w="25400">
            <a:solidFill>
              <a:srgbClr val="292A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3728 -0.031163" pathEditMode="relative">
                                      <p:cBhvr>
                                        <p:cTn id="6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728 -0.031163 C 0.285861 -0.030354 0.272712 -0.001127 0.276195 0.030038 C 0.278974 0.054908 0.291906 0.071983 0.306102 0.069527" pathEditMode="relative">
                                      <p:cBhvr>
                                        <p:cTn id="17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102 0.069527 C 0.317767 0.109012 0.336300 0.140737 0.358935 0.159971 C 0.385201 0.182289 0.415203 0.186399 0.443082 0.171499" pathEditMode="relative">
                                      <p:cBhvr>
                                        <p:cTn id="2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082 0.171499 C 0.431965 0.182186 0.423084 0.198966 0.417760 0.219343 C 0.404010 0.271970 0.415019 0.334557 0.443186 0.363880" pathEditMode="relative">
                                      <p:cBhvr>
                                        <p:cTn id="3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186 0.363880 C 0.429957 0.357609 0.420630 0.336602 0.420272 0.312271 C 0.419903 0.287186 0.429116 0.264826 0.442681 0.257885" pathEditMode="relative">
                                      <p:cBhvr>
                                        <p:cTn id="40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681 0.257885 C 0.430124 0.264610 0.421388 0.284845 0.420981 0.308148 C 0.420552 0.332754 0.429440 0.354827 0.442681 0.362037" pathEditMode="relative">
                                      <p:cBhvr>
                                        <p:cTn id="54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681 0.362037 C 0.357536 0.322354 0.274663 0.268614 0.195143 0.201520 C 0.127047 0.144065 0.061648 0.077013 -0.000429 0.001005" pathEditMode="relative">
                                      <p:cBhvr>
                                        <p:cTn id="6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85836 -0.020756 -0.170261 -0.056976 -0.251975 -0.108100 C -0.332561 -0.158519 -0.410100 -0.223180 -0.483428 -0.301111" pathEditMode="relative">
                                      <p:cBhvr>
                                        <p:cTn id="64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86261 -0.005532 -0.171416 -0.036370 -0.252021 -0.091267 C -0.324033 -0.140313 -0.391573 -0.208008 -0.452452 -0.292161" pathEditMode="relative">
                                      <p:cBhvr>
                                        <p:cTn id="67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2" animBg="1" advAuto="0"/>
      <p:bldP spid="392" grpId="6" animBg="1" advAuto="0"/>
      <p:bldP spid="393" grpId="3" animBg="1" advAuto="0"/>
      <p:bldP spid="394" grpId="7" animBg="1" advAuto="0"/>
      <p:bldP spid="395" grpId="11" animBg="1" advAuto="0"/>
      <p:bldP spid="396" grpId="12" animBg="1" advAuto="0"/>
      <p:bldP spid="397" grpId="9" animBg="1" advAuto="0"/>
      <p:bldP spid="398" grpId="13" animBg="1" advAuto="0"/>
      <p:bldP spid="399" grpId="1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799335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Importing</a:t>
            </a:r>
          </a:p>
        </p:txBody>
      </p:sp>
      <p:sp>
        <p:nvSpPr>
          <p:cNvPr id="4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403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55960"/>
          </a:xfrm>
          <a:prstGeom prst="rect">
            <a:avLst/>
          </a:prstGeom>
        </p:spPr>
        <p:txBody>
          <a:bodyPr/>
          <a:lstStyle/>
          <a:p>
            <a:pPr marL="443473" indent="-344923" defTabSz="886968">
              <a:spcBef>
                <a:spcPts val="500"/>
              </a:spcBef>
              <a:buSzPct val="100000"/>
              <a:defRPr sz="1940"/>
            </a:pPr>
            <a:endParaRPr/>
          </a:p>
          <a:p>
            <a:pPr marL="443473" indent="-344923" defTabSz="886968">
              <a:spcBef>
                <a:spcPts val="500"/>
              </a:spcBef>
              <a:buSzPct val="100000"/>
              <a:defRPr sz="1940"/>
            </a:pPr>
            <a:r>
              <a:t>Thought(?) exercise:  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Exercise 1 Importing.md</a:t>
            </a:r>
          </a:p>
          <a:p>
            <a:pPr marL="0" indent="0" defTabSz="886968">
              <a:spcBef>
                <a:spcPts val="500"/>
              </a:spcBef>
              <a:buClrTx/>
              <a:buSzTx/>
              <a:buFontTx/>
              <a:buNone/>
              <a:defRPr sz="1940"/>
            </a:pP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 defTabSz="886968">
              <a:spcBef>
                <a:spcPts val="500"/>
              </a:spcBef>
              <a:buClrTx/>
              <a:buSzTx/>
              <a:buFontTx/>
              <a:buNone/>
              <a:defRPr sz="1940"/>
            </a:pPr>
            <a:r>
              <a:t>Is there a way to get </a:t>
            </a:r>
            <a:br/>
            <a:r>
              <a:t>       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a) any 2 </a:t>
            </a:r>
            <a:b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        b) all 3 </a:t>
            </a:r>
            <a:br/>
            <a:r>
              <a:t>                exercises to work simultaneously?</a:t>
            </a:r>
          </a:p>
        </p:txBody>
      </p:sp>
      <p:pic>
        <p:nvPicPr>
          <p:cNvPr id="404" name="mind_blown.gif" descr="mind_blown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69" y="628095"/>
            <a:ext cx="3746963" cy="2113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>
            <a:spLocks noGrp="1"/>
          </p:cNvSpPr>
          <p:nvPr>
            <p:ph type="title"/>
          </p:nvPr>
        </p:nvSpPr>
        <p:spPr>
          <a:xfrm>
            <a:off x="785331" y="0"/>
            <a:ext cx="6998220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dirty="0"/>
              <a:t>Partner chat: simple imports</a:t>
            </a:r>
            <a:endParaRPr dirty="0"/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94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8"/>
            <a:ext cx="7527874" cy="388856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dirty="0"/>
              <a:t>Consider a directory (folder):</a:t>
            </a:r>
          </a:p>
          <a:p>
            <a:pPr lvl="1"/>
            <a:r>
              <a:rPr lang="en-US" sz="1400" dirty="0">
                <a:latin typeface="Courier"/>
              </a:rPr>
              <a:t>__init__.py</a:t>
            </a:r>
          </a:p>
          <a:p>
            <a:pPr lvl="1"/>
            <a:r>
              <a:rPr lang="en-US" sz="1400" dirty="0"/>
              <a:t>(…)</a:t>
            </a:r>
          </a:p>
          <a:p>
            <a:pPr lvl="1"/>
            <a:r>
              <a:rPr lang="en-US" sz="1400" dirty="0" err="1">
                <a:latin typeface="Courier"/>
              </a:rPr>
              <a:t>baking.py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 contains constant </a:t>
            </a:r>
            <a:r>
              <a:rPr lang="en-US" sz="1400" dirty="0">
                <a:latin typeface="Courier"/>
                <a:sym typeface="Wingdings" panose="05000000000000000000" pitchFamily="2" charset="2"/>
              </a:rPr>
              <a:t>ETERNAL_FLAME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(…)</a:t>
            </a:r>
          </a:p>
          <a:p>
            <a:pPr lvl="1"/>
            <a:r>
              <a:rPr lang="en-US" sz="1400" dirty="0">
                <a:latin typeface="Courier"/>
                <a:sym typeface="Wingdings" panose="05000000000000000000" pitchFamily="2" charset="2"/>
              </a:rPr>
              <a:t>main.py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 want to use </a:t>
            </a:r>
            <a:r>
              <a:rPr lang="en-US" sz="1400" dirty="0">
                <a:latin typeface="Courier"/>
                <a:sym typeface="Wingdings" panose="05000000000000000000" pitchFamily="2" charset="2"/>
              </a:rPr>
              <a:t>ETERNAL_FLAME</a:t>
            </a:r>
            <a:r>
              <a:rPr lang="en-US" sz="1400" dirty="0">
                <a:sym typeface="Wingdings" panose="05000000000000000000" pitchFamily="2" charset="2"/>
              </a:rPr>
              <a:t> here</a:t>
            </a:r>
            <a:endParaRPr lang="en-US" sz="1400" dirty="0">
              <a:latin typeface="Courier"/>
              <a:sym typeface="Wingdings" panose="05000000000000000000" pitchFamily="2" charset="2"/>
            </a:endParaRP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dirty="0">
                <a:sym typeface="Wingdings" panose="05000000000000000000" pitchFamily="2" charset="2"/>
              </a:rPr>
              <a:t>With your partner, list as many ways as you can that you could import the</a:t>
            </a:r>
            <a:r>
              <a:rPr lang="en-US" sz="1400" dirty="0">
                <a:latin typeface="Courier"/>
                <a:sym typeface="Wingdings" panose="05000000000000000000" pitchFamily="2" charset="2"/>
              </a:rPr>
              <a:t> ETERNAL_FLAME</a:t>
            </a:r>
            <a:r>
              <a:rPr lang="en-US" sz="1400" dirty="0">
                <a:sym typeface="Wingdings" panose="05000000000000000000" pitchFamily="2" charset="2"/>
              </a:rPr>
              <a:t> constant to be used in </a:t>
            </a:r>
            <a:r>
              <a:rPr lang="en-US" sz="1400" dirty="0">
                <a:latin typeface="Courier"/>
                <a:sym typeface="Wingdings" panose="05000000000000000000" pitchFamily="2" charset="2"/>
              </a:rPr>
              <a:t>main.py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sz="1400" i="1" dirty="0">
                <a:sym typeface="Wingdings" panose="05000000000000000000" pitchFamily="2" charset="2"/>
              </a:rPr>
              <a:t>(3 min)</a:t>
            </a:r>
          </a:p>
        </p:txBody>
      </p:sp>
    </p:spTree>
    <p:extLst>
      <p:ext uri="{BB962C8B-B14F-4D97-AF65-F5344CB8AC3E}">
        <p14:creationId xmlns:p14="http://schemas.microsoft.com/office/powerpoint/2010/main" val="2230296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64366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Notes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(notes in plenum)</a:t>
            </a:r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806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Placeholder 1"/>
          <p:cNvSpPr txBox="1"/>
          <p:nvPr/>
        </p:nvSpPr>
        <p:spPr>
          <a:xfrm>
            <a:off x="5185990" y="3270742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spcBef>
                <a:spcPts val="600"/>
              </a:spcBef>
              <a:defRPr sz="150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008F00"/>
                </a:solidFill>
              </a:rPr>
              <a:t>+ </a:t>
            </a:r>
            <a:r>
              <a:rPr lang="da-DK" dirty="0">
                <a:solidFill>
                  <a:srgbClr val="008F00"/>
                </a:solidFill>
              </a:rPr>
              <a:t>ETERNAL_FLAME</a:t>
            </a:r>
            <a:endParaRPr dirty="0">
              <a:solidFill>
                <a:srgbClr val="008F00"/>
              </a:solidFill>
            </a:endParaRPr>
          </a:p>
        </p:txBody>
      </p:sp>
      <p:sp>
        <p:nvSpPr>
          <p:cNvPr id="307" name="Text Placeholder 1"/>
          <p:cNvSpPr txBox="1"/>
          <p:nvPr/>
        </p:nvSpPr>
        <p:spPr>
          <a:xfrm>
            <a:off x="5185990" y="2740366"/>
            <a:ext cx="4451043" cy="70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8F00"/>
                </a:solidFill>
              </a:rPr>
              <a:t>+ </a:t>
            </a:r>
            <a:r>
              <a:rPr lang="en-US" dirty="0">
                <a:solidFill>
                  <a:srgbClr val="008F00"/>
                </a:solidFill>
              </a:rPr>
              <a:t>bk</a:t>
            </a:r>
            <a:r>
              <a:rPr dirty="0">
                <a:solidFill>
                  <a:srgbClr val="008F00"/>
                </a:solidFill>
              </a:rPr>
              <a:t>.</a:t>
            </a:r>
            <a:r>
              <a:rPr lang="da-DK" dirty="0">
                <a:solidFill>
                  <a:srgbClr val="008F00"/>
                </a:solidFill>
              </a:rPr>
              <a:t>ETERNAL_FLAME</a:t>
            </a:r>
            <a:br>
              <a:rPr dirty="0"/>
            </a:br>
            <a:endParaRPr dirty="0"/>
          </a:p>
        </p:txBody>
      </p:sp>
      <p:sp>
        <p:nvSpPr>
          <p:cNvPr id="308" name="Text Placeholder 1"/>
          <p:cNvSpPr txBox="1"/>
          <p:nvPr/>
        </p:nvSpPr>
        <p:spPr>
          <a:xfrm>
            <a:off x="5185991" y="2233332"/>
            <a:ext cx="3757288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spcBef>
                <a:spcPts val="600"/>
              </a:spcBef>
              <a:defRPr sz="150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008F00"/>
                </a:solidFill>
              </a:rPr>
              <a:t>+ </a:t>
            </a:r>
            <a:r>
              <a:rPr lang="en-US" dirty="0">
                <a:solidFill>
                  <a:srgbClr val="008F00"/>
                </a:solidFill>
              </a:rPr>
              <a:t>baking.</a:t>
            </a:r>
            <a:r>
              <a:rPr lang="da-DK" dirty="0">
                <a:solidFill>
                  <a:srgbClr val="008F00"/>
                </a:solidFill>
              </a:rPr>
              <a:t>ETERNAL_FLAME</a:t>
            </a:r>
            <a:endParaRPr dirty="0">
              <a:solidFill>
                <a:srgbClr val="008F00"/>
              </a:solidFill>
            </a:endParaRPr>
          </a:p>
        </p:txBody>
      </p:sp>
      <p:sp>
        <p:nvSpPr>
          <p:cNvPr id="309" name="Text Placeholder 1"/>
          <p:cNvSpPr txBox="1"/>
          <p:nvPr/>
        </p:nvSpPr>
        <p:spPr>
          <a:xfrm>
            <a:off x="5185990" y="3829370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spcBef>
                <a:spcPts val="600"/>
              </a:spcBef>
              <a:defRPr sz="15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A9A9A9"/>
                </a:solidFill>
              </a:rPr>
              <a:t>+ </a:t>
            </a:r>
            <a:r>
              <a:rPr lang="da-DK" dirty="0">
                <a:solidFill>
                  <a:srgbClr val="A9A9A9"/>
                </a:solidFill>
              </a:rPr>
              <a:t>ETERNAL_FLAME</a:t>
            </a:r>
            <a:endParaRPr dirty="0">
              <a:solidFill>
                <a:srgbClr val="A9A9A9"/>
              </a:solidFill>
            </a:endParaRPr>
          </a:p>
        </p:txBody>
      </p:sp>
      <p:sp>
        <p:nvSpPr>
          <p:cNvPr id="310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865887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Importing modules</a:t>
            </a:r>
          </a:p>
        </p:txBody>
      </p:sp>
      <p:sp>
        <p:nvSpPr>
          <p:cNvPr id="311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869048" y="845033"/>
            <a:ext cx="7405904" cy="1326857"/>
          </a:xfrm>
          <a:prstGeom prst="rect">
            <a:avLst/>
          </a:prstGeom>
        </p:spPr>
        <p:txBody>
          <a:bodyPr/>
          <a:lstStyle/>
          <a:p>
            <a:r>
              <a:rPr dirty="0"/>
              <a:t>you can always import code from other modules (.</a:t>
            </a:r>
            <a:r>
              <a:rPr dirty="0" err="1"/>
              <a:t>py</a:t>
            </a:r>
            <a:r>
              <a:rPr dirty="0"/>
              <a:t> files) in your </a:t>
            </a:r>
            <a:r>
              <a:rPr i="1" dirty="0">
                <a:latin typeface="Avenir Heavy"/>
                <a:ea typeface="Avenir Heavy"/>
                <a:cs typeface="Avenir Heavy"/>
                <a:sym typeface="Avenir Heavy"/>
              </a:rPr>
              <a:t>current directory</a:t>
            </a:r>
            <a:r>
              <a:rPr lang="en-US" i="1" dirty="0">
                <a:latin typeface="Avenir Heavy"/>
                <a:ea typeface="Avenir Heavy"/>
                <a:cs typeface="Avenir Heavy"/>
                <a:sym typeface="Avenir Heavy"/>
              </a:rPr>
              <a:t> (this includes files in subfolders)</a:t>
            </a:r>
            <a:endParaRPr i="1" dirty="0">
              <a:latin typeface="Avenir Heavy"/>
              <a:ea typeface="Avenir Heavy"/>
              <a:cs typeface="Avenir Heavy"/>
              <a:sym typeface="Avenir Heavy"/>
            </a:endParaRPr>
          </a:p>
          <a:p>
            <a:r>
              <a:rPr dirty="0"/>
              <a:t>Options for e.g. importing </a:t>
            </a:r>
            <a:r>
              <a:rPr lang="en-US" dirty="0">
                <a:latin typeface="Avenir Book Oblique"/>
                <a:ea typeface="Avenir Book Oblique"/>
                <a:cs typeface="Avenir Book Oblique"/>
                <a:sym typeface="Avenir Book Oblique"/>
              </a:rPr>
              <a:t>ETERNAL</a:t>
            </a:r>
            <a:r>
              <a:rPr dirty="0">
                <a:latin typeface="Avenir Book Oblique"/>
                <a:ea typeface="Avenir Book Oblique"/>
                <a:cs typeface="Avenir Book Oblique"/>
                <a:sym typeface="Avenir Book Oblique"/>
              </a:rPr>
              <a:t>_</a:t>
            </a:r>
            <a:r>
              <a:rPr lang="en-US" dirty="0">
                <a:latin typeface="Avenir Book Oblique"/>
                <a:ea typeface="Avenir Book Oblique"/>
                <a:cs typeface="Avenir Book Oblique"/>
                <a:sym typeface="Avenir Book Oblique"/>
              </a:rPr>
              <a:t>FLAME</a:t>
            </a:r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</p:txBody>
      </p:sp>
      <p:sp>
        <p:nvSpPr>
          <p:cNvPr id="31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313" name="Text Placeholder 1"/>
          <p:cNvSpPr txBox="1"/>
          <p:nvPr/>
        </p:nvSpPr>
        <p:spPr>
          <a:xfrm>
            <a:off x="615797" y="2210905"/>
            <a:ext cx="4605357" cy="54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69896" indent="-342900">
              <a:spcBef>
                <a:spcPts val="600"/>
              </a:spcBef>
              <a:buClr>
                <a:srgbClr val="000000"/>
              </a:buClr>
              <a:buSzPts val="1500"/>
              <a:buAutoNum type="arabicPeriod"/>
              <a:defRPr sz="1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import </a:t>
            </a:r>
            <a:r>
              <a:rPr lang="en-US" dirty="0"/>
              <a:t>baking</a:t>
            </a:r>
            <a:endParaRPr dirty="0"/>
          </a:p>
        </p:txBody>
      </p:sp>
      <p:sp>
        <p:nvSpPr>
          <p:cNvPr id="314" name="Text Placeholder 1"/>
          <p:cNvSpPr txBox="1"/>
          <p:nvPr/>
        </p:nvSpPr>
        <p:spPr>
          <a:xfrm>
            <a:off x="615797" y="2741593"/>
            <a:ext cx="4605357" cy="54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69896" indent="-342900">
              <a:spcBef>
                <a:spcPts val="600"/>
              </a:spcBef>
              <a:buClr>
                <a:srgbClr val="000000"/>
              </a:buClr>
              <a:buSzPts val="1500"/>
              <a:buAutoNum type="arabicPeriod" startAt="2"/>
              <a:defRPr sz="1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import </a:t>
            </a:r>
            <a:r>
              <a:rPr lang="en-US" dirty="0"/>
              <a:t>baking</a:t>
            </a:r>
            <a:r>
              <a:rPr dirty="0"/>
              <a:t> as </a:t>
            </a:r>
            <a:r>
              <a:rPr lang="en-US" dirty="0"/>
              <a:t>bk</a:t>
            </a:r>
            <a:r>
              <a:rPr dirty="0"/>
              <a:t> </a:t>
            </a:r>
          </a:p>
        </p:txBody>
      </p:sp>
      <p:sp>
        <p:nvSpPr>
          <p:cNvPr id="315" name="Text Placeholder 1"/>
          <p:cNvSpPr txBox="1"/>
          <p:nvPr/>
        </p:nvSpPr>
        <p:spPr>
          <a:xfrm>
            <a:off x="615797" y="3272281"/>
            <a:ext cx="4605357" cy="543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 fontScale="92500" lnSpcReduction="20000"/>
          </a:bodyPr>
          <a:lstStyle>
            <a:lvl1pPr marL="469896" indent="-342900">
              <a:spcBef>
                <a:spcPts val="600"/>
              </a:spcBef>
              <a:buClr>
                <a:srgbClr val="000000"/>
              </a:buClr>
              <a:buSzPts val="1500"/>
              <a:buAutoNum type="arabicPeriod" startAt="3"/>
              <a:defRPr sz="1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from </a:t>
            </a:r>
            <a:r>
              <a:rPr lang="en-US" dirty="0"/>
              <a:t>baking</a:t>
            </a:r>
            <a:r>
              <a:rPr dirty="0"/>
              <a:t> import </a:t>
            </a:r>
            <a:r>
              <a:rPr lang="en-GB" dirty="0"/>
              <a:t>ETERNAL_FLAME</a:t>
            </a:r>
            <a:r>
              <a:rPr dirty="0"/>
              <a:t>	</a:t>
            </a:r>
          </a:p>
        </p:txBody>
      </p:sp>
      <p:sp>
        <p:nvSpPr>
          <p:cNvPr id="316" name="Text Placeholder 1"/>
          <p:cNvSpPr txBox="1"/>
          <p:nvPr/>
        </p:nvSpPr>
        <p:spPr>
          <a:xfrm>
            <a:off x="615797" y="3816670"/>
            <a:ext cx="4605357" cy="54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69896" indent="-342900">
              <a:spcBef>
                <a:spcPts val="600"/>
              </a:spcBef>
              <a:buClr>
                <a:srgbClr val="000000"/>
              </a:buClr>
              <a:buSzPts val="1500"/>
              <a:buAutoNum type="arabicPeriod" startAt="4"/>
              <a:defRPr sz="15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A9A9A9"/>
                </a:solidFill>
              </a:rPr>
              <a:t>from </a:t>
            </a:r>
            <a:r>
              <a:rPr lang="en-US" dirty="0">
                <a:solidFill>
                  <a:srgbClr val="A9A9A9"/>
                </a:solidFill>
              </a:rPr>
              <a:t>baking</a:t>
            </a:r>
            <a:r>
              <a:rPr dirty="0">
                <a:solidFill>
                  <a:srgbClr val="A9A9A9"/>
                </a:solidFill>
              </a:rPr>
              <a:t> import *</a:t>
            </a:r>
          </a:p>
        </p:txBody>
      </p:sp>
      <p:sp>
        <p:nvSpPr>
          <p:cNvPr id="317" name="Text Placeholder 1"/>
          <p:cNvSpPr txBox="1"/>
          <p:nvPr/>
        </p:nvSpPr>
        <p:spPr>
          <a:xfrm>
            <a:off x="5185990" y="2220632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br>
              <a:rPr dirty="0"/>
            </a:br>
            <a:r>
              <a:rPr dirty="0">
                <a:solidFill>
                  <a:srgbClr val="008F00"/>
                </a:solidFill>
              </a:rPr>
              <a:t>+ </a:t>
            </a:r>
            <a:r>
              <a:rPr lang="en-US" dirty="0">
                <a:solidFill>
                  <a:srgbClr val="008F00"/>
                </a:solidFill>
              </a:rPr>
              <a:t>baking</a:t>
            </a:r>
            <a:r>
              <a:rPr dirty="0">
                <a:solidFill>
                  <a:srgbClr val="008F00"/>
                </a:solidFill>
              </a:rPr>
              <a:t>.</a:t>
            </a:r>
            <a:r>
              <a:rPr lang="da-DK" dirty="0">
                <a:solidFill>
                  <a:srgbClr val="008F00"/>
                </a:solidFill>
              </a:rPr>
              <a:t>FIRE</a:t>
            </a:r>
            <a:endParaRPr dirty="0">
              <a:solidFill>
                <a:srgbClr val="008F00"/>
              </a:solidFill>
            </a:endParaRPr>
          </a:p>
        </p:txBody>
      </p:sp>
      <p:sp>
        <p:nvSpPr>
          <p:cNvPr id="318" name="Text Placeholder 1"/>
          <p:cNvSpPr txBox="1"/>
          <p:nvPr/>
        </p:nvSpPr>
        <p:spPr>
          <a:xfrm>
            <a:off x="5185990" y="2740366"/>
            <a:ext cx="4451043" cy="70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br>
              <a:rPr dirty="0"/>
            </a:br>
            <a:r>
              <a:rPr dirty="0">
                <a:solidFill>
                  <a:srgbClr val="008F00"/>
                </a:solidFill>
              </a:rPr>
              <a:t>+ </a:t>
            </a:r>
            <a:r>
              <a:rPr lang="en-US" dirty="0">
                <a:solidFill>
                  <a:srgbClr val="008F00"/>
                </a:solidFill>
              </a:rPr>
              <a:t>bk</a:t>
            </a:r>
            <a:r>
              <a:rPr dirty="0">
                <a:solidFill>
                  <a:srgbClr val="008F00"/>
                </a:solidFill>
              </a:rPr>
              <a:t>.</a:t>
            </a:r>
            <a:r>
              <a:rPr lang="da-DK" dirty="0">
                <a:solidFill>
                  <a:srgbClr val="008F00"/>
                </a:solidFill>
              </a:rPr>
              <a:t>FIRE</a:t>
            </a:r>
            <a:endParaRPr dirty="0">
              <a:solidFill>
                <a:srgbClr val="008F00"/>
              </a:solidFill>
            </a:endParaRPr>
          </a:p>
        </p:txBody>
      </p:sp>
      <p:sp>
        <p:nvSpPr>
          <p:cNvPr id="319" name="Text Placeholder 1"/>
          <p:cNvSpPr txBox="1"/>
          <p:nvPr/>
        </p:nvSpPr>
        <p:spPr>
          <a:xfrm>
            <a:off x="5185990" y="3270742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br>
              <a:rPr dirty="0"/>
            </a:br>
            <a:r>
              <a:rPr dirty="0">
                <a:solidFill>
                  <a:srgbClr val="FF2600"/>
                </a:solidFill>
              </a:rPr>
              <a:t>X </a:t>
            </a:r>
            <a:r>
              <a:rPr lang="da-DK" dirty="0">
                <a:solidFill>
                  <a:srgbClr val="FF2600"/>
                </a:solidFill>
              </a:rPr>
              <a:t>FIRE</a:t>
            </a:r>
            <a:endParaRPr dirty="0">
              <a:solidFill>
                <a:srgbClr val="FF2600"/>
              </a:solidFill>
            </a:endParaRPr>
          </a:p>
        </p:txBody>
      </p:sp>
      <p:sp>
        <p:nvSpPr>
          <p:cNvPr id="320" name="Text Placeholder 1"/>
          <p:cNvSpPr txBox="1"/>
          <p:nvPr/>
        </p:nvSpPr>
        <p:spPr>
          <a:xfrm>
            <a:off x="5185990" y="3829370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br>
              <a:rPr dirty="0">
                <a:solidFill>
                  <a:srgbClr val="A9A9A9"/>
                </a:solidFill>
              </a:rPr>
            </a:br>
            <a:r>
              <a:rPr dirty="0">
                <a:solidFill>
                  <a:srgbClr val="A9A9A9"/>
                </a:solidFill>
              </a:rPr>
              <a:t>+ </a:t>
            </a:r>
            <a:r>
              <a:rPr lang="da-DK" dirty="0">
                <a:solidFill>
                  <a:srgbClr val="A9A9A9"/>
                </a:solidFill>
              </a:rPr>
              <a:t>FIRE</a:t>
            </a:r>
            <a:endParaRPr dirty="0">
              <a:solidFill>
                <a:srgbClr val="A9A9A9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>
            <a:spLocks noGrp="1"/>
          </p:cNvSpPr>
          <p:nvPr>
            <p:ph type="title"/>
          </p:nvPr>
        </p:nvSpPr>
        <p:spPr>
          <a:xfrm>
            <a:off x="579591" y="0"/>
            <a:ext cx="812860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dirty="0" err="1"/>
              <a:t>Exercise</a:t>
            </a:r>
            <a:r>
              <a:rPr lang="da-DK" dirty="0"/>
              <a:t> 2a: Simple </a:t>
            </a:r>
            <a:r>
              <a:rPr lang="da-DK" dirty="0" err="1"/>
              <a:t>local</a:t>
            </a:r>
            <a:r>
              <a:rPr lang="da-DK" dirty="0"/>
              <a:t> imports</a:t>
            </a:r>
            <a:endParaRPr dirty="0"/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94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55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1599" indent="0">
              <a:buSzPct val="100000"/>
              <a:buNone/>
            </a:pPr>
            <a:r>
              <a:rPr lang="en-US" dirty="0"/>
              <a:t>Open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otizonaizit</a:t>
            </a:r>
            <a:r>
              <a:rPr lang="en-US" dirty="0">
                <a:hlinkClick r:id="rId3"/>
              </a:rPr>
              <a:t>/TAM-retreat</a:t>
            </a:r>
            <a:r>
              <a:rPr lang="en-US" dirty="0"/>
              <a:t>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Follow the instructions in </a:t>
            </a:r>
            <a:br>
              <a:rPr lang="en-US" dirty="0"/>
            </a:b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Exercise 2a Local importing.md</a:t>
            </a: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Be ready to discuss in plenum.</a:t>
            </a: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i="1" dirty="0">
                <a:latin typeface="Avenir Heavy"/>
                <a:ea typeface="Avenir Heavy"/>
                <a:cs typeface="Avenir Heavy"/>
                <a:sym typeface="Avenir Heavy"/>
              </a:rPr>
              <a:t>(10 min)</a:t>
            </a:r>
          </a:p>
        </p:txBody>
      </p:sp>
    </p:spTree>
    <p:extLst>
      <p:ext uri="{BB962C8B-B14F-4D97-AF65-F5344CB8AC3E}">
        <p14:creationId xmlns:p14="http://schemas.microsoft.com/office/powerpoint/2010/main" val="37869916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64366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Notes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(notes in plenum)</a:t>
            </a:r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824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>
            <a:spLocks noGrp="1"/>
          </p:cNvSpPr>
          <p:nvPr>
            <p:ph type="title"/>
          </p:nvPr>
        </p:nvSpPr>
        <p:spPr>
          <a:xfrm>
            <a:off x="579591" y="0"/>
            <a:ext cx="7695259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dirty="0" err="1"/>
              <a:t>Exercise</a:t>
            </a:r>
            <a:r>
              <a:rPr lang="da-DK" dirty="0"/>
              <a:t> 2b: </a:t>
            </a:r>
            <a:r>
              <a:rPr lang="da-DK" dirty="0" err="1"/>
              <a:t>Unprotected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dirty="0"/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94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559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Follow the instructions in </a:t>
            </a:r>
            <a:br>
              <a:rPr lang="en-US" dirty="0"/>
            </a:b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Exercise 2b Unprotected code.md</a:t>
            </a:r>
          </a:p>
          <a:p>
            <a:pPr marL="0" indent="0">
              <a:buClrTx/>
              <a:buSzTx/>
              <a:buFontTx/>
              <a:buNone/>
            </a:pPr>
            <a:endParaRPr lang="en-US" dirty="0"/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Be ready to discuss in plenum.</a:t>
            </a: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i="1" dirty="0">
                <a:latin typeface="Avenir Heavy"/>
                <a:ea typeface="Avenir Heavy"/>
                <a:cs typeface="Avenir Heavy"/>
                <a:sym typeface="Avenir Heavy"/>
              </a:rPr>
              <a:t>(7 min)</a:t>
            </a: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918893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64366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Notes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(notes in plenum)</a:t>
            </a:r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8411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492828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names &amp; mains</a:t>
            </a:r>
          </a:p>
        </p:txBody>
      </p:sp>
      <p:sp>
        <p:nvSpPr>
          <p:cNvPr id="303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737070" cy="367813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ClrTx/>
              <a:buSzTx/>
              <a:buFontTx/>
              <a:buNone/>
            </a:pPr>
            <a:r>
              <a:rPr lang="da-DK" dirty="0"/>
              <a:t>Python </a:t>
            </a:r>
            <a:r>
              <a:rPr lang="da-DK" dirty="0" err="1"/>
              <a:t>executes</a:t>
            </a:r>
            <a:r>
              <a:rPr lang="da-DK" dirty="0"/>
              <a:t> all </a:t>
            </a:r>
            <a:r>
              <a:rPr lang="da-DK" dirty="0" err="1"/>
              <a:t>code</a:t>
            </a:r>
            <a:r>
              <a:rPr lang="da-DK" dirty="0"/>
              <a:t> in a </a:t>
            </a:r>
            <a:r>
              <a:rPr lang="da-DK" dirty="0" err="1"/>
              <a:t>module</a:t>
            </a:r>
            <a:r>
              <a:rPr lang="da-DK" dirty="0"/>
              <a:t> on import! </a:t>
            </a:r>
          </a:p>
          <a:p>
            <a:pPr marL="0" indent="0">
              <a:buClrTx/>
              <a:buSzTx/>
              <a:buFontTx/>
              <a:buNone/>
            </a:pPr>
            <a:endParaRPr lang="da-DK" dirty="0"/>
          </a:p>
          <a:p>
            <a:pPr marL="0" indent="0">
              <a:buClrTx/>
              <a:buSzTx/>
              <a:buFontTx/>
              <a:buNone/>
            </a:pPr>
            <a:r>
              <a:rPr lang="da-DK" dirty="0"/>
              <a:t>A</a:t>
            </a:r>
            <a:r>
              <a:rPr dirty="0" err="1"/>
              <a:t>ny</a:t>
            </a:r>
            <a:r>
              <a:rPr dirty="0"/>
              <a:t> code under </a:t>
            </a:r>
            <a:r>
              <a:rPr i="1" dirty="0">
                <a:solidFill>
                  <a:srgbClr val="9437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i="1" dirty="0">
                <a:latin typeface="Courier"/>
                <a:ea typeface="Courier"/>
                <a:cs typeface="Courier"/>
                <a:sym typeface="Courier"/>
              </a:rPr>
              <a:t> __name__ </a:t>
            </a:r>
            <a:r>
              <a:rPr i="1" dirty="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i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dirty="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rPr>
              <a:t>“__main__”</a:t>
            </a:r>
            <a:r>
              <a:rPr i="1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r>
              <a:rPr dirty="0"/>
              <a:t>will be ignored when importing</a:t>
            </a:r>
          </a:p>
          <a:p>
            <a:r>
              <a:rPr dirty="0"/>
              <a:t>will be executed when the module is run as a script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9437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__name__ </a:t>
            </a:r>
            <a:r>
              <a:rPr dirty="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dirty="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rPr>
              <a:t>“__main__”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:</a:t>
            </a:r>
            <a:br>
              <a:rPr dirty="0">
                <a:latin typeface="Courier"/>
                <a:ea typeface="Courier"/>
                <a:cs typeface="Courier"/>
                <a:sym typeface="Courier"/>
              </a:rPr>
            </a:br>
            <a:r>
              <a:rPr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i_will_not_be_imported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dirty="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br>
              <a:rPr dirty="0">
                <a:latin typeface="Courier"/>
                <a:ea typeface="Courier"/>
                <a:cs typeface="Courier"/>
                <a:sym typeface="Courier"/>
              </a:rPr>
            </a:br>
            <a:r>
              <a:rPr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dirty="0">
                <a:solidFill>
                  <a:srgbClr val="0096FF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dirty="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rPr>
              <a:t>“Does not print when importing”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dirty="0">
                <a:latin typeface="Courier"/>
                <a:ea typeface="Courier"/>
                <a:cs typeface="Courier"/>
                <a:sym typeface="Courier"/>
              </a:rPr>
            </a:br>
            <a:r>
              <a:rPr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dirty="0">
                <a:solidFill>
                  <a:srgbClr val="0096FF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dirty="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rPr>
              <a:t>“Prints when run as script”</a:t>
            </a:r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/>
          </a:p>
        </p:txBody>
      </p:sp>
      <p:sp>
        <p:nvSpPr>
          <p:cNvPr id="30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D3EF5D3-E85D-3B4F-58D9-529B33A49680}"/>
              </a:ext>
            </a:extLst>
          </p:cNvPr>
          <p:cNvSpPr/>
          <p:nvPr/>
        </p:nvSpPr>
        <p:spPr>
          <a:xfrm>
            <a:off x="1226634" y="2943922"/>
            <a:ext cx="6924907" cy="1579242"/>
          </a:xfrm>
          <a:prstGeom prst="rect">
            <a:avLst/>
          </a:prstGeom>
          <a:noFill/>
          <a:ln w="25400" cap="flat">
            <a:solidFill>
              <a:srgbClr val="57A7B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Macintosh PowerPoint</Application>
  <PresentationFormat>Bildschirmpräsentation (16:9)</PresentationFormat>
  <Paragraphs>135</Paragraphs>
  <Slides>16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MS Gothic</vt:lpstr>
      <vt:lpstr>Arial</vt:lpstr>
      <vt:lpstr>Avenir Book</vt:lpstr>
      <vt:lpstr>Avenir Book Oblique</vt:lpstr>
      <vt:lpstr>Avenir Heavy</vt:lpstr>
      <vt:lpstr>Courier</vt:lpstr>
      <vt:lpstr>Helvetica</vt:lpstr>
      <vt:lpstr>Wingdings</vt:lpstr>
      <vt:lpstr>Jacquenetta template</vt:lpstr>
      <vt:lpstr>PowerPoint-Präsentation</vt:lpstr>
      <vt:lpstr>Partner chat: simple imports</vt:lpstr>
      <vt:lpstr>Notes</vt:lpstr>
      <vt:lpstr>Importing modules</vt:lpstr>
      <vt:lpstr>Exercise 2a: Simple local imports</vt:lpstr>
      <vt:lpstr>Notes</vt:lpstr>
      <vt:lpstr>Exercise 2b: Unprotected code</vt:lpstr>
      <vt:lpstr>Notes</vt:lpstr>
      <vt:lpstr>names &amp; mains</vt:lpstr>
      <vt:lpstr>Utility &amp; limitations</vt:lpstr>
      <vt:lpstr>Utility &amp; limitations</vt:lpstr>
      <vt:lpstr>PowerPoint-Präsentation</vt:lpstr>
      <vt:lpstr>Order of execution</vt:lpstr>
      <vt:lpstr>Order of execution</vt:lpstr>
      <vt:lpstr>Order of execution</vt:lpstr>
      <vt:lpstr>Importing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43</cp:revision>
  <dcterms:modified xsi:type="dcterms:W3CDTF">2025-06-29T11:09:12Z</dcterms:modified>
</cp:coreProperties>
</file>