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72" r:id="rId2"/>
    <p:sldId id="377" r:id="rId3"/>
    <p:sldId id="382" r:id="rId4"/>
    <p:sldId id="280" r:id="rId5"/>
    <p:sldId id="296" r:id="rId6"/>
    <p:sldId id="281" r:id="rId7"/>
    <p:sldId id="278" r:id="rId8"/>
    <p:sldId id="356" r:id="rId9"/>
    <p:sldId id="357" r:id="rId10"/>
    <p:sldId id="293" r:id="rId11"/>
    <p:sldId id="359" r:id="rId12"/>
    <p:sldId id="360" r:id="rId13"/>
    <p:sldId id="371" r:id="rId14"/>
    <p:sldId id="373" r:id="rId15"/>
    <p:sldId id="294" r:id="rId16"/>
    <p:sldId id="346" r:id="rId17"/>
    <p:sldId id="297" r:id="rId18"/>
    <p:sldId id="304" r:id="rId19"/>
    <p:sldId id="385" r:id="rId20"/>
    <p:sldId id="386" r:id="rId21"/>
    <p:sldId id="387" r:id="rId22"/>
    <p:sldId id="388" r:id="rId23"/>
    <p:sldId id="384" r:id="rId24"/>
    <p:sldId id="383" r:id="rId25"/>
    <p:sldId id="339" r:id="rId26"/>
    <p:sldId id="368" r:id="rId27"/>
    <p:sldId id="362" r:id="rId2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1BA"/>
    <a:srgbClr val="ED72D9"/>
    <a:srgbClr val="57A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/>
      <a:tcStyle>
        <a:tcBdr/>
        <a:fill>
          <a:solidFill>
            <a:srgbClr val="E7EC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/>
      <a:tcStyle>
        <a:tcBdr/>
        <a:fill>
          <a:solidFill>
            <a:srgbClr val="ED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/>
      <a:tcStyle>
        <a:tcBdr/>
        <a:fill>
          <a:solidFill>
            <a:srgbClr val="EE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5"/>
    <p:restoredTop sz="90370" autoAdjust="0"/>
  </p:normalViewPr>
  <p:slideViewPr>
    <p:cSldViewPr snapToGrid="0">
      <p:cViewPr varScale="1">
        <p:scale>
          <a:sx n="116" d="100"/>
          <a:sy n="116" d="100"/>
        </p:scale>
        <p:origin x="336" y="480"/>
      </p:cViewPr>
      <p:guideLst/>
    </p:cSldViewPr>
  </p:slideViewPr>
  <p:notesTextViewPr>
    <p:cViewPr>
      <p:scale>
        <a:sx n="130" d="100"/>
        <a:sy n="13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1857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4182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8235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2721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topics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organising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code in a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way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0285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talked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importing</a:t>
            </a:r>
            <a:r>
              <a:rPr lang="de-DE" dirty="0"/>
              <a:t> just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Jenni.</a:t>
            </a:r>
          </a:p>
          <a:p>
            <a:endParaRPr lang="de-DE" dirty="0"/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importing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 and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reach</a:t>
            </a:r>
            <a:r>
              <a:rPr lang="de-DE" dirty="0"/>
              <a:t> </a:t>
            </a:r>
            <a:r>
              <a:rPr lang="de-DE" dirty="0" err="1"/>
              <a:t>limits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quickly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outside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But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,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matter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.</a:t>
            </a:r>
          </a:p>
          <a:p>
            <a:r>
              <a:rPr lang="de-DE" dirty="0"/>
              <a:t>Like </a:t>
            </a:r>
            <a:r>
              <a:rPr lang="de-DE" dirty="0" err="1"/>
              <a:t>core</a:t>
            </a:r>
            <a:r>
              <a:rPr lang="de-DE" dirty="0"/>
              <a:t> </a:t>
            </a:r>
            <a:r>
              <a:rPr lang="de-DE" dirty="0" err="1"/>
              <a:t>packages</a:t>
            </a:r>
            <a:endParaRPr lang="de-DE" dirty="0"/>
          </a:p>
          <a:p>
            <a:r>
              <a:rPr lang="de-DE" dirty="0"/>
              <a:t>and </a:t>
            </a:r>
            <a:r>
              <a:rPr lang="de-DE" dirty="0" err="1"/>
              <a:t>installed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So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logical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tried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code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treated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accessed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anywhere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I </a:t>
            </a:r>
            <a:r>
              <a:rPr lang="de-DE" dirty="0" err="1"/>
              <a:t>wouldn‘t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I </a:t>
            </a:r>
            <a:r>
              <a:rPr lang="de-DE" dirty="0" err="1"/>
              <a:t>try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code </a:t>
            </a:r>
            <a:r>
              <a:rPr lang="de-DE" dirty="0" err="1"/>
              <a:t>from</a:t>
            </a:r>
            <a:r>
              <a:rPr lang="de-DE" dirty="0"/>
              <a:t> different </a:t>
            </a:r>
            <a:r>
              <a:rPr lang="de-DE" dirty="0" err="1"/>
              <a:t>directories</a:t>
            </a:r>
            <a:r>
              <a:rPr lang="de-DE" dirty="0"/>
              <a:t>.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F27E7-3E4E-0C47-3251-09C433F37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80FAC31-BD17-FB9B-4FE8-1955ADE8F8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8558D71-DCB6-012E-3383-B9063B0510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talked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importing</a:t>
            </a:r>
            <a:r>
              <a:rPr lang="de-DE" dirty="0"/>
              <a:t> just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Jenni.</a:t>
            </a:r>
          </a:p>
          <a:p>
            <a:endParaRPr lang="de-DE" dirty="0"/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importing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 and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reach</a:t>
            </a:r>
            <a:r>
              <a:rPr lang="de-DE" dirty="0"/>
              <a:t> </a:t>
            </a:r>
            <a:r>
              <a:rPr lang="de-DE" dirty="0" err="1"/>
              <a:t>limits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quickly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outside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But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,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matter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.</a:t>
            </a:r>
          </a:p>
          <a:p>
            <a:r>
              <a:rPr lang="de-DE" dirty="0"/>
              <a:t>Like </a:t>
            </a:r>
            <a:r>
              <a:rPr lang="de-DE" dirty="0" err="1"/>
              <a:t>core</a:t>
            </a:r>
            <a:r>
              <a:rPr lang="de-DE" dirty="0"/>
              <a:t> </a:t>
            </a:r>
            <a:r>
              <a:rPr lang="de-DE" dirty="0" err="1"/>
              <a:t>packages</a:t>
            </a:r>
            <a:endParaRPr lang="de-DE" dirty="0"/>
          </a:p>
          <a:p>
            <a:r>
              <a:rPr lang="de-DE" dirty="0"/>
              <a:t>and </a:t>
            </a:r>
            <a:r>
              <a:rPr lang="de-DE" dirty="0" err="1"/>
              <a:t>installed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So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logical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tried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code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treated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accessed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anywhere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I </a:t>
            </a:r>
            <a:r>
              <a:rPr lang="de-DE" dirty="0" err="1"/>
              <a:t>wouldn‘t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I </a:t>
            </a:r>
            <a:r>
              <a:rPr lang="de-DE" dirty="0" err="1"/>
              <a:t>try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code </a:t>
            </a:r>
            <a:r>
              <a:rPr lang="de-DE" dirty="0" err="1"/>
              <a:t>from</a:t>
            </a:r>
            <a:r>
              <a:rPr lang="de-DE" dirty="0"/>
              <a:t> different </a:t>
            </a:r>
            <a:r>
              <a:rPr lang="de-DE" dirty="0" err="1"/>
              <a:t>directories</a:t>
            </a:r>
            <a:r>
              <a:rPr lang="de-DE" dirty="0"/>
              <a:t>.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7149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1583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45" name="Shape 4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rPr lang="en-US" dirty="0"/>
              <a:t>A bit like buying a desk or wardrobe at Ikea vs a more high end furniture shop.</a:t>
            </a:r>
          </a:p>
          <a:p>
            <a:pPr>
              <a:defRPr sz="1100"/>
            </a:pPr>
            <a:endParaRPr lang="en-US" dirty="0"/>
          </a:p>
          <a:p>
            <a:pPr>
              <a:defRPr sz="1100"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So I </a:t>
            </a:r>
            <a:r>
              <a:rPr lang="de-DE" dirty="0" err="1"/>
              <a:t>told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not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anything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workflow</a:t>
            </a:r>
            <a:r>
              <a:rPr lang="de-DE" dirty="0"/>
              <a:t>, but 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believe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? I </a:t>
            </a:r>
            <a:r>
              <a:rPr lang="de-DE" dirty="0" err="1"/>
              <a:t>mean</a:t>
            </a:r>
            <a:r>
              <a:rPr lang="de-DE" dirty="0"/>
              <a:t> I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don't</a:t>
            </a:r>
            <a:r>
              <a:rPr lang="de-DE" dirty="0"/>
              <a:t> :).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Indeed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none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caveat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and code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jupyter</a:t>
            </a:r>
            <a:r>
              <a:rPr lang="de-DE" dirty="0"/>
              <a:t> </a:t>
            </a:r>
            <a:r>
              <a:rPr lang="de-DE" dirty="0" err="1"/>
              <a:t>notebooks</a:t>
            </a:r>
            <a:r>
              <a:rPr lang="de-DE" dirty="0"/>
              <a:t> and I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advise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it.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writing</a:t>
            </a:r>
            <a:r>
              <a:rPr lang="de-DE" dirty="0"/>
              <a:t> code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complicated</a:t>
            </a:r>
            <a:r>
              <a:rPr lang="de-DE" dirty="0"/>
              <a:t> </a:t>
            </a:r>
            <a:r>
              <a:rPr lang="de-DE" dirty="0" err="1"/>
              <a:t>enough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different </a:t>
            </a:r>
            <a:r>
              <a:rPr lang="de-DE" dirty="0" err="1"/>
              <a:t>files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switch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modules</a:t>
            </a:r>
            <a:r>
              <a:rPr lang="de-DE" dirty="0"/>
              <a:t>. </a:t>
            </a: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contact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anyone</a:t>
            </a:r>
            <a:r>
              <a:rPr lang="de-DE" dirty="0"/>
              <a:t> </a:t>
            </a:r>
            <a:r>
              <a:rPr lang="de-DE" dirty="0" err="1"/>
              <a:t>else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faculty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an IDE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37038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 </a:t>
            </a:r>
            <a:r>
              <a:rPr lang="de-DE" dirty="0" err="1"/>
              <a:t>don't</a:t>
            </a:r>
            <a:r>
              <a:rPr lang="de-DE" dirty="0"/>
              <a:t> just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believe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,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experience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nothing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. So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do a </a:t>
            </a:r>
            <a:r>
              <a:rPr lang="de-DE" dirty="0" err="1"/>
              <a:t>very</a:t>
            </a:r>
            <a:r>
              <a:rPr lang="de-DE" dirty="0"/>
              <a:t> quick </a:t>
            </a:r>
            <a:r>
              <a:rPr lang="de-DE" dirty="0" err="1"/>
              <a:t>exercise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play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brewing</a:t>
            </a:r>
            <a:r>
              <a:rPr lang="de-DE" dirty="0"/>
              <a:t>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just </a:t>
            </a:r>
            <a:r>
              <a:rPr lang="de-DE" dirty="0" err="1"/>
              <a:t>installed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details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Exercise</a:t>
            </a:r>
            <a:r>
              <a:rPr lang="de-DE" dirty="0"/>
              <a:t> 3</a:t>
            </a:r>
          </a:p>
          <a:p>
            <a:endParaRPr lang="de-DE" dirty="0"/>
          </a:p>
          <a:p>
            <a:r>
              <a:rPr lang="de-DE" dirty="0" err="1"/>
              <a:t>Let's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brew_potions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potion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and </a:t>
            </a:r>
            <a:r>
              <a:rPr lang="de-DE" dirty="0" err="1"/>
              <a:t>you</a:t>
            </a:r>
            <a:r>
              <a:rPr lang="de-DE" dirty="0"/>
              <a:t> ran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python_expert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. </a:t>
            </a:r>
          </a:p>
          <a:p>
            <a:r>
              <a:rPr lang="de-DE" dirty="0"/>
              <a:t>Spoiler alert,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potion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== </a:t>
            </a:r>
            <a:r>
              <a:rPr lang="de-DE" dirty="0" err="1"/>
              <a:t>main</a:t>
            </a:r>
            <a:r>
              <a:rPr lang="de-DE" dirty="0"/>
              <a:t> block,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potion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and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an extra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checked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Professor </a:t>
            </a:r>
            <a:r>
              <a:rPr lang="de-DE" dirty="0" err="1"/>
              <a:t>Snoope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So </a:t>
            </a:r>
            <a:r>
              <a:rPr lang="de-DE" dirty="0" err="1"/>
              <a:t>let's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ahead</a:t>
            </a:r>
            <a:r>
              <a:rPr lang="de-DE" dirty="0"/>
              <a:t> an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inspection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Remember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purpose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exercise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code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do </a:t>
            </a:r>
            <a:r>
              <a:rPr lang="de-DE" dirty="0" err="1"/>
              <a:t>always</a:t>
            </a:r>
            <a:r>
              <a:rPr lang="de-DE" dirty="0"/>
              <a:t>.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supposed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code, </a:t>
            </a:r>
            <a:r>
              <a:rPr lang="de-DE" dirty="0" err="1"/>
              <a:t>don't</a:t>
            </a:r>
            <a:r>
              <a:rPr lang="de-DE" dirty="0"/>
              <a:t> </a:t>
            </a:r>
            <a:r>
              <a:rPr lang="de-DE" dirty="0" err="1"/>
              <a:t>think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, just </a:t>
            </a:r>
            <a:r>
              <a:rPr lang="de-DE" dirty="0" err="1"/>
              <a:t>write</a:t>
            </a:r>
            <a:r>
              <a:rPr lang="de-DE" dirty="0"/>
              <a:t> a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 and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code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exercise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01888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Go </a:t>
            </a:r>
            <a:r>
              <a:rPr lang="de-DE" dirty="0" err="1"/>
              <a:t>over</a:t>
            </a:r>
            <a:r>
              <a:rPr lang="de-DE" dirty="0"/>
              <a:t> a pull </a:t>
            </a:r>
            <a:r>
              <a:rPr lang="de-DE" dirty="0" err="1"/>
              <a:t>request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 </a:t>
            </a:r>
            <a:r>
              <a:rPr lang="de-DE" dirty="0" err="1"/>
              <a:t>editable</a:t>
            </a:r>
            <a:r>
              <a:rPr lang="de-DE" dirty="0"/>
              <a:t> </a:t>
            </a:r>
            <a:r>
              <a:rPr lang="de-DE" dirty="0" err="1"/>
              <a:t>installation</a:t>
            </a:r>
            <a:r>
              <a:rPr lang="de-DE" dirty="0"/>
              <a:t> –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feel</a:t>
            </a:r>
            <a:r>
              <a:rPr lang="de-DE" dirty="0"/>
              <a:t> </a:t>
            </a:r>
            <a:r>
              <a:rPr lang="de-DE" dirty="0" err="1"/>
              <a:t>anything</a:t>
            </a:r>
            <a:r>
              <a:rPr lang="de-DE" dirty="0"/>
              <a:t> different?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4855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,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just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code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pip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format</a:t>
            </a:r>
            <a:r>
              <a:rPr lang="de-DE" dirty="0"/>
              <a:t>.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in a </a:t>
            </a:r>
            <a:r>
              <a:rPr lang="de-DE" dirty="0" err="1"/>
              <a:t>minute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43814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9;p4"/>
          <p:cNvSpPr/>
          <p:nvPr/>
        </p:nvSpPr>
        <p:spPr>
          <a:xfrm>
            <a:off x="617751" y="2235281"/>
            <a:ext cx="948000" cy="948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7091B4"/>
                </a:solidFill>
              </a:defRPr>
            </a:pPr>
            <a:endParaRPr/>
          </a:p>
        </p:txBody>
      </p:sp>
      <p:sp>
        <p:nvSpPr>
          <p:cNvPr id="21" name="Google Shape;20;p4"/>
          <p:cNvSpPr txBox="1"/>
          <p:nvPr/>
        </p:nvSpPr>
        <p:spPr>
          <a:xfrm>
            <a:off x="861799" y="2486680"/>
            <a:ext cx="459905" cy="4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 lnSpcReduction="10000"/>
          </a:bodyPr>
          <a:lstStyle>
            <a:lvl1pPr algn="ctr" defTabSz="813816">
              <a:defRPr sz="3115" b="1">
                <a:solidFill>
                  <a:schemeClr val="accent1"/>
                </a:solidFill>
              </a:defRPr>
            </a:lvl1pPr>
          </a:lstStyle>
          <a:p>
            <a:r>
              <a:t>?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748005" y="2129681"/>
            <a:ext cx="4949826" cy="11592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101597">
              <a:buClrTx/>
              <a:buSzTx/>
              <a:buFontTx/>
              <a:buNone/>
              <a:defRPr sz="40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Questions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561537"/>
            <a:ext cx="2133600" cy="4114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34;p7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2366400" cy="24847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17492">
              <a:buSzPts val="1400"/>
              <a:defRPr sz="1400"/>
            </a:lvl1pPr>
            <a:lvl2pPr marL="914377" indent="-317492">
              <a:buSzPts val="1400"/>
              <a:defRPr sz="1400"/>
            </a:lvl2pPr>
            <a:lvl3pPr marL="1371565" indent="-317491">
              <a:buSzPts val="1400"/>
              <a:defRPr sz="1400"/>
            </a:lvl3pPr>
            <a:lvl4pPr marL="1828754" indent="-317492">
              <a:buSzPts val="1400"/>
              <a:defRPr sz="1400"/>
            </a:lvl4pPr>
            <a:lvl5pPr marL="2285943" indent="-317492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Google Shape;37;p7"/>
          <p:cNvSpPr txBox="1">
            <a:spLocks noGrp="1"/>
          </p:cNvSpPr>
          <p:nvPr>
            <p:ph type="body" sz="quarter" idx="21"/>
          </p:nvPr>
        </p:nvSpPr>
        <p:spPr>
          <a:xfrm>
            <a:off x="3356738" y="1868128"/>
            <a:ext cx="2366402" cy="24847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17492">
              <a:buSzPts val="1400"/>
              <a:defRPr sz="1400"/>
            </a:pPr>
            <a:endParaRPr/>
          </a:p>
        </p:txBody>
      </p:sp>
      <p:sp>
        <p:nvSpPr>
          <p:cNvPr id="161" name="Google Shape;38;p7"/>
          <p:cNvSpPr txBox="1">
            <a:spLocks noGrp="1"/>
          </p:cNvSpPr>
          <p:nvPr>
            <p:ph type="body" sz="quarter" idx="22"/>
          </p:nvPr>
        </p:nvSpPr>
        <p:spPr>
          <a:xfrm>
            <a:off x="5844328" y="1868128"/>
            <a:ext cx="2366402" cy="24847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17492">
              <a:buSzPts val="1400"/>
              <a:defRPr sz="1400"/>
            </a:pPr>
            <a:endParaRPr/>
          </a:p>
        </p:txBody>
      </p:sp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63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41;p8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72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3;p3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1012800" y="2497750"/>
            <a:ext cx="4950001" cy="1159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12800" y="3678251"/>
            <a:ext cx="4950001" cy="784801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254000">
              <a:spcBef>
                <a:spcPts val="0"/>
              </a:spcBef>
              <a:buClrTx/>
              <a:buSzTx/>
              <a:buFontTx/>
              <a:buNone/>
            </a:lvl1pPr>
            <a:lvl2pPr marL="355600" indent="203200">
              <a:spcBef>
                <a:spcPts val="0"/>
              </a:spcBef>
              <a:buClrTx/>
              <a:buSzTx/>
              <a:buFontTx/>
              <a:buNone/>
            </a:lvl2pPr>
            <a:lvl3pPr marL="355600" indent="660400">
              <a:spcBef>
                <a:spcPts val="0"/>
              </a:spcBef>
              <a:buClrTx/>
              <a:buSzTx/>
              <a:buFontTx/>
              <a:buNone/>
            </a:lvl3pPr>
            <a:lvl4pPr marL="355600" indent="1117600">
              <a:spcBef>
                <a:spcPts val="0"/>
              </a:spcBef>
              <a:buClrTx/>
              <a:buSzTx/>
              <a:buFontTx/>
              <a:buNone/>
            </a:lvl4pPr>
            <a:lvl5pPr marL="355600" indent="1574800">
              <a:spcBef>
                <a:spcPts val="0"/>
              </a:spcBef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561537"/>
            <a:ext cx="2133600" cy="4114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3;p5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69151" y="1868128"/>
            <a:ext cx="7405800" cy="2448798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55590"/>
            <a:lvl2pPr marL="914377" indent="-355590"/>
            <a:lvl3pPr marL="1371565" indent="-355590"/>
            <a:lvl4pPr marL="1828754" indent="-355590"/>
            <a:lvl5pPr marL="2285943" indent="-355591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grpSp>
        <p:nvGrpSpPr>
          <p:cNvPr id="48" name="Google Shape;402;p38"/>
          <p:cNvGrpSpPr/>
          <p:nvPr/>
        </p:nvGrpSpPr>
        <p:grpSpPr>
          <a:xfrm>
            <a:off x="7564580" y="739493"/>
            <a:ext cx="715563" cy="694115"/>
            <a:chOff x="0" y="48"/>
            <a:chExt cx="715561" cy="694113"/>
          </a:xfrm>
        </p:grpSpPr>
        <p:sp>
          <p:nvSpPr>
            <p:cNvPr id="44" name="Google Shape;403;p38"/>
            <p:cNvSpPr/>
            <p:nvPr/>
          </p:nvSpPr>
          <p:spPr>
            <a:xfrm>
              <a:off x="0" y="589531"/>
              <a:ext cx="347618" cy="104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4913"/>
                  </a:lnTo>
                  <a:lnTo>
                    <a:pt x="65" y="6380"/>
                  </a:lnTo>
                  <a:lnTo>
                    <a:pt x="192" y="7615"/>
                  </a:lnTo>
                  <a:lnTo>
                    <a:pt x="381" y="8590"/>
                  </a:lnTo>
                  <a:lnTo>
                    <a:pt x="635" y="9574"/>
                  </a:lnTo>
                  <a:lnTo>
                    <a:pt x="1014" y="10308"/>
                  </a:lnTo>
                  <a:lnTo>
                    <a:pt x="1457" y="10559"/>
                  </a:lnTo>
                  <a:lnTo>
                    <a:pt x="1901" y="10308"/>
                  </a:lnTo>
                  <a:lnTo>
                    <a:pt x="3358" y="8590"/>
                  </a:lnTo>
                  <a:lnTo>
                    <a:pt x="4308" y="7856"/>
                  </a:lnTo>
                  <a:lnTo>
                    <a:pt x="5384" y="6872"/>
                  </a:lnTo>
                  <a:lnTo>
                    <a:pt x="6587" y="6138"/>
                  </a:lnTo>
                  <a:lnTo>
                    <a:pt x="7855" y="5646"/>
                  </a:lnTo>
                  <a:lnTo>
                    <a:pt x="9313" y="5154"/>
                  </a:lnTo>
                  <a:lnTo>
                    <a:pt x="10832" y="4913"/>
                  </a:lnTo>
                  <a:lnTo>
                    <a:pt x="11971" y="5154"/>
                  </a:lnTo>
                  <a:lnTo>
                    <a:pt x="13050" y="5405"/>
                  </a:lnTo>
                  <a:lnTo>
                    <a:pt x="14061" y="6138"/>
                  </a:lnTo>
                  <a:lnTo>
                    <a:pt x="15013" y="6872"/>
                  </a:lnTo>
                  <a:lnTo>
                    <a:pt x="15900" y="7856"/>
                  </a:lnTo>
                  <a:lnTo>
                    <a:pt x="16722" y="8841"/>
                  </a:lnTo>
                  <a:lnTo>
                    <a:pt x="17420" y="10067"/>
                  </a:lnTo>
                  <a:lnTo>
                    <a:pt x="18115" y="11292"/>
                  </a:lnTo>
                  <a:lnTo>
                    <a:pt x="18685" y="12518"/>
                  </a:lnTo>
                  <a:lnTo>
                    <a:pt x="19256" y="13995"/>
                  </a:lnTo>
                  <a:lnTo>
                    <a:pt x="20205" y="16687"/>
                  </a:lnTo>
                  <a:lnTo>
                    <a:pt x="20965" y="19390"/>
                  </a:lnTo>
                  <a:lnTo>
                    <a:pt x="21600" y="21600"/>
                  </a:lnTo>
                  <a:lnTo>
                    <a:pt x="21600" y="16687"/>
                  </a:lnTo>
                  <a:lnTo>
                    <a:pt x="20965" y="14477"/>
                  </a:lnTo>
                  <a:lnTo>
                    <a:pt x="20205" y="11785"/>
                  </a:lnTo>
                  <a:lnTo>
                    <a:pt x="19256" y="9082"/>
                  </a:lnTo>
                  <a:lnTo>
                    <a:pt x="18685" y="7615"/>
                  </a:lnTo>
                  <a:lnTo>
                    <a:pt x="18115" y="6380"/>
                  </a:lnTo>
                  <a:lnTo>
                    <a:pt x="17420" y="5154"/>
                  </a:lnTo>
                  <a:lnTo>
                    <a:pt x="16722" y="3928"/>
                  </a:lnTo>
                  <a:lnTo>
                    <a:pt x="15900" y="2954"/>
                  </a:lnTo>
                  <a:lnTo>
                    <a:pt x="15013" y="1969"/>
                  </a:lnTo>
                  <a:lnTo>
                    <a:pt x="14061" y="1236"/>
                  </a:lnTo>
                  <a:lnTo>
                    <a:pt x="13050" y="492"/>
                  </a:lnTo>
                  <a:lnTo>
                    <a:pt x="11971" y="251"/>
                  </a:lnTo>
                  <a:lnTo>
                    <a:pt x="10832" y="0"/>
                  </a:lnTo>
                  <a:lnTo>
                    <a:pt x="9313" y="251"/>
                  </a:lnTo>
                  <a:lnTo>
                    <a:pt x="7855" y="743"/>
                  </a:lnTo>
                  <a:lnTo>
                    <a:pt x="6587" y="1236"/>
                  </a:lnTo>
                  <a:lnTo>
                    <a:pt x="5384" y="1969"/>
                  </a:lnTo>
                  <a:lnTo>
                    <a:pt x="4308" y="2954"/>
                  </a:lnTo>
                  <a:lnTo>
                    <a:pt x="3358" y="3687"/>
                  </a:lnTo>
                  <a:lnTo>
                    <a:pt x="1901" y="5405"/>
                  </a:lnTo>
                  <a:lnTo>
                    <a:pt x="1457" y="5646"/>
                  </a:lnTo>
                  <a:lnTo>
                    <a:pt x="1014" y="5405"/>
                  </a:lnTo>
                  <a:lnTo>
                    <a:pt x="635" y="4672"/>
                  </a:lnTo>
                  <a:lnTo>
                    <a:pt x="381" y="3687"/>
                  </a:lnTo>
                  <a:lnTo>
                    <a:pt x="192" y="2703"/>
                  </a:lnTo>
                  <a:lnTo>
                    <a:pt x="65" y="1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" name="Google Shape;404;p38"/>
            <p:cNvSpPr/>
            <p:nvPr/>
          </p:nvSpPr>
          <p:spPr>
            <a:xfrm>
              <a:off x="367985" y="589531"/>
              <a:ext cx="347577" cy="104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69" y="0"/>
                  </a:moveTo>
                  <a:lnTo>
                    <a:pt x="9628" y="251"/>
                  </a:lnTo>
                  <a:lnTo>
                    <a:pt x="8551" y="492"/>
                  </a:lnTo>
                  <a:lnTo>
                    <a:pt x="7540" y="1236"/>
                  </a:lnTo>
                  <a:lnTo>
                    <a:pt x="6588" y="1969"/>
                  </a:lnTo>
                  <a:lnTo>
                    <a:pt x="5701" y="2954"/>
                  </a:lnTo>
                  <a:lnTo>
                    <a:pt x="4879" y="3928"/>
                  </a:lnTo>
                  <a:lnTo>
                    <a:pt x="3483" y="6380"/>
                  </a:lnTo>
                  <a:lnTo>
                    <a:pt x="2915" y="7615"/>
                  </a:lnTo>
                  <a:lnTo>
                    <a:pt x="2345" y="9082"/>
                  </a:lnTo>
                  <a:lnTo>
                    <a:pt x="1393" y="11785"/>
                  </a:lnTo>
                  <a:lnTo>
                    <a:pt x="633" y="14477"/>
                  </a:lnTo>
                  <a:lnTo>
                    <a:pt x="0" y="16687"/>
                  </a:lnTo>
                  <a:lnTo>
                    <a:pt x="0" y="21600"/>
                  </a:lnTo>
                  <a:lnTo>
                    <a:pt x="633" y="19390"/>
                  </a:lnTo>
                  <a:lnTo>
                    <a:pt x="1393" y="16687"/>
                  </a:lnTo>
                  <a:lnTo>
                    <a:pt x="2345" y="13995"/>
                  </a:lnTo>
                  <a:lnTo>
                    <a:pt x="2915" y="12518"/>
                  </a:lnTo>
                  <a:lnTo>
                    <a:pt x="3483" y="11292"/>
                  </a:lnTo>
                  <a:lnTo>
                    <a:pt x="4879" y="8841"/>
                  </a:lnTo>
                  <a:lnTo>
                    <a:pt x="5701" y="7856"/>
                  </a:lnTo>
                  <a:lnTo>
                    <a:pt x="6588" y="6872"/>
                  </a:lnTo>
                  <a:lnTo>
                    <a:pt x="7540" y="6138"/>
                  </a:lnTo>
                  <a:lnTo>
                    <a:pt x="8551" y="5405"/>
                  </a:lnTo>
                  <a:lnTo>
                    <a:pt x="9628" y="5154"/>
                  </a:lnTo>
                  <a:lnTo>
                    <a:pt x="10769" y="4913"/>
                  </a:lnTo>
                  <a:lnTo>
                    <a:pt x="12289" y="5154"/>
                  </a:lnTo>
                  <a:lnTo>
                    <a:pt x="13746" y="5646"/>
                  </a:lnTo>
                  <a:lnTo>
                    <a:pt x="15012" y="6138"/>
                  </a:lnTo>
                  <a:lnTo>
                    <a:pt x="16216" y="6872"/>
                  </a:lnTo>
                  <a:lnTo>
                    <a:pt x="17295" y="7856"/>
                  </a:lnTo>
                  <a:lnTo>
                    <a:pt x="18244" y="8590"/>
                  </a:lnTo>
                  <a:lnTo>
                    <a:pt x="19701" y="10308"/>
                  </a:lnTo>
                  <a:lnTo>
                    <a:pt x="20145" y="10559"/>
                  </a:lnTo>
                  <a:lnTo>
                    <a:pt x="20588" y="10308"/>
                  </a:lnTo>
                  <a:lnTo>
                    <a:pt x="20967" y="9574"/>
                  </a:lnTo>
                  <a:lnTo>
                    <a:pt x="21221" y="8590"/>
                  </a:lnTo>
                  <a:lnTo>
                    <a:pt x="21411" y="7615"/>
                  </a:lnTo>
                  <a:lnTo>
                    <a:pt x="21538" y="6380"/>
                  </a:lnTo>
                  <a:lnTo>
                    <a:pt x="21600" y="4913"/>
                  </a:lnTo>
                  <a:lnTo>
                    <a:pt x="21600" y="0"/>
                  </a:lnTo>
                  <a:lnTo>
                    <a:pt x="21538" y="1477"/>
                  </a:lnTo>
                  <a:lnTo>
                    <a:pt x="21411" y="2703"/>
                  </a:lnTo>
                  <a:lnTo>
                    <a:pt x="21221" y="3687"/>
                  </a:lnTo>
                  <a:lnTo>
                    <a:pt x="20967" y="4672"/>
                  </a:lnTo>
                  <a:lnTo>
                    <a:pt x="20588" y="5405"/>
                  </a:lnTo>
                  <a:lnTo>
                    <a:pt x="20145" y="5646"/>
                  </a:lnTo>
                  <a:lnTo>
                    <a:pt x="19701" y="5405"/>
                  </a:lnTo>
                  <a:lnTo>
                    <a:pt x="18244" y="3687"/>
                  </a:lnTo>
                  <a:lnTo>
                    <a:pt x="17295" y="2954"/>
                  </a:lnTo>
                  <a:lnTo>
                    <a:pt x="16216" y="1969"/>
                  </a:lnTo>
                  <a:lnTo>
                    <a:pt x="15012" y="1236"/>
                  </a:lnTo>
                  <a:lnTo>
                    <a:pt x="13746" y="743"/>
                  </a:lnTo>
                  <a:lnTo>
                    <a:pt x="12289" y="251"/>
                  </a:lnTo>
                  <a:lnTo>
                    <a:pt x="10769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" name="Google Shape;405;p38"/>
            <p:cNvSpPr/>
            <p:nvPr/>
          </p:nvSpPr>
          <p:spPr>
            <a:xfrm>
              <a:off x="0" y="48"/>
              <a:ext cx="347618" cy="646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32" y="0"/>
                  </a:moveTo>
                  <a:lnTo>
                    <a:pt x="9313" y="39"/>
                  </a:lnTo>
                  <a:lnTo>
                    <a:pt x="7855" y="119"/>
                  </a:lnTo>
                  <a:lnTo>
                    <a:pt x="6398" y="317"/>
                  </a:lnTo>
                  <a:lnTo>
                    <a:pt x="4940" y="556"/>
                  </a:lnTo>
                  <a:lnTo>
                    <a:pt x="3613" y="873"/>
                  </a:lnTo>
                  <a:lnTo>
                    <a:pt x="2409" y="1231"/>
                  </a:lnTo>
                  <a:lnTo>
                    <a:pt x="1330" y="1588"/>
                  </a:lnTo>
                  <a:lnTo>
                    <a:pt x="887" y="1826"/>
                  </a:lnTo>
                  <a:lnTo>
                    <a:pt x="508" y="2024"/>
                  </a:lnTo>
                  <a:lnTo>
                    <a:pt x="319" y="2143"/>
                  </a:lnTo>
                  <a:lnTo>
                    <a:pt x="127" y="2343"/>
                  </a:lnTo>
                  <a:lnTo>
                    <a:pt x="65" y="2500"/>
                  </a:lnTo>
                  <a:lnTo>
                    <a:pt x="0" y="2699"/>
                  </a:lnTo>
                  <a:lnTo>
                    <a:pt x="0" y="18900"/>
                  </a:lnTo>
                  <a:lnTo>
                    <a:pt x="65" y="19139"/>
                  </a:lnTo>
                  <a:lnTo>
                    <a:pt x="192" y="19337"/>
                  </a:lnTo>
                  <a:lnTo>
                    <a:pt x="381" y="19495"/>
                  </a:lnTo>
                  <a:lnTo>
                    <a:pt x="635" y="19654"/>
                  </a:lnTo>
                  <a:lnTo>
                    <a:pt x="1014" y="19773"/>
                  </a:lnTo>
                  <a:lnTo>
                    <a:pt x="1457" y="19813"/>
                  </a:lnTo>
                  <a:lnTo>
                    <a:pt x="1901" y="19773"/>
                  </a:lnTo>
                  <a:lnTo>
                    <a:pt x="3358" y="19495"/>
                  </a:lnTo>
                  <a:lnTo>
                    <a:pt x="4308" y="19376"/>
                  </a:lnTo>
                  <a:lnTo>
                    <a:pt x="5384" y="19217"/>
                  </a:lnTo>
                  <a:lnTo>
                    <a:pt x="6587" y="19098"/>
                  </a:lnTo>
                  <a:lnTo>
                    <a:pt x="7855" y="19018"/>
                  </a:lnTo>
                  <a:lnTo>
                    <a:pt x="9313" y="18939"/>
                  </a:lnTo>
                  <a:lnTo>
                    <a:pt x="10832" y="18900"/>
                  </a:lnTo>
                  <a:lnTo>
                    <a:pt x="11971" y="18939"/>
                  </a:lnTo>
                  <a:lnTo>
                    <a:pt x="13050" y="18979"/>
                  </a:lnTo>
                  <a:lnTo>
                    <a:pt x="14061" y="19098"/>
                  </a:lnTo>
                  <a:lnTo>
                    <a:pt x="15013" y="19217"/>
                  </a:lnTo>
                  <a:lnTo>
                    <a:pt x="15900" y="19376"/>
                  </a:lnTo>
                  <a:lnTo>
                    <a:pt x="16722" y="19535"/>
                  </a:lnTo>
                  <a:lnTo>
                    <a:pt x="17420" y="19734"/>
                  </a:lnTo>
                  <a:lnTo>
                    <a:pt x="18115" y="19932"/>
                  </a:lnTo>
                  <a:lnTo>
                    <a:pt x="18685" y="20130"/>
                  </a:lnTo>
                  <a:lnTo>
                    <a:pt x="19256" y="20369"/>
                  </a:lnTo>
                  <a:lnTo>
                    <a:pt x="20205" y="20805"/>
                  </a:lnTo>
                  <a:lnTo>
                    <a:pt x="20965" y="21242"/>
                  </a:lnTo>
                  <a:lnTo>
                    <a:pt x="21600" y="21600"/>
                  </a:lnTo>
                  <a:lnTo>
                    <a:pt x="21600" y="3414"/>
                  </a:lnTo>
                  <a:lnTo>
                    <a:pt x="21473" y="3216"/>
                  </a:lnTo>
                  <a:lnTo>
                    <a:pt x="21346" y="3056"/>
                  </a:lnTo>
                  <a:lnTo>
                    <a:pt x="20840" y="2739"/>
                  </a:lnTo>
                  <a:lnTo>
                    <a:pt x="20143" y="2343"/>
                  </a:lnTo>
                  <a:lnTo>
                    <a:pt x="19318" y="1905"/>
                  </a:lnTo>
                  <a:lnTo>
                    <a:pt x="18369" y="1468"/>
                  </a:lnTo>
                  <a:lnTo>
                    <a:pt x="17230" y="992"/>
                  </a:lnTo>
                  <a:lnTo>
                    <a:pt x="16533" y="793"/>
                  </a:lnTo>
                  <a:lnTo>
                    <a:pt x="15900" y="595"/>
                  </a:lnTo>
                  <a:lnTo>
                    <a:pt x="15140" y="436"/>
                  </a:lnTo>
                  <a:lnTo>
                    <a:pt x="14378" y="278"/>
                  </a:lnTo>
                  <a:lnTo>
                    <a:pt x="13555" y="158"/>
                  </a:lnTo>
                  <a:lnTo>
                    <a:pt x="12669" y="78"/>
                  </a:lnTo>
                  <a:lnTo>
                    <a:pt x="11782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" name="Google Shape;406;p38"/>
            <p:cNvSpPr/>
            <p:nvPr/>
          </p:nvSpPr>
          <p:spPr>
            <a:xfrm>
              <a:off x="367985" y="48"/>
              <a:ext cx="347577" cy="646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20" y="0"/>
                  </a:moveTo>
                  <a:lnTo>
                    <a:pt x="8933" y="78"/>
                  </a:lnTo>
                  <a:lnTo>
                    <a:pt x="8046" y="158"/>
                  </a:lnTo>
                  <a:lnTo>
                    <a:pt x="7221" y="278"/>
                  </a:lnTo>
                  <a:lnTo>
                    <a:pt x="6461" y="436"/>
                  </a:lnTo>
                  <a:lnTo>
                    <a:pt x="5701" y="595"/>
                  </a:lnTo>
                  <a:lnTo>
                    <a:pt x="5068" y="793"/>
                  </a:lnTo>
                  <a:lnTo>
                    <a:pt x="4370" y="992"/>
                  </a:lnTo>
                  <a:lnTo>
                    <a:pt x="3232" y="1468"/>
                  </a:lnTo>
                  <a:lnTo>
                    <a:pt x="2280" y="1905"/>
                  </a:lnTo>
                  <a:lnTo>
                    <a:pt x="1458" y="2343"/>
                  </a:lnTo>
                  <a:lnTo>
                    <a:pt x="760" y="2739"/>
                  </a:lnTo>
                  <a:lnTo>
                    <a:pt x="254" y="3056"/>
                  </a:lnTo>
                  <a:lnTo>
                    <a:pt x="127" y="3216"/>
                  </a:lnTo>
                  <a:lnTo>
                    <a:pt x="0" y="3414"/>
                  </a:lnTo>
                  <a:lnTo>
                    <a:pt x="0" y="21600"/>
                  </a:lnTo>
                  <a:lnTo>
                    <a:pt x="633" y="21242"/>
                  </a:lnTo>
                  <a:lnTo>
                    <a:pt x="1393" y="20805"/>
                  </a:lnTo>
                  <a:lnTo>
                    <a:pt x="2345" y="20369"/>
                  </a:lnTo>
                  <a:lnTo>
                    <a:pt x="2915" y="20130"/>
                  </a:lnTo>
                  <a:lnTo>
                    <a:pt x="3483" y="19932"/>
                  </a:lnTo>
                  <a:lnTo>
                    <a:pt x="4879" y="19535"/>
                  </a:lnTo>
                  <a:lnTo>
                    <a:pt x="5701" y="19376"/>
                  </a:lnTo>
                  <a:lnTo>
                    <a:pt x="6588" y="19217"/>
                  </a:lnTo>
                  <a:lnTo>
                    <a:pt x="7540" y="19098"/>
                  </a:lnTo>
                  <a:lnTo>
                    <a:pt x="8551" y="18979"/>
                  </a:lnTo>
                  <a:lnTo>
                    <a:pt x="9628" y="18939"/>
                  </a:lnTo>
                  <a:lnTo>
                    <a:pt x="10769" y="18900"/>
                  </a:lnTo>
                  <a:lnTo>
                    <a:pt x="12289" y="18939"/>
                  </a:lnTo>
                  <a:lnTo>
                    <a:pt x="13746" y="19018"/>
                  </a:lnTo>
                  <a:lnTo>
                    <a:pt x="15012" y="19098"/>
                  </a:lnTo>
                  <a:lnTo>
                    <a:pt x="16216" y="19217"/>
                  </a:lnTo>
                  <a:lnTo>
                    <a:pt x="17295" y="19376"/>
                  </a:lnTo>
                  <a:lnTo>
                    <a:pt x="18244" y="19495"/>
                  </a:lnTo>
                  <a:lnTo>
                    <a:pt x="19701" y="19773"/>
                  </a:lnTo>
                  <a:lnTo>
                    <a:pt x="20145" y="19813"/>
                  </a:lnTo>
                  <a:lnTo>
                    <a:pt x="20588" y="19773"/>
                  </a:lnTo>
                  <a:lnTo>
                    <a:pt x="20967" y="19654"/>
                  </a:lnTo>
                  <a:lnTo>
                    <a:pt x="21221" y="19495"/>
                  </a:lnTo>
                  <a:lnTo>
                    <a:pt x="21411" y="19337"/>
                  </a:lnTo>
                  <a:lnTo>
                    <a:pt x="21538" y="19139"/>
                  </a:lnTo>
                  <a:lnTo>
                    <a:pt x="21600" y="18900"/>
                  </a:lnTo>
                  <a:lnTo>
                    <a:pt x="21600" y="2699"/>
                  </a:lnTo>
                  <a:lnTo>
                    <a:pt x="21538" y="2500"/>
                  </a:lnTo>
                  <a:lnTo>
                    <a:pt x="21476" y="2343"/>
                  </a:lnTo>
                  <a:lnTo>
                    <a:pt x="21284" y="2143"/>
                  </a:lnTo>
                  <a:lnTo>
                    <a:pt x="21094" y="2024"/>
                  </a:lnTo>
                  <a:lnTo>
                    <a:pt x="20716" y="1826"/>
                  </a:lnTo>
                  <a:lnTo>
                    <a:pt x="20272" y="1588"/>
                  </a:lnTo>
                  <a:lnTo>
                    <a:pt x="19193" y="1231"/>
                  </a:lnTo>
                  <a:lnTo>
                    <a:pt x="17990" y="873"/>
                  </a:lnTo>
                  <a:lnTo>
                    <a:pt x="16659" y="556"/>
                  </a:lnTo>
                  <a:lnTo>
                    <a:pt x="15204" y="317"/>
                  </a:lnTo>
                  <a:lnTo>
                    <a:pt x="13746" y="119"/>
                  </a:lnTo>
                  <a:lnTo>
                    <a:pt x="12289" y="39"/>
                  </a:lnTo>
                  <a:lnTo>
                    <a:pt x="10769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28;p6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3594600" cy="25780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30192">
              <a:buSzPts val="1600"/>
              <a:defRPr sz="1600"/>
            </a:lvl1pPr>
            <a:lvl2pPr marL="914377" indent="-330192">
              <a:buSzPts val="1600"/>
              <a:defRPr sz="1600"/>
            </a:lvl2pPr>
            <a:lvl3pPr marL="1371565" indent="-330191">
              <a:buSzPts val="1600"/>
              <a:defRPr sz="1600"/>
            </a:lvl3pPr>
            <a:lvl4pPr marL="1828754" indent="-330192">
              <a:buSzPts val="1600"/>
              <a:defRPr sz="1600"/>
            </a:lvl4pPr>
            <a:lvl5pPr marL="2285943" indent="-330192">
              <a:buSzPts val="1600"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Google Shape;31;p6"/>
          <p:cNvSpPr txBox="1">
            <a:spLocks noGrp="1"/>
          </p:cNvSpPr>
          <p:nvPr>
            <p:ph type="body" sz="quarter" idx="21"/>
          </p:nvPr>
        </p:nvSpPr>
        <p:spPr>
          <a:xfrm>
            <a:off x="4680227" y="1868128"/>
            <a:ext cx="3594601" cy="25780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30192">
              <a:buSzPts val="1600"/>
              <a:defRPr sz="1600"/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34;p7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2366400" cy="24847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17492">
              <a:buSzPts val="1400"/>
              <a:defRPr sz="1400"/>
            </a:lvl1pPr>
            <a:lvl2pPr marL="914377" indent="-317492">
              <a:buSzPts val="1400"/>
              <a:defRPr sz="1400"/>
            </a:lvl2pPr>
            <a:lvl3pPr marL="1371565" indent="-317491">
              <a:buSzPts val="1400"/>
              <a:defRPr sz="1400"/>
            </a:lvl3pPr>
            <a:lvl4pPr marL="1828754" indent="-317492">
              <a:buSzPts val="1400"/>
              <a:defRPr sz="1400"/>
            </a:lvl4pPr>
            <a:lvl5pPr marL="2285943" indent="-317492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Google Shape;37;p7"/>
          <p:cNvSpPr txBox="1">
            <a:spLocks noGrp="1"/>
          </p:cNvSpPr>
          <p:nvPr>
            <p:ph type="body" sz="quarter" idx="21"/>
          </p:nvPr>
        </p:nvSpPr>
        <p:spPr>
          <a:xfrm>
            <a:off x="3356738" y="1868128"/>
            <a:ext cx="2366402" cy="24847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17492">
              <a:buSzPts val="1400"/>
              <a:defRPr sz="1400"/>
            </a:pPr>
            <a:endParaRPr/>
          </a:p>
        </p:txBody>
      </p:sp>
      <p:sp>
        <p:nvSpPr>
          <p:cNvPr id="86" name="Google Shape;38;p7"/>
          <p:cNvSpPr txBox="1">
            <a:spLocks noGrp="1"/>
          </p:cNvSpPr>
          <p:nvPr>
            <p:ph type="body" sz="quarter" idx="22"/>
          </p:nvPr>
        </p:nvSpPr>
        <p:spPr>
          <a:xfrm>
            <a:off x="5844328" y="1868128"/>
            <a:ext cx="2366402" cy="24847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17492">
              <a:buSzPts val="1400"/>
              <a:defRPr sz="1400"/>
            </a:pPr>
            <a:endParaRPr/>
          </a:p>
        </p:txBody>
      </p:sp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23;p5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9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69151" y="1868128"/>
            <a:ext cx="7405800" cy="2448798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55590"/>
            <a:lvl2pPr marL="914377" indent="-355590"/>
            <a:lvl3pPr marL="1371565" indent="-355590"/>
            <a:lvl4pPr marL="1828754" indent="-355590"/>
            <a:lvl5pPr marL="2285943" indent="-355591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28;p6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3594600" cy="25780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30192">
              <a:buSzPts val="1600"/>
              <a:defRPr sz="1600"/>
            </a:lvl1pPr>
            <a:lvl2pPr marL="914377" indent="-330192">
              <a:buSzPts val="1600"/>
              <a:defRPr sz="1600"/>
            </a:lvl2pPr>
            <a:lvl3pPr marL="1371565" indent="-330191">
              <a:buSzPts val="1600"/>
              <a:defRPr sz="1600"/>
            </a:lvl3pPr>
            <a:lvl4pPr marL="1828754" indent="-330192">
              <a:buSzPts val="1600"/>
              <a:defRPr sz="1600"/>
            </a:lvl4pPr>
            <a:lvl5pPr marL="2285943" indent="-330192">
              <a:buSzPts val="1600"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Google Shape;31;p6"/>
          <p:cNvSpPr txBox="1">
            <a:spLocks noGrp="1"/>
          </p:cNvSpPr>
          <p:nvPr>
            <p:ph type="body" sz="quarter" idx="21"/>
          </p:nvPr>
        </p:nvSpPr>
        <p:spPr>
          <a:xfrm>
            <a:off x="4680227" y="1868128"/>
            <a:ext cx="3594601" cy="25780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30192">
              <a:buSzPts val="1600"/>
              <a:defRPr sz="1600"/>
            </a:pPr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09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41;p8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30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28;p6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3594600" cy="25780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30192">
              <a:buSzPts val="1600"/>
              <a:defRPr sz="1600"/>
            </a:lvl1pPr>
            <a:lvl2pPr marL="914377" indent="-330192">
              <a:buSzPts val="1600"/>
              <a:defRPr sz="1600"/>
            </a:lvl2pPr>
            <a:lvl3pPr marL="1371565" indent="-330191">
              <a:buSzPts val="1600"/>
              <a:defRPr sz="1600"/>
            </a:lvl3pPr>
            <a:lvl4pPr marL="1828754" indent="-330192">
              <a:buSzPts val="1600"/>
              <a:defRPr sz="1600"/>
            </a:lvl4pPr>
            <a:lvl5pPr marL="2285943" indent="-330192">
              <a:buSzPts val="1600"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" name="Google Shape;31;p6"/>
          <p:cNvSpPr txBox="1">
            <a:spLocks noGrp="1"/>
          </p:cNvSpPr>
          <p:nvPr>
            <p:ph type="body" sz="quarter" idx="21"/>
          </p:nvPr>
        </p:nvSpPr>
        <p:spPr>
          <a:xfrm>
            <a:off x="4680227" y="1868128"/>
            <a:ext cx="3594601" cy="25780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30192">
              <a:buSzPts val="1600"/>
              <a:defRPr sz="1600"/>
            </a:pPr>
            <a:endParaRPr/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51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3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4" r:id="rId4"/>
    <p:sldLayoutId id="2147483656" r:id="rId5"/>
    <p:sldLayoutId id="2147483657" r:id="rId6"/>
    <p:sldLayoutId id="2147483658" r:id="rId7"/>
    <p:sldLayoutId id="2147483660" r:id="rId8"/>
    <p:sldLayoutId id="2147483662" r:id="rId9"/>
    <p:sldLayoutId id="2147483663" r:id="rId10"/>
    <p:sldLayoutId id="2147483664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9pPr>
    </p:titleStyle>
    <p:bodyStyle>
      <a:lvl1pPr marL="457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▪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1pPr>
      <a:lvl2pPr marL="914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□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2pPr>
      <a:lvl3pPr marL="13716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□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3pPr>
      <a:lvl4pPr marL="18288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□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4pPr>
      <a:lvl5pPr marL="22860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○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5pPr>
      <a:lvl6pPr marL="2743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■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6pPr>
      <a:lvl7pPr marL="3200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●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7pPr>
      <a:lvl8pPr marL="36576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○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8pPr>
      <a:lvl9pPr marL="41148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■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itle 2"/>
          <p:cNvSpPr txBox="1"/>
          <p:nvPr/>
        </p:nvSpPr>
        <p:spPr>
          <a:xfrm>
            <a:off x="1757197" y="2436323"/>
            <a:ext cx="7137423" cy="615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8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da-DK" dirty="0" err="1"/>
              <a:t>packages</a:t>
            </a:r>
            <a:r>
              <a:rPr lang="da-DK" dirty="0"/>
              <a:t> and </a:t>
            </a:r>
            <a:r>
              <a:rPr dirty="0"/>
              <a:t>editable installation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Title 1"/>
          <p:cNvSpPr txBox="1">
            <a:spLocks noGrp="1"/>
          </p:cNvSpPr>
          <p:nvPr>
            <p:ph type="title"/>
          </p:nvPr>
        </p:nvSpPr>
        <p:spPr>
          <a:xfrm>
            <a:off x="869150" y="0"/>
            <a:ext cx="5161538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t>Write your function</a:t>
            </a:r>
          </a:p>
        </p:txBody>
      </p:sp>
      <p:sp>
        <p:nvSpPr>
          <p:cNvPr id="723" name="Text Placeholder 2"/>
          <p:cNvSpPr txBox="1">
            <a:spLocks noGrp="1"/>
          </p:cNvSpPr>
          <p:nvPr>
            <p:ph type="body" idx="1"/>
          </p:nvPr>
        </p:nvSpPr>
        <p:spPr>
          <a:xfrm>
            <a:off x="869151" y="845998"/>
            <a:ext cx="7405801" cy="339146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r>
              <a:rPr dirty="0"/>
              <a:t>Write </a:t>
            </a:r>
            <a:r>
              <a:rPr lang="en-US" dirty="0"/>
              <a:t>a new function that makes another pizza with your choice of toppings</a:t>
            </a:r>
            <a:br>
              <a:rPr dirty="0"/>
            </a:br>
            <a:endParaRPr dirty="0"/>
          </a:p>
          <a:p>
            <a:pPr marL="0" indent="101598">
              <a:buSzTx/>
              <a:buNone/>
            </a:pPr>
            <a:r>
              <a:rPr dirty="0"/>
              <a:t>Exercise: </a:t>
            </a:r>
          </a:p>
          <a:p>
            <a:r>
              <a:rPr dirty="0"/>
              <a:t>Follow the instructions in </a:t>
            </a:r>
            <a:r>
              <a:rPr dirty="0">
                <a:latin typeface="Avenir Heavy"/>
                <a:ea typeface="Avenir Heavy"/>
                <a:cs typeface="Avenir Heavy"/>
                <a:sym typeface="Avenir Heavy"/>
              </a:rPr>
              <a:t>Exercise </a:t>
            </a:r>
            <a:r>
              <a:rPr lang="en-US" dirty="0">
                <a:latin typeface="Avenir Heavy"/>
                <a:ea typeface="Avenir Heavy"/>
                <a:cs typeface="Avenir Heavy"/>
                <a:sym typeface="Avenir Heavy"/>
              </a:rPr>
              <a:t>3</a:t>
            </a:r>
            <a:r>
              <a:rPr dirty="0">
                <a:latin typeface="Avenir Heavy"/>
                <a:ea typeface="Avenir Heavy"/>
                <a:cs typeface="Avenir Heavy"/>
                <a:sym typeface="Avenir Heavy"/>
              </a:rPr>
              <a:t> </a:t>
            </a:r>
            <a:r>
              <a:rPr lang="en-US" dirty="0">
                <a:latin typeface="Avenir Heavy"/>
                <a:ea typeface="Avenir Heavy"/>
                <a:cs typeface="Avenir Heavy"/>
                <a:sym typeface="Avenir Heavy"/>
              </a:rPr>
              <a:t>Editable Installation Workflow</a:t>
            </a:r>
            <a:r>
              <a:rPr dirty="0">
                <a:latin typeface="Avenir Heavy"/>
                <a:ea typeface="Avenir Heavy"/>
                <a:cs typeface="Avenir Heavy"/>
                <a:sym typeface="Avenir Heavy"/>
              </a:rPr>
              <a:t> </a:t>
            </a:r>
            <a:r>
              <a:rPr dirty="0"/>
              <a:t>to write a function to </a:t>
            </a:r>
            <a:r>
              <a:rPr lang="en-US" dirty="0"/>
              <a:t>bake your </a:t>
            </a:r>
            <a:r>
              <a:rPr lang="en-US" dirty="0" err="1"/>
              <a:t>favourite</a:t>
            </a:r>
            <a:r>
              <a:rPr lang="en-US" dirty="0"/>
              <a:t> pizza</a:t>
            </a:r>
            <a:endParaRPr dirty="0"/>
          </a:p>
        </p:txBody>
      </p:sp>
      <p:sp>
        <p:nvSpPr>
          <p:cNvPr id="72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 Placeholder 2"/>
          <p:cNvSpPr txBox="1">
            <a:spLocks noGrp="1"/>
          </p:cNvSpPr>
          <p:nvPr>
            <p:ph type="body" idx="1"/>
          </p:nvPr>
        </p:nvSpPr>
        <p:spPr>
          <a:xfrm>
            <a:off x="869151" y="845999"/>
            <a:ext cx="7405698" cy="37466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26997" indent="0">
              <a:buSzPts val="1700"/>
              <a:buNone/>
              <a:defRPr sz="1700"/>
            </a:pPr>
            <a:endParaRPr lang="en-US" dirty="0"/>
          </a:p>
        </p:txBody>
      </p:sp>
      <p:sp>
        <p:nvSpPr>
          <p:cNvPr id="540" name="Title 1"/>
          <p:cNvSpPr txBox="1">
            <a:spLocks noGrp="1"/>
          </p:cNvSpPr>
          <p:nvPr>
            <p:ph type="title"/>
          </p:nvPr>
        </p:nvSpPr>
        <p:spPr>
          <a:xfrm>
            <a:off x="869152" y="0"/>
            <a:ext cx="1907099" cy="912373"/>
          </a:xfrm>
          <a:prstGeom prst="rect">
            <a:avLst/>
          </a:prstGeom>
          <a:solidFill>
            <a:srgbClr val="FFFFFF"/>
          </a:solidFill>
        </p:spPr>
        <p:txBody>
          <a:bodyPr anchor="t">
            <a:normAutofit/>
          </a:bodyPr>
          <a:lstStyle/>
          <a:p>
            <a:r>
              <a:rPr lang="en-US" dirty="0"/>
              <a:t>Notes</a:t>
            </a:r>
            <a:endParaRPr dirty="0"/>
          </a:p>
        </p:txBody>
      </p:sp>
      <p:sp>
        <p:nvSpPr>
          <p:cNvPr id="54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879035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 Placeholder 2"/>
          <p:cNvSpPr txBox="1">
            <a:spLocks noGrp="1"/>
          </p:cNvSpPr>
          <p:nvPr>
            <p:ph type="body" idx="1"/>
          </p:nvPr>
        </p:nvSpPr>
        <p:spPr>
          <a:xfrm>
            <a:off x="869151" y="845999"/>
            <a:ext cx="7405698" cy="3746627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-330192">
              <a:buSzPts val="1700"/>
              <a:defRPr sz="1700"/>
            </a:pPr>
            <a:r>
              <a:rPr lang="en-US" dirty="0"/>
              <a:t>None* </a:t>
            </a:r>
            <a:r>
              <a:rPr lang="en-US" dirty="0">
                <a:solidFill>
                  <a:schemeClr val="accent6"/>
                </a:solidFill>
              </a:rPr>
              <a:t>**</a:t>
            </a:r>
          </a:p>
          <a:p>
            <a:pPr marL="126997" indent="0">
              <a:buSzPts val="1700"/>
              <a:buNone/>
              <a:defRPr sz="1700"/>
            </a:pPr>
            <a:endParaRPr lang="en-US" dirty="0"/>
          </a:p>
          <a:p>
            <a:pPr marL="126997" indent="0">
              <a:buSzPts val="1700"/>
              <a:buNone/>
              <a:defRPr sz="1700"/>
            </a:pPr>
            <a:endParaRPr lang="en-US" dirty="0"/>
          </a:p>
          <a:p>
            <a:pPr marL="126997" indent="0">
              <a:buSzPts val="1700"/>
              <a:buNone/>
              <a:defRPr sz="1700"/>
            </a:pPr>
            <a:endParaRPr lang="en-US" dirty="0"/>
          </a:p>
          <a:p>
            <a:pPr marL="126997" indent="0">
              <a:buSzPts val="1700"/>
              <a:buNone/>
              <a:defRPr sz="1700"/>
            </a:pPr>
            <a:r>
              <a:rPr lang="en-US" dirty="0"/>
              <a:t>* for developing code if you are used to working with .</a:t>
            </a:r>
            <a:r>
              <a:rPr lang="en-US" dirty="0" err="1"/>
              <a:t>py</a:t>
            </a:r>
            <a:r>
              <a:rPr lang="en-US" dirty="0"/>
              <a:t> files.</a:t>
            </a:r>
            <a:br>
              <a:rPr lang="en-US" dirty="0"/>
            </a:br>
            <a:r>
              <a:rPr lang="en-US" dirty="0"/>
              <a:t>(you won’t be able to use this if you only develop in 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  <a:p>
            <a:pPr marL="126997" indent="0">
              <a:buSzPts val="1700"/>
              <a:buNone/>
              <a:defRPr sz="1700"/>
            </a:pPr>
            <a:r>
              <a:rPr lang="en-US" b="1" dirty="0">
                <a:solidFill>
                  <a:schemeClr val="accent6"/>
                </a:solidFill>
              </a:rPr>
              <a:t>** you will have to do some setup steps at the start and regular updates</a:t>
            </a:r>
          </a:p>
        </p:txBody>
      </p:sp>
      <p:sp>
        <p:nvSpPr>
          <p:cNvPr id="540" name="Title 1"/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6611053" cy="912373"/>
          </a:xfrm>
          <a:prstGeom prst="rect">
            <a:avLst/>
          </a:prstGeom>
          <a:solidFill>
            <a:srgbClr val="FFFFFF"/>
          </a:solidFill>
        </p:spPr>
        <p:txBody>
          <a:bodyPr anchor="t">
            <a:normAutofit fontScale="90000"/>
          </a:bodyPr>
          <a:lstStyle/>
          <a:p>
            <a:r>
              <a:rPr lang="en-US" dirty="0"/>
              <a:t>Changes to your workflow II</a:t>
            </a:r>
            <a:endParaRPr dirty="0"/>
          </a:p>
        </p:txBody>
      </p:sp>
      <p:sp>
        <p:nvSpPr>
          <p:cNvPr id="54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785815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 Placeholder 2"/>
          <p:cNvSpPr txBox="1">
            <a:spLocks noGrp="1"/>
          </p:cNvSpPr>
          <p:nvPr>
            <p:ph type="body" idx="1"/>
          </p:nvPr>
        </p:nvSpPr>
        <p:spPr>
          <a:xfrm>
            <a:off x="869151" y="846000"/>
            <a:ext cx="7405698" cy="382912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indent="-330192">
              <a:buSzPts val="1700"/>
              <a:defRPr sz="1700"/>
            </a:pPr>
            <a:r>
              <a:rPr lang="en-US" dirty="0"/>
              <a:t>start with package setup</a:t>
            </a:r>
          </a:p>
          <a:p>
            <a:pPr indent="-330192">
              <a:buSzPts val="1700"/>
              <a:defRPr sz="1700"/>
            </a:pPr>
            <a:endParaRPr lang="en-US" dirty="0"/>
          </a:p>
          <a:p>
            <a:pPr indent="-330192">
              <a:buSzPts val="1700"/>
              <a:defRPr sz="1700"/>
            </a:pPr>
            <a:endParaRPr lang="en-US" dirty="0"/>
          </a:p>
          <a:p>
            <a:pPr indent="-330192">
              <a:buSzPts val="1700"/>
              <a:defRPr sz="1700"/>
            </a:pPr>
            <a:endParaRPr lang="en-US" dirty="0"/>
          </a:p>
          <a:p>
            <a:pPr marL="126997" indent="0">
              <a:buSzPts val="1700"/>
              <a:buNone/>
              <a:defRPr sz="1700"/>
            </a:pPr>
            <a:endParaRPr lang="en-US" dirty="0"/>
          </a:p>
          <a:p>
            <a:pPr indent="-330192">
              <a:buSzPts val="1700"/>
              <a:defRPr sz="1700"/>
            </a:pPr>
            <a:r>
              <a:rPr lang="en-US" dirty="0"/>
              <a:t>start without package setup</a:t>
            </a:r>
          </a:p>
          <a:p>
            <a:pPr indent="-330192">
              <a:buSzPts val="1700"/>
              <a:defRPr sz="1700"/>
            </a:pPr>
            <a:endParaRPr lang="en-US" dirty="0"/>
          </a:p>
          <a:p>
            <a:pPr indent="-330192">
              <a:buSzPts val="1700"/>
              <a:defRPr sz="1700"/>
            </a:pPr>
            <a:endParaRPr lang="en-US" dirty="0"/>
          </a:p>
          <a:p>
            <a:pPr indent="-330192">
              <a:buSzPts val="1700"/>
              <a:defRPr sz="1700"/>
            </a:pPr>
            <a:endParaRPr lang="en-US" dirty="0"/>
          </a:p>
          <a:p>
            <a:pPr indent="-330192">
              <a:buSzPts val="1700"/>
              <a:defRPr sz="1700"/>
            </a:pPr>
            <a:r>
              <a:rPr lang="en-US" sz="1700" dirty="0">
                <a:sym typeface="Wingdings" pitchFamily="2" charset="2"/>
              </a:rPr>
              <a:t> for a small, short project (1-2 short files), a package setup might take longer </a:t>
            </a:r>
            <a:br>
              <a:rPr lang="en-US" sz="1700" dirty="0">
                <a:sym typeface="Wingdings" pitchFamily="2" charset="2"/>
              </a:rPr>
            </a:br>
            <a:r>
              <a:rPr lang="en-US" sz="1700" dirty="0">
                <a:sym typeface="Wingdings" pitchFamily="2" charset="2"/>
              </a:rPr>
              <a:t>(but it will still be much better to pick back up later)</a:t>
            </a:r>
            <a:endParaRPr lang="en-US" sz="1700" dirty="0"/>
          </a:p>
        </p:txBody>
      </p:sp>
      <p:sp>
        <p:nvSpPr>
          <p:cNvPr id="540" name="Title 1"/>
          <p:cNvSpPr txBox="1">
            <a:spLocks noGrp="1"/>
          </p:cNvSpPr>
          <p:nvPr>
            <p:ph type="title"/>
          </p:nvPr>
        </p:nvSpPr>
        <p:spPr>
          <a:xfrm>
            <a:off x="869152" y="0"/>
            <a:ext cx="3799102" cy="912373"/>
          </a:xfrm>
          <a:prstGeom prst="rect">
            <a:avLst/>
          </a:prstGeom>
          <a:solidFill>
            <a:srgbClr val="FFFFFF"/>
          </a:solidFill>
        </p:spPr>
        <p:txBody>
          <a:bodyPr anchor="t">
            <a:normAutofit/>
          </a:bodyPr>
          <a:lstStyle/>
          <a:p>
            <a:r>
              <a:rPr lang="en-US" dirty="0"/>
              <a:t>Short projects</a:t>
            </a:r>
            <a:endParaRPr dirty="0"/>
          </a:p>
        </p:txBody>
      </p:sp>
      <p:sp>
        <p:nvSpPr>
          <p:cNvPr id="54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9FE42DB-DEC5-93B1-2471-AD762DB9E1A0}"/>
              </a:ext>
            </a:extLst>
          </p:cNvPr>
          <p:cNvSpPr/>
          <p:nvPr/>
        </p:nvSpPr>
        <p:spPr>
          <a:xfrm>
            <a:off x="2109009" y="1275714"/>
            <a:ext cx="4229914" cy="2462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spc="0" normalizeH="0" baseline="0" dirty="0" err="1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rPr>
              <a:t>develop</a:t>
            </a:r>
            <a:r>
              <a:rPr kumimoji="0" lang="de-DE" sz="1000" b="0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rPr>
              <a:t> code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66F850F-D254-20B0-33D6-DD820C8514A1}"/>
              </a:ext>
            </a:extLst>
          </p:cNvPr>
          <p:cNvGrpSpPr/>
          <p:nvPr/>
        </p:nvGrpSpPr>
        <p:grpSpPr>
          <a:xfrm>
            <a:off x="887777" y="1275714"/>
            <a:ext cx="1221232" cy="837165"/>
            <a:chOff x="887777" y="1275714"/>
            <a:chExt cx="1221232" cy="837165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094CBE69-0DCA-6B91-8015-F2800F412DA3}"/>
                </a:ext>
              </a:extLst>
            </p:cNvPr>
            <p:cNvSpPr/>
            <p:nvPr/>
          </p:nvSpPr>
          <p:spPr>
            <a:xfrm>
              <a:off x="1182353" y="1275714"/>
              <a:ext cx="926656" cy="2462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setup</a:t>
              </a:r>
              <a:endParaRPr kumimoji="0" lang="de-DE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9B28C25A-3763-80C2-486F-301BFE40C483}"/>
                </a:ext>
              </a:extLst>
            </p:cNvPr>
            <p:cNvSpPr txBox="1"/>
            <p:nvPr/>
          </p:nvSpPr>
          <p:spPr>
            <a:xfrm>
              <a:off x="887777" y="1528104"/>
              <a:ext cx="1188000" cy="584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R="0" algn="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</a:pPr>
              <a:r>
                <a:rPr kumimoji="0" lang="de-DE" sz="800" b="0" i="0" u="none" strike="noStrike" cap="none" spc="0" normalizeH="0" baseline="0" dirty="0" err="1">
                  <a:ln>
                    <a:noFill/>
                  </a:ln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set</a:t>
              </a:r>
              <a:r>
                <a:rPr kumimoji="0" lang="de-DE" sz="800" b="0" i="0" u="none" strike="noStrike" cap="none" spc="0" normalizeH="0" baseline="0" dirty="0">
                  <a:ln>
                    <a:noFill/>
                  </a:ln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 </a:t>
              </a:r>
              <a:r>
                <a:rPr kumimoji="0" lang="de-DE" sz="800" b="0" i="0" u="none" strike="noStrike" cap="none" spc="0" normalizeH="0" baseline="0" dirty="0" err="1">
                  <a:ln>
                    <a:noFill/>
                  </a:ln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up</a:t>
              </a:r>
              <a:r>
                <a:rPr kumimoji="0" lang="de-DE" sz="800" b="0" i="0" u="none" strike="noStrike" cap="none" spc="0" normalizeH="0" baseline="0" dirty="0">
                  <a:ln>
                    <a:noFill/>
                  </a:ln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 </a:t>
              </a:r>
              <a:r>
                <a:rPr kumimoji="0" lang="de-DE" sz="800" b="0" i="0" u="none" strike="noStrike" cap="none" spc="0" normalizeH="0" baseline="0" dirty="0" err="1">
                  <a:ln>
                    <a:noFill/>
                  </a:ln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folders</a:t>
              </a:r>
              <a:endParaRPr kumimoji="0" lang="de-DE" sz="800" b="0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  <a:p>
              <a:pPr marR="0" algn="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</a:pPr>
              <a:r>
                <a:rPr lang="de-DE" sz="800" dirty="0" err="1"/>
                <a:t>set</a:t>
              </a:r>
              <a:r>
                <a:rPr lang="de-DE" sz="800" dirty="0"/>
                <a:t> </a:t>
              </a:r>
              <a:r>
                <a:rPr lang="de-DE" sz="800" dirty="0" err="1"/>
                <a:t>up</a:t>
              </a:r>
              <a:r>
                <a:rPr lang="de-DE" sz="800" dirty="0"/>
                <a:t> </a:t>
              </a:r>
              <a:r>
                <a:rPr lang="de-DE" sz="800" dirty="0" err="1"/>
                <a:t>special</a:t>
              </a:r>
              <a:r>
                <a:rPr lang="de-DE" sz="800" dirty="0"/>
                <a:t> </a:t>
              </a:r>
              <a:r>
                <a:rPr lang="de-DE" sz="800" dirty="0" err="1"/>
                <a:t>files</a:t>
              </a:r>
              <a:endParaRPr lang="de-DE" sz="800" dirty="0"/>
            </a:p>
            <a:p>
              <a:pPr marR="0" algn="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</a:pPr>
              <a:r>
                <a:rPr kumimoji="0" lang="de-DE" sz="800" b="0" i="0" u="none" strike="noStrike" cap="none" spc="0" normalizeH="0" baseline="0" dirty="0" err="1">
                  <a:ln>
                    <a:noFill/>
                  </a:ln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set</a:t>
              </a:r>
              <a:r>
                <a:rPr kumimoji="0" lang="de-DE" sz="800" b="0" i="0" u="none" strike="noStrike" cap="none" spc="0" normalizeH="0" baseline="0" dirty="0">
                  <a:ln>
                    <a:noFill/>
                  </a:ln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 </a:t>
              </a:r>
              <a:r>
                <a:rPr kumimoji="0" lang="de-DE" sz="800" b="0" i="0" u="none" strike="noStrike" cap="none" spc="0" normalizeH="0" baseline="0" dirty="0" err="1">
                  <a:ln>
                    <a:noFill/>
                  </a:ln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up</a:t>
              </a:r>
              <a:r>
                <a:rPr kumimoji="0" lang="de-DE" sz="800" b="0" i="0" u="none" strike="noStrike" cap="none" spc="0" normalizeH="0" baseline="0" dirty="0">
                  <a:ln>
                    <a:noFill/>
                  </a:ln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 </a:t>
              </a:r>
              <a:r>
                <a:rPr kumimoji="0" lang="de-DE" sz="800" b="0" i="0" u="none" strike="noStrike" cap="none" spc="0" normalizeH="0" baseline="0" dirty="0" err="1">
                  <a:ln>
                    <a:noFill/>
                  </a:ln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new</a:t>
              </a:r>
              <a:r>
                <a:rPr kumimoji="0" lang="de-DE" sz="800" b="0" i="0" u="none" strike="noStrike" cap="none" spc="0" normalizeH="0" baseline="0" dirty="0">
                  <a:ln>
                    <a:noFill/>
                  </a:ln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 .</a:t>
              </a:r>
              <a:r>
                <a:rPr kumimoji="0" lang="de-DE" sz="800" b="0" i="0" u="none" strike="noStrike" cap="none" spc="0" normalizeH="0" baseline="0" dirty="0" err="1">
                  <a:ln>
                    <a:noFill/>
                  </a:ln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py</a:t>
              </a:r>
              <a:r>
                <a:rPr kumimoji="0" lang="de-DE" sz="800" b="0" i="0" u="none" strike="noStrike" cap="none" spc="0" normalizeH="0" baseline="0" dirty="0">
                  <a:ln>
                    <a:noFill/>
                  </a:ln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 </a:t>
              </a:r>
              <a:r>
                <a:rPr kumimoji="0" lang="de-DE" sz="800" b="0" i="0" u="none" strike="noStrike" cap="none" spc="0" normalizeH="0" baseline="0" dirty="0" err="1">
                  <a:ln>
                    <a:noFill/>
                  </a:ln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files</a:t>
              </a:r>
              <a:endParaRPr kumimoji="0" lang="de-DE" sz="800" b="0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  <a:p>
              <a:pPr marR="0" algn="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</a:pPr>
              <a:r>
                <a:rPr lang="de-DE" sz="800" dirty="0"/>
                <a:t>do </a:t>
              </a:r>
              <a:r>
                <a:rPr lang="de-DE" sz="800" dirty="0" err="1"/>
                <a:t>editable</a:t>
              </a:r>
              <a:r>
                <a:rPr lang="de-DE" sz="800" dirty="0"/>
                <a:t> </a:t>
              </a:r>
              <a:r>
                <a:rPr lang="de-DE" sz="800" dirty="0" err="1"/>
                <a:t>pip</a:t>
              </a:r>
              <a:r>
                <a:rPr lang="de-DE" sz="800" dirty="0"/>
                <a:t> </a:t>
              </a:r>
              <a:r>
                <a:rPr lang="de-DE" sz="800" dirty="0" err="1"/>
                <a:t>install</a:t>
              </a:r>
              <a:endParaRPr kumimoji="0" lang="de-DE" sz="800" b="0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4E96643-8AD1-724C-7F70-30D8BDC83EC0}"/>
              </a:ext>
            </a:extLst>
          </p:cNvPr>
          <p:cNvGrpSpPr/>
          <p:nvPr/>
        </p:nvGrpSpPr>
        <p:grpSpPr>
          <a:xfrm>
            <a:off x="1136018" y="2141516"/>
            <a:ext cx="6871964" cy="215444"/>
            <a:chOff x="1136018" y="1838390"/>
            <a:chExt cx="6871964" cy="215444"/>
          </a:xfrm>
        </p:grpSpPr>
        <p:cxnSp>
          <p:nvCxnSpPr>
            <p:cNvPr id="7" name="Gerade Verbindung 6">
              <a:extLst>
                <a:ext uri="{FF2B5EF4-FFF2-40B4-BE49-F238E27FC236}">
                  <a16:creationId xmlns:a16="http://schemas.microsoft.com/office/drawing/2014/main" id="{B6C4A13E-7FE3-007D-165A-840CBDA6B49B}"/>
                </a:ext>
              </a:extLst>
            </p:cNvPr>
            <p:cNvCxnSpPr/>
            <p:nvPr/>
          </p:nvCxnSpPr>
          <p:spPr>
            <a:xfrm>
              <a:off x="1136018" y="1858108"/>
              <a:ext cx="6779294" cy="0"/>
            </a:xfrm>
            <a:prstGeom prst="line">
              <a:avLst/>
            </a:prstGeom>
            <a:ln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BE73D7E6-70F3-C37B-D558-EE8FDF32C76E}"/>
                </a:ext>
              </a:extLst>
            </p:cNvPr>
            <p:cNvSpPr txBox="1"/>
            <p:nvPr/>
          </p:nvSpPr>
          <p:spPr>
            <a:xfrm>
              <a:off x="6819982" y="1838390"/>
              <a:ext cx="1188000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R="0" algn="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</a:pPr>
              <a:r>
                <a:rPr kumimoji="0" lang="de-DE" sz="800" b="0" i="0" u="none" strike="noStrike" cap="none" spc="0" normalizeH="0" baseline="0" dirty="0">
                  <a:ln>
                    <a:noFill/>
                  </a:ln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time</a:t>
              </a:r>
            </a:p>
          </p:txBody>
        </p: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0C64D1FF-B482-5236-2E3B-3DAE9438288B}"/>
              </a:ext>
            </a:extLst>
          </p:cNvPr>
          <p:cNvSpPr/>
          <p:nvPr/>
        </p:nvSpPr>
        <p:spPr>
          <a:xfrm>
            <a:off x="1182353" y="3037921"/>
            <a:ext cx="4229914" cy="2462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spc="0" normalizeH="0" baseline="0" dirty="0" err="1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rPr>
              <a:t>develop</a:t>
            </a:r>
            <a:r>
              <a:rPr kumimoji="0" lang="de-DE" sz="1000" b="0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rPr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42426366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 Placeholder 2"/>
          <p:cNvSpPr txBox="1">
            <a:spLocks noGrp="1"/>
          </p:cNvSpPr>
          <p:nvPr>
            <p:ph type="body" idx="1"/>
          </p:nvPr>
        </p:nvSpPr>
        <p:spPr>
          <a:xfrm>
            <a:off x="869151" y="846000"/>
            <a:ext cx="7405698" cy="3897880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-330192">
              <a:buSzPts val="1700"/>
              <a:defRPr sz="1700"/>
            </a:pPr>
            <a:r>
              <a:rPr lang="en-US" dirty="0"/>
              <a:t>start with package setup</a:t>
            </a:r>
          </a:p>
          <a:p>
            <a:pPr indent="-330192">
              <a:buSzPts val="1700"/>
              <a:defRPr sz="1700"/>
            </a:pPr>
            <a:endParaRPr lang="en-US" dirty="0"/>
          </a:p>
          <a:p>
            <a:pPr indent="-330192">
              <a:buSzPts val="1700"/>
              <a:defRPr sz="1700"/>
            </a:pPr>
            <a:endParaRPr lang="en-US" dirty="0"/>
          </a:p>
          <a:p>
            <a:pPr marL="126997" indent="0">
              <a:buSzPts val="1700"/>
              <a:buNone/>
              <a:defRPr sz="1700"/>
            </a:pPr>
            <a:endParaRPr lang="en-US" dirty="0"/>
          </a:p>
          <a:p>
            <a:pPr indent="-330192">
              <a:buSzPts val="1700"/>
              <a:defRPr sz="1700"/>
            </a:pPr>
            <a:r>
              <a:rPr lang="en-US" dirty="0"/>
              <a:t>start without package setup</a:t>
            </a:r>
          </a:p>
          <a:p>
            <a:pPr indent="-330192">
              <a:buSzPts val="1700"/>
              <a:defRPr sz="1700"/>
            </a:pPr>
            <a:endParaRPr lang="en-US" dirty="0"/>
          </a:p>
          <a:p>
            <a:pPr indent="-330192">
              <a:buSzPts val="1700"/>
              <a:defRPr sz="1700"/>
            </a:pPr>
            <a:endParaRPr lang="en-US" dirty="0"/>
          </a:p>
          <a:p>
            <a:pPr indent="-330192">
              <a:buSzPts val="1700"/>
              <a:defRPr sz="1700"/>
            </a:pPr>
            <a:endParaRPr lang="en-US" dirty="0"/>
          </a:p>
          <a:p>
            <a:pPr indent="-330192">
              <a:buSzPts val="1700"/>
              <a:defRPr sz="1700"/>
            </a:pPr>
            <a:r>
              <a:rPr lang="en-US" sz="1700" dirty="0">
                <a:sym typeface="Wingdings" pitchFamily="2" charset="2"/>
              </a:rPr>
              <a:t> for a longer project, having a structure from the start will pay off!</a:t>
            </a:r>
            <a:br>
              <a:rPr lang="en-US" sz="1700" dirty="0">
                <a:sym typeface="Wingdings" pitchFamily="2" charset="2"/>
              </a:rPr>
            </a:br>
            <a:r>
              <a:rPr lang="en-US" sz="1700" dirty="0">
                <a:sym typeface="Wingdings" pitchFamily="2" charset="2"/>
              </a:rPr>
              <a:t>especially when you want to </a:t>
            </a:r>
            <a:r>
              <a:rPr lang="en-US" sz="1700" b="1" dirty="0">
                <a:sym typeface="Wingdings" pitchFamily="2" charset="2"/>
              </a:rPr>
              <a:t>share or publish your code</a:t>
            </a:r>
            <a:endParaRPr lang="en-US" sz="1700" b="1" dirty="0"/>
          </a:p>
          <a:p>
            <a:pPr indent="-330192">
              <a:buSzPts val="1700"/>
              <a:defRPr sz="1700"/>
            </a:pPr>
            <a:endParaRPr lang="en-US" dirty="0"/>
          </a:p>
        </p:txBody>
      </p:sp>
      <p:sp>
        <p:nvSpPr>
          <p:cNvPr id="524" name="Rechteck 523">
            <a:extLst>
              <a:ext uri="{FF2B5EF4-FFF2-40B4-BE49-F238E27FC236}">
                <a16:creationId xmlns:a16="http://schemas.microsoft.com/office/drawing/2014/main" id="{7A9D8F4F-9481-DE3A-4C27-8E41CFA3F075}"/>
              </a:ext>
            </a:extLst>
          </p:cNvPr>
          <p:cNvSpPr/>
          <p:nvPr/>
        </p:nvSpPr>
        <p:spPr>
          <a:xfrm>
            <a:off x="1136018" y="2796175"/>
            <a:ext cx="5601666" cy="2462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spc="0" normalizeH="0" baseline="0" dirty="0" err="1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rPr>
              <a:t>develop</a:t>
            </a:r>
            <a:endParaRPr kumimoji="0" lang="de-DE" sz="1000" b="0" i="0" u="none" strike="noStrike" cap="none" spc="0" normalizeH="0" baseline="0" dirty="0">
              <a:ln>
                <a:noFill/>
              </a:ln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4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4E96643-8AD1-724C-7F70-30D8BDC83EC0}"/>
              </a:ext>
            </a:extLst>
          </p:cNvPr>
          <p:cNvGrpSpPr/>
          <p:nvPr/>
        </p:nvGrpSpPr>
        <p:grpSpPr>
          <a:xfrm>
            <a:off x="1136018" y="1996519"/>
            <a:ext cx="6871964" cy="215444"/>
            <a:chOff x="1136018" y="1838390"/>
            <a:chExt cx="6871964" cy="215444"/>
          </a:xfrm>
        </p:grpSpPr>
        <p:cxnSp>
          <p:nvCxnSpPr>
            <p:cNvPr id="7" name="Gerade Verbindung 6">
              <a:extLst>
                <a:ext uri="{FF2B5EF4-FFF2-40B4-BE49-F238E27FC236}">
                  <a16:creationId xmlns:a16="http://schemas.microsoft.com/office/drawing/2014/main" id="{B6C4A13E-7FE3-007D-165A-840CBDA6B49B}"/>
                </a:ext>
              </a:extLst>
            </p:cNvPr>
            <p:cNvCxnSpPr/>
            <p:nvPr/>
          </p:nvCxnSpPr>
          <p:spPr>
            <a:xfrm>
              <a:off x="1136018" y="1858108"/>
              <a:ext cx="6779294" cy="0"/>
            </a:xfrm>
            <a:prstGeom prst="line">
              <a:avLst/>
            </a:prstGeom>
            <a:ln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BE73D7E6-70F3-C37B-D558-EE8FDF32C76E}"/>
                </a:ext>
              </a:extLst>
            </p:cNvPr>
            <p:cNvSpPr txBox="1"/>
            <p:nvPr/>
          </p:nvSpPr>
          <p:spPr>
            <a:xfrm>
              <a:off x="6819982" y="1838390"/>
              <a:ext cx="1188000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R="0" algn="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</a:pPr>
              <a:r>
                <a:rPr kumimoji="0" lang="de-DE" sz="800" b="0" i="0" u="none" strike="noStrike" cap="none" spc="0" normalizeH="0" baseline="0" dirty="0">
                  <a:ln>
                    <a:noFill/>
                  </a:ln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time</a:t>
              </a:r>
            </a:p>
          </p:txBody>
        </p:sp>
      </p:grpSp>
      <p:sp>
        <p:nvSpPr>
          <p:cNvPr id="34" name="Rechteck 33">
            <a:extLst>
              <a:ext uri="{FF2B5EF4-FFF2-40B4-BE49-F238E27FC236}">
                <a16:creationId xmlns:a16="http://schemas.microsoft.com/office/drawing/2014/main" id="{E45BC446-59C7-7C6F-CA18-5C55F9F89A63}"/>
              </a:ext>
            </a:extLst>
          </p:cNvPr>
          <p:cNvSpPr/>
          <p:nvPr/>
        </p:nvSpPr>
        <p:spPr>
          <a:xfrm>
            <a:off x="1136018" y="1266311"/>
            <a:ext cx="417289" cy="2462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spc="0" normalizeH="0" baseline="0" dirty="0" err="1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rPr>
              <a:t>setup</a:t>
            </a:r>
            <a:endParaRPr kumimoji="0" lang="de-DE" sz="1000" b="0" i="0" u="none" strike="noStrike" cap="none" spc="0" normalizeH="0" baseline="0" dirty="0">
              <a:ln>
                <a:noFill/>
              </a:ln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1994090-D6F8-0FC6-38DA-A383C3E2F4BE}"/>
              </a:ext>
            </a:extLst>
          </p:cNvPr>
          <p:cNvSpPr/>
          <p:nvPr/>
        </p:nvSpPr>
        <p:spPr>
          <a:xfrm>
            <a:off x="1553307" y="1266311"/>
            <a:ext cx="4469358" cy="2462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spc="0" normalizeH="0" baseline="0" dirty="0" err="1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rPr>
              <a:t>develop</a:t>
            </a:r>
            <a:endParaRPr kumimoji="0" lang="de-DE" sz="1000" b="0" i="0" u="none" strike="noStrike" cap="none" spc="0" normalizeH="0" baseline="0" dirty="0">
              <a:ln>
                <a:noFill/>
              </a:ln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9FA771E-0CA9-9381-D856-25AA261EE35A}"/>
              </a:ext>
            </a:extLst>
          </p:cNvPr>
          <p:cNvSpPr/>
          <p:nvPr/>
        </p:nvSpPr>
        <p:spPr>
          <a:xfrm>
            <a:off x="2394049" y="1266311"/>
            <a:ext cx="45719" cy="2462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spc="0" normalizeH="0" baseline="0" dirty="0">
              <a:ln>
                <a:noFill/>
              </a:ln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06C8C965-6268-F2C8-8E32-99EB58F202D9}"/>
              </a:ext>
            </a:extLst>
          </p:cNvPr>
          <p:cNvSpPr/>
          <p:nvPr/>
        </p:nvSpPr>
        <p:spPr>
          <a:xfrm>
            <a:off x="2879068" y="1266311"/>
            <a:ext cx="45719" cy="2462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spc="0" normalizeH="0" baseline="0" dirty="0">
              <a:ln>
                <a:noFill/>
              </a:ln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2D7BFA7-8654-8201-08B1-1D908632B26B}"/>
              </a:ext>
            </a:extLst>
          </p:cNvPr>
          <p:cNvSpPr/>
          <p:nvPr/>
        </p:nvSpPr>
        <p:spPr>
          <a:xfrm>
            <a:off x="4210686" y="1266311"/>
            <a:ext cx="45719" cy="2462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spc="0" normalizeH="0" baseline="0" dirty="0">
              <a:ln>
                <a:noFill/>
              </a:ln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84C7CD35-5D44-D5F1-A942-A95B324270E0}"/>
              </a:ext>
            </a:extLst>
          </p:cNvPr>
          <p:cNvSpPr/>
          <p:nvPr/>
        </p:nvSpPr>
        <p:spPr>
          <a:xfrm>
            <a:off x="5140404" y="1266311"/>
            <a:ext cx="45719" cy="2462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spc="0" normalizeH="0" baseline="0" dirty="0">
              <a:ln>
                <a:noFill/>
              </a:ln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20" name="Rechteck 519">
            <a:extLst>
              <a:ext uri="{FF2B5EF4-FFF2-40B4-BE49-F238E27FC236}">
                <a16:creationId xmlns:a16="http://schemas.microsoft.com/office/drawing/2014/main" id="{37B241A0-4EA5-4D09-8174-ED83F36211C8}"/>
              </a:ext>
            </a:extLst>
          </p:cNvPr>
          <p:cNvSpPr/>
          <p:nvPr/>
        </p:nvSpPr>
        <p:spPr>
          <a:xfrm>
            <a:off x="2388924" y="2653703"/>
            <a:ext cx="417289" cy="553996"/>
          </a:xfrm>
          <a:prstGeom prst="rect">
            <a:avLst/>
          </a:prstGeom>
          <a:solidFill>
            <a:schemeClr val="accent2"/>
          </a:solidFill>
          <a:ln w="25400" cap="flat">
            <a:solidFill>
              <a:schemeClr val="accent2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rPr>
              <a:t>fix </a:t>
            </a:r>
            <a:r>
              <a:rPr kumimoji="0" lang="de-DE" sz="1000" b="0" i="0" u="none" strike="noStrike" cap="none" spc="0" normalizeH="0" baseline="0" dirty="0" err="1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rPr>
              <a:t>imports</a:t>
            </a:r>
            <a:endParaRPr kumimoji="0" lang="de-DE" sz="1000" b="0" i="0" u="none" strike="noStrike" cap="none" spc="0" normalizeH="0" baseline="0" dirty="0">
              <a:ln>
                <a:noFill/>
              </a:ln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21" name="Rechteck 520">
            <a:extLst>
              <a:ext uri="{FF2B5EF4-FFF2-40B4-BE49-F238E27FC236}">
                <a16:creationId xmlns:a16="http://schemas.microsoft.com/office/drawing/2014/main" id="{4ACF556F-5A60-CEE8-F3C9-CCA0C407E8A2}"/>
              </a:ext>
            </a:extLst>
          </p:cNvPr>
          <p:cNvSpPr/>
          <p:nvPr/>
        </p:nvSpPr>
        <p:spPr>
          <a:xfrm>
            <a:off x="3636481" y="2743266"/>
            <a:ext cx="592892" cy="400108"/>
          </a:xfrm>
          <a:prstGeom prst="rect">
            <a:avLst/>
          </a:prstGeom>
          <a:solidFill>
            <a:schemeClr val="accent2"/>
          </a:solidFill>
          <a:ln w="25400" cap="flat">
            <a:solidFill>
              <a:schemeClr val="accent2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spc="0" normalizeH="0" baseline="0" dirty="0" err="1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rPr>
              <a:t>search</a:t>
            </a:r>
            <a:r>
              <a:rPr kumimoji="0" lang="de-DE" sz="1000" b="0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kumimoji="0" lang="de-DE" sz="1000" b="0" i="0" u="none" strike="noStrike" cap="none" spc="0" normalizeH="0" baseline="0" dirty="0" err="1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rPr>
              <a:t>for</a:t>
            </a:r>
            <a:r>
              <a:rPr kumimoji="0" lang="de-DE" sz="1000" b="0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rPr>
              <a:t> code</a:t>
            </a:r>
          </a:p>
        </p:txBody>
      </p:sp>
      <p:sp>
        <p:nvSpPr>
          <p:cNvPr id="522" name="Rechteck 521">
            <a:extLst>
              <a:ext uri="{FF2B5EF4-FFF2-40B4-BE49-F238E27FC236}">
                <a16:creationId xmlns:a16="http://schemas.microsoft.com/office/drawing/2014/main" id="{E4A9CC10-C736-E2F2-78DE-836DC93561C3}"/>
              </a:ext>
            </a:extLst>
          </p:cNvPr>
          <p:cNvSpPr/>
          <p:nvPr/>
        </p:nvSpPr>
        <p:spPr>
          <a:xfrm>
            <a:off x="5100670" y="2657461"/>
            <a:ext cx="554406" cy="553996"/>
          </a:xfrm>
          <a:prstGeom prst="rect">
            <a:avLst/>
          </a:prstGeom>
          <a:solidFill>
            <a:schemeClr val="accent2"/>
          </a:solidFill>
          <a:ln w="25400" cap="flat">
            <a:solidFill>
              <a:schemeClr val="accent2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000" dirty="0" err="1"/>
              <a:t>restructure</a:t>
            </a:r>
            <a:endParaRPr lang="de-DE" sz="10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spc="0" normalizeH="0" baseline="0" dirty="0">
              <a:ln>
                <a:noFill/>
              </a:ln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23" name="Title 1">
            <a:extLst>
              <a:ext uri="{FF2B5EF4-FFF2-40B4-BE49-F238E27FC236}">
                <a16:creationId xmlns:a16="http://schemas.microsoft.com/office/drawing/2014/main" id="{F1ABC31A-71C4-DABC-E7C3-FAF9571A5B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2" y="0"/>
            <a:ext cx="6906686" cy="912373"/>
          </a:xfrm>
          <a:prstGeom prst="rect">
            <a:avLst/>
          </a:prstGeom>
          <a:solidFill>
            <a:srgbClr val="FFFFFF"/>
          </a:solidFill>
        </p:spPr>
        <p:txBody>
          <a:bodyPr anchor="t">
            <a:normAutofit/>
          </a:bodyPr>
          <a:lstStyle/>
          <a:p>
            <a:r>
              <a:rPr lang="en-US" dirty="0"/>
              <a:t>Longer (=research) projects</a:t>
            </a:r>
            <a:endParaRPr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B0F48FE-7DC9-CFCE-5DE5-D68E6A3F1988}"/>
              </a:ext>
            </a:extLst>
          </p:cNvPr>
          <p:cNvSpPr/>
          <p:nvPr/>
        </p:nvSpPr>
        <p:spPr>
          <a:xfrm>
            <a:off x="6046487" y="1266159"/>
            <a:ext cx="495058" cy="2462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>
            <a:solidFill>
              <a:schemeClr val="accent5">
                <a:lumMod val="60000"/>
                <a:lumOff val="4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rPr>
              <a:t>publish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D31664B-1378-8CDF-2406-5CEFD20A728C}"/>
              </a:ext>
            </a:extLst>
          </p:cNvPr>
          <p:cNvSpPr/>
          <p:nvPr/>
        </p:nvSpPr>
        <p:spPr>
          <a:xfrm>
            <a:off x="6750710" y="2798773"/>
            <a:ext cx="2132879" cy="2462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>
            <a:solidFill>
              <a:schemeClr val="accent5">
                <a:lumMod val="60000"/>
                <a:lumOff val="4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rPr>
              <a:t>publish (</a:t>
            </a:r>
            <a:r>
              <a:rPr kumimoji="0" lang="de-DE" sz="1000" b="0" i="0" u="none" strike="noStrike" cap="none" spc="0" normalizeH="0" baseline="0" dirty="0" err="1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rPr>
              <a:t>restructure</a:t>
            </a:r>
            <a:r>
              <a:rPr kumimoji="0" lang="de-DE" sz="1000" b="0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rPr>
              <a:t>, fix)</a:t>
            </a:r>
          </a:p>
        </p:txBody>
      </p:sp>
    </p:spTree>
    <p:extLst>
      <p:ext uri="{BB962C8B-B14F-4D97-AF65-F5344CB8AC3E}">
        <p14:creationId xmlns:p14="http://schemas.microsoft.com/office/powerpoint/2010/main" val="30818633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" grpId="0" animBg="1"/>
      <p:bldP spid="520" grpId="0" animBg="1"/>
      <p:bldP spid="521" grpId="0" animBg="1"/>
      <p:bldP spid="522" grpId="0" animBg="1"/>
      <p:bldP spid="2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Text Placeholder 2"/>
          <p:cNvSpPr txBox="1">
            <a:spLocks noGrp="1"/>
          </p:cNvSpPr>
          <p:nvPr>
            <p:ph type="body" idx="1"/>
          </p:nvPr>
        </p:nvSpPr>
        <p:spPr>
          <a:xfrm>
            <a:off x="869151" y="845999"/>
            <a:ext cx="7405698" cy="3775947"/>
          </a:xfrm>
          <a:prstGeom prst="rect">
            <a:avLst/>
          </a:prstGeom>
        </p:spPr>
        <p:txBody>
          <a:bodyPr/>
          <a:lstStyle/>
          <a:p>
            <a:pPr indent="-330192">
              <a:buSzPts val="1700"/>
              <a:defRPr sz="17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dirty="0" err="1"/>
              <a:t>Github</a:t>
            </a:r>
            <a:r>
              <a:rPr dirty="0"/>
              <a:t>/Gitlab</a:t>
            </a:r>
          </a:p>
          <a:p>
            <a:pPr lvl="1" indent="-330192">
              <a:buSzPts val="1700"/>
              <a:buChar char="▪"/>
              <a:defRPr sz="1700"/>
            </a:pPr>
            <a:r>
              <a:rPr dirty="0"/>
              <a:t>perfectly fine for publishing publication code</a:t>
            </a:r>
          </a:p>
          <a:p>
            <a:pPr lvl="1" indent="-330192">
              <a:buSzPts val="1700"/>
              <a:buChar char="▪"/>
              <a:defRPr sz="1700"/>
            </a:pPr>
            <a:r>
              <a:rPr dirty="0"/>
              <a:t>perfectly fine for hosting research group code</a:t>
            </a:r>
          </a:p>
          <a:p>
            <a:pPr lvl="1" indent="-330192">
              <a:buSzPts val="1700"/>
              <a:buChar char="▪"/>
              <a:defRPr sz="1700"/>
            </a:pPr>
            <a:endParaRPr dirty="0"/>
          </a:p>
          <a:p>
            <a:pPr indent="-330192">
              <a:buSzPts val="1700"/>
              <a:defRPr sz="17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dirty="0" err="1"/>
              <a:t>PyPi</a:t>
            </a:r>
            <a:r>
              <a:rPr dirty="0"/>
              <a:t>: Python Package Index</a:t>
            </a:r>
          </a:p>
          <a:p>
            <a:pPr lvl="1" indent="-330192">
              <a:buSzPts val="1700"/>
              <a:buChar char="▪"/>
              <a:defRPr sz="1700"/>
            </a:pPr>
            <a:r>
              <a:rPr dirty="0"/>
              <a:t>If you want others to use your library, you must have your code on </a:t>
            </a:r>
            <a:r>
              <a:rPr dirty="0" err="1"/>
              <a:t>PyPi</a:t>
            </a:r>
            <a:r>
              <a:rPr dirty="0"/>
              <a:t> to make it easier for others to download and use it</a:t>
            </a:r>
          </a:p>
        </p:txBody>
      </p:sp>
      <p:sp>
        <p:nvSpPr>
          <p:cNvPr id="731" name="Title 1"/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4225363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t>Publishing code</a:t>
            </a:r>
          </a:p>
        </p:txBody>
      </p:sp>
      <p:sp>
        <p:nvSpPr>
          <p:cNvPr id="73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81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Title 2"/>
          <p:cNvSpPr txBox="1"/>
          <p:nvPr/>
        </p:nvSpPr>
        <p:spPr>
          <a:xfrm>
            <a:off x="1757197" y="2436323"/>
            <a:ext cx="7137423" cy="615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800">
                <a:solidFill>
                  <a:srgbClr val="F4FFEE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en-US" dirty="0"/>
              <a:t>package structure – required files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691539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itle 1"/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6367991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rPr lang="de-DE" dirty="0"/>
              <a:t>Package </a:t>
            </a:r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40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17</a:t>
            </a:fld>
            <a:endParaRPr/>
          </a:p>
        </p:txBody>
      </p:sp>
      <p:sp>
        <p:nvSpPr>
          <p:cNvPr id="410" name="Text Placeholder 1"/>
          <p:cNvSpPr txBox="1">
            <a:spLocks noGrp="1"/>
          </p:cNvSpPr>
          <p:nvPr>
            <p:ph type="body" idx="1"/>
          </p:nvPr>
        </p:nvSpPr>
        <p:spPr>
          <a:xfrm>
            <a:off x="869150" y="845999"/>
            <a:ext cx="3702850" cy="3598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r>
              <a:rPr lang="de-DE" dirty="0"/>
              <a:t>Here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Python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structure</a:t>
            </a:r>
            <a:endParaRPr lang="de-DE" dirty="0"/>
          </a:p>
          <a:p>
            <a:pPr marL="859514" lvl="1" indent="-312920" defTabSz="804672">
              <a:spcBef>
                <a:spcPts val="500"/>
              </a:spcBef>
              <a:buSzPct val="100000"/>
              <a:defRPr sz="1760"/>
            </a:pPr>
            <a:r>
              <a:rPr lang="de-DE" dirty="0" err="1"/>
              <a:t>What</a:t>
            </a:r>
            <a:r>
              <a:rPr lang="de-DE" dirty="0"/>
              <a:t> 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notice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?</a:t>
            </a:r>
          </a:p>
          <a:p>
            <a:pPr marL="859514" lvl="1" indent="-312920" defTabSz="804672">
              <a:spcBef>
                <a:spcPts val="500"/>
              </a:spcBef>
              <a:buSzPct val="100000"/>
              <a:defRPr sz="1760"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familiar</a:t>
            </a:r>
            <a:r>
              <a:rPr lang="de-DE" dirty="0"/>
              <a:t> / </a:t>
            </a:r>
            <a:r>
              <a:rPr lang="de-DE" dirty="0" err="1"/>
              <a:t>unfamiliar</a:t>
            </a:r>
            <a:r>
              <a:rPr lang="de-DE" dirty="0"/>
              <a:t>?</a:t>
            </a:r>
          </a:p>
          <a:p>
            <a:pPr marL="859514" lvl="1" indent="-312920" defTabSz="804672">
              <a:spcBef>
                <a:spcPts val="500"/>
              </a:spcBef>
              <a:buSzPct val="100000"/>
              <a:defRPr sz="1760"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84A5154-7CF6-DF89-75A9-E3D2708ECFC0}"/>
              </a:ext>
            </a:extLst>
          </p:cNvPr>
          <p:cNvSpPr txBox="1"/>
          <p:nvPr/>
        </p:nvSpPr>
        <p:spPr>
          <a:xfrm>
            <a:off x="5299147" y="1594559"/>
            <a:ext cx="3331029" cy="1954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my_project</a:t>
            </a: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package_name</a:t>
            </a: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__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__.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analysis.py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constants.py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data_preprocessing.py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data_visualization.py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file_io.py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models.py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60640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8F73032-B86F-E3D2-C374-3D1771454828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18</a:t>
            </a:fld>
            <a:endParaRPr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A539DB4-AFE8-2BDF-F329-EE38A41B5C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3383904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>
            <a:lvl1pPr defTabSz="832104">
              <a:defRPr sz="3640"/>
            </a:lvl1pPr>
          </a:lstStyle>
          <a:p>
            <a:r>
              <a:rPr lang="en-US" dirty="0"/>
              <a:t>Notes</a:t>
            </a:r>
            <a:endParaRPr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6D8A200-4910-1FF6-93FE-A84285F3794F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869150" y="845999"/>
            <a:ext cx="7448019" cy="3775947"/>
          </a:xfrm>
          <a:prstGeom prst="rect">
            <a:avLst/>
          </a:prstGeom>
        </p:spPr>
        <p:txBody>
          <a:bodyPr/>
          <a:lstStyle/>
          <a:p>
            <a:pPr indent="-330192">
              <a:buSzPts val="1400"/>
              <a:defRPr sz="14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08676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A47CB-5BE1-4994-5701-F37FA86A8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292B618-7622-4B2D-6BE8-B00FBBB7BE35}"/>
              </a:ext>
            </a:extLst>
          </p:cNvPr>
          <p:cNvSpPr txBox="1"/>
          <p:nvPr/>
        </p:nvSpPr>
        <p:spPr>
          <a:xfrm>
            <a:off x="5299147" y="1594559"/>
            <a:ext cx="3331029" cy="1954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my_project</a:t>
            </a: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package_name</a:t>
            </a: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__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__.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analysis.py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constants.py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data_preprocessing.py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data_visualization.py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file_io.py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models.py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61428BA9-71E0-AAF5-08C7-8FC017B9A1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6468172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t>Python package structure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A5A6FDF-8A5C-117F-5376-58E5F370904E}"/>
              </a:ext>
            </a:extLst>
          </p:cNvPr>
          <p:cNvSpPr txBox="1"/>
          <p:nvPr/>
        </p:nvSpPr>
        <p:spPr>
          <a:xfrm>
            <a:off x="8274851" y="4348065"/>
            <a:ext cx="391030" cy="411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91424" tIns="91424" rIns="91424" bIns="91424" anchor="ctr">
            <a:spAutoFit/>
          </a:bodyPr>
          <a:lstStyle>
            <a:lvl1pPr algn="r">
              <a:defRPr sz="13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fld id="{86CB4B4D-7CA3-9044-876B-883B54F8677D}" type="slidenum">
              <a:rPr/>
              <a:t>19</a:t>
            </a:fld>
            <a:endParaRPr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340D1B5-9568-31E0-9E43-1167F999D7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9149" y="845999"/>
            <a:ext cx="4232239" cy="3598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r>
              <a:rPr lang="de-DE" dirty="0"/>
              <a:t>Files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package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use</a:t>
            </a:r>
            <a:r>
              <a:rPr lang="de-DE" dirty="0"/>
              <a:t>)</a:t>
            </a:r>
          </a:p>
          <a:p>
            <a:pPr marL="859514" lvl="1" indent="-312920" defTabSz="804672">
              <a:spcBef>
                <a:spcPts val="500"/>
              </a:spcBef>
              <a:buSzPct val="100000"/>
              <a:defRPr sz="1760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/ &lt;name-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316702" lvl="2" indent="-312920" defTabSz="804672">
              <a:spcBef>
                <a:spcPts val="500"/>
              </a:spcBef>
              <a:buSzPct val="100000"/>
              <a:defRPr sz="1760"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__.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16702" lvl="2" indent="-312920" defTabSz="804672">
              <a:spcBef>
                <a:spcPts val="500"/>
              </a:spcBef>
              <a:buSzPct val="100000"/>
              <a:defRPr sz="1760"/>
            </a:pPr>
            <a:r>
              <a:rPr lang="de-DE" dirty="0"/>
              <a:t>Modules</a:t>
            </a:r>
          </a:p>
          <a:p>
            <a:pPr marL="859514" lvl="1" indent="-312920" defTabSz="804672">
              <a:spcBef>
                <a:spcPts val="500"/>
              </a:spcBef>
              <a:buSzPct val="100000"/>
              <a:defRPr sz="1760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endParaRPr lang="de-DE" dirty="0"/>
          </a:p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endParaRPr lang="de-DE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87FCB9EC-60D9-EF6E-2134-DB216EF1EDE5}"/>
              </a:ext>
            </a:extLst>
          </p:cNvPr>
          <p:cNvSpPr/>
          <p:nvPr/>
        </p:nvSpPr>
        <p:spPr>
          <a:xfrm>
            <a:off x="5151255" y="1788091"/>
            <a:ext cx="2261550" cy="739352"/>
          </a:xfrm>
          <a:prstGeom prst="roundRect">
            <a:avLst/>
          </a:prstGeom>
          <a:noFill/>
          <a:ln w="57150" cap="flat">
            <a:solidFill>
              <a:schemeClr val="accent3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56918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 Placeholder 1"/>
          <p:cNvSpPr txBox="1">
            <a:spLocks noGrp="1"/>
          </p:cNvSpPr>
          <p:nvPr>
            <p:ph type="body" idx="1"/>
          </p:nvPr>
        </p:nvSpPr>
        <p:spPr>
          <a:xfrm>
            <a:off x="869150" y="846000"/>
            <a:ext cx="7405697" cy="32952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2326" indent="-334255" defTabSz="859536">
              <a:spcBef>
                <a:spcPts val="500"/>
              </a:spcBef>
              <a:buSzPts val="1800"/>
              <a:defRPr sz="1879"/>
            </a:pPr>
            <a:r>
              <a:rPr lang="de-DE" dirty="0">
                <a:latin typeface="Avenir Book" panose="02000503020000020003" pitchFamily="2" charset="0"/>
                <a:ea typeface="Avenir Heavy"/>
                <a:cs typeface="Avenir Heavy"/>
                <a:sym typeface="Avenir Heavy"/>
              </a:rPr>
              <a:t>Code </a:t>
            </a:r>
            <a:r>
              <a:rPr lang="de-DE" dirty="0" err="1">
                <a:latin typeface="Avenir Book" panose="02000503020000020003" pitchFamily="2" charset="0"/>
                <a:ea typeface="Avenir Heavy"/>
                <a:cs typeface="Avenir Heavy"/>
                <a:sym typeface="Avenir Heavy"/>
              </a:rPr>
              <a:t>that</a:t>
            </a:r>
            <a:r>
              <a:rPr lang="de-DE" dirty="0">
                <a:latin typeface="Avenir Book" panose="02000503020000020003" pitchFamily="2" charset="0"/>
                <a:ea typeface="Avenir Heavy"/>
                <a:cs typeface="Avenir Heavy"/>
                <a:sym typeface="Avenir Heavy"/>
              </a:rPr>
              <a:t> </a:t>
            </a:r>
            <a:r>
              <a:rPr lang="de-DE" dirty="0" err="1">
                <a:latin typeface="Avenir Book" panose="02000503020000020003" pitchFamily="2" charset="0"/>
                <a:ea typeface="Avenir Heavy"/>
                <a:cs typeface="Avenir Heavy"/>
                <a:sym typeface="Avenir Heavy"/>
              </a:rPr>
              <a:t>we</a:t>
            </a:r>
            <a:r>
              <a:rPr lang="de-DE" dirty="0">
                <a:latin typeface="Avenir Book" panose="02000503020000020003" pitchFamily="2" charset="0"/>
                <a:ea typeface="Avenir Heavy"/>
                <a:cs typeface="Avenir Heavy"/>
                <a:sym typeface="Avenir Heavy"/>
              </a:rPr>
              <a:t> </a:t>
            </a:r>
            <a:r>
              <a:rPr lang="de-DE" dirty="0" err="1">
                <a:latin typeface="Avenir Book" panose="02000503020000020003" pitchFamily="2" charset="0"/>
                <a:ea typeface="Avenir Heavy"/>
                <a:cs typeface="Avenir Heavy"/>
                <a:sym typeface="Avenir Heavy"/>
              </a:rPr>
              <a:t>can</a:t>
            </a:r>
            <a:r>
              <a:rPr lang="de-DE" dirty="0">
                <a:latin typeface="Avenir Book" panose="02000503020000020003" pitchFamily="2" charset="0"/>
                <a:ea typeface="Avenir Heavy"/>
                <a:cs typeface="Avenir Heavy"/>
                <a:sym typeface="Avenir Heavy"/>
              </a:rPr>
              <a:t> </a:t>
            </a:r>
            <a:r>
              <a:rPr lang="de-DE" dirty="0" err="1">
                <a:latin typeface="Avenir Book" panose="02000503020000020003" pitchFamily="2" charset="0"/>
                <a:ea typeface="Avenir Heavy"/>
                <a:cs typeface="Avenir Heavy"/>
                <a:sym typeface="Avenir Heavy"/>
              </a:rPr>
              <a:t>import</a:t>
            </a:r>
            <a:endParaRPr lang="de-DE" dirty="0">
              <a:latin typeface="Avenir Book" panose="02000503020000020003" pitchFamily="2" charset="0"/>
              <a:ea typeface="Avenir Heavy"/>
              <a:cs typeface="Avenir Heavy"/>
              <a:sym typeface="Avenir Heavy"/>
            </a:endParaRPr>
          </a:p>
          <a:p>
            <a:pPr marL="859514" lvl="1" indent="-334255" defTabSz="859536">
              <a:spcBef>
                <a:spcPts val="500"/>
              </a:spcBef>
              <a:buSzPts val="1800"/>
              <a:defRPr sz="1879"/>
            </a:pPr>
            <a:r>
              <a:rPr lang="de-DE" dirty="0" err="1">
                <a:latin typeface="Avenir Heavy"/>
                <a:ea typeface="Avenir Heavy"/>
                <a:cs typeface="Avenir Heavy"/>
                <a:sym typeface="Avenir Heavy"/>
              </a:rPr>
              <a:t>current</a:t>
            </a:r>
            <a:r>
              <a:rPr lang="de-DE" dirty="0">
                <a:latin typeface="Avenir Heavy"/>
                <a:ea typeface="Avenir Heavy"/>
                <a:cs typeface="Avenir Heavy"/>
                <a:sym typeface="Avenir Heavy"/>
              </a:rPr>
              <a:t> </a:t>
            </a:r>
            <a:r>
              <a:rPr lang="de-DE" dirty="0" err="1">
                <a:latin typeface="Avenir Heavy"/>
                <a:ea typeface="Avenir Heavy"/>
                <a:cs typeface="Avenir Heavy"/>
                <a:sym typeface="Avenir Heavy"/>
              </a:rPr>
              <a:t>directory</a:t>
            </a:r>
            <a:endParaRPr lang="de-DE" dirty="0"/>
          </a:p>
          <a:p>
            <a:pPr marL="859514" lvl="1" indent="-334255" defTabSz="859536">
              <a:spcBef>
                <a:spcPts val="500"/>
              </a:spcBef>
              <a:buSzPts val="1800"/>
              <a:defRPr sz="1879"/>
            </a:pPr>
            <a:r>
              <a:rPr lang="de-DE" dirty="0" err="1">
                <a:latin typeface="Avenir Heavy"/>
                <a:ea typeface="Avenir Heavy"/>
                <a:cs typeface="Avenir Heavy"/>
                <a:sym typeface="Avenir Heavy"/>
              </a:rPr>
              <a:t>core</a:t>
            </a:r>
            <a:r>
              <a:rPr lang="de-DE" dirty="0">
                <a:latin typeface="Avenir Heavy"/>
                <a:ea typeface="Avenir Heavy"/>
                <a:cs typeface="Avenir Heavy"/>
                <a:sym typeface="Avenir Heavy"/>
              </a:rPr>
              <a:t> </a:t>
            </a:r>
            <a:r>
              <a:rPr lang="de-DE" dirty="0" err="1">
                <a:latin typeface="Avenir Heavy"/>
                <a:ea typeface="Avenir Heavy"/>
                <a:cs typeface="Avenir Heavy"/>
                <a:sym typeface="Avenir Heavy"/>
              </a:rPr>
              <a:t>packages</a:t>
            </a:r>
            <a:r>
              <a:rPr lang="de-DE" dirty="0"/>
              <a:t> e.g. time, </a:t>
            </a:r>
            <a:r>
              <a:rPr lang="de-DE" dirty="0" err="1"/>
              <a:t>math</a:t>
            </a:r>
            <a:r>
              <a:rPr lang="de-DE" dirty="0"/>
              <a:t>, </a:t>
            </a:r>
            <a:r>
              <a:rPr lang="de-DE" dirty="0" err="1"/>
              <a:t>os</a:t>
            </a:r>
            <a:r>
              <a:rPr lang="de-DE" dirty="0"/>
              <a:t>, …</a:t>
            </a:r>
          </a:p>
          <a:p>
            <a:pPr marL="859514" lvl="1" indent="-334255" defTabSz="859536">
              <a:spcBef>
                <a:spcPts val="500"/>
              </a:spcBef>
              <a:buSzPts val="1800"/>
              <a:defRPr sz="1879"/>
            </a:pPr>
            <a:r>
              <a:rPr lang="de-DE" dirty="0" err="1">
                <a:latin typeface="Avenir Heavy"/>
                <a:ea typeface="Avenir Heavy"/>
                <a:cs typeface="Avenir Heavy"/>
                <a:sym typeface="Avenir Heavy"/>
              </a:rPr>
              <a:t>installed</a:t>
            </a:r>
            <a:r>
              <a:rPr lang="de-DE" dirty="0">
                <a:latin typeface="Avenir Heavy"/>
                <a:ea typeface="Avenir Heavy"/>
                <a:cs typeface="Avenir Heavy"/>
                <a:sym typeface="Avenir Heavy"/>
              </a:rPr>
              <a:t> </a:t>
            </a:r>
            <a:r>
              <a:rPr lang="de-DE" dirty="0" err="1">
                <a:latin typeface="Avenir Heavy"/>
                <a:ea typeface="Avenir Heavy"/>
                <a:cs typeface="Avenir Heavy"/>
                <a:sym typeface="Avenir Heavy"/>
              </a:rPr>
              <a:t>packages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e.g. </a:t>
            </a:r>
            <a:r>
              <a:rPr lang="de-DE" dirty="0" err="1"/>
              <a:t>numpy</a:t>
            </a:r>
            <a:r>
              <a:rPr lang="de-DE" dirty="0"/>
              <a:t>, </a:t>
            </a:r>
            <a:r>
              <a:rPr lang="de-DE" dirty="0" err="1"/>
              <a:t>scipy</a:t>
            </a:r>
            <a:r>
              <a:rPr lang="de-DE" dirty="0"/>
              <a:t>, … </a:t>
            </a:r>
            <a:r>
              <a:rPr lang="de-DE" dirty="0" err="1"/>
              <a:t>installed</a:t>
            </a:r>
            <a:r>
              <a:rPr lang="de-DE" dirty="0"/>
              <a:t> via </a:t>
            </a:r>
            <a:r>
              <a:rPr lang="de-DE" dirty="0" err="1"/>
              <a:t>pip</a:t>
            </a:r>
            <a:r>
              <a:rPr lang="de-DE" dirty="0"/>
              <a:t> / </a:t>
            </a:r>
            <a:r>
              <a:rPr lang="de-DE" dirty="0" err="1"/>
              <a:t>conda</a:t>
            </a:r>
            <a:r>
              <a:rPr lang="de-DE" dirty="0"/>
              <a:t> / …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saved</a:t>
            </a:r>
            <a:r>
              <a:rPr lang="de-DE" dirty="0"/>
              <a:t> in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sz="1400" dirty="0"/>
              <a:t>e.g. /</a:t>
            </a:r>
            <a:r>
              <a:rPr lang="de-DE" sz="1400" dirty="0" err="1"/>
              <a:t>usr</a:t>
            </a:r>
            <a:r>
              <a:rPr lang="de-DE" sz="1400" dirty="0"/>
              <a:t>/lib64/python3.11/site-</a:t>
            </a:r>
            <a:r>
              <a:rPr lang="de-DE" sz="1400" dirty="0" err="1"/>
              <a:t>packages</a:t>
            </a:r>
            <a:r>
              <a:rPr lang="de-DE" sz="1400" dirty="0"/>
              <a:t>/</a:t>
            </a:r>
            <a:br>
              <a:rPr lang="de-DE" dirty="0"/>
            </a:br>
            <a:r>
              <a:rPr lang="de-DE" dirty="0"/>
              <a:t>on </a:t>
            </a:r>
            <a:r>
              <a:rPr lang="de-DE" dirty="0" err="1"/>
              <a:t>Pythonpath</a:t>
            </a:r>
            <a:r>
              <a:rPr lang="de-DE" dirty="0"/>
              <a:t> =&gt; Python </a:t>
            </a:r>
            <a:r>
              <a:rPr lang="de-DE" dirty="0" err="1"/>
              <a:t>can</a:t>
            </a:r>
            <a:r>
              <a:rPr lang="de-DE" dirty="0"/>
              <a:t> find </a:t>
            </a:r>
            <a:r>
              <a:rPr lang="de-DE" dirty="0" err="1"/>
              <a:t>it</a:t>
            </a:r>
            <a:r>
              <a:rPr lang="de-DE" dirty="0"/>
              <a:t>)</a:t>
            </a:r>
          </a:p>
          <a:p>
            <a:pPr marL="859514" lvl="1" indent="-334255" defTabSz="859536">
              <a:spcBef>
                <a:spcPts val="500"/>
              </a:spcBef>
              <a:buSzPts val="1800"/>
              <a:buFont typeface="Helvetica"/>
              <a:buChar char="▪"/>
              <a:defRPr sz="1879"/>
            </a:pPr>
            <a:endParaRPr lang="de-DE" dirty="0"/>
          </a:p>
          <a:p>
            <a:pPr marL="126997" indent="0">
              <a:buNone/>
            </a:pPr>
            <a:endParaRPr lang="de-DE" b="1" dirty="0">
              <a:solidFill>
                <a:srgbClr val="FFC000"/>
              </a:solidFill>
            </a:endParaRPr>
          </a:p>
          <a:p>
            <a:pPr marL="0" indent="0">
              <a:buClrTx/>
              <a:buSzTx/>
              <a:buFontTx/>
              <a:buNone/>
            </a:pPr>
            <a:endParaRPr dirty="0"/>
          </a:p>
        </p:txBody>
      </p:sp>
      <p:sp>
        <p:nvSpPr>
          <p:cNvPr id="45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454" name="Title 4"/>
          <p:cNvSpPr txBox="1">
            <a:spLocks noGrp="1"/>
          </p:cNvSpPr>
          <p:nvPr>
            <p:ph type="title"/>
          </p:nvPr>
        </p:nvSpPr>
        <p:spPr>
          <a:xfrm>
            <a:off x="869152" y="0"/>
            <a:ext cx="4404118" cy="912373"/>
          </a:xfrm>
          <a:prstGeom prst="rect">
            <a:avLst/>
          </a:prstGeom>
          <a:solidFill>
            <a:srgbClr val="FFFFFF"/>
          </a:solidFill>
        </p:spPr>
        <p:txBody>
          <a:bodyPr anchor="t">
            <a:normAutofit/>
          </a:bodyPr>
          <a:lstStyle/>
          <a:p>
            <a:r>
              <a:rPr lang="en-US" dirty="0"/>
              <a:t>Importable code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597834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AF558-812E-D37C-3FA5-FE083352D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1CDD867-6737-EB90-0F51-EB3BAAED078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20</a:t>
            </a:fld>
            <a:endParaRPr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F1C1D9-5A93-743B-2EEF-9B005434D8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3383904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>
            <a:lvl1pPr defTabSz="832104">
              <a:defRPr sz="3640"/>
            </a:lvl1pPr>
          </a:lstStyle>
          <a:p>
            <a:r>
              <a:t>pyproject.toml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52B09BA-51B5-8FA1-F4C1-BEB26D2FA3F7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869150" y="845999"/>
            <a:ext cx="7448019" cy="3775947"/>
          </a:xfrm>
          <a:prstGeom prst="rect">
            <a:avLst/>
          </a:prstGeom>
        </p:spPr>
        <p:txBody>
          <a:bodyPr/>
          <a:lstStyle/>
          <a:p>
            <a:pPr indent="-330192">
              <a:buSzPts val="1400"/>
              <a:defRPr sz="1400"/>
            </a:pPr>
            <a:r>
              <a:rPr dirty="0"/>
              <a:t>The </a:t>
            </a:r>
            <a:r>
              <a:rPr dirty="0" err="1"/>
              <a:t>pyproject.toml</a:t>
            </a:r>
            <a:r>
              <a:rPr dirty="0"/>
              <a:t> file holds static information </a:t>
            </a:r>
            <a:r>
              <a:rPr lang="en-US" dirty="0"/>
              <a:t>(meta data) </a:t>
            </a:r>
            <a:r>
              <a:rPr dirty="0"/>
              <a:t>about the package</a:t>
            </a:r>
          </a:p>
          <a:p>
            <a:pPr lvl="1" indent="-330192">
              <a:buSzPts val="1400"/>
              <a:defRPr sz="1400"/>
            </a:pPr>
            <a:r>
              <a:rPr lang="en-US" dirty="0"/>
              <a:t>general information</a:t>
            </a:r>
          </a:p>
          <a:p>
            <a:pPr lvl="1" indent="-330192">
              <a:buSzPts val="1400"/>
              <a:defRPr sz="1400"/>
            </a:pPr>
            <a:r>
              <a:rPr lang="en-US" dirty="0"/>
              <a:t>build information</a:t>
            </a:r>
          </a:p>
          <a:p>
            <a:pPr lvl="1" indent="-330192">
              <a:buSzPts val="1400"/>
              <a:defRPr sz="1400"/>
            </a:pPr>
            <a:r>
              <a:rPr lang="en-US" dirty="0"/>
              <a:t>dependencies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7529C13-F5D2-C78A-E1C9-171B688B3546}"/>
              </a:ext>
            </a:extLst>
          </p:cNvPr>
          <p:cNvSpPr/>
          <p:nvPr/>
        </p:nvSpPr>
        <p:spPr>
          <a:xfrm>
            <a:off x="4463751" y="1417588"/>
            <a:ext cx="4150627" cy="1892826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457200">
              <a:defRPr sz="900">
                <a:solidFill>
                  <a:srgbClr val="9CDCF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D4D4D4"/>
                </a:solidFill>
              </a:rPr>
              <a:t>[</a:t>
            </a:r>
            <a:r>
              <a:rPr dirty="0"/>
              <a:t>project</a:t>
            </a:r>
            <a:r>
              <a:rPr dirty="0">
                <a:solidFill>
                  <a:srgbClr val="D4D4D4"/>
                </a:solidFill>
              </a:rPr>
              <a:t>]</a:t>
            </a:r>
          </a:p>
          <a:p>
            <a:pPr defTabSz="457200">
              <a:defRPr sz="900">
                <a:solidFill>
                  <a:srgbClr val="CE917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569CD6"/>
                </a:solidFill>
              </a:rPr>
              <a:t>name</a:t>
            </a:r>
            <a:r>
              <a:rPr dirty="0">
                <a:solidFill>
                  <a:srgbClr val="D4D4D4"/>
                </a:solidFill>
              </a:rPr>
              <a:t> = </a:t>
            </a:r>
            <a:r>
              <a:rPr dirty="0"/>
              <a:t>"</a:t>
            </a:r>
            <a:r>
              <a:rPr lang="en-US" dirty="0" err="1"/>
              <a:t>italianfood</a:t>
            </a:r>
            <a:r>
              <a:rPr dirty="0"/>
              <a:t>"</a:t>
            </a:r>
            <a:endParaRPr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569CD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version</a:t>
            </a:r>
            <a:r>
              <a:rPr dirty="0">
                <a:solidFill>
                  <a:srgbClr val="D4D4D4"/>
                </a:solidFill>
              </a:rPr>
              <a:t> = </a:t>
            </a:r>
            <a:r>
              <a:rPr dirty="0">
                <a:solidFill>
                  <a:srgbClr val="CE9178"/>
                </a:solidFill>
              </a:rPr>
              <a:t>"0.1.0"</a:t>
            </a:r>
            <a:endParaRPr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CE917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569CD6"/>
                </a:solidFill>
              </a:rPr>
              <a:t>description</a:t>
            </a:r>
            <a:r>
              <a:rPr dirty="0">
                <a:solidFill>
                  <a:srgbClr val="D4D4D4"/>
                </a:solidFill>
              </a:rPr>
              <a:t> = </a:t>
            </a:r>
            <a:r>
              <a:rPr dirty="0"/>
              <a:t>"a python package for </a:t>
            </a:r>
            <a:r>
              <a:rPr lang="en-US" dirty="0"/>
              <a:t>running an restaurant</a:t>
            </a:r>
            <a:r>
              <a:rPr dirty="0"/>
              <a:t>"</a:t>
            </a:r>
            <a:endParaRPr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CE917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569CD6"/>
                </a:solidFill>
              </a:rPr>
              <a:t>authors</a:t>
            </a:r>
            <a:r>
              <a:rPr dirty="0">
                <a:solidFill>
                  <a:srgbClr val="D4D4D4"/>
                </a:solidFill>
              </a:rPr>
              <a:t> = [{</a:t>
            </a:r>
            <a:r>
              <a:rPr dirty="0">
                <a:solidFill>
                  <a:srgbClr val="569CD6"/>
                </a:solidFill>
              </a:rPr>
              <a:t>name</a:t>
            </a:r>
            <a:r>
              <a:rPr dirty="0">
                <a:solidFill>
                  <a:srgbClr val="D4D4D4"/>
                </a:solidFill>
              </a:rPr>
              <a:t> = </a:t>
            </a:r>
            <a:r>
              <a:rPr dirty="0"/>
              <a:t>"</a:t>
            </a:r>
            <a:r>
              <a:rPr lang="en-US" dirty="0"/>
              <a:t>TAM</a:t>
            </a:r>
            <a:r>
              <a:rPr dirty="0"/>
              <a:t> </a:t>
            </a:r>
            <a:r>
              <a:rPr lang="en-US" dirty="0"/>
              <a:t>PIZZA</a:t>
            </a:r>
            <a:r>
              <a:rPr dirty="0"/>
              <a:t>"</a:t>
            </a:r>
            <a:r>
              <a:rPr lang="en-US" dirty="0">
                <a:solidFill>
                  <a:srgbClr val="D4D4D4"/>
                </a:solidFill>
              </a:rPr>
              <a:t>,</a:t>
            </a:r>
            <a:r>
              <a:rPr dirty="0">
                <a:solidFill>
                  <a:srgbClr val="D4D4D4"/>
                </a:solidFill>
              </a:rPr>
              <a:t> </a:t>
            </a:r>
            <a:r>
              <a:rPr dirty="0">
                <a:solidFill>
                  <a:srgbClr val="569CD6"/>
                </a:solidFill>
              </a:rPr>
              <a:t>email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"</a:t>
            </a:r>
            <a:r>
              <a:rPr lang="en-US" dirty="0"/>
              <a:t>tam@</a:t>
            </a:r>
            <a:r>
              <a:rPr dirty="0"/>
              <a:t>@</a:t>
            </a:r>
            <a:r>
              <a:rPr lang="en-US" dirty="0" err="1"/>
              <a:t>pizza</a:t>
            </a:r>
            <a:r>
              <a:rPr dirty="0" err="1"/>
              <a:t>.ac.uk</a:t>
            </a:r>
            <a:r>
              <a:rPr dirty="0"/>
              <a:t>"</a:t>
            </a:r>
            <a:r>
              <a:rPr dirty="0">
                <a:solidFill>
                  <a:srgbClr val="D4D4D4"/>
                </a:solidFill>
              </a:rPr>
              <a:t>}]</a:t>
            </a:r>
          </a:p>
          <a:p>
            <a:pPr defTabSz="457200">
              <a:defRPr sz="900">
                <a:solidFill>
                  <a:srgbClr val="CE917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569CD6"/>
                </a:solidFill>
              </a:rPr>
              <a:t>license</a:t>
            </a:r>
            <a:r>
              <a:rPr dirty="0">
                <a:solidFill>
                  <a:srgbClr val="D4D4D4"/>
                </a:solidFill>
              </a:rPr>
              <a:t> = {</a:t>
            </a:r>
            <a:r>
              <a:rPr dirty="0">
                <a:solidFill>
                  <a:srgbClr val="569CD6"/>
                </a:solidFill>
              </a:rPr>
              <a:t>file</a:t>
            </a:r>
            <a:r>
              <a:rPr dirty="0">
                <a:solidFill>
                  <a:srgbClr val="D4D4D4"/>
                </a:solidFill>
              </a:rPr>
              <a:t> = </a:t>
            </a:r>
            <a:r>
              <a:rPr dirty="0"/>
              <a:t>"LICENSE"</a:t>
            </a:r>
            <a:r>
              <a:rPr dirty="0">
                <a:solidFill>
                  <a:srgbClr val="D4D4D4"/>
                </a:solidFill>
              </a:rPr>
              <a:t>}</a:t>
            </a:r>
          </a:p>
          <a:p>
            <a:pPr defTabSz="457200">
              <a:defRPr sz="900">
                <a:solidFill>
                  <a:srgbClr val="CE917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569CD6"/>
                </a:solidFill>
              </a:rPr>
              <a:t>readme</a:t>
            </a:r>
            <a:r>
              <a:rPr dirty="0">
                <a:solidFill>
                  <a:srgbClr val="D4D4D4"/>
                </a:solidFill>
              </a:rPr>
              <a:t> = </a:t>
            </a:r>
            <a:r>
              <a:rPr dirty="0"/>
              <a:t>"</a:t>
            </a:r>
            <a:r>
              <a:rPr dirty="0" err="1"/>
              <a:t>README.md</a:t>
            </a:r>
            <a:r>
              <a:rPr dirty="0"/>
              <a:t>"</a:t>
            </a:r>
            <a:endParaRPr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569CD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requires-python</a:t>
            </a:r>
            <a:r>
              <a:rPr dirty="0">
                <a:solidFill>
                  <a:srgbClr val="D4D4D4"/>
                </a:solidFill>
              </a:rPr>
              <a:t> = </a:t>
            </a:r>
            <a:r>
              <a:rPr dirty="0">
                <a:solidFill>
                  <a:srgbClr val="CE9178"/>
                </a:solidFill>
              </a:rPr>
              <a:t>"&gt;=3.</a:t>
            </a:r>
            <a:r>
              <a:rPr lang="en-US" dirty="0">
                <a:solidFill>
                  <a:srgbClr val="CE9178"/>
                </a:solidFill>
              </a:rPr>
              <a:t>12</a:t>
            </a:r>
            <a:r>
              <a:rPr dirty="0">
                <a:solidFill>
                  <a:srgbClr val="CE9178"/>
                </a:solidFill>
              </a:rPr>
              <a:t>"</a:t>
            </a:r>
            <a:endParaRPr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CE917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569CD6"/>
                </a:solidFill>
              </a:rPr>
              <a:t>dependencies</a:t>
            </a:r>
            <a:r>
              <a:rPr dirty="0">
                <a:solidFill>
                  <a:srgbClr val="D4D4D4"/>
                </a:solidFill>
              </a:rPr>
              <a:t> = [</a:t>
            </a:r>
            <a:r>
              <a:rPr dirty="0"/>
              <a:t>"</a:t>
            </a:r>
            <a:r>
              <a:rPr dirty="0" err="1"/>
              <a:t>numpy</a:t>
            </a:r>
            <a:r>
              <a:rPr dirty="0"/>
              <a:t>"</a:t>
            </a:r>
            <a:r>
              <a:rPr dirty="0">
                <a:solidFill>
                  <a:srgbClr val="D4D4D4"/>
                </a:solidFill>
              </a:rPr>
              <a:t>, </a:t>
            </a:r>
            <a:r>
              <a:rPr dirty="0"/>
              <a:t>"matplotlib &gt;= 3.0.0"</a:t>
            </a:r>
            <a:r>
              <a:rPr dirty="0">
                <a:solidFill>
                  <a:srgbClr val="D4D4D4"/>
                </a:solidFill>
              </a:rPr>
              <a:t>, </a:t>
            </a:r>
            <a:r>
              <a:rPr lang="de-DE" dirty="0"/>
              <a:t>"</a:t>
            </a:r>
            <a:r>
              <a:rPr lang="de-DE" dirty="0" err="1"/>
              <a:t>pytest</a:t>
            </a:r>
            <a:r>
              <a:rPr dirty="0"/>
              <a:t>"</a:t>
            </a:r>
            <a:r>
              <a:rPr dirty="0">
                <a:solidFill>
                  <a:srgbClr val="D4D4D4"/>
                </a:solidFill>
              </a:rPr>
              <a:t>]</a:t>
            </a:r>
          </a:p>
          <a:p>
            <a:pPr defTabSz="457200">
              <a:defRPr sz="900">
                <a:solidFill>
                  <a:srgbClr val="D4D4D4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9CDCF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D4D4D4"/>
                </a:solidFill>
              </a:rPr>
              <a:t>[</a:t>
            </a:r>
            <a:r>
              <a:rPr dirty="0"/>
              <a:t>build-system</a:t>
            </a:r>
            <a:r>
              <a:rPr dirty="0">
                <a:solidFill>
                  <a:srgbClr val="D4D4D4"/>
                </a:solidFill>
              </a:rPr>
              <a:t>]</a:t>
            </a:r>
          </a:p>
          <a:p>
            <a:pPr defTabSz="457200">
              <a:defRPr sz="900">
                <a:solidFill>
                  <a:srgbClr val="CE917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569CD6"/>
                </a:solidFill>
              </a:rPr>
              <a:t>requires</a:t>
            </a:r>
            <a:r>
              <a:rPr dirty="0">
                <a:solidFill>
                  <a:srgbClr val="D4D4D4"/>
                </a:solidFill>
              </a:rPr>
              <a:t> = [</a:t>
            </a:r>
            <a:r>
              <a:rPr dirty="0"/>
              <a:t>"</a:t>
            </a:r>
            <a:r>
              <a:rPr dirty="0" err="1"/>
              <a:t>setuptools</a:t>
            </a:r>
            <a:r>
              <a:rPr dirty="0"/>
              <a:t>&gt;=42"</a:t>
            </a:r>
            <a:r>
              <a:rPr lang="en-US" dirty="0"/>
              <a:t>, “wheel”</a:t>
            </a:r>
            <a:r>
              <a:rPr dirty="0">
                <a:solidFill>
                  <a:srgbClr val="D4D4D4"/>
                </a:solidFill>
              </a:rPr>
              <a:t>]</a:t>
            </a:r>
          </a:p>
          <a:p>
            <a:pPr defTabSz="457200">
              <a:defRPr sz="900">
                <a:solidFill>
                  <a:srgbClr val="CE917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569CD6"/>
                </a:solidFill>
              </a:rPr>
              <a:t>build-backend</a:t>
            </a:r>
            <a:r>
              <a:rPr dirty="0">
                <a:solidFill>
                  <a:srgbClr val="D4D4D4"/>
                </a:solidFill>
              </a:rPr>
              <a:t> = </a:t>
            </a:r>
            <a:r>
              <a:rPr dirty="0"/>
              <a:t>"</a:t>
            </a:r>
            <a:r>
              <a:rPr dirty="0" err="1"/>
              <a:t>setuptools.build_meta</a:t>
            </a:r>
            <a:r>
              <a:rPr dirty="0"/>
              <a:t>"</a:t>
            </a:r>
            <a:endParaRPr dirty="0">
              <a:solidFill>
                <a:srgbClr val="D4D4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52080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48D53-BB55-6812-DA83-712B8825E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883DDBC-4293-5897-34B6-FC7C1E65090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21</a:t>
            </a:fld>
            <a:endParaRPr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49D8C84-74F6-31DB-EAD4-14F726B80F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3383904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>
            <a:lvl1pPr defTabSz="832104">
              <a:defRPr sz="3640"/>
            </a:lvl1pPr>
          </a:lstStyle>
          <a:p>
            <a:r>
              <a:t>pyproject.toml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FD5264C-AEB6-A503-D4B5-2E160378959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869150" y="845999"/>
            <a:ext cx="7448019" cy="3775947"/>
          </a:xfrm>
          <a:prstGeom prst="rect">
            <a:avLst/>
          </a:prstGeom>
        </p:spPr>
        <p:txBody>
          <a:bodyPr/>
          <a:lstStyle/>
          <a:p>
            <a:pPr indent="-330192">
              <a:buSzPts val="1400"/>
              <a:defRPr sz="1400"/>
            </a:pPr>
            <a:r>
              <a:rPr dirty="0"/>
              <a:t>The </a:t>
            </a:r>
            <a:r>
              <a:rPr dirty="0" err="1"/>
              <a:t>pyproject.toml</a:t>
            </a:r>
            <a:r>
              <a:rPr dirty="0"/>
              <a:t> file holds static information </a:t>
            </a:r>
            <a:r>
              <a:rPr lang="en-US" dirty="0"/>
              <a:t>(meta data) </a:t>
            </a:r>
            <a:r>
              <a:rPr dirty="0"/>
              <a:t>about the package</a:t>
            </a:r>
          </a:p>
          <a:p>
            <a:pPr indent="-330192">
              <a:buSzPts val="1400"/>
              <a:defRPr sz="1400"/>
            </a:pPr>
            <a:endParaRPr lang="en-US" dirty="0"/>
          </a:p>
          <a:p>
            <a:pPr indent="-330192" hangingPunct="1">
              <a:buSzPts val="1400"/>
              <a:defRPr sz="1400"/>
            </a:pPr>
            <a:r>
              <a:rPr lang="de-DE" sz="1400" b="1" u="sng" dirty="0" err="1"/>
              <a:t>Dependencies</a:t>
            </a:r>
            <a:r>
              <a:rPr lang="de-DE" sz="1400" b="1" u="sng" dirty="0"/>
              <a:t>:</a:t>
            </a:r>
          </a:p>
          <a:p>
            <a:pPr lvl="1" indent="-330192">
              <a:buSzPts val="1400"/>
              <a:defRPr sz="1400"/>
            </a:pPr>
            <a:r>
              <a:rPr lang="de-DE" sz="1400" dirty="0" err="1"/>
              <a:t>Declare</a:t>
            </a:r>
            <a:r>
              <a:rPr lang="de-DE" sz="1400" dirty="0"/>
              <a:t> </a:t>
            </a:r>
            <a:r>
              <a:rPr lang="de-DE" sz="1400" dirty="0" err="1"/>
              <a:t>what</a:t>
            </a:r>
            <a:r>
              <a:rPr lang="de-DE" sz="1400" dirty="0"/>
              <a:t> </a:t>
            </a:r>
            <a:r>
              <a:rPr lang="de-DE" sz="1400" dirty="0" err="1"/>
              <a:t>you</a:t>
            </a:r>
            <a:r>
              <a:rPr lang="de-DE" sz="1400" dirty="0"/>
              <a:t> </a:t>
            </a:r>
            <a:r>
              <a:rPr lang="de-DE" sz="1400" dirty="0" err="1"/>
              <a:t>import</a:t>
            </a:r>
            <a:r>
              <a:rPr lang="de-DE" sz="1400" dirty="0"/>
              <a:t> in </a:t>
            </a:r>
            <a:br>
              <a:rPr lang="de-DE" sz="1400" dirty="0"/>
            </a:br>
            <a:r>
              <a:rPr lang="de-DE" sz="1400" dirty="0" err="1"/>
              <a:t>the</a:t>
            </a:r>
            <a:r>
              <a:rPr lang="de-DE" sz="1400" dirty="0"/>
              <a:t> code </a:t>
            </a:r>
            <a:r>
              <a:rPr lang="de-DE" sz="1400" dirty="0">
                <a:sym typeface="Wingdings" pitchFamily="2" charset="2"/>
              </a:rPr>
              <a:t> </a:t>
            </a:r>
            <a:r>
              <a:rPr lang="de-DE" sz="1400" dirty="0" err="1">
                <a:sym typeface="Wingdings" pitchFamily="2" charset="2"/>
              </a:rPr>
              <a:t>it</a:t>
            </a:r>
            <a:r>
              <a:rPr lang="de-DE" sz="1400" dirty="0">
                <a:sym typeface="Wingdings" pitchFamily="2" charset="2"/>
              </a:rPr>
              <a:t> will not </a:t>
            </a:r>
            <a:r>
              <a:rPr lang="de-DE" sz="1400" dirty="0" err="1">
                <a:sym typeface="Wingdings" pitchFamily="2" charset="2"/>
              </a:rPr>
              <a:t>work</a:t>
            </a:r>
            <a:r>
              <a:rPr lang="de-DE" sz="1400" dirty="0">
                <a:sym typeface="Wingdings" pitchFamily="2" charset="2"/>
              </a:rPr>
              <a:t> </a:t>
            </a:r>
            <a:br>
              <a:rPr lang="de-DE" sz="1400" dirty="0">
                <a:sym typeface="Wingdings" pitchFamily="2" charset="2"/>
              </a:rPr>
            </a:br>
            <a:r>
              <a:rPr lang="de-DE" sz="1400" dirty="0">
                <a:sym typeface="Wingdings" pitchFamily="2" charset="2"/>
              </a:rPr>
              <a:t>in </a:t>
            </a:r>
            <a:r>
              <a:rPr lang="de-DE" sz="1400" dirty="0" err="1">
                <a:sym typeface="Wingdings" pitchFamily="2" charset="2"/>
              </a:rPr>
              <a:t>other</a:t>
            </a:r>
            <a:r>
              <a:rPr lang="de-DE" sz="1400" dirty="0">
                <a:sym typeface="Wingdings" pitchFamily="2" charset="2"/>
              </a:rPr>
              <a:t> </a:t>
            </a:r>
            <a:r>
              <a:rPr lang="de-DE" sz="1400" dirty="0" err="1">
                <a:sym typeface="Wingdings" pitchFamily="2" charset="2"/>
              </a:rPr>
              <a:t>places</a:t>
            </a:r>
            <a:r>
              <a:rPr lang="de-DE" sz="1400" dirty="0">
                <a:sym typeface="Wingdings" pitchFamily="2" charset="2"/>
              </a:rPr>
              <a:t> </a:t>
            </a:r>
            <a:r>
              <a:rPr lang="de-DE" sz="1400" dirty="0" err="1">
                <a:sym typeface="Wingdings" pitchFamily="2" charset="2"/>
              </a:rPr>
              <a:t>otherwise</a:t>
            </a:r>
            <a:r>
              <a:rPr lang="de-DE" sz="1400" dirty="0"/>
              <a:t>! </a:t>
            </a:r>
          </a:p>
          <a:p>
            <a:pPr lvl="1" indent="-330192">
              <a:buSzPts val="1400"/>
              <a:defRPr sz="1400"/>
            </a:pPr>
            <a:r>
              <a:rPr lang="de-DE" dirty="0" err="1">
                <a:latin typeface="Avenir Book"/>
                <a:ea typeface="Avenir Book"/>
                <a:cs typeface="Avenir Book"/>
                <a:sym typeface="Avenir Book"/>
              </a:rPr>
              <a:t>don’t</a:t>
            </a:r>
            <a:r>
              <a:rPr lang="de-DE" dirty="0">
                <a:latin typeface="Avenir Book"/>
                <a:ea typeface="Avenir Book"/>
                <a:cs typeface="Avenir Book"/>
                <a:sym typeface="Avenir Book"/>
              </a:rPr>
              <a:t> just </a:t>
            </a:r>
            <a:r>
              <a:rPr lang="de-DE" dirty="0" err="1">
                <a:latin typeface="Avenir Book"/>
                <a:ea typeface="Avenir Book"/>
                <a:cs typeface="Avenir Book"/>
                <a:sym typeface="Avenir Book"/>
              </a:rPr>
              <a:t>copy</a:t>
            </a:r>
            <a:r>
              <a:rPr lang="de-DE" dirty="0">
                <a:latin typeface="Avenir Book"/>
                <a:ea typeface="Avenir Book"/>
                <a:cs typeface="Avenir Book"/>
                <a:sym typeface="Avenir Book"/>
              </a:rPr>
              <a:t> „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  <a:sym typeface="Avenir Book"/>
              </a:rPr>
              <a:t>pip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  <a:sym typeface="Avenir Book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  <a:sym typeface="Avenir Book"/>
              </a:rPr>
              <a:t>list</a:t>
            </a:r>
            <a:r>
              <a:rPr lang="de-DE" dirty="0">
                <a:latin typeface="Avenir Book"/>
                <a:ea typeface="Avenir Book"/>
                <a:cs typeface="Avenir Book"/>
                <a:sym typeface="Avenir Book"/>
              </a:rPr>
              <a:t>“!</a:t>
            </a:r>
            <a:endParaRPr lang="de-DE" sz="1400" dirty="0"/>
          </a:p>
          <a:p>
            <a:pPr lvl="1" indent="-330192">
              <a:buSzPts val="1400"/>
              <a:defRPr sz="1400"/>
            </a:pPr>
            <a:r>
              <a:rPr lang="de-DE" sz="1400" dirty="0" err="1"/>
              <a:t>Whenever</a:t>
            </a:r>
            <a:r>
              <a:rPr lang="de-DE" sz="1400" dirty="0"/>
              <a:t> </a:t>
            </a:r>
            <a:r>
              <a:rPr lang="de-DE" sz="1400" dirty="0" err="1"/>
              <a:t>you</a:t>
            </a:r>
            <a:r>
              <a:rPr lang="de-DE" sz="1400" dirty="0"/>
              <a:t> </a:t>
            </a:r>
            <a:r>
              <a:rPr lang="de-DE" sz="1400" dirty="0" err="1"/>
              <a:t>add</a:t>
            </a:r>
            <a:r>
              <a:rPr lang="de-DE" sz="1400" dirty="0"/>
              <a:t> a </a:t>
            </a:r>
            <a:r>
              <a:rPr lang="de-DE" sz="1400" dirty="0" err="1"/>
              <a:t>new</a:t>
            </a:r>
            <a:r>
              <a:rPr lang="de-DE" sz="1400" dirty="0"/>
              <a:t> </a:t>
            </a:r>
            <a:br>
              <a:rPr lang="de-DE" sz="1400" dirty="0"/>
            </a:br>
            <a:r>
              <a:rPr lang="de-DE" sz="1400" dirty="0" err="1"/>
              <a:t>package</a:t>
            </a:r>
            <a:r>
              <a:rPr lang="de-DE" sz="1400" dirty="0"/>
              <a:t>, </a:t>
            </a:r>
            <a:r>
              <a:rPr lang="de-DE" sz="1400" dirty="0" err="1"/>
              <a:t>add</a:t>
            </a:r>
            <a:r>
              <a:rPr lang="de-DE" sz="1400" dirty="0"/>
              <a:t> </a:t>
            </a:r>
            <a:r>
              <a:rPr lang="de-DE" sz="1400" dirty="0" err="1"/>
              <a:t>it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br>
              <a:rPr lang="de-DE" sz="1400" dirty="0"/>
            </a:br>
            <a:r>
              <a:rPr lang="de-DE" sz="1400" dirty="0" err="1"/>
              <a:t>requirements</a:t>
            </a:r>
            <a:endParaRPr lang="de-DE" sz="1400" dirty="0"/>
          </a:p>
          <a:p>
            <a:pPr lvl="1" indent="-330192">
              <a:buSzPts val="1400"/>
              <a:defRPr sz="1400"/>
            </a:pPr>
            <a:r>
              <a:rPr lang="de-DE" sz="1400" dirty="0"/>
              <a:t>Can also </a:t>
            </a:r>
            <a:r>
              <a:rPr lang="de-DE" sz="1400" dirty="0" err="1"/>
              <a:t>go</a:t>
            </a:r>
            <a:r>
              <a:rPr lang="de-DE" sz="1400" dirty="0"/>
              <a:t> </a:t>
            </a:r>
            <a:r>
              <a:rPr lang="de-DE" sz="1400" dirty="0" err="1"/>
              <a:t>into</a:t>
            </a:r>
            <a:r>
              <a:rPr lang="de-DE" sz="1400" dirty="0"/>
              <a:t> separate </a:t>
            </a:r>
            <a:br>
              <a:rPr lang="de-DE" sz="1400" dirty="0"/>
            </a:br>
            <a:r>
              <a:rPr lang="de-DE" sz="1400" dirty="0" err="1"/>
              <a:t>requirements.txt</a:t>
            </a:r>
            <a:r>
              <a:rPr lang="de-DE" sz="1400" dirty="0"/>
              <a:t> </a:t>
            </a:r>
            <a:r>
              <a:rPr lang="de-DE" sz="1400" dirty="0" err="1"/>
              <a:t>file</a:t>
            </a: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66A2719-6BF9-8C7D-4A63-0E2EF462AFC8}"/>
              </a:ext>
            </a:extLst>
          </p:cNvPr>
          <p:cNvSpPr/>
          <p:nvPr/>
        </p:nvSpPr>
        <p:spPr>
          <a:xfrm>
            <a:off x="4463751" y="1417588"/>
            <a:ext cx="4150627" cy="1892826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457200">
              <a:defRPr sz="900">
                <a:solidFill>
                  <a:srgbClr val="9CDCF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de-DE" dirty="0">
                <a:solidFill>
                  <a:srgbClr val="D4D4D4"/>
                </a:solidFill>
              </a:rPr>
              <a:t>[</a:t>
            </a:r>
            <a:r>
              <a:rPr lang="de-DE" dirty="0" err="1"/>
              <a:t>project</a:t>
            </a:r>
            <a:r>
              <a:rPr lang="de-DE" dirty="0">
                <a:solidFill>
                  <a:srgbClr val="D4D4D4"/>
                </a:solidFill>
              </a:rPr>
              <a:t>]</a:t>
            </a:r>
          </a:p>
          <a:p>
            <a:pPr defTabSz="457200">
              <a:defRPr sz="900">
                <a:solidFill>
                  <a:srgbClr val="CE917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de-DE" dirty="0" err="1">
                <a:solidFill>
                  <a:srgbClr val="569CD6"/>
                </a:solidFill>
              </a:rPr>
              <a:t>name</a:t>
            </a:r>
            <a:r>
              <a:rPr lang="de-DE" dirty="0">
                <a:solidFill>
                  <a:srgbClr val="D4D4D4"/>
                </a:solidFill>
              </a:rPr>
              <a:t> = </a:t>
            </a:r>
            <a:r>
              <a:rPr lang="de-DE" dirty="0"/>
              <a:t>"</a:t>
            </a:r>
            <a:r>
              <a:rPr lang="de-DE" dirty="0" err="1"/>
              <a:t>italianfood</a:t>
            </a:r>
            <a:r>
              <a:rPr lang="de-DE" dirty="0"/>
              <a:t>"</a:t>
            </a:r>
            <a:endParaRPr lang="de-DE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569CD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de-DE" dirty="0" err="1"/>
              <a:t>version</a:t>
            </a:r>
            <a:r>
              <a:rPr lang="de-DE" dirty="0">
                <a:solidFill>
                  <a:srgbClr val="D4D4D4"/>
                </a:solidFill>
              </a:rPr>
              <a:t> = </a:t>
            </a:r>
            <a:r>
              <a:rPr lang="de-DE" dirty="0">
                <a:solidFill>
                  <a:srgbClr val="CE9178"/>
                </a:solidFill>
              </a:rPr>
              <a:t>"0.1.0"</a:t>
            </a:r>
            <a:endParaRPr lang="de-DE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CE917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de-DE" dirty="0" err="1">
                <a:solidFill>
                  <a:srgbClr val="569CD6"/>
                </a:solidFill>
              </a:rPr>
              <a:t>description</a:t>
            </a:r>
            <a:r>
              <a:rPr lang="de-DE" dirty="0">
                <a:solidFill>
                  <a:srgbClr val="D4D4D4"/>
                </a:solidFill>
              </a:rPr>
              <a:t> = </a:t>
            </a:r>
            <a:r>
              <a:rPr lang="de-DE" dirty="0"/>
              <a:t>"a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an </a:t>
            </a:r>
            <a:r>
              <a:rPr lang="de-DE" dirty="0" err="1"/>
              <a:t>restaurant</a:t>
            </a:r>
            <a:r>
              <a:rPr lang="de-DE" dirty="0"/>
              <a:t>"</a:t>
            </a:r>
            <a:endParaRPr lang="de-DE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CE917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de-DE" dirty="0" err="1">
                <a:solidFill>
                  <a:srgbClr val="569CD6"/>
                </a:solidFill>
              </a:rPr>
              <a:t>authors</a:t>
            </a:r>
            <a:r>
              <a:rPr lang="de-DE" dirty="0">
                <a:solidFill>
                  <a:srgbClr val="D4D4D4"/>
                </a:solidFill>
              </a:rPr>
              <a:t> = [{</a:t>
            </a:r>
            <a:r>
              <a:rPr lang="de-DE" dirty="0" err="1">
                <a:solidFill>
                  <a:srgbClr val="569CD6"/>
                </a:solidFill>
              </a:rPr>
              <a:t>name</a:t>
            </a:r>
            <a:r>
              <a:rPr lang="de-DE" dirty="0">
                <a:solidFill>
                  <a:srgbClr val="D4D4D4"/>
                </a:solidFill>
              </a:rPr>
              <a:t> = </a:t>
            </a:r>
            <a:r>
              <a:rPr lang="de-DE" dirty="0"/>
              <a:t>"A. PIZZA"</a:t>
            </a:r>
            <a:r>
              <a:rPr lang="de-DE" dirty="0">
                <a:solidFill>
                  <a:srgbClr val="D4D4D4"/>
                </a:solidFill>
              </a:rPr>
              <a:t>, </a:t>
            </a:r>
            <a:r>
              <a:rPr lang="de-DE" dirty="0">
                <a:solidFill>
                  <a:srgbClr val="569CD6"/>
                </a:solidFill>
              </a:rPr>
              <a:t>email</a:t>
            </a:r>
            <a:r>
              <a:rPr lang="de-DE" dirty="0">
                <a:solidFill>
                  <a:srgbClr val="D4D4D4"/>
                </a:solidFill>
              </a:rPr>
              <a:t>=</a:t>
            </a:r>
            <a:r>
              <a:rPr lang="de-DE" dirty="0"/>
              <a:t>"</a:t>
            </a:r>
            <a:r>
              <a:rPr lang="de-DE" dirty="0" err="1"/>
              <a:t>tam</a:t>
            </a:r>
            <a:r>
              <a:rPr lang="de-DE" dirty="0"/>
              <a:t>@@</a:t>
            </a:r>
            <a:r>
              <a:rPr lang="de-DE" dirty="0" err="1"/>
              <a:t>pizza.ac.uk</a:t>
            </a:r>
            <a:r>
              <a:rPr lang="de-DE" dirty="0"/>
              <a:t>"</a:t>
            </a:r>
            <a:r>
              <a:rPr lang="de-DE" dirty="0">
                <a:solidFill>
                  <a:srgbClr val="D4D4D4"/>
                </a:solidFill>
              </a:rPr>
              <a:t>}]</a:t>
            </a:r>
          </a:p>
          <a:p>
            <a:pPr defTabSz="457200">
              <a:defRPr sz="900">
                <a:solidFill>
                  <a:srgbClr val="CE917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de-DE" dirty="0" err="1">
                <a:solidFill>
                  <a:srgbClr val="569CD6"/>
                </a:solidFill>
              </a:rPr>
              <a:t>license</a:t>
            </a:r>
            <a:r>
              <a:rPr lang="de-DE" dirty="0">
                <a:solidFill>
                  <a:srgbClr val="D4D4D4"/>
                </a:solidFill>
              </a:rPr>
              <a:t> = {</a:t>
            </a:r>
            <a:r>
              <a:rPr lang="de-DE" dirty="0" err="1">
                <a:solidFill>
                  <a:srgbClr val="569CD6"/>
                </a:solidFill>
              </a:rPr>
              <a:t>file</a:t>
            </a:r>
            <a:r>
              <a:rPr lang="de-DE" dirty="0">
                <a:solidFill>
                  <a:srgbClr val="D4D4D4"/>
                </a:solidFill>
              </a:rPr>
              <a:t> = </a:t>
            </a:r>
            <a:r>
              <a:rPr lang="de-DE" dirty="0"/>
              <a:t>"LICENSE"</a:t>
            </a:r>
            <a:r>
              <a:rPr lang="de-DE" dirty="0">
                <a:solidFill>
                  <a:srgbClr val="D4D4D4"/>
                </a:solidFill>
              </a:rPr>
              <a:t>}</a:t>
            </a:r>
          </a:p>
          <a:p>
            <a:pPr defTabSz="457200">
              <a:defRPr sz="900">
                <a:solidFill>
                  <a:srgbClr val="CE917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de-DE" dirty="0" err="1">
                <a:solidFill>
                  <a:srgbClr val="569CD6"/>
                </a:solidFill>
              </a:rPr>
              <a:t>readme</a:t>
            </a:r>
            <a:r>
              <a:rPr lang="de-DE" dirty="0">
                <a:solidFill>
                  <a:srgbClr val="D4D4D4"/>
                </a:solidFill>
              </a:rPr>
              <a:t> = </a:t>
            </a:r>
            <a:r>
              <a:rPr lang="de-DE" dirty="0"/>
              <a:t>"</a:t>
            </a:r>
            <a:r>
              <a:rPr lang="de-DE" dirty="0" err="1"/>
              <a:t>README.md</a:t>
            </a:r>
            <a:r>
              <a:rPr lang="de-DE" dirty="0"/>
              <a:t>"</a:t>
            </a:r>
            <a:endParaRPr lang="de-DE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569CD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de-DE" dirty="0" err="1"/>
              <a:t>requires-python</a:t>
            </a:r>
            <a:r>
              <a:rPr lang="de-DE" dirty="0">
                <a:solidFill>
                  <a:srgbClr val="D4D4D4"/>
                </a:solidFill>
              </a:rPr>
              <a:t> = </a:t>
            </a:r>
            <a:r>
              <a:rPr lang="de-DE" dirty="0">
                <a:solidFill>
                  <a:srgbClr val="CE9178"/>
                </a:solidFill>
              </a:rPr>
              <a:t>"&gt;=3.12"</a:t>
            </a:r>
            <a:endParaRPr lang="de-DE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CE917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de-DE" dirty="0" err="1">
                <a:solidFill>
                  <a:srgbClr val="569CD6"/>
                </a:solidFill>
              </a:rPr>
              <a:t>dependencies</a:t>
            </a:r>
            <a:r>
              <a:rPr lang="de-DE" dirty="0">
                <a:solidFill>
                  <a:srgbClr val="D4D4D4"/>
                </a:solidFill>
              </a:rPr>
              <a:t> = [</a:t>
            </a:r>
            <a:r>
              <a:rPr lang="de-DE" dirty="0"/>
              <a:t>"</a:t>
            </a:r>
            <a:r>
              <a:rPr lang="de-DE" dirty="0" err="1"/>
              <a:t>numpy</a:t>
            </a:r>
            <a:r>
              <a:rPr lang="de-DE" dirty="0"/>
              <a:t>"</a:t>
            </a:r>
            <a:r>
              <a:rPr lang="de-DE" dirty="0">
                <a:solidFill>
                  <a:srgbClr val="D4D4D4"/>
                </a:solidFill>
              </a:rPr>
              <a:t>, </a:t>
            </a:r>
            <a:r>
              <a:rPr lang="de-DE" dirty="0"/>
              <a:t>"</a:t>
            </a:r>
            <a:r>
              <a:rPr lang="de-DE" dirty="0" err="1"/>
              <a:t>matplotlib</a:t>
            </a:r>
            <a:r>
              <a:rPr lang="de-DE" dirty="0"/>
              <a:t> &gt;= 3.0.0"</a:t>
            </a:r>
            <a:r>
              <a:rPr lang="de-DE" dirty="0">
                <a:solidFill>
                  <a:srgbClr val="D4D4D4"/>
                </a:solidFill>
              </a:rPr>
              <a:t>, </a:t>
            </a:r>
            <a:r>
              <a:rPr lang="de-DE" dirty="0"/>
              <a:t>"</a:t>
            </a:r>
            <a:r>
              <a:rPr lang="de-DE" dirty="0" err="1"/>
              <a:t>pytest</a:t>
            </a:r>
            <a:r>
              <a:rPr lang="de-DE" dirty="0"/>
              <a:t>"</a:t>
            </a:r>
            <a:r>
              <a:rPr lang="de-DE" dirty="0">
                <a:solidFill>
                  <a:srgbClr val="D4D4D4"/>
                </a:solidFill>
              </a:rPr>
              <a:t>]</a:t>
            </a:r>
          </a:p>
          <a:p>
            <a:pPr defTabSz="457200">
              <a:defRPr sz="900">
                <a:solidFill>
                  <a:srgbClr val="D4D4D4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de-DE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9CDCF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de-DE" dirty="0">
                <a:solidFill>
                  <a:srgbClr val="D4D4D4"/>
                </a:solidFill>
              </a:rPr>
              <a:t>[</a:t>
            </a:r>
            <a:r>
              <a:rPr lang="de-DE" dirty="0" err="1"/>
              <a:t>build</a:t>
            </a:r>
            <a:r>
              <a:rPr lang="de-DE" dirty="0"/>
              <a:t>-system</a:t>
            </a:r>
            <a:r>
              <a:rPr lang="de-DE" dirty="0">
                <a:solidFill>
                  <a:srgbClr val="D4D4D4"/>
                </a:solidFill>
              </a:rPr>
              <a:t>]</a:t>
            </a:r>
          </a:p>
          <a:p>
            <a:pPr defTabSz="457200">
              <a:defRPr sz="900">
                <a:solidFill>
                  <a:srgbClr val="CE917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de-DE" dirty="0" err="1">
                <a:solidFill>
                  <a:srgbClr val="569CD6"/>
                </a:solidFill>
              </a:rPr>
              <a:t>requires</a:t>
            </a:r>
            <a:r>
              <a:rPr lang="de-DE" dirty="0">
                <a:solidFill>
                  <a:srgbClr val="D4D4D4"/>
                </a:solidFill>
              </a:rPr>
              <a:t> = [</a:t>
            </a:r>
            <a:r>
              <a:rPr lang="de-DE" dirty="0"/>
              <a:t>"</a:t>
            </a:r>
            <a:r>
              <a:rPr lang="de-DE" dirty="0" err="1"/>
              <a:t>setuptools</a:t>
            </a:r>
            <a:r>
              <a:rPr lang="de-DE" dirty="0"/>
              <a:t>&gt;=42"</a:t>
            </a:r>
            <a:r>
              <a:rPr lang="de-DE" dirty="0">
                <a:solidFill>
                  <a:srgbClr val="D4D4D4"/>
                </a:solidFill>
              </a:rPr>
              <a:t>]</a:t>
            </a:r>
          </a:p>
          <a:p>
            <a:pPr defTabSz="457200">
              <a:defRPr sz="900">
                <a:solidFill>
                  <a:srgbClr val="CE917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de-DE" dirty="0" err="1">
                <a:solidFill>
                  <a:srgbClr val="569CD6"/>
                </a:solidFill>
              </a:rPr>
              <a:t>build</a:t>
            </a:r>
            <a:r>
              <a:rPr lang="de-DE" dirty="0">
                <a:solidFill>
                  <a:srgbClr val="569CD6"/>
                </a:solidFill>
              </a:rPr>
              <a:t>-backend</a:t>
            </a:r>
            <a:r>
              <a:rPr lang="de-DE" dirty="0">
                <a:solidFill>
                  <a:srgbClr val="D4D4D4"/>
                </a:solidFill>
              </a:rPr>
              <a:t> = </a:t>
            </a:r>
            <a:r>
              <a:rPr lang="de-DE" dirty="0"/>
              <a:t>"</a:t>
            </a:r>
            <a:r>
              <a:rPr lang="de-DE" dirty="0" err="1"/>
              <a:t>setuptools.build_meta</a:t>
            </a:r>
            <a:r>
              <a:rPr lang="de-DE" dirty="0"/>
              <a:t>"</a:t>
            </a:r>
            <a:endParaRPr lang="de-DE" dirty="0">
              <a:solidFill>
                <a:srgbClr val="D4D4D4"/>
              </a:solidFill>
            </a:endParaRP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DD5A96F1-ED6F-5AC7-1BEF-C366DADA80E4}"/>
              </a:ext>
            </a:extLst>
          </p:cNvPr>
          <p:cNvSpPr/>
          <p:nvPr/>
        </p:nvSpPr>
        <p:spPr>
          <a:xfrm>
            <a:off x="4362714" y="2512032"/>
            <a:ext cx="4150626" cy="259773"/>
          </a:xfrm>
          <a:prstGeom prst="roundRect">
            <a:avLst/>
          </a:prstGeom>
          <a:noFill/>
          <a:ln w="57150" cap="flat">
            <a:solidFill>
              <a:schemeClr val="accent3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790484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0B097-EBE1-CE1D-8AA7-D68FF404A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6E058EF7-83D7-60B4-81AE-6DD4E7C3D9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49" y="97604"/>
            <a:ext cx="4298752" cy="912373"/>
          </a:xfrm>
          <a:prstGeom prst="rect">
            <a:avLst/>
          </a:prstGeom>
          <a:solidFill>
            <a:srgbClr val="FFFFFF"/>
          </a:solidFill>
        </p:spPr>
        <p:txBody>
          <a:bodyPr anchor="t">
            <a:normAutofit fontScale="90000"/>
          </a:bodyPr>
          <a:lstStyle/>
          <a:p>
            <a:r>
              <a:rPr lang="en-US" dirty="0" err="1"/>
              <a:t>src</a:t>
            </a:r>
            <a:r>
              <a:rPr lang="en-US" dirty="0"/>
              <a:t> and 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endParaRPr dirty="0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431282ED-84A0-67FB-A96A-1D809E960210}"/>
              </a:ext>
            </a:extLst>
          </p:cNvPr>
          <p:cNvSpPr txBox="1"/>
          <p:nvPr/>
        </p:nvSpPr>
        <p:spPr>
          <a:xfrm>
            <a:off x="8274851" y="4444112"/>
            <a:ext cx="391030" cy="411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91424" tIns="91424" rIns="91424" bIns="91424" anchor="ctr">
            <a:spAutoFit/>
          </a:bodyPr>
          <a:lstStyle>
            <a:lvl1pPr algn="r">
              <a:defRPr sz="13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fld id="{86CB4B4D-7CA3-9044-876B-883B54F8677D}" type="slidenum">
              <a:rPr/>
              <a:t>22</a:t>
            </a:fld>
            <a:endParaRPr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649C3CC0-D473-58B6-4255-A74B70BFB0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9149" y="845999"/>
            <a:ext cx="4232239" cy="3598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r>
              <a:rPr lang="de-DE" dirty="0" err="1"/>
              <a:t>src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 err="1"/>
              <a:t>holds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code</a:t>
            </a:r>
          </a:p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__.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/>
              <a:t>designates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.</a:t>
            </a:r>
            <a:r>
              <a:rPr lang="de-DE" dirty="0" err="1"/>
              <a:t>py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pyproject.toml</a:t>
            </a:r>
            <a:endParaRPr lang="de-DE" dirty="0"/>
          </a:p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endParaRPr lang="de-DE" dirty="0"/>
          </a:p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r>
              <a:rPr lang="de-DE" dirty="0" err="1"/>
              <a:t>contents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__</a:t>
            </a:r>
            <a:r>
              <a:rPr lang="de-DE" dirty="0" err="1"/>
              <a:t>init</a:t>
            </a:r>
            <a:r>
              <a:rPr lang="de-DE" dirty="0"/>
              <a:t>__.</a:t>
            </a:r>
            <a:r>
              <a:rPr lang="de-DE" dirty="0" err="1"/>
              <a:t>py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</a:t>
            </a:r>
            <a:endParaRPr lang="de-DE" dirty="0"/>
          </a:p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endParaRPr lang="de-DE" dirty="0"/>
          </a:p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endParaRPr lang="de-DE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D47EAF-9D8A-6FD6-5A78-4D1E64731AA6}"/>
              </a:ext>
            </a:extLst>
          </p:cNvPr>
          <p:cNvSpPr/>
          <p:nvPr/>
        </p:nvSpPr>
        <p:spPr>
          <a:xfrm>
            <a:off x="5332287" y="1875032"/>
            <a:ext cx="3235857" cy="1892826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457200">
              <a:defRPr sz="900">
                <a:solidFill>
                  <a:srgbClr val="9CDCFE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9CDCFE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de-DE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9CDCFE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de-DE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9CDCFE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de-DE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9CDCFE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de-DE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9CDCFE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de-DE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9CDCFE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de-DE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9CDCFE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de-DE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9CDCFE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de-DE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9CDCFE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de-DE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9CDCFE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de-DE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9CDCFE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de-DE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9CDCFE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D4D4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63336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6128F-D9EB-5297-B2C0-24563E994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 Placeholder 2">
            <a:extLst>
              <a:ext uri="{FF2B5EF4-FFF2-40B4-BE49-F238E27FC236}">
                <a16:creationId xmlns:a16="http://schemas.microsoft.com/office/drawing/2014/main" id="{C10E0B6C-AFBF-C82A-1FA1-48B3F0A738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9151" y="845999"/>
            <a:ext cx="7405698" cy="377594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indent="-330192">
              <a:buSzPts val="1700"/>
              <a:defRPr sz="1700"/>
            </a:pPr>
            <a:r>
              <a:rPr lang="en-US" b="1" dirty="0">
                <a:solidFill>
                  <a:schemeClr val="accent1"/>
                </a:solidFill>
              </a:rPr>
              <a:t>The setup steps only take time at the start</a:t>
            </a:r>
          </a:p>
          <a:p>
            <a:pPr lvl="1" indent="-330192">
              <a:buSzPts val="1700"/>
              <a:defRPr sz="1700"/>
            </a:pPr>
            <a:r>
              <a:rPr lang="en-US" dirty="0"/>
              <a:t>Set up the project structure, then never worry about it again</a:t>
            </a:r>
          </a:p>
          <a:p>
            <a:pPr lvl="1" indent="-330192">
              <a:buSzPts val="1700"/>
              <a:defRPr sz="1700"/>
            </a:pPr>
            <a:r>
              <a:rPr lang="en-US" dirty="0"/>
              <a:t>S</a:t>
            </a:r>
            <a:r>
              <a:rPr dirty="0"/>
              <a:t>et your imports</a:t>
            </a:r>
            <a:r>
              <a:rPr lang="en-US" dirty="0"/>
              <a:t>, </a:t>
            </a:r>
            <a:r>
              <a:rPr dirty="0"/>
              <a:t>then never worry about them again</a:t>
            </a:r>
            <a:endParaRPr lang="en-US" dirty="0"/>
          </a:p>
          <a:p>
            <a:pPr lvl="1" indent="-330192">
              <a:buSzPts val="1700"/>
              <a:defRPr sz="1700"/>
            </a:pPr>
            <a:r>
              <a:rPr lang="de-DE" dirty="0"/>
              <a:t>The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like </a:t>
            </a:r>
            <a:r>
              <a:rPr lang="de-DE" dirty="0" err="1"/>
              <a:t>this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become</a:t>
            </a:r>
            <a:r>
              <a:rPr lang="de-DE" dirty="0"/>
              <a:t>. In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solving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.</a:t>
            </a:r>
            <a:endParaRPr dirty="0"/>
          </a:p>
          <a:p>
            <a:pPr indent="-330192">
              <a:buSzPts val="1700"/>
              <a:defRPr sz="1700"/>
            </a:pPr>
            <a:endParaRPr dirty="0"/>
          </a:p>
          <a:p>
            <a:pPr indent="-330192">
              <a:buSzPts val="1700"/>
              <a:defRPr sz="1700"/>
            </a:pPr>
            <a:r>
              <a:rPr lang="en-US" b="1" dirty="0">
                <a:solidFill>
                  <a:schemeClr val="accent1"/>
                </a:solidFill>
              </a:rPr>
              <a:t>You unlock so many abilities with only a little effort</a:t>
            </a:r>
          </a:p>
          <a:p>
            <a:pPr lvl="1" indent="-330192">
              <a:buSzPts val="1700"/>
              <a:defRPr sz="1700"/>
            </a:pPr>
            <a:r>
              <a:rPr lang="en-US" dirty="0"/>
              <a:t>sharing code, publishing, endlessly looking for functions or files, avoiding import errors when moving files, …</a:t>
            </a:r>
          </a:p>
          <a:p>
            <a:pPr lvl="1" indent="-330192">
              <a:buSzPts val="1700"/>
              <a:defRPr sz="1700"/>
            </a:pPr>
            <a:endParaRPr lang="en-US" dirty="0"/>
          </a:p>
          <a:p>
            <a:pPr indent="-330192">
              <a:buSzPts val="1700"/>
              <a:defRPr sz="1700"/>
            </a:pPr>
            <a:r>
              <a:rPr lang="en-US" b="1" dirty="0">
                <a:solidFill>
                  <a:schemeClr val="accent1"/>
                </a:solidFill>
              </a:rPr>
              <a:t>If you continue coding after inside but especially outside academia, this will be the standard you will encounter.</a:t>
            </a:r>
            <a:endParaRPr b="1" dirty="0">
              <a:solidFill>
                <a:schemeClr val="accent1"/>
              </a:solidFill>
            </a:endParaRPr>
          </a:p>
          <a:p>
            <a:pPr indent="-330192">
              <a:buSzPts val="1700"/>
              <a:defRPr sz="1700"/>
            </a:pPr>
            <a:endParaRPr dirty="0"/>
          </a:p>
        </p:txBody>
      </p:sp>
      <p:sp>
        <p:nvSpPr>
          <p:cNvPr id="541" name="Slide Number Placeholder 3">
            <a:extLst>
              <a:ext uri="{FF2B5EF4-FFF2-40B4-BE49-F238E27FC236}">
                <a16:creationId xmlns:a16="http://schemas.microsoft.com/office/drawing/2014/main" id="{353E66DD-05FE-DE9F-45E0-4E92CD2328E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23</a:t>
            </a:fld>
            <a:endParaRPr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551B5D-6066-2E39-03D6-0295C3A9AD85}"/>
              </a:ext>
            </a:extLst>
          </p:cNvPr>
          <p:cNvSpPr txBox="1">
            <a:spLocks/>
          </p:cNvSpPr>
          <p:nvPr/>
        </p:nvSpPr>
        <p:spPr>
          <a:xfrm>
            <a:off x="869152" y="0"/>
            <a:ext cx="4775377" cy="9123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t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9pPr>
          </a:lstStyle>
          <a:p>
            <a:pPr hangingPunct="1"/>
            <a:r>
              <a:rPr lang="en-US" dirty="0"/>
              <a:t>All the advantages</a:t>
            </a:r>
          </a:p>
        </p:txBody>
      </p:sp>
    </p:spTree>
    <p:extLst>
      <p:ext uri="{BB962C8B-B14F-4D97-AF65-F5344CB8AC3E}">
        <p14:creationId xmlns:p14="http://schemas.microsoft.com/office/powerpoint/2010/main" val="379729187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EC32B-C1CD-2E3A-6145-09909CD28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 Placeholder 2">
            <a:extLst>
              <a:ext uri="{FF2B5EF4-FFF2-40B4-BE49-F238E27FC236}">
                <a16:creationId xmlns:a16="http://schemas.microsoft.com/office/drawing/2014/main" id="{8108FC66-B3C1-CD99-460B-15D9B64E2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9151" y="845999"/>
            <a:ext cx="7405698" cy="377594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indent="-330192">
              <a:buSzPts val="1700"/>
              <a:defRPr sz="1700"/>
            </a:pPr>
            <a:r>
              <a:rPr lang="en-US" b="1" dirty="0">
                <a:solidFill>
                  <a:schemeClr val="accent1"/>
                </a:solidFill>
              </a:rPr>
              <a:t>if you have a large repo with messy imports </a:t>
            </a:r>
            <a:r>
              <a:rPr lang="en-US" b="1" dirty="0" err="1">
                <a:solidFill>
                  <a:schemeClr val="accent1"/>
                </a:solidFill>
              </a:rPr>
              <a:t>etc</a:t>
            </a:r>
            <a:r>
              <a:rPr lang="en-US" b="1" dirty="0">
                <a:solidFill>
                  <a:schemeClr val="accent1"/>
                </a:solidFill>
              </a:rPr>
              <a:t> – start from scratch</a:t>
            </a:r>
          </a:p>
          <a:p>
            <a:pPr lvl="1" indent="-330192">
              <a:buSzPts val="1700"/>
              <a:defRPr sz="1700"/>
            </a:pPr>
            <a:r>
              <a:rPr lang="en-US" dirty="0"/>
              <a:t>in a new directory, create the folder structure (with `</a:t>
            </a:r>
            <a:r>
              <a:rPr lang="en-US" dirty="0" err="1"/>
              <a:t>src</a:t>
            </a:r>
            <a:r>
              <a:rPr lang="en-US" dirty="0"/>
              <a:t>`) and create a </a:t>
            </a:r>
            <a:r>
              <a:rPr lang="en-US" dirty="0" err="1"/>
              <a:t>pyproject.toml</a:t>
            </a:r>
            <a:r>
              <a:rPr lang="en-US" dirty="0"/>
              <a:t> file</a:t>
            </a:r>
          </a:p>
          <a:p>
            <a:pPr lvl="1" indent="-330192">
              <a:buSzPts val="1700"/>
              <a:defRPr sz="1700"/>
            </a:pPr>
            <a:r>
              <a:rPr lang="en-US" dirty="0"/>
              <a:t>fill </a:t>
            </a:r>
            <a:r>
              <a:rPr lang="en-US" dirty="0" err="1"/>
              <a:t>pyproject.toml</a:t>
            </a:r>
            <a:r>
              <a:rPr lang="en-US" dirty="0"/>
              <a:t>, run `pip install –e .`</a:t>
            </a:r>
          </a:p>
          <a:p>
            <a:pPr lvl="1" indent="-330192">
              <a:buSzPts val="1700"/>
              <a:defRPr sz="1700"/>
            </a:pPr>
            <a:r>
              <a:rPr lang="en-US" dirty="0"/>
              <a:t>copy over the code function by function</a:t>
            </a:r>
          </a:p>
          <a:p>
            <a:pPr lvl="2" indent="-330192">
              <a:buSzPts val="1700"/>
              <a:defRPr sz="1700"/>
            </a:pPr>
            <a:r>
              <a:rPr lang="en-US" dirty="0"/>
              <a:t>if necessary, make new files modules that structure the repo better</a:t>
            </a:r>
          </a:p>
          <a:p>
            <a:pPr lvl="2" indent="-330192">
              <a:buSzPts val="1700"/>
              <a:defRPr sz="1700"/>
            </a:pPr>
            <a:r>
              <a:rPr lang="en-US" dirty="0"/>
              <a:t>fix the imports</a:t>
            </a:r>
          </a:p>
          <a:p>
            <a:pPr lvl="2" indent="-330192">
              <a:buSzPts val="1700"/>
              <a:defRPr sz="1700"/>
            </a:pPr>
            <a:r>
              <a:rPr lang="en-US" dirty="0"/>
              <a:t>Tip: use one file that runs your project code start to finish and always re-run this until the imports work after copying</a:t>
            </a:r>
            <a:endParaRPr dirty="0"/>
          </a:p>
          <a:p>
            <a:pPr indent="-330192">
              <a:buSzPts val="1700"/>
              <a:defRPr sz="1700"/>
            </a:pPr>
            <a:r>
              <a:rPr lang="en-US" b="1" dirty="0">
                <a:solidFill>
                  <a:schemeClr val="accent1"/>
                </a:solidFill>
              </a:rPr>
              <a:t>if your code is well-structured </a:t>
            </a:r>
          </a:p>
          <a:p>
            <a:pPr lvl="1" indent="-330192">
              <a:buSzPts val="1700"/>
              <a:defRPr sz="1700"/>
            </a:pPr>
            <a:r>
              <a:rPr lang="en-US" dirty="0"/>
              <a:t>add a </a:t>
            </a:r>
            <a:r>
              <a:rPr lang="en-US" dirty="0" err="1"/>
              <a:t>pyproject.toml</a:t>
            </a:r>
            <a:r>
              <a:rPr lang="en-US" dirty="0"/>
              <a:t> file, run `pip install –e .`</a:t>
            </a:r>
          </a:p>
          <a:p>
            <a:pPr lvl="1" indent="-330192">
              <a:buSzPts val="1700"/>
              <a:defRPr sz="1700"/>
            </a:pPr>
            <a:r>
              <a:rPr lang="en-US" dirty="0"/>
              <a:t>make the imports consistent</a:t>
            </a:r>
          </a:p>
        </p:txBody>
      </p:sp>
      <p:sp>
        <p:nvSpPr>
          <p:cNvPr id="541" name="Slide Number Placeholder 3">
            <a:extLst>
              <a:ext uri="{FF2B5EF4-FFF2-40B4-BE49-F238E27FC236}">
                <a16:creationId xmlns:a16="http://schemas.microsoft.com/office/drawing/2014/main" id="{354D82FA-3EE5-F142-C144-59F9A68CBE5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24</a:t>
            </a:fld>
            <a:endParaRPr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C91678-58FE-0E29-4A1C-B1C6A38F36FD}"/>
              </a:ext>
            </a:extLst>
          </p:cNvPr>
          <p:cNvSpPr txBox="1">
            <a:spLocks/>
          </p:cNvSpPr>
          <p:nvPr/>
        </p:nvSpPr>
        <p:spPr>
          <a:xfrm>
            <a:off x="869152" y="0"/>
            <a:ext cx="7405697" cy="9123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t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9pPr>
          </a:lstStyle>
          <a:p>
            <a:pPr hangingPunct="1"/>
            <a:r>
              <a:rPr lang="en-US" dirty="0"/>
              <a:t>Make existing code installable</a:t>
            </a:r>
          </a:p>
        </p:txBody>
      </p:sp>
    </p:spTree>
    <p:extLst>
      <p:ext uri="{BB962C8B-B14F-4D97-AF65-F5344CB8AC3E}">
        <p14:creationId xmlns:p14="http://schemas.microsoft.com/office/powerpoint/2010/main" val="382976295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5BC131-3AA8-1EF3-0ED4-DB05672DA6BF}"/>
              </a:ext>
            </a:extLst>
          </p:cNvPr>
          <p:cNvSpPr txBox="1">
            <a:spLocks/>
          </p:cNvSpPr>
          <p:nvPr/>
        </p:nvSpPr>
        <p:spPr>
          <a:xfrm>
            <a:off x="869151" y="0"/>
            <a:ext cx="2446543" cy="9123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9pPr>
          </a:lstStyle>
          <a:p>
            <a:pPr hangingPunct="1"/>
            <a:r>
              <a:rPr lang="en-US" dirty="0"/>
              <a:t>Our goal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616CC4D-C0E3-2A58-8FFF-530E6F16256E}"/>
              </a:ext>
            </a:extLst>
          </p:cNvPr>
          <p:cNvSpPr txBox="1">
            <a:spLocks/>
          </p:cNvSpPr>
          <p:nvPr/>
        </p:nvSpPr>
        <p:spPr>
          <a:xfrm>
            <a:off x="869151" y="845032"/>
            <a:ext cx="7707721" cy="3753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marL="457189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▪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1pPr>
            <a:lvl2pPr marL="914377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□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2pPr>
            <a:lvl3pPr marL="1371565" marR="0" indent="-317491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□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3pPr>
            <a:lvl4pPr marL="1828754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□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4pPr>
            <a:lvl5pPr marL="2285943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○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5pPr>
            <a:lvl6pPr marL="274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■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6pPr>
            <a:lvl7pPr marL="3200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●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7pPr>
            <a:lvl8pPr marL="3657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○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8pPr>
            <a:lvl9pPr marL="4114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■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342900" indent="-342900" hangingPunct="1">
              <a:buFont typeface="+mj-lt"/>
              <a:buAutoNum type="arabicPeriod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Avenir Heavy"/>
              </a:rPr>
              <a:t>Local importing</a:t>
            </a:r>
          </a:p>
          <a:p>
            <a:pPr marL="457188" lvl="1" indent="0" hangingPunct="1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Wingdings" pitchFamily="2" charset="2"/>
              </a:rPr>
              <a:t></a:t>
            </a: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Avenir Heavy"/>
              </a:rPr>
              <a:t> review and best practices</a:t>
            </a:r>
          </a:p>
          <a:p>
            <a:pPr marL="342900" indent="-342900" hangingPunct="1">
              <a:buFont typeface="+mj-lt"/>
              <a:buAutoNum type="arabicPeriod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ED72D9"/>
                </a:solidFill>
                <a:latin typeface="Avenir Heavy"/>
                <a:ea typeface="Avenir Heavy"/>
                <a:cs typeface="Avenir Heavy"/>
                <a:sym typeface="Avenir Heavy"/>
              </a:rPr>
              <a:t>Packages and editable installations</a:t>
            </a:r>
          </a:p>
          <a:p>
            <a:pPr marL="457188" lvl="1" indent="0" hangingPunct="1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ED72D9"/>
                </a:solidFill>
                <a:latin typeface="Avenir Heavy"/>
                <a:ea typeface="Avenir Heavy"/>
                <a:cs typeface="Avenir Heavy"/>
                <a:sym typeface="Wingdings" pitchFamily="2" charset="2"/>
              </a:rPr>
              <a:t></a:t>
            </a:r>
            <a:r>
              <a:rPr lang="en-US" dirty="0">
                <a:solidFill>
                  <a:srgbClr val="ED72D9"/>
                </a:solidFill>
                <a:latin typeface="Avenir Heavy"/>
                <a:ea typeface="Avenir Heavy"/>
                <a:cs typeface="Avenir Heavy"/>
                <a:sym typeface="Avenir Heavy"/>
              </a:rPr>
              <a:t> avoid importing errors</a:t>
            </a:r>
          </a:p>
          <a:p>
            <a:pPr marL="342900" indent="-342900" hangingPunct="1">
              <a:buFont typeface="+mj-lt"/>
              <a:buAutoNum type="arabicPeriod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rPr>
              <a:t>Repo structure</a:t>
            </a:r>
          </a:p>
          <a:p>
            <a:pPr marL="457188" lvl="1" indent="0" hangingPunct="1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Wingdings" pitchFamily="2" charset="2"/>
              </a:rPr>
              <a:t></a:t>
            </a:r>
            <a:r>
              <a:rPr lang="en-US" dirty="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rPr>
              <a:t> organize folders and files in a standardized way</a:t>
            </a:r>
          </a:p>
          <a:p>
            <a:pPr marL="342900" lvl="0" indent="-342900" hangingPunct="1">
              <a:buFont typeface="+mj-lt"/>
              <a:buAutoNum type="arabicPeriod"/>
              <a:defRPr>
                <a:solidFill>
                  <a:srgbClr val="57A7B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2D6391"/>
                </a:solidFill>
                <a:latin typeface="Avenir Heavy"/>
                <a:sym typeface="Avenir Heavy"/>
              </a:rPr>
              <a:t>Accessibility</a:t>
            </a:r>
          </a:p>
          <a:p>
            <a:pPr marL="457188" lvl="1" indent="0" hangingPunct="1">
              <a:buNone/>
              <a:defRPr>
                <a:solidFill>
                  <a:srgbClr val="57A7B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2D6391"/>
                </a:solidFill>
                <a:latin typeface="Avenir Heavy"/>
                <a:ea typeface="Avenir Heavy"/>
                <a:cs typeface="Avenir Heavy"/>
                <a:sym typeface="Wingdings" pitchFamily="2" charset="2"/>
              </a:rPr>
              <a:t> make code more readable, understandable and usable</a:t>
            </a:r>
            <a:endParaRPr lang="en-US" dirty="0">
              <a:solidFill>
                <a:srgbClr val="57A7B5"/>
              </a:solidFill>
              <a:latin typeface="Avenir Heavy"/>
              <a:ea typeface="Avenir Heavy"/>
              <a:cs typeface="Avenir Heavy"/>
              <a:sym typeface="Avenir Heavy"/>
            </a:endParaRPr>
          </a:p>
          <a:p>
            <a:pPr marL="342900" indent="-342900" hangingPunct="1">
              <a:buFont typeface="+mj-lt"/>
              <a:buAutoNum type="arabicPeriod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8B81D2"/>
                </a:solidFill>
                <a:latin typeface="Avenir Heavy"/>
                <a:ea typeface="Avenir Heavy"/>
                <a:cs typeface="Avenir Heavy"/>
                <a:sym typeface="Avenir Heavy"/>
              </a:rPr>
              <a:t>Environments</a:t>
            </a:r>
          </a:p>
          <a:p>
            <a:pPr marL="742938" lvl="1" indent="-285750" hangingPunct="1">
              <a:buFont typeface="Wingdings" pitchFamily="2" charset="2"/>
              <a:buChar char="à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8B81D2"/>
                </a:solidFill>
                <a:latin typeface="Avenir Heavy"/>
                <a:ea typeface="Avenir Heavy"/>
                <a:cs typeface="Avenir Heavy"/>
                <a:sym typeface="Avenir Heavy"/>
              </a:rPr>
              <a:t>avoid and alleviate package installation problems</a:t>
            </a:r>
          </a:p>
        </p:txBody>
      </p:sp>
      <p:sp>
        <p:nvSpPr>
          <p:cNvPr id="2" name="Pfeil nach rechts 1">
            <a:extLst>
              <a:ext uri="{FF2B5EF4-FFF2-40B4-BE49-F238E27FC236}">
                <a16:creationId xmlns:a16="http://schemas.microsoft.com/office/drawing/2014/main" id="{65638A2A-537C-9D96-B1FF-C5EC50161427}"/>
              </a:ext>
            </a:extLst>
          </p:cNvPr>
          <p:cNvSpPr/>
          <p:nvPr/>
        </p:nvSpPr>
        <p:spPr>
          <a:xfrm rot="9576828">
            <a:off x="3941631" y="1309797"/>
            <a:ext cx="573137" cy="431647"/>
          </a:xfrm>
          <a:prstGeom prst="rightArrow">
            <a:avLst>
              <a:gd name="adj1" fmla="val 28570"/>
              <a:gd name="adj2" fmla="val 50000"/>
            </a:avLst>
          </a:prstGeom>
          <a:solidFill>
            <a:srgbClr val="ED72D9"/>
          </a:solidFill>
          <a:ln w="25400" cap="flat">
            <a:solidFill>
              <a:srgbClr val="ED72D9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6" name="Picture 2" descr="Im Proud Of Myself GIFs - Find &amp; Share on GIPHY">
            <a:extLst>
              <a:ext uri="{FF2B5EF4-FFF2-40B4-BE49-F238E27FC236}">
                <a16:creationId xmlns:a16="http://schemas.microsoft.com/office/drawing/2014/main" id="{16F907C4-1F42-16A9-C835-1EBC56244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452" y="2154374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30390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Title 2"/>
          <p:cNvSpPr txBox="1"/>
          <p:nvPr/>
        </p:nvSpPr>
        <p:spPr>
          <a:xfrm>
            <a:off x="1757197" y="2436323"/>
            <a:ext cx="7137423" cy="615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8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en-US" dirty="0"/>
              <a:t>repo structure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899413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618D7-44F3-93BF-0FBC-CE4DC6B5B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break </a:t>
            </a:r>
            <a:r>
              <a:rPr lang="de-DE" dirty="0" err="1"/>
              <a:t>now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737311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778E3-3FAB-54CF-6F20-B21029A07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lide Number Placeholder 3">
            <a:extLst>
              <a:ext uri="{FF2B5EF4-FFF2-40B4-BE49-F238E27FC236}">
                <a16:creationId xmlns:a16="http://schemas.microsoft.com/office/drawing/2014/main" id="{74D5B657-365C-16E1-4AB6-F324C2125B3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454" name="Title 4">
            <a:extLst>
              <a:ext uri="{FF2B5EF4-FFF2-40B4-BE49-F238E27FC236}">
                <a16:creationId xmlns:a16="http://schemas.microsoft.com/office/drawing/2014/main" id="{AACA3201-5692-2B0A-508A-E6C247AC80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2" y="0"/>
            <a:ext cx="4404118" cy="912373"/>
          </a:xfrm>
          <a:prstGeom prst="rect">
            <a:avLst/>
          </a:prstGeom>
          <a:solidFill>
            <a:srgbClr val="FFFFFF"/>
          </a:solidFill>
        </p:spPr>
        <p:txBody>
          <a:bodyPr anchor="t">
            <a:normAutofit/>
          </a:bodyPr>
          <a:lstStyle/>
          <a:p>
            <a:r>
              <a:rPr lang="en-US" dirty="0"/>
              <a:t>Editable install</a:t>
            </a:r>
            <a:endParaRPr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F1DEB4A-EFFF-C642-D1EB-D7E4AB56E71B}"/>
              </a:ext>
            </a:extLst>
          </p:cNvPr>
          <p:cNvSpPr txBox="1">
            <a:spLocks/>
          </p:cNvSpPr>
          <p:nvPr/>
        </p:nvSpPr>
        <p:spPr>
          <a:xfrm>
            <a:off x="869150" y="846000"/>
            <a:ext cx="7405697" cy="3825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marL="457189" marR="0" indent="-3301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"/>
              <a:buChar char="▪"/>
              <a:tabLst/>
              <a:defRPr sz="16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1pPr>
            <a:lvl2pPr marL="914377" marR="0" indent="-3301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"/>
              <a:buChar char="□"/>
              <a:tabLst/>
              <a:defRPr sz="16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2pPr>
            <a:lvl3pPr marL="1371565" marR="0" indent="-330191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"/>
              <a:buChar char="□"/>
              <a:tabLst/>
              <a:defRPr sz="16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3pPr>
            <a:lvl4pPr marL="1828754" marR="0" indent="-3301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"/>
              <a:buChar char="□"/>
              <a:tabLst/>
              <a:defRPr sz="16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4pPr>
            <a:lvl5pPr marL="2285943" marR="0" indent="-3301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"/>
              <a:buChar char="○"/>
              <a:tabLst/>
              <a:defRPr sz="16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5pPr>
            <a:lvl6pPr marL="274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■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6pPr>
            <a:lvl7pPr marL="3200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●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7pPr>
            <a:lvl8pPr marL="3657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○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8pPr>
            <a:lvl9pPr marL="4114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■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402326" indent="-334255" defTabSz="859536" hangingPunct="1">
              <a:spcBef>
                <a:spcPts val="500"/>
              </a:spcBef>
              <a:buSzPts val="1800"/>
              <a:defRPr sz="1879"/>
            </a:pPr>
            <a:r>
              <a:rPr lang="de-DE" sz="1879" dirty="0">
                <a:latin typeface="Avenir Book" panose="02000503020000020003" pitchFamily="2" charset="0"/>
                <a:ea typeface="Avenir Heavy"/>
                <a:cs typeface="Avenir Heavy"/>
                <a:sym typeface="Avenir Heavy"/>
              </a:rPr>
              <a:t>Code </a:t>
            </a:r>
            <a:r>
              <a:rPr lang="de-DE" sz="1879" dirty="0" err="1">
                <a:latin typeface="Avenir Book" panose="02000503020000020003" pitchFamily="2" charset="0"/>
                <a:ea typeface="Avenir Heavy"/>
                <a:cs typeface="Avenir Heavy"/>
                <a:sym typeface="Avenir Heavy"/>
              </a:rPr>
              <a:t>that</a:t>
            </a:r>
            <a:r>
              <a:rPr lang="de-DE" sz="1879" dirty="0">
                <a:latin typeface="Avenir Book" panose="02000503020000020003" pitchFamily="2" charset="0"/>
                <a:ea typeface="Avenir Heavy"/>
                <a:cs typeface="Avenir Heavy"/>
                <a:sym typeface="Avenir Heavy"/>
              </a:rPr>
              <a:t> </a:t>
            </a:r>
            <a:r>
              <a:rPr lang="de-DE" sz="1879" dirty="0" err="1">
                <a:latin typeface="Avenir Book" panose="02000503020000020003" pitchFamily="2" charset="0"/>
                <a:ea typeface="Avenir Heavy"/>
                <a:cs typeface="Avenir Heavy"/>
                <a:sym typeface="Avenir Heavy"/>
              </a:rPr>
              <a:t>we</a:t>
            </a:r>
            <a:r>
              <a:rPr lang="de-DE" sz="1879" dirty="0">
                <a:latin typeface="Avenir Book" panose="02000503020000020003" pitchFamily="2" charset="0"/>
                <a:ea typeface="Avenir Heavy"/>
                <a:cs typeface="Avenir Heavy"/>
                <a:sym typeface="Avenir Heavy"/>
              </a:rPr>
              <a:t> </a:t>
            </a:r>
            <a:r>
              <a:rPr lang="de-DE" sz="1879" dirty="0" err="1">
                <a:latin typeface="Avenir Book" panose="02000503020000020003" pitchFamily="2" charset="0"/>
                <a:ea typeface="Avenir Heavy"/>
                <a:cs typeface="Avenir Heavy"/>
                <a:sym typeface="Avenir Heavy"/>
              </a:rPr>
              <a:t>can</a:t>
            </a:r>
            <a:r>
              <a:rPr lang="de-DE" sz="1879" dirty="0">
                <a:latin typeface="Avenir Book" panose="02000503020000020003" pitchFamily="2" charset="0"/>
                <a:ea typeface="Avenir Heavy"/>
                <a:cs typeface="Avenir Heavy"/>
                <a:sym typeface="Avenir Heavy"/>
              </a:rPr>
              <a:t> </a:t>
            </a:r>
            <a:r>
              <a:rPr lang="de-DE" sz="1879" dirty="0" err="1">
                <a:latin typeface="Avenir Book" panose="02000503020000020003" pitchFamily="2" charset="0"/>
                <a:ea typeface="Avenir Heavy"/>
                <a:cs typeface="Avenir Heavy"/>
                <a:sym typeface="Avenir Heavy"/>
              </a:rPr>
              <a:t>import</a:t>
            </a:r>
            <a:endParaRPr lang="de-DE" sz="1879" dirty="0">
              <a:latin typeface="Avenir Book" panose="02000503020000020003" pitchFamily="2" charset="0"/>
              <a:ea typeface="Avenir Heavy"/>
              <a:cs typeface="Avenir Heavy"/>
              <a:sym typeface="Avenir Heavy"/>
            </a:endParaRPr>
          </a:p>
          <a:p>
            <a:pPr marL="859514" lvl="1" indent="-334255" defTabSz="859536" hangingPunct="1">
              <a:spcBef>
                <a:spcPts val="500"/>
              </a:spcBef>
              <a:buSzPts val="1800"/>
              <a:defRPr sz="1879"/>
            </a:pPr>
            <a:r>
              <a:rPr lang="de-DE" sz="1879" dirty="0" err="1">
                <a:latin typeface="Avenir Heavy"/>
                <a:ea typeface="Avenir Heavy"/>
                <a:cs typeface="Avenir Heavy"/>
                <a:sym typeface="Avenir Heavy"/>
              </a:rPr>
              <a:t>current</a:t>
            </a:r>
            <a:r>
              <a:rPr lang="de-DE" sz="1879" dirty="0">
                <a:latin typeface="Avenir Heavy"/>
                <a:ea typeface="Avenir Heavy"/>
                <a:cs typeface="Avenir Heavy"/>
                <a:sym typeface="Avenir Heavy"/>
              </a:rPr>
              <a:t> </a:t>
            </a:r>
            <a:r>
              <a:rPr lang="de-DE" sz="1879" dirty="0" err="1">
                <a:latin typeface="Avenir Heavy"/>
                <a:ea typeface="Avenir Heavy"/>
                <a:cs typeface="Avenir Heavy"/>
                <a:sym typeface="Avenir Heavy"/>
              </a:rPr>
              <a:t>directory</a:t>
            </a:r>
            <a:endParaRPr lang="de-DE" sz="1879" dirty="0"/>
          </a:p>
          <a:p>
            <a:pPr marL="859514" lvl="1" indent="-334255" defTabSz="859536" hangingPunct="1">
              <a:spcBef>
                <a:spcPts val="500"/>
              </a:spcBef>
              <a:buSzPts val="1800"/>
              <a:defRPr sz="1879"/>
            </a:pPr>
            <a:r>
              <a:rPr lang="de-DE" sz="1879" dirty="0" err="1">
                <a:latin typeface="Avenir Heavy"/>
                <a:ea typeface="Avenir Heavy"/>
                <a:cs typeface="Avenir Heavy"/>
                <a:sym typeface="Avenir Heavy"/>
              </a:rPr>
              <a:t>core</a:t>
            </a:r>
            <a:r>
              <a:rPr lang="de-DE" sz="1879" dirty="0">
                <a:latin typeface="Avenir Heavy"/>
                <a:ea typeface="Avenir Heavy"/>
                <a:cs typeface="Avenir Heavy"/>
                <a:sym typeface="Avenir Heavy"/>
              </a:rPr>
              <a:t> </a:t>
            </a:r>
            <a:r>
              <a:rPr lang="de-DE" sz="1879" dirty="0" err="1">
                <a:latin typeface="Avenir Heavy"/>
                <a:ea typeface="Avenir Heavy"/>
                <a:cs typeface="Avenir Heavy"/>
                <a:sym typeface="Avenir Heavy"/>
              </a:rPr>
              <a:t>packages</a:t>
            </a:r>
            <a:r>
              <a:rPr lang="de-DE" sz="1879" dirty="0"/>
              <a:t> e.g. time, </a:t>
            </a:r>
            <a:r>
              <a:rPr lang="de-DE" sz="1879" dirty="0" err="1"/>
              <a:t>math</a:t>
            </a:r>
            <a:r>
              <a:rPr lang="de-DE" sz="1879" dirty="0"/>
              <a:t>, </a:t>
            </a:r>
            <a:r>
              <a:rPr lang="de-DE" sz="1879" dirty="0" err="1"/>
              <a:t>os</a:t>
            </a:r>
            <a:r>
              <a:rPr lang="de-DE" sz="1879" dirty="0"/>
              <a:t>, …</a:t>
            </a:r>
          </a:p>
          <a:p>
            <a:pPr marL="859514" lvl="1" indent="-334255" defTabSz="859536" hangingPunct="1">
              <a:spcBef>
                <a:spcPts val="500"/>
              </a:spcBef>
              <a:buSzPts val="1800"/>
              <a:defRPr sz="1879"/>
            </a:pPr>
            <a:r>
              <a:rPr lang="de-DE" sz="1879" dirty="0" err="1">
                <a:latin typeface="Avenir Heavy"/>
                <a:ea typeface="Avenir Heavy"/>
                <a:cs typeface="Avenir Heavy"/>
                <a:sym typeface="Avenir Heavy"/>
              </a:rPr>
              <a:t>installed</a:t>
            </a:r>
            <a:r>
              <a:rPr lang="de-DE" sz="1879" dirty="0">
                <a:latin typeface="Avenir Heavy"/>
                <a:ea typeface="Avenir Heavy"/>
                <a:cs typeface="Avenir Heavy"/>
                <a:sym typeface="Avenir Heavy"/>
              </a:rPr>
              <a:t> </a:t>
            </a:r>
            <a:r>
              <a:rPr lang="de-DE" sz="1879" dirty="0" err="1">
                <a:latin typeface="Avenir Heavy"/>
                <a:ea typeface="Avenir Heavy"/>
                <a:cs typeface="Avenir Heavy"/>
                <a:sym typeface="Avenir Heavy"/>
              </a:rPr>
              <a:t>packages</a:t>
            </a:r>
            <a:r>
              <a:rPr lang="de-DE" sz="1879" dirty="0"/>
              <a:t> </a:t>
            </a:r>
            <a:br>
              <a:rPr lang="de-DE" sz="1879" dirty="0"/>
            </a:br>
            <a:r>
              <a:rPr lang="de-DE" sz="1879" dirty="0"/>
              <a:t>e.g. </a:t>
            </a:r>
            <a:r>
              <a:rPr lang="de-DE" sz="1879" dirty="0" err="1"/>
              <a:t>numpy</a:t>
            </a:r>
            <a:r>
              <a:rPr lang="de-DE" sz="1879" dirty="0"/>
              <a:t>, </a:t>
            </a:r>
            <a:r>
              <a:rPr lang="de-DE" sz="1879" dirty="0" err="1"/>
              <a:t>scipy</a:t>
            </a:r>
            <a:r>
              <a:rPr lang="de-DE" sz="1879" dirty="0"/>
              <a:t>, … </a:t>
            </a:r>
            <a:r>
              <a:rPr lang="de-DE" sz="1879" dirty="0" err="1"/>
              <a:t>installed</a:t>
            </a:r>
            <a:r>
              <a:rPr lang="de-DE" sz="1879" dirty="0"/>
              <a:t> via </a:t>
            </a:r>
            <a:r>
              <a:rPr lang="de-DE" sz="1879" dirty="0" err="1"/>
              <a:t>pip</a:t>
            </a:r>
            <a:r>
              <a:rPr lang="de-DE" sz="1879" dirty="0"/>
              <a:t> / </a:t>
            </a:r>
            <a:r>
              <a:rPr lang="de-DE" sz="1879" dirty="0" err="1"/>
              <a:t>conda</a:t>
            </a:r>
            <a:r>
              <a:rPr lang="de-DE" sz="1879" dirty="0"/>
              <a:t> / …</a:t>
            </a:r>
            <a:br>
              <a:rPr lang="de-DE" sz="1879" dirty="0"/>
            </a:br>
            <a:r>
              <a:rPr lang="de-DE" sz="1879" dirty="0"/>
              <a:t>(</a:t>
            </a:r>
            <a:r>
              <a:rPr lang="de-DE" sz="1879" dirty="0" err="1"/>
              <a:t>saved</a:t>
            </a:r>
            <a:r>
              <a:rPr lang="de-DE" sz="1879" dirty="0"/>
              <a:t> in </a:t>
            </a:r>
            <a:r>
              <a:rPr lang="de-DE" sz="1879" dirty="0" err="1"/>
              <a:t>system</a:t>
            </a:r>
            <a:r>
              <a:rPr lang="de-DE" sz="1879" dirty="0"/>
              <a:t> </a:t>
            </a:r>
            <a:r>
              <a:rPr lang="de-DE" sz="1879" dirty="0" err="1"/>
              <a:t>location</a:t>
            </a:r>
            <a:r>
              <a:rPr lang="de-DE" sz="1879" dirty="0"/>
              <a:t> </a:t>
            </a:r>
            <a:r>
              <a:rPr lang="de-DE" sz="1400" dirty="0"/>
              <a:t>e.g. /</a:t>
            </a:r>
            <a:r>
              <a:rPr lang="de-DE" sz="1400" dirty="0" err="1"/>
              <a:t>usr</a:t>
            </a:r>
            <a:r>
              <a:rPr lang="de-DE" sz="1400" dirty="0"/>
              <a:t>/lib64/python3.11/site-</a:t>
            </a:r>
            <a:r>
              <a:rPr lang="de-DE" sz="1400" dirty="0" err="1"/>
              <a:t>packages</a:t>
            </a:r>
            <a:r>
              <a:rPr lang="de-DE" sz="1400" dirty="0"/>
              <a:t>/</a:t>
            </a:r>
            <a:br>
              <a:rPr lang="de-DE" sz="1879" dirty="0"/>
            </a:br>
            <a:r>
              <a:rPr lang="de-DE" sz="1879" dirty="0"/>
              <a:t>on </a:t>
            </a:r>
            <a:r>
              <a:rPr lang="de-DE" sz="1879" dirty="0" err="1"/>
              <a:t>Pythonpath</a:t>
            </a:r>
            <a:r>
              <a:rPr lang="de-DE" sz="1879" dirty="0"/>
              <a:t> =&gt; Python </a:t>
            </a:r>
            <a:r>
              <a:rPr lang="de-DE" sz="1879" dirty="0" err="1"/>
              <a:t>can</a:t>
            </a:r>
            <a:r>
              <a:rPr lang="de-DE" sz="1879" dirty="0"/>
              <a:t> find </a:t>
            </a:r>
            <a:r>
              <a:rPr lang="de-DE" sz="1879" dirty="0" err="1"/>
              <a:t>it</a:t>
            </a:r>
            <a:r>
              <a:rPr lang="de-DE" sz="1879" dirty="0"/>
              <a:t>)</a:t>
            </a:r>
          </a:p>
          <a:p>
            <a:pPr marL="859514" lvl="1" indent="-334255" defTabSz="859536" hangingPunct="1">
              <a:spcBef>
                <a:spcPts val="500"/>
              </a:spcBef>
              <a:buSzPts val="1800"/>
              <a:buFont typeface="Helvetica"/>
              <a:buChar char="▪"/>
              <a:defRPr sz="1879"/>
            </a:pPr>
            <a:endParaRPr lang="de-DE" sz="1879" dirty="0"/>
          </a:p>
          <a:p>
            <a:pPr marL="859514" lvl="1" indent="-334255" defTabSz="859536" hangingPunct="1">
              <a:spcBef>
                <a:spcPts val="500"/>
              </a:spcBef>
              <a:buSzPts val="1800"/>
              <a:buFont typeface="Helvetica"/>
              <a:buChar char="▪"/>
              <a:defRPr sz="1879"/>
            </a:pPr>
            <a:r>
              <a:rPr lang="de-DE" sz="1879" b="1" dirty="0" err="1">
                <a:solidFill>
                  <a:srgbClr val="0070C0"/>
                </a:solidFill>
              </a:rPr>
              <a:t>editable</a:t>
            </a:r>
            <a:r>
              <a:rPr lang="de-DE" sz="1879" b="1" dirty="0">
                <a:solidFill>
                  <a:srgbClr val="0070C0"/>
                </a:solidFill>
              </a:rPr>
              <a:t> </a:t>
            </a:r>
            <a:r>
              <a:rPr lang="de-DE" sz="1879" b="1" dirty="0" err="1">
                <a:solidFill>
                  <a:srgbClr val="0070C0"/>
                </a:solidFill>
              </a:rPr>
              <a:t>installation</a:t>
            </a:r>
            <a:r>
              <a:rPr lang="de-DE" sz="1879" b="1" dirty="0">
                <a:solidFill>
                  <a:srgbClr val="0070C0"/>
                </a:solidFill>
              </a:rPr>
              <a:t> = </a:t>
            </a:r>
            <a:r>
              <a:rPr lang="de-DE" sz="1879" b="1" dirty="0" err="1">
                <a:solidFill>
                  <a:srgbClr val="0070C0"/>
                </a:solidFill>
              </a:rPr>
              <a:t>our</a:t>
            </a:r>
            <a:r>
              <a:rPr lang="de-DE" sz="1879" b="1" dirty="0">
                <a:solidFill>
                  <a:srgbClr val="0070C0"/>
                </a:solidFill>
              </a:rPr>
              <a:t> </a:t>
            </a:r>
            <a:r>
              <a:rPr lang="de-DE" sz="1879" b="1" dirty="0" err="1">
                <a:solidFill>
                  <a:srgbClr val="0070C0"/>
                </a:solidFill>
              </a:rPr>
              <a:t>project</a:t>
            </a:r>
            <a:r>
              <a:rPr lang="de-DE" sz="1879" b="1" dirty="0">
                <a:solidFill>
                  <a:srgbClr val="0070C0"/>
                </a:solidFill>
              </a:rPr>
              <a:t> </a:t>
            </a:r>
            <a:r>
              <a:rPr lang="de-DE" sz="1879" b="1" dirty="0" err="1">
                <a:solidFill>
                  <a:srgbClr val="0070C0"/>
                </a:solidFill>
              </a:rPr>
              <a:t>is</a:t>
            </a:r>
            <a:r>
              <a:rPr lang="de-DE" sz="1879" b="1" dirty="0">
                <a:solidFill>
                  <a:srgbClr val="0070C0"/>
                </a:solidFill>
              </a:rPr>
              <a:t> in </a:t>
            </a:r>
            <a:r>
              <a:rPr lang="de-DE" sz="1879" b="1" dirty="0" err="1">
                <a:solidFill>
                  <a:srgbClr val="0070C0"/>
                </a:solidFill>
              </a:rPr>
              <a:t>the</a:t>
            </a:r>
            <a:r>
              <a:rPr lang="de-DE" sz="1879" b="1" dirty="0">
                <a:solidFill>
                  <a:srgbClr val="0070C0"/>
                </a:solidFill>
              </a:rPr>
              <a:t> </a:t>
            </a:r>
            <a:r>
              <a:rPr lang="de-DE" sz="1879" b="1" dirty="0" err="1">
                <a:solidFill>
                  <a:srgbClr val="0070C0"/>
                </a:solidFill>
              </a:rPr>
              <a:t>current</a:t>
            </a:r>
            <a:r>
              <a:rPr lang="de-DE" sz="1879" b="1" dirty="0">
                <a:solidFill>
                  <a:srgbClr val="0070C0"/>
                </a:solidFill>
              </a:rPr>
              <a:t> </a:t>
            </a:r>
            <a:r>
              <a:rPr lang="de-DE" sz="1879" b="1" dirty="0" err="1">
                <a:solidFill>
                  <a:srgbClr val="0070C0"/>
                </a:solidFill>
              </a:rPr>
              <a:t>directory</a:t>
            </a:r>
            <a:r>
              <a:rPr lang="de-DE" sz="1879" b="1" dirty="0">
                <a:solidFill>
                  <a:srgbClr val="0070C0"/>
                </a:solidFill>
              </a:rPr>
              <a:t>, but </a:t>
            </a:r>
            <a:r>
              <a:rPr lang="de-DE" sz="1879" b="1" dirty="0" err="1">
                <a:solidFill>
                  <a:srgbClr val="0070C0"/>
                </a:solidFill>
              </a:rPr>
              <a:t>we</a:t>
            </a:r>
            <a:r>
              <a:rPr lang="de-DE" sz="1879" b="1" dirty="0">
                <a:solidFill>
                  <a:srgbClr val="0070C0"/>
                </a:solidFill>
              </a:rPr>
              <a:t> </a:t>
            </a:r>
            <a:r>
              <a:rPr lang="de-DE" sz="1879" b="1" dirty="0" err="1">
                <a:solidFill>
                  <a:srgbClr val="0070C0"/>
                </a:solidFill>
              </a:rPr>
              <a:t>install</a:t>
            </a:r>
            <a:r>
              <a:rPr lang="de-DE" sz="1879" b="1" dirty="0">
                <a:solidFill>
                  <a:srgbClr val="0070C0"/>
                </a:solidFill>
              </a:rPr>
              <a:t> </a:t>
            </a:r>
            <a:r>
              <a:rPr lang="de-DE" sz="1879" b="1" dirty="0" err="1">
                <a:solidFill>
                  <a:srgbClr val="0070C0"/>
                </a:solidFill>
              </a:rPr>
              <a:t>it</a:t>
            </a:r>
            <a:r>
              <a:rPr lang="de-DE" sz="1879" b="1" dirty="0">
                <a:solidFill>
                  <a:srgbClr val="0070C0"/>
                </a:solidFill>
              </a:rPr>
              <a:t> </a:t>
            </a:r>
            <a:r>
              <a:rPr lang="de-DE" sz="1879" b="1" dirty="0" err="1">
                <a:solidFill>
                  <a:srgbClr val="0070C0"/>
                </a:solidFill>
              </a:rPr>
              <a:t>as</a:t>
            </a:r>
            <a:r>
              <a:rPr lang="de-DE" sz="1879" b="1" dirty="0">
                <a:solidFill>
                  <a:srgbClr val="0070C0"/>
                </a:solidFill>
              </a:rPr>
              <a:t> </a:t>
            </a:r>
            <a:r>
              <a:rPr lang="de-DE" sz="1879" b="1" dirty="0" err="1">
                <a:solidFill>
                  <a:srgbClr val="0070C0"/>
                </a:solidFill>
              </a:rPr>
              <a:t>we</a:t>
            </a:r>
            <a:r>
              <a:rPr lang="de-DE" sz="1879" b="1" dirty="0">
                <a:solidFill>
                  <a:srgbClr val="0070C0"/>
                </a:solidFill>
              </a:rPr>
              <a:t> </a:t>
            </a:r>
            <a:r>
              <a:rPr lang="de-DE" sz="1879" b="1" dirty="0" err="1">
                <a:solidFill>
                  <a:srgbClr val="0070C0"/>
                </a:solidFill>
              </a:rPr>
              <a:t>would</a:t>
            </a:r>
            <a:r>
              <a:rPr lang="de-DE" sz="1879" b="1" dirty="0">
                <a:solidFill>
                  <a:srgbClr val="0070C0"/>
                </a:solidFill>
              </a:rPr>
              <a:t> </a:t>
            </a:r>
            <a:r>
              <a:rPr lang="de-DE" sz="1879" b="1" dirty="0" err="1">
                <a:solidFill>
                  <a:srgbClr val="0070C0"/>
                </a:solidFill>
              </a:rPr>
              <a:t>any</a:t>
            </a:r>
            <a:r>
              <a:rPr lang="de-DE" sz="1879" b="1" dirty="0">
                <a:solidFill>
                  <a:srgbClr val="0070C0"/>
                </a:solidFill>
              </a:rPr>
              <a:t> </a:t>
            </a:r>
            <a:r>
              <a:rPr lang="de-DE" sz="1879" b="1" dirty="0" err="1">
                <a:solidFill>
                  <a:srgbClr val="0070C0"/>
                </a:solidFill>
              </a:rPr>
              <a:t>other</a:t>
            </a:r>
            <a:r>
              <a:rPr lang="de-DE" sz="1879" b="1" dirty="0">
                <a:solidFill>
                  <a:srgbClr val="0070C0"/>
                </a:solidFill>
              </a:rPr>
              <a:t> </a:t>
            </a:r>
            <a:r>
              <a:rPr lang="de-DE" sz="1879" b="1" dirty="0" err="1">
                <a:solidFill>
                  <a:srgbClr val="0070C0"/>
                </a:solidFill>
              </a:rPr>
              <a:t>package</a:t>
            </a:r>
            <a:endParaRPr lang="de-DE" b="1" dirty="0">
              <a:solidFill>
                <a:srgbClr val="0070C0"/>
              </a:solidFill>
            </a:endParaRPr>
          </a:p>
          <a:p>
            <a:pPr marL="0" indent="0" hangingPunct="1">
              <a:buClrTx/>
              <a:buSzTx/>
              <a:buFontTx/>
              <a:buNone/>
            </a:pPr>
            <a:endParaRPr lang="de-DE" dirty="0"/>
          </a:p>
        </p:txBody>
      </p:sp>
      <p:sp>
        <p:nvSpPr>
          <p:cNvPr id="10" name="Bogen 9">
            <a:extLst>
              <a:ext uri="{FF2B5EF4-FFF2-40B4-BE49-F238E27FC236}">
                <a16:creationId xmlns:a16="http://schemas.microsoft.com/office/drawing/2014/main" id="{5355C6C9-360B-CC1E-6793-31876FDA3F22}"/>
              </a:ext>
            </a:extLst>
          </p:cNvPr>
          <p:cNvSpPr/>
          <p:nvPr/>
        </p:nvSpPr>
        <p:spPr>
          <a:xfrm rot="10800000">
            <a:off x="869147" y="1437505"/>
            <a:ext cx="838465" cy="2187043"/>
          </a:xfrm>
          <a:prstGeom prst="arc">
            <a:avLst>
              <a:gd name="adj1" fmla="val 16192875"/>
              <a:gd name="adj2" fmla="val 5568790"/>
            </a:avLst>
          </a:prstGeom>
          <a:noFill/>
          <a:ln w="25400" cap="flat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Bogen 10">
            <a:extLst>
              <a:ext uri="{FF2B5EF4-FFF2-40B4-BE49-F238E27FC236}">
                <a16:creationId xmlns:a16="http://schemas.microsoft.com/office/drawing/2014/main" id="{510ABD81-107F-A08B-3105-F8294EB5A445}"/>
              </a:ext>
            </a:extLst>
          </p:cNvPr>
          <p:cNvSpPr/>
          <p:nvPr/>
        </p:nvSpPr>
        <p:spPr>
          <a:xfrm rot="10800000">
            <a:off x="1065613" y="2115238"/>
            <a:ext cx="838465" cy="1509308"/>
          </a:xfrm>
          <a:prstGeom prst="arc">
            <a:avLst>
              <a:gd name="adj1" fmla="val 16192875"/>
              <a:gd name="adj2" fmla="val 5162764"/>
            </a:avLst>
          </a:prstGeom>
          <a:noFill/>
          <a:ln w="25400" cap="flat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942912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 Placeholder 1"/>
          <p:cNvSpPr txBox="1">
            <a:spLocks noGrp="1"/>
          </p:cNvSpPr>
          <p:nvPr>
            <p:ph type="body" idx="1"/>
          </p:nvPr>
        </p:nvSpPr>
        <p:spPr>
          <a:xfrm>
            <a:off x="869150" y="846000"/>
            <a:ext cx="7405697" cy="3295294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br>
              <a:rPr dirty="0"/>
            </a:br>
            <a:r>
              <a:rPr dirty="0"/>
              <a:t>—&gt; </a:t>
            </a:r>
            <a:r>
              <a:rPr lang="en-US" dirty="0"/>
              <a:t>An editable installation</a:t>
            </a:r>
            <a:r>
              <a:rPr dirty="0"/>
              <a:t> lets you use your own code as any other package you installed</a:t>
            </a:r>
          </a:p>
          <a:p>
            <a:pPr marL="0" indent="126996">
              <a:buSzTx/>
              <a:buNone/>
            </a:pPr>
            <a:r>
              <a:rPr dirty="0"/>
              <a:t>Advantages:</a:t>
            </a:r>
          </a:p>
          <a:p>
            <a:pPr marL="469896" indent="-342900">
              <a:buFontTx/>
              <a:buAutoNum type="arabicPeriod"/>
            </a:pPr>
            <a:r>
              <a:rPr dirty="0"/>
              <a:t>you can </a:t>
            </a:r>
            <a:r>
              <a:rPr dirty="0">
                <a:latin typeface="Avenir Heavy"/>
                <a:ea typeface="Avenir Heavy"/>
                <a:cs typeface="Avenir Heavy"/>
                <a:sym typeface="Avenir Heavy"/>
              </a:rPr>
              <a:t>import</a:t>
            </a:r>
            <a:r>
              <a:rPr dirty="0"/>
              <a:t> the objects in the package </a:t>
            </a:r>
            <a:r>
              <a:rPr dirty="0">
                <a:latin typeface="Avenir Heavy"/>
                <a:ea typeface="Avenir Heavy"/>
                <a:cs typeface="Avenir Heavy"/>
                <a:sym typeface="Avenir Heavy"/>
              </a:rPr>
              <a:t>from any directory </a:t>
            </a:r>
            <a:br>
              <a:rPr dirty="0">
                <a:latin typeface="Avenir Heavy"/>
                <a:ea typeface="Avenir Heavy"/>
                <a:cs typeface="Avenir Heavy"/>
                <a:sym typeface="Avenir Heavy"/>
              </a:rPr>
            </a:br>
            <a:r>
              <a:rPr dirty="0"/>
              <a:t>(no longer bound to the directory which contains the package)</a:t>
            </a:r>
          </a:p>
          <a:p>
            <a:pPr marL="469896" indent="-342900">
              <a:buFontTx/>
              <a:buAutoNum type="arabicPeriod"/>
            </a:pPr>
            <a:r>
              <a:rPr dirty="0"/>
              <a:t>at the same time you can keep your project in your current directory</a:t>
            </a:r>
            <a:r>
              <a:rPr lang="en-US" dirty="0"/>
              <a:t> and all changes are immediately available (no re-install required)</a:t>
            </a:r>
            <a:endParaRPr dirty="0"/>
          </a:p>
          <a:p>
            <a:pPr marL="469896" indent="-342900">
              <a:buFontTx/>
              <a:buAutoNum type="arabicPeriod"/>
            </a:pPr>
            <a:r>
              <a:rPr dirty="0"/>
              <a:t>you use your code as someone else would use it, which forces you to write it in a more usable way</a:t>
            </a:r>
          </a:p>
        </p:txBody>
      </p:sp>
      <p:sp>
        <p:nvSpPr>
          <p:cNvPr id="45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454" name="Title 4"/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5063299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t>Pip editable install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itle 1"/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6367991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t>Pip editable installation</a:t>
            </a:r>
          </a:p>
        </p:txBody>
      </p:sp>
      <p:sp>
        <p:nvSpPr>
          <p:cNvPr id="40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410" name="Text Placeholder 1"/>
          <p:cNvSpPr txBox="1">
            <a:spLocks noGrp="1"/>
          </p:cNvSpPr>
          <p:nvPr>
            <p:ph type="body" idx="1"/>
          </p:nvPr>
        </p:nvSpPr>
        <p:spPr>
          <a:xfrm>
            <a:off x="869150" y="845999"/>
            <a:ext cx="7527874" cy="3598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r>
              <a:rPr lang="de-DE" dirty="0" err="1">
                <a:latin typeface="Avenir Book" panose="02000503020000020003" pitchFamily="2" charset="0"/>
                <a:ea typeface="Courier"/>
                <a:cs typeface="Courier"/>
                <a:sym typeface="Courier"/>
              </a:rPr>
              <a:t>Navigate</a:t>
            </a:r>
            <a:r>
              <a:rPr lang="de-DE" dirty="0">
                <a:latin typeface="Avenir Book" panose="02000503020000020003" pitchFamily="2" charset="0"/>
                <a:ea typeface="Courier"/>
                <a:cs typeface="Courier"/>
                <a:sym typeface="Courier"/>
              </a:rPr>
              <a:t> </a:t>
            </a:r>
            <a:r>
              <a:rPr lang="de-DE" dirty="0" err="1">
                <a:latin typeface="Avenir Book" panose="02000503020000020003" pitchFamily="2" charset="0"/>
                <a:ea typeface="Courier"/>
                <a:cs typeface="Courier"/>
                <a:sym typeface="Courier"/>
              </a:rPr>
              <a:t>into</a:t>
            </a:r>
            <a:r>
              <a:rPr lang="de-DE" dirty="0">
                <a:latin typeface="Avenir Book" panose="02000503020000020003" pitchFamily="2" charset="0"/>
                <a:ea typeface="Courier"/>
                <a:cs typeface="Courier"/>
                <a:sym typeface="Courier"/>
              </a:rPr>
              <a:t> </a:t>
            </a:r>
            <a:r>
              <a:rPr lang="de-DE" dirty="0" err="1">
                <a:latin typeface="Avenir Book" panose="02000503020000020003" pitchFamily="2" charset="0"/>
                <a:ea typeface="Courier"/>
                <a:cs typeface="Courier"/>
                <a:sym typeface="Courier"/>
              </a:rPr>
              <a:t>the</a:t>
            </a:r>
            <a:r>
              <a:rPr lang="de-DE" dirty="0">
                <a:latin typeface="Avenir Book" panose="02000503020000020003" pitchFamily="2" charset="0"/>
                <a:ea typeface="Courier"/>
                <a:cs typeface="Courier"/>
                <a:sym typeface="Courier"/>
              </a:rPr>
              <a:t> </a:t>
            </a:r>
            <a:r>
              <a:rPr lang="en-US" b="1" dirty="0">
                <a:latin typeface="Avenir Book" panose="02000503020000020003" pitchFamily="2" charset="0"/>
                <a:ea typeface="Courier"/>
                <a:cs typeface="Courier"/>
                <a:sym typeface="Courier"/>
              </a:rPr>
              <a:t>2025-TAM-retreat/ODD </a:t>
            </a:r>
            <a:r>
              <a:rPr lang="en-US" dirty="0">
                <a:latin typeface="Avenir Book" panose="02000503020000020003" pitchFamily="2" charset="0"/>
                <a:ea typeface="Courier"/>
                <a:cs typeface="Courier"/>
                <a:sym typeface="Courier"/>
              </a:rPr>
              <a:t>folder (Terminal)</a:t>
            </a:r>
          </a:p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r>
              <a:rPr lang="en-US" dirty="0">
                <a:latin typeface="Avenir Book" panose="02000503020000020003" pitchFamily="2" charset="0"/>
                <a:ea typeface="Courier"/>
                <a:cs typeface="Courier"/>
                <a:sym typeface="Courier"/>
              </a:rPr>
              <a:t>Run </a:t>
            </a:r>
            <a:r>
              <a:rPr lang="de-DE" b="1" dirty="0" err="1">
                <a:highlight>
                  <a:srgbClr val="C0C0C0"/>
                </a:highlight>
                <a:latin typeface="Courier"/>
                <a:ea typeface="Courier"/>
                <a:cs typeface="Courier"/>
                <a:sym typeface="Courier"/>
              </a:rPr>
              <a:t>pip</a:t>
            </a:r>
            <a:r>
              <a:rPr lang="de-DE" b="1" dirty="0">
                <a:highlight>
                  <a:srgbClr val="C0C0C0"/>
                </a:highlight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de-DE" b="1" dirty="0" err="1">
                <a:highlight>
                  <a:srgbClr val="C0C0C0"/>
                </a:highlight>
                <a:latin typeface="Courier"/>
                <a:ea typeface="Courier"/>
                <a:cs typeface="Courier"/>
                <a:sym typeface="Courier"/>
              </a:rPr>
              <a:t>list</a:t>
            </a:r>
            <a:r>
              <a:rPr lang="de-DE" dirty="0"/>
              <a:t>. </a:t>
            </a:r>
            <a:r>
              <a:rPr lang="de-DE" dirty="0" err="1"/>
              <a:t>What</a:t>
            </a:r>
            <a:r>
              <a:rPr lang="de-DE" dirty="0"/>
              <a:t> 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?</a:t>
            </a:r>
            <a:endParaRPr lang="de-DE" dirty="0">
              <a:highlight>
                <a:srgbClr val="C0C0C0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marL="402326" indent="-312920" defTabSz="804672">
              <a:lnSpc>
                <a:spcPct val="120000"/>
              </a:lnSpc>
              <a:spcBef>
                <a:spcPts val="500"/>
              </a:spcBef>
              <a:buSzPct val="100000"/>
              <a:defRPr sz="1760"/>
            </a:pPr>
            <a:r>
              <a:rPr lang="en-US" dirty="0">
                <a:latin typeface="Avenir Book" panose="02000503020000020003" pitchFamily="2" charset="0"/>
                <a:ea typeface="Courier"/>
                <a:cs typeface="Courier"/>
                <a:sym typeface="Courier"/>
              </a:rPr>
              <a:t>Run </a:t>
            </a:r>
            <a:r>
              <a:rPr b="1" dirty="0">
                <a:highlight>
                  <a:srgbClr val="C0C0C0"/>
                </a:highlight>
                <a:latin typeface="Courier"/>
                <a:ea typeface="Courier"/>
                <a:cs typeface="Courier"/>
                <a:sym typeface="Courier"/>
              </a:rPr>
              <a:t>pip install -e </a:t>
            </a:r>
            <a:r>
              <a:rPr sz="2400" b="1" dirty="0">
                <a:highlight>
                  <a:srgbClr val="C0C0C0"/>
                </a:highlight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b="1" dirty="0">
                <a:latin typeface="Avenir Book" panose="02000503020000020003" pitchFamily="2" charset="0"/>
                <a:ea typeface="Courier"/>
                <a:cs typeface="Courier"/>
                <a:sym typeface="Courier"/>
              </a:rPr>
              <a:t> </a:t>
            </a:r>
            <a:r>
              <a:rPr lang="en-US" dirty="0">
                <a:latin typeface="Avenir Book" panose="02000503020000020003" pitchFamily="2" charset="0"/>
                <a:ea typeface="Courier"/>
                <a:cs typeface="Courier"/>
                <a:sym typeface="Courier"/>
              </a:rPr>
              <a:t>(full stop = this directory)</a:t>
            </a:r>
            <a:endParaRPr lang="de-DE" sz="2816" dirty="0">
              <a:latin typeface="Avenir Book" panose="02000503020000020003" pitchFamily="2" charset="0"/>
              <a:ea typeface="Courier"/>
              <a:cs typeface="Courier"/>
              <a:sym typeface="Courier"/>
            </a:endParaRPr>
          </a:p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r>
              <a:rPr lang="de-DE" dirty="0"/>
              <a:t>Run </a:t>
            </a:r>
            <a:r>
              <a:rPr lang="de-DE" b="1" dirty="0" err="1">
                <a:highlight>
                  <a:srgbClr val="C0C0C0"/>
                </a:highlight>
                <a:latin typeface="Courier"/>
                <a:ea typeface="Courier"/>
                <a:cs typeface="Courier"/>
                <a:sym typeface="Courier"/>
              </a:rPr>
              <a:t>pip</a:t>
            </a:r>
            <a:r>
              <a:rPr lang="de-DE" b="1" dirty="0">
                <a:highlight>
                  <a:srgbClr val="C0C0C0"/>
                </a:highlight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de-DE" b="1" dirty="0" err="1">
                <a:highlight>
                  <a:srgbClr val="C0C0C0"/>
                </a:highlight>
                <a:latin typeface="Courier"/>
                <a:ea typeface="Courier"/>
                <a:cs typeface="Courier"/>
                <a:sym typeface="Courier"/>
              </a:rPr>
              <a:t>list</a:t>
            </a:r>
            <a:r>
              <a:rPr lang="de-DE" b="1" dirty="0"/>
              <a:t> </a:t>
            </a:r>
            <a:r>
              <a:rPr lang="de-DE" dirty="0" err="1"/>
              <a:t>again</a:t>
            </a:r>
            <a:r>
              <a:rPr lang="de-DE" dirty="0"/>
              <a:t>.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changed</a:t>
            </a:r>
            <a:r>
              <a:rPr lang="de-DE" dirty="0"/>
              <a:t>?</a:t>
            </a:r>
          </a:p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endParaRPr lang="de-DE" dirty="0"/>
          </a:p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r>
              <a:rPr lang="de-DE" dirty="0"/>
              <a:t>Run </a:t>
            </a:r>
            <a:r>
              <a:rPr lang="de-DE" dirty="0" err="1">
                <a:latin typeface="Courier"/>
              </a:rPr>
              <a:t>run_italian_restaurant.py</a:t>
            </a:r>
            <a:r>
              <a:rPr lang="de-DE" dirty="0">
                <a:latin typeface="Courier"/>
              </a:rPr>
              <a:t> </a:t>
            </a:r>
            <a:r>
              <a:rPr lang="de-DE" dirty="0" err="1"/>
              <a:t>again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>
                <a:latin typeface="Courier"/>
              </a:rPr>
              <a:t>scripts</a:t>
            </a:r>
            <a:r>
              <a:rPr lang="de-DE" dirty="0">
                <a:latin typeface="Courier"/>
              </a:rPr>
              <a:t>/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imports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>
                <a:latin typeface="Courier"/>
              </a:rPr>
              <a:t>make_margarita_pizza</a:t>
            </a:r>
            <a:r>
              <a:rPr lang="de-DE" dirty="0">
                <a:latin typeface="Courier"/>
              </a:rPr>
              <a:t> </a:t>
            </a:r>
            <a:r>
              <a:rPr lang="de-DE" dirty="0" err="1"/>
              <a:t>function</a:t>
            </a:r>
            <a:r>
              <a:rPr lang="de-DE" dirty="0"/>
              <a:t>.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?</a:t>
            </a:r>
            <a:endParaRPr lang="de-DE" dirty="0">
              <a:highlight>
                <a:srgbClr val="FF0000"/>
              </a:highlight>
            </a:endParaRPr>
          </a:p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endParaRPr lang="de-DE" dirty="0"/>
          </a:p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837864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Text Placeholder 8"/>
          <p:cNvSpPr txBox="1"/>
          <p:nvPr/>
        </p:nvSpPr>
        <p:spPr>
          <a:xfrm>
            <a:off x="710043" y="1165959"/>
            <a:ext cx="7723914" cy="1036568"/>
          </a:xfrm>
          <a:prstGeom prst="rect">
            <a:avLst/>
          </a:prstGeom>
          <a:ln w="28575">
            <a:solidFill>
              <a:srgbClr val="FF4712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pPr indent="139696">
              <a:spcBef>
                <a:spcPts val="600"/>
              </a:spcBef>
              <a:buClr>
                <a:srgbClr val="000000"/>
              </a:buClr>
              <a:buFont typeface="Helvetica"/>
              <a:defRPr>
                <a:solidFill>
                  <a:schemeClr val="accent6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/>
              <a:t>Editable installation</a:t>
            </a:r>
            <a:r>
              <a:rPr dirty="0"/>
              <a:t>: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rPr>
              <a:t>install your package with -e  (--editable) option</a:t>
            </a:r>
          </a:p>
          <a:p>
            <a:pPr algn="ctr">
              <a:spcBef>
                <a:spcPts val="600"/>
              </a:spcBef>
              <a:buClr>
                <a:srgbClr val="000000"/>
              </a:buClr>
              <a:buFont typeface="Helvetica"/>
              <a:defRPr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pip install -e &lt;path-to-package&gt;</a:t>
            </a:r>
          </a:p>
          <a:p>
            <a:pPr algn="ctr" defTabSz="457200">
              <a:defRPr>
                <a:solidFill>
                  <a:srgbClr val="666666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dirty="0"/>
              <a:t>(</a:t>
            </a:r>
            <a:r>
              <a:rPr b="1" dirty="0">
                <a:latin typeface="Courier"/>
                <a:ea typeface="Courier"/>
                <a:cs typeface="Courier"/>
                <a:sym typeface="Courier"/>
              </a:rPr>
              <a:t>cd &lt;path-to-package&gt;; </a:t>
            </a:r>
            <a:r>
              <a:rPr b="1" dirty="0" err="1">
                <a:latin typeface="Courier"/>
                <a:ea typeface="Courier"/>
                <a:cs typeface="Courier"/>
                <a:sym typeface="Courier"/>
              </a:rPr>
              <a:t>conda</a:t>
            </a:r>
            <a:r>
              <a:rPr b="1" dirty="0">
                <a:latin typeface="Courier"/>
                <a:ea typeface="Courier"/>
                <a:cs typeface="Courier"/>
                <a:sym typeface="Courier"/>
              </a:rPr>
              <a:t> develop .</a:t>
            </a:r>
            <a:r>
              <a:rPr dirty="0"/>
              <a:t>)</a:t>
            </a:r>
          </a:p>
        </p:txBody>
      </p:sp>
      <p:sp>
        <p:nvSpPr>
          <p:cNvPr id="456" name="Google Shape;155;p20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457" name="Text Placeholder 6"/>
          <p:cNvSpPr txBox="1">
            <a:spLocks noGrp="1"/>
          </p:cNvSpPr>
          <p:nvPr>
            <p:ph type="body" sz="quarter" idx="1"/>
          </p:nvPr>
        </p:nvSpPr>
        <p:spPr>
          <a:xfrm>
            <a:off x="710043" y="2566828"/>
            <a:ext cx="7723914" cy="767051"/>
          </a:xfrm>
          <a:prstGeom prst="rect">
            <a:avLst/>
          </a:prstGeom>
        </p:spPr>
        <p:txBody>
          <a:bodyPr/>
          <a:lstStyle/>
          <a:p>
            <a:pPr marL="0" indent="139696">
              <a:buSzTx/>
              <a:buNone/>
              <a:defRPr>
                <a:solidFill>
                  <a:schemeClr val="accent6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dirty="0"/>
              <a:t>O</a:t>
            </a:r>
            <a:r>
              <a:rPr lang="en-US" dirty="0"/>
              <a:t>ther o</a:t>
            </a:r>
            <a:r>
              <a:rPr dirty="0"/>
              <a:t>ption: </a:t>
            </a:r>
            <a:r>
              <a:rPr dirty="0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rPr>
              <a:t>if package is included in </a:t>
            </a:r>
            <a:r>
              <a:rPr dirty="0" err="1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rPr>
              <a:t>PyPI</a:t>
            </a:r>
            <a:endParaRPr dirty="0">
              <a:solidFill>
                <a:srgbClr val="000000"/>
              </a:solidFill>
              <a:latin typeface="Avenir Book"/>
              <a:ea typeface="Avenir Book"/>
              <a:cs typeface="Avenir Book"/>
              <a:sym typeface="Avenir Book"/>
            </a:endParaRPr>
          </a:p>
          <a:p>
            <a:pPr marL="0" indent="0" algn="ctr">
              <a:buSzTx/>
              <a:buNone/>
              <a:defRPr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pip install </a:t>
            </a:r>
            <a:r>
              <a:rPr dirty="0" err="1"/>
              <a:t>numpy</a:t>
            </a:r>
            <a:endParaRPr dirty="0"/>
          </a:p>
        </p:txBody>
      </p:sp>
      <p:sp>
        <p:nvSpPr>
          <p:cNvPr id="458" name="Text Placeholder 8"/>
          <p:cNvSpPr txBox="1">
            <a:spLocks noGrp="1"/>
          </p:cNvSpPr>
          <p:nvPr>
            <p:ph type="body" idx="21"/>
          </p:nvPr>
        </p:nvSpPr>
        <p:spPr>
          <a:xfrm>
            <a:off x="710043" y="3189078"/>
            <a:ext cx="7723914" cy="767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139696">
              <a:buSzTx/>
              <a:buNone/>
              <a:defRPr sz="1400">
                <a:solidFill>
                  <a:schemeClr val="accent6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dirty="0"/>
              <a:t>O</a:t>
            </a:r>
            <a:r>
              <a:rPr lang="en-US" dirty="0"/>
              <a:t>ther option</a:t>
            </a:r>
            <a:r>
              <a:rPr dirty="0"/>
              <a:t>: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rPr>
              <a:t>install from a VCS like git</a:t>
            </a:r>
          </a:p>
          <a:p>
            <a:pPr marL="0" indent="0" algn="ctr">
              <a:buSzTx/>
              <a:buNone/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pip install </a:t>
            </a:r>
            <a:r>
              <a:rPr dirty="0" err="1"/>
              <a:t>git+https</a:t>
            </a:r>
            <a:r>
              <a:rPr dirty="0"/>
              <a:t>://</a:t>
            </a:r>
            <a:r>
              <a:rPr dirty="0" err="1"/>
              <a:t>github.com</a:t>
            </a:r>
            <a:r>
              <a:rPr dirty="0"/>
              <a:t>/&lt;user&gt;/&lt;package-name&gt;.git</a:t>
            </a:r>
          </a:p>
        </p:txBody>
      </p:sp>
      <p:sp>
        <p:nvSpPr>
          <p:cNvPr id="459" name="Text Placeholder 1"/>
          <p:cNvSpPr txBox="1"/>
          <p:nvPr/>
        </p:nvSpPr>
        <p:spPr>
          <a:xfrm>
            <a:off x="869150" y="846000"/>
            <a:ext cx="7290349" cy="424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17500">
              <a:spcBef>
                <a:spcPts val="600"/>
              </a:spcBef>
              <a:buClr>
                <a:srgbClr val="000000"/>
              </a:buClr>
              <a:buSzPts val="1400"/>
              <a:buFont typeface="Helvetica"/>
              <a:buChar char="▪"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/>
              <a:t>Options to install a package using </a:t>
            </a:r>
            <a:r>
              <a:rPr dirty="0">
                <a:solidFill>
                  <a:schemeClr val="accent6"/>
                </a:solidFill>
                <a:latin typeface="Avenir Heavy"/>
                <a:ea typeface="Avenir Heavy"/>
                <a:cs typeface="Avenir Heavy"/>
                <a:sym typeface="Avenir Heavy"/>
              </a:rPr>
              <a:t>pip</a:t>
            </a:r>
          </a:p>
        </p:txBody>
      </p:sp>
      <p:grpSp>
        <p:nvGrpSpPr>
          <p:cNvPr id="462" name="Title 4"/>
          <p:cNvGrpSpPr/>
          <p:nvPr/>
        </p:nvGrpSpPr>
        <p:grpSpPr>
          <a:xfrm>
            <a:off x="869150" y="-1"/>
            <a:ext cx="6062229" cy="767051"/>
            <a:chOff x="0" y="0"/>
            <a:chExt cx="6062227" cy="767049"/>
          </a:xfrm>
        </p:grpSpPr>
        <p:sp>
          <p:nvSpPr>
            <p:cNvPr id="460" name="Rectangle"/>
            <p:cNvSpPr/>
            <p:nvPr/>
          </p:nvSpPr>
          <p:spPr>
            <a:xfrm>
              <a:off x="0" y="0"/>
              <a:ext cx="6062228" cy="65504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400">
                  <a:latin typeface="Avenir Heavy"/>
                  <a:ea typeface="Avenir Heavy"/>
                  <a:cs typeface="Avenir Heavy"/>
                  <a:sym typeface="Avenir Heavy"/>
                </a:defRPr>
              </a:pPr>
              <a:endParaRPr/>
            </a:p>
          </p:txBody>
        </p:sp>
        <p:sp>
          <p:nvSpPr>
            <p:cNvPr id="461" name="Importing own project"/>
            <p:cNvSpPr txBox="1"/>
            <p:nvPr/>
          </p:nvSpPr>
          <p:spPr>
            <a:xfrm>
              <a:off x="0" y="0"/>
              <a:ext cx="6062228" cy="767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 sz="3400">
                  <a:latin typeface="Avenir Heavy"/>
                  <a:ea typeface="Avenir Heavy"/>
                  <a:cs typeface="Avenir Heavy"/>
                  <a:sym typeface="Avenir Heavy"/>
                </a:defRPr>
              </a:lvl1pPr>
            </a:lstStyle>
            <a:p>
              <a:r>
                <a:t>Importing own project</a:t>
              </a: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155;p20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435" name="Title 4"/>
          <p:cNvSpPr txBox="1">
            <a:spLocks noGrp="1"/>
          </p:cNvSpPr>
          <p:nvPr>
            <p:ph type="title"/>
          </p:nvPr>
        </p:nvSpPr>
        <p:spPr>
          <a:xfrm>
            <a:off x="869150" y="-1"/>
            <a:ext cx="6641994" cy="912377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t>Installing other packages</a:t>
            </a:r>
          </a:p>
        </p:txBody>
      </p:sp>
      <p:sp>
        <p:nvSpPr>
          <p:cNvPr id="436" name="Text Placeholder 6"/>
          <p:cNvSpPr txBox="1">
            <a:spLocks noGrp="1"/>
          </p:cNvSpPr>
          <p:nvPr>
            <p:ph type="body" sz="quarter" idx="1"/>
          </p:nvPr>
        </p:nvSpPr>
        <p:spPr>
          <a:xfrm>
            <a:off x="984501" y="1345189"/>
            <a:ext cx="3287370" cy="2542409"/>
          </a:xfrm>
          <a:prstGeom prst="rect">
            <a:avLst/>
          </a:prstGeom>
        </p:spPr>
        <p:txBody>
          <a:bodyPr/>
          <a:lstStyle/>
          <a:p>
            <a:pPr marL="0" indent="139696">
              <a:buSzTx/>
              <a:buNone/>
              <a:defRPr>
                <a:solidFill>
                  <a:schemeClr val="accent6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pip</a:t>
            </a:r>
          </a:p>
          <a:p>
            <a:pPr marL="0" indent="139696">
              <a:buSzTx/>
              <a:buNone/>
            </a:pPr>
            <a:r>
              <a:t>standard package manager for Python</a:t>
            </a:r>
          </a:p>
          <a:p>
            <a:pPr marL="0" indent="139696">
              <a:buSzTx/>
              <a:buNone/>
            </a:pPr>
            <a:endParaRPr/>
          </a:p>
          <a:p>
            <a:pPr marL="0" indent="139696">
              <a:buSzTx/>
              <a:buNone/>
            </a:pPr>
            <a:r>
              <a:t>can install packages from PyPI (Python Package Index) or from VCS e.g. github</a:t>
            </a:r>
          </a:p>
        </p:txBody>
      </p:sp>
      <p:sp>
        <p:nvSpPr>
          <p:cNvPr id="437" name="Text Placeholder 8"/>
          <p:cNvSpPr txBox="1">
            <a:spLocks noGrp="1"/>
          </p:cNvSpPr>
          <p:nvPr>
            <p:ph type="body" idx="21"/>
          </p:nvPr>
        </p:nvSpPr>
        <p:spPr>
          <a:xfrm>
            <a:off x="4872128" y="1341905"/>
            <a:ext cx="3287372" cy="25424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139696">
              <a:buSzTx/>
              <a:buNone/>
              <a:defRPr sz="1400">
                <a:solidFill>
                  <a:schemeClr val="accent6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conda </a:t>
            </a:r>
          </a:p>
          <a:p>
            <a:pPr marL="0" indent="139696">
              <a:buSzTx/>
              <a:buNone/>
              <a:defRPr sz="1400"/>
            </a:pPr>
            <a:r>
              <a:t>open source package manager/ environment manager</a:t>
            </a:r>
          </a:p>
          <a:p>
            <a:pPr marL="0" indent="139696">
              <a:buSzTx/>
              <a:buNone/>
              <a:defRPr sz="1400"/>
            </a:pPr>
            <a:endParaRPr/>
          </a:p>
          <a:p>
            <a:pPr marL="0" indent="139696">
              <a:buSzTx/>
              <a:buNone/>
              <a:defRPr sz="1400"/>
            </a:pPr>
            <a:r>
              <a:t>can install packages which were reviewed by Anaconda (not all)</a:t>
            </a:r>
          </a:p>
        </p:txBody>
      </p:sp>
      <p:sp>
        <p:nvSpPr>
          <p:cNvPr id="438" name="Text Placeholder 1"/>
          <p:cNvSpPr txBox="1"/>
          <p:nvPr/>
        </p:nvSpPr>
        <p:spPr>
          <a:xfrm>
            <a:off x="869150" y="846000"/>
            <a:ext cx="7290349" cy="741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marL="457200" indent="-317500">
              <a:spcBef>
                <a:spcPts val="600"/>
              </a:spcBef>
              <a:buClr>
                <a:srgbClr val="000000"/>
              </a:buClr>
              <a:buSzPts val="1400"/>
              <a:buFont typeface="Helvetica"/>
              <a:buChar char="▪"/>
              <a:defRPr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t>You can install Python packages in your terminal using a package manager</a:t>
            </a:r>
          </a:p>
        </p:txBody>
      </p:sp>
      <p:pic>
        <p:nvPicPr>
          <p:cNvPr id="439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385070" y="3996983"/>
            <a:ext cx="750222" cy="750223"/>
          </a:xfrm>
          <a:prstGeom prst="rect">
            <a:avLst/>
          </a:prstGeom>
          <a:ln w="12700">
            <a:miter lim="400000"/>
          </a:ln>
        </p:spPr>
      </p:pic>
      <p:pic>
        <p:nvPicPr>
          <p:cNvPr id="440" name="Picture 4" descr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663" y="3149161"/>
            <a:ext cx="1510206" cy="1510206"/>
          </a:xfrm>
          <a:prstGeom prst="rect">
            <a:avLst/>
          </a:prstGeom>
          <a:ln w="12700">
            <a:miter lim="400000"/>
          </a:ln>
        </p:spPr>
      </p:pic>
      <p:pic>
        <p:nvPicPr>
          <p:cNvPr id="441" name="Picture 6" descr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167963" y="3359191"/>
            <a:ext cx="2007477" cy="637793"/>
          </a:xfrm>
          <a:prstGeom prst="rect">
            <a:avLst/>
          </a:prstGeom>
          <a:ln w="12700">
            <a:miter lim="400000"/>
          </a:ln>
        </p:spPr>
      </p:pic>
      <p:pic>
        <p:nvPicPr>
          <p:cNvPr id="442" name="Picture 8" descr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4781" y="3475692"/>
            <a:ext cx="637794" cy="637794"/>
          </a:xfrm>
          <a:prstGeom prst="rect">
            <a:avLst/>
          </a:prstGeom>
          <a:ln w="12700">
            <a:miter lim="400000"/>
          </a:ln>
        </p:spPr>
      </p:pic>
      <p:pic>
        <p:nvPicPr>
          <p:cNvPr id="443" name="Picture 10" descr="Picture 10"/>
          <p:cNvPicPr>
            <a:picLocks noChangeAspect="1"/>
          </p:cNvPicPr>
          <p:nvPr/>
        </p:nvPicPr>
        <p:blipFill>
          <a:blip r:embed="rId7"/>
          <a:srcRect t="23297" b="23338"/>
          <a:stretch>
            <a:fillRect/>
          </a:stretch>
        </p:blipFill>
        <p:spPr>
          <a:xfrm>
            <a:off x="2512748" y="4113715"/>
            <a:ext cx="1047751" cy="559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4" animBg="1" advAuto="0"/>
      <p:bldP spid="440" grpId="5" animBg="1" advAuto="0"/>
      <p:bldP spid="441" grpId="1" animBg="1" advAuto="0"/>
      <p:bldP spid="442" grpId="2" animBg="1" advAuto="0"/>
      <p:bldP spid="443" grpId="3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Title 2"/>
          <p:cNvSpPr txBox="1"/>
          <p:nvPr/>
        </p:nvSpPr>
        <p:spPr>
          <a:xfrm>
            <a:off x="1757197" y="2436323"/>
            <a:ext cx="7137423" cy="615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800">
                <a:solidFill>
                  <a:srgbClr val="F4FFEE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dirty="0"/>
              <a:t>how to develop code </a:t>
            </a:r>
            <a:r>
              <a:rPr lang="en-US" dirty="0"/>
              <a:t>with editable install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597889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 Placeholder 2"/>
          <p:cNvSpPr txBox="1">
            <a:spLocks noGrp="1"/>
          </p:cNvSpPr>
          <p:nvPr>
            <p:ph type="body" idx="1"/>
          </p:nvPr>
        </p:nvSpPr>
        <p:spPr>
          <a:xfrm>
            <a:off x="869151" y="845999"/>
            <a:ext cx="7405698" cy="3746627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-330192">
              <a:buSzPts val="1700"/>
              <a:defRPr sz="1700"/>
            </a:pPr>
            <a:r>
              <a:rPr lang="en-US" dirty="0"/>
              <a:t>None* </a:t>
            </a:r>
          </a:p>
          <a:p>
            <a:pPr marL="126997" indent="0">
              <a:buSzPts val="1700"/>
              <a:buNone/>
              <a:defRPr sz="1700"/>
            </a:pPr>
            <a:endParaRPr lang="en-US" dirty="0"/>
          </a:p>
          <a:p>
            <a:pPr marL="126997" indent="0">
              <a:buSzPts val="1700"/>
              <a:buNone/>
              <a:defRPr sz="1700"/>
            </a:pPr>
            <a:endParaRPr lang="en-US" dirty="0"/>
          </a:p>
          <a:p>
            <a:pPr marL="126997" indent="0">
              <a:buSzPts val="1700"/>
              <a:buNone/>
              <a:defRPr sz="1700"/>
            </a:pPr>
            <a:endParaRPr lang="en-US" dirty="0"/>
          </a:p>
          <a:p>
            <a:pPr marL="126997" indent="0">
              <a:buSzPts val="1700"/>
              <a:buNone/>
              <a:defRPr sz="1700"/>
            </a:pPr>
            <a:endParaRPr lang="en-US" dirty="0"/>
          </a:p>
          <a:p>
            <a:pPr marL="126997" indent="0">
              <a:buSzPts val="1700"/>
              <a:buNone/>
              <a:defRPr sz="1700"/>
            </a:pPr>
            <a:r>
              <a:rPr lang="en-US" dirty="0"/>
              <a:t>* for developing code if you are used to working with .</a:t>
            </a:r>
            <a:r>
              <a:rPr lang="en-US" dirty="0" err="1"/>
              <a:t>py</a:t>
            </a:r>
            <a:r>
              <a:rPr lang="en-US" dirty="0"/>
              <a:t> files.</a:t>
            </a:r>
            <a:br>
              <a:rPr lang="en-US" dirty="0"/>
            </a:br>
            <a:r>
              <a:rPr lang="en-US" dirty="0"/>
              <a:t>(you won’t be able to use this if you only develop in 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  <a:p>
            <a:pPr marL="126997" indent="0">
              <a:buSzPts val="1700"/>
              <a:buNone/>
              <a:defRPr sz="1700"/>
            </a:pPr>
            <a:endParaRPr lang="en-US" dirty="0"/>
          </a:p>
        </p:txBody>
      </p:sp>
      <p:sp>
        <p:nvSpPr>
          <p:cNvPr id="540" name="Title 1"/>
          <p:cNvSpPr txBox="1">
            <a:spLocks noGrp="1"/>
          </p:cNvSpPr>
          <p:nvPr>
            <p:ph type="title"/>
          </p:nvPr>
        </p:nvSpPr>
        <p:spPr>
          <a:xfrm>
            <a:off x="869152" y="0"/>
            <a:ext cx="6143540" cy="912373"/>
          </a:xfrm>
          <a:prstGeom prst="rect">
            <a:avLst/>
          </a:prstGeom>
          <a:solidFill>
            <a:srgbClr val="FFFFFF"/>
          </a:solidFill>
        </p:spPr>
        <p:txBody>
          <a:bodyPr anchor="t">
            <a:normAutofit fontScale="90000"/>
          </a:bodyPr>
          <a:lstStyle/>
          <a:p>
            <a:r>
              <a:rPr lang="en-US" dirty="0"/>
              <a:t>Changes to your workflow</a:t>
            </a:r>
            <a:endParaRPr dirty="0"/>
          </a:p>
        </p:txBody>
      </p:sp>
      <p:sp>
        <p:nvSpPr>
          <p:cNvPr id="54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090783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Jacquenetta template">
  <a:themeElements>
    <a:clrScheme name="Jacquenetta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Jacquenetta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Jacquenetta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Jacquenetta template">
  <a:themeElements>
    <a:clrScheme name="Jacquenetta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Jacquenetta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Jacquenetta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2223</Words>
  <Application>Microsoft Macintosh PowerPoint</Application>
  <PresentationFormat>Bildschirmpräsentation (16:9)</PresentationFormat>
  <Paragraphs>306</Paragraphs>
  <Slides>27</Slides>
  <Notes>13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5" baseType="lpstr">
      <vt:lpstr>Arial</vt:lpstr>
      <vt:lpstr>Avenir Book</vt:lpstr>
      <vt:lpstr>Avenir Heavy</vt:lpstr>
      <vt:lpstr>Courier</vt:lpstr>
      <vt:lpstr>Courier New</vt:lpstr>
      <vt:lpstr>Helvetica</vt:lpstr>
      <vt:lpstr>Wingdings</vt:lpstr>
      <vt:lpstr>Jacquenetta template</vt:lpstr>
      <vt:lpstr>PowerPoint-Präsentation</vt:lpstr>
      <vt:lpstr>Importable code</vt:lpstr>
      <vt:lpstr>Editable install</vt:lpstr>
      <vt:lpstr>Pip editable install</vt:lpstr>
      <vt:lpstr>Pip editable installation</vt:lpstr>
      <vt:lpstr>PowerPoint-Präsentation</vt:lpstr>
      <vt:lpstr>Installing other packages</vt:lpstr>
      <vt:lpstr>PowerPoint-Präsentation</vt:lpstr>
      <vt:lpstr>Changes to your workflow</vt:lpstr>
      <vt:lpstr>Write your function</vt:lpstr>
      <vt:lpstr>Notes</vt:lpstr>
      <vt:lpstr>Changes to your workflow II</vt:lpstr>
      <vt:lpstr>Short projects</vt:lpstr>
      <vt:lpstr>Longer (=research) projects</vt:lpstr>
      <vt:lpstr>Publishing code</vt:lpstr>
      <vt:lpstr>PowerPoint-Präsentation</vt:lpstr>
      <vt:lpstr>Package structure</vt:lpstr>
      <vt:lpstr>Notes</vt:lpstr>
      <vt:lpstr>Python package structure</vt:lpstr>
      <vt:lpstr>pyproject.toml</vt:lpstr>
      <vt:lpstr>pyproject.toml</vt:lpstr>
      <vt:lpstr>src and __init__.py</vt:lpstr>
      <vt:lpstr>PowerPoint-Präsentation</vt:lpstr>
      <vt:lpstr>PowerPoint-Präsentation</vt:lpstr>
      <vt:lpstr>PowerPoint-Präsentation</vt:lpstr>
      <vt:lpstr>PowerPoint-Präsentation</vt:lpstr>
      <vt:lpstr>break now?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Pamela Hathway</cp:lastModifiedBy>
  <cp:revision>95</cp:revision>
  <dcterms:modified xsi:type="dcterms:W3CDTF">2025-06-30T07:25:36Z</dcterms:modified>
</cp:coreProperties>
</file>