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8" r:id="rId2"/>
    <p:sldId id="295" r:id="rId3"/>
    <p:sldId id="387" r:id="rId4"/>
    <p:sldId id="302" r:id="rId5"/>
    <p:sldId id="298" r:id="rId6"/>
    <p:sldId id="303" r:id="rId7"/>
    <p:sldId id="384" r:id="rId8"/>
    <p:sldId id="355" r:id="rId9"/>
    <p:sldId id="385" r:id="rId10"/>
    <p:sldId id="386" r:id="rId11"/>
    <p:sldId id="357" r:id="rId12"/>
    <p:sldId id="306" r:id="rId13"/>
    <p:sldId id="301" r:id="rId14"/>
    <p:sldId id="304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6391"/>
    <a:srgbClr val="57A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/>
      <a:tcStyle>
        <a:tcBdr/>
        <a:fill>
          <a:solidFill>
            <a:srgbClr val="ED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/>
      <a:tcStyle>
        <a:tcBdr/>
        <a:fill>
          <a:solidFill>
            <a:srgbClr val="EE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/>
    <p:restoredTop sz="94404" autoAdjust="0"/>
  </p:normalViewPr>
  <p:slideViewPr>
    <p:cSldViewPr snapToGrid="0">
      <p:cViewPr varScale="1">
        <p:scale>
          <a:sx n="133" d="100"/>
          <a:sy n="133" d="100"/>
        </p:scale>
        <p:origin x="888" y="480"/>
      </p:cViewPr>
      <p:guideLst/>
    </p:cSldViewPr>
  </p:slideViewPr>
  <p:notesTextViewPr>
    <p:cViewPr>
      <p:scale>
        <a:sx n="130" d="100"/>
        <a:sy n="13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9;p4"/>
          <p:cNvSpPr/>
          <p:nvPr/>
        </p:nvSpPr>
        <p:spPr>
          <a:xfrm>
            <a:off x="617751" y="2235281"/>
            <a:ext cx="948000" cy="948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7091B4"/>
                </a:solidFill>
              </a:defRPr>
            </a:pPr>
            <a:endParaRPr/>
          </a:p>
        </p:txBody>
      </p:sp>
      <p:sp>
        <p:nvSpPr>
          <p:cNvPr id="21" name="Google Shape;20;p4"/>
          <p:cNvSpPr txBox="1"/>
          <p:nvPr/>
        </p:nvSpPr>
        <p:spPr>
          <a:xfrm>
            <a:off x="861799" y="2486680"/>
            <a:ext cx="459905" cy="4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 lnSpcReduction="10000"/>
          </a:bodyPr>
          <a:lstStyle>
            <a:lvl1pPr algn="ctr" defTabSz="813816">
              <a:defRPr sz="3115" b="1">
                <a:solidFill>
                  <a:schemeClr val="accent1"/>
                </a:solidFill>
              </a:defRPr>
            </a:lvl1pPr>
          </a:lstStyle>
          <a:p>
            <a:r>
              <a:t>?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748005" y="2129681"/>
            <a:ext cx="4949826" cy="11592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101597">
              <a:buClrTx/>
              <a:buSzTx/>
              <a:buFontTx/>
              <a:buNone/>
              <a:defRPr sz="4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Questions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561537"/>
            <a:ext cx="2133600" cy="4114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3;p5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69151" y="1868128"/>
            <a:ext cx="7405800" cy="2448798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55590"/>
            <a:lvl2pPr marL="914377" indent="-355590"/>
            <a:lvl3pPr marL="1371565" indent="-355590"/>
            <a:lvl4pPr marL="1828754" indent="-355590"/>
            <a:lvl5pPr marL="2285943" indent="-355591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grpSp>
        <p:nvGrpSpPr>
          <p:cNvPr id="48" name="Google Shape;402;p38"/>
          <p:cNvGrpSpPr/>
          <p:nvPr/>
        </p:nvGrpSpPr>
        <p:grpSpPr>
          <a:xfrm>
            <a:off x="7564580" y="739493"/>
            <a:ext cx="715563" cy="694115"/>
            <a:chOff x="0" y="48"/>
            <a:chExt cx="715561" cy="694113"/>
          </a:xfrm>
        </p:grpSpPr>
        <p:sp>
          <p:nvSpPr>
            <p:cNvPr id="44" name="Google Shape;403;p38"/>
            <p:cNvSpPr/>
            <p:nvPr/>
          </p:nvSpPr>
          <p:spPr>
            <a:xfrm>
              <a:off x="0" y="589531"/>
              <a:ext cx="347618" cy="104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4913"/>
                  </a:lnTo>
                  <a:lnTo>
                    <a:pt x="65" y="6380"/>
                  </a:lnTo>
                  <a:lnTo>
                    <a:pt x="192" y="7615"/>
                  </a:lnTo>
                  <a:lnTo>
                    <a:pt x="381" y="8590"/>
                  </a:lnTo>
                  <a:lnTo>
                    <a:pt x="635" y="9574"/>
                  </a:lnTo>
                  <a:lnTo>
                    <a:pt x="1014" y="10308"/>
                  </a:lnTo>
                  <a:lnTo>
                    <a:pt x="1457" y="10559"/>
                  </a:lnTo>
                  <a:lnTo>
                    <a:pt x="1901" y="10308"/>
                  </a:lnTo>
                  <a:lnTo>
                    <a:pt x="3358" y="8590"/>
                  </a:lnTo>
                  <a:lnTo>
                    <a:pt x="4308" y="7856"/>
                  </a:lnTo>
                  <a:lnTo>
                    <a:pt x="5384" y="6872"/>
                  </a:lnTo>
                  <a:lnTo>
                    <a:pt x="6587" y="6138"/>
                  </a:lnTo>
                  <a:lnTo>
                    <a:pt x="7855" y="5646"/>
                  </a:lnTo>
                  <a:lnTo>
                    <a:pt x="9313" y="5154"/>
                  </a:lnTo>
                  <a:lnTo>
                    <a:pt x="10832" y="4913"/>
                  </a:lnTo>
                  <a:lnTo>
                    <a:pt x="11971" y="5154"/>
                  </a:lnTo>
                  <a:lnTo>
                    <a:pt x="13050" y="5405"/>
                  </a:lnTo>
                  <a:lnTo>
                    <a:pt x="14061" y="6138"/>
                  </a:lnTo>
                  <a:lnTo>
                    <a:pt x="15013" y="6872"/>
                  </a:lnTo>
                  <a:lnTo>
                    <a:pt x="15900" y="7856"/>
                  </a:lnTo>
                  <a:lnTo>
                    <a:pt x="16722" y="8841"/>
                  </a:lnTo>
                  <a:lnTo>
                    <a:pt x="17420" y="10067"/>
                  </a:lnTo>
                  <a:lnTo>
                    <a:pt x="18115" y="11292"/>
                  </a:lnTo>
                  <a:lnTo>
                    <a:pt x="18685" y="12518"/>
                  </a:lnTo>
                  <a:lnTo>
                    <a:pt x="19256" y="13995"/>
                  </a:lnTo>
                  <a:lnTo>
                    <a:pt x="20205" y="16687"/>
                  </a:lnTo>
                  <a:lnTo>
                    <a:pt x="20965" y="19390"/>
                  </a:lnTo>
                  <a:lnTo>
                    <a:pt x="21600" y="21600"/>
                  </a:lnTo>
                  <a:lnTo>
                    <a:pt x="21600" y="16687"/>
                  </a:lnTo>
                  <a:lnTo>
                    <a:pt x="20965" y="14477"/>
                  </a:lnTo>
                  <a:lnTo>
                    <a:pt x="20205" y="11785"/>
                  </a:lnTo>
                  <a:lnTo>
                    <a:pt x="19256" y="9082"/>
                  </a:lnTo>
                  <a:lnTo>
                    <a:pt x="18685" y="7615"/>
                  </a:lnTo>
                  <a:lnTo>
                    <a:pt x="18115" y="6380"/>
                  </a:lnTo>
                  <a:lnTo>
                    <a:pt x="17420" y="5154"/>
                  </a:lnTo>
                  <a:lnTo>
                    <a:pt x="16722" y="3928"/>
                  </a:lnTo>
                  <a:lnTo>
                    <a:pt x="15900" y="2954"/>
                  </a:lnTo>
                  <a:lnTo>
                    <a:pt x="15013" y="1969"/>
                  </a:lnTo>
                  <a:lnTo>
                    <a:pt x="14061" y="1236"/>
                  </a:lnTo>
                  <a:lnTo>
                    <a:pt x="13050" y="492"/>
                  </a:lnTo>
                  <a:lnTo>
                    <a:pt x="11971" y="251"/>
                  </a:lnTo>
                  <a:lnTo>
                    <a:pt x="10832" y="0"/>
                  </a:lnTo>
                  <a:lnTo>
                    <a:pt x="9313" y="251"/>
                  </a:lnTo>
                  <a:lnTo>
                    <a:pt x="7855" y="743"/>
                  </a:lnTo>
                  <a:lnTo>
                    <a:pt x="6587" y="1236"/>
                  </a:lnTo>
                  <a:lnTo>
                    <a:pt x="5384" y="1969"/>
                  </a:lnTo>
                  <a:lnTo>
                    <a:pt x="4308" y="2954"/>
                  </a:lnTo>
                  <a:lnTo>
                    <a:pt x="3358" y="3687"/>
                  </a:lnTo>
                  <a:lnTo>
                    <a:pt x="1901" y="5405"/>
                  </a:lnTo>
                  <a:lnTo>
                    <a:pt x="1457" y="5646"/>
                  </a:lnTo>
                  <a:lnTo>
                    <a:pt x="1014" y="5405"/>
                  </a:lnTo>
                  <a:lnTo>
                    <a:pt x="635" y="4672"/>
                  </a:lnTo>
                  <a:lnTo>
                    <a:pt x="381" y="3687"/>
                  </a:lnTo>
                  <a:lnTo>
                    <a:pt x="192" y="2703"/>
                  </a:lnTo>
                  <a:lnTo>
                    <a:pt x="65" y="1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" name="Google Shape;404;p38"/>
            <p:cNvSpPr/>
            <p:nvPr/>
          </p:nvSpPr>
          <p:spPr>
            <a:xfrm>
              <a:off x="367985" y="589531"/>
              <a:ext cx="347577" cy="104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9" y="0"/>
                  </a:moveTo>
                  <a:lnTo>
                    <a:pt x="9628" y="251"/>
                  </a:lnTo>
                  <a:lnTo>
                    <a:pt x="8551" y="492"/>
                  </a:lnTo>
                  <a:lnTo>
                    <a:pt x="7540" y="1236"/>
                  </a:lnTo>
                  <a:lnTo>
                    <a:pt x="6588" y="1969"/>
                  </a:lnTo>
                  <a:lnTo>
                    <a:pt x="5701" y="2954"/>
                  </a:lnTo>
                  <a:lnTo>
                    <a:pt x="4879" y="3928"/>
                  </a:lnTo>
                  <a:lnTo>
                    <a:pt x="3483" y="6380"/>
                  </a:lnTo>
                  <a:lnTo>
                    <a:pt x="2915" y="7615"/>
                  </a:lnTo>
                  <a:lnTo>
                    <a:pt x="2345" y="9082"/>
                  </a:lnTo>
                  <a:lnTo>
                    <a:pt x="1393" y="11785"/>
                  </a:lnTo>
                  <a:lnTo>
                    <a:pt x="633" y="14477"/>
                  </a:lnTo>
                  <a:lnTo>
                    <a:pt x="0" y="16687"/>
                  </a:lnTo>
                  <a:lnTo>
                    <a:pt x="0" y="21600"/>
                  </a:lnTo>
                  <a:lnTo>
                    <a:pt x="633" y="19390"/>
                  </a:lnTo>
                  <a:lnTo>
                    <a:pt x="1393" y="16687"/>
                  </a:lnTo>
                  <a:lnTo>
                    <a:pt x="2345" y="13995"/>
                  </a:lnTo>
                  <a:lnTo>
                    <a:pt x="2915" y="12518"/>
                  </a:lnTo>
                  <a:lnTo>
                    <a:pt x="3483" y="11292"/>
                  </a:lnTo>
                  <a:lnTo>
                    <a:pt x="4879" y="8841"/>
                  </a:lnTo>
                  <a:lnTo>
                    <a:pt x="5701" y="7856"/>
                  </a:lnTo>
                  <a:lnTo>
                    <a:pt x="6588" y="6872"/>
                  </a:lnTo>
                  <a:lnTo>
                    <a:pt x="7540" y="6138"/>
                  </a:lnTo>
                  <a:lnTo>
                    <a:pt x="8551" y="5405"/>
                  </a:lnTo>
                  <a:lnTo>
                    <a:pt x="9628" y="5154"/>
                  </a:lnTo>
                  <a:lnTo>
                    <a:pt x="10769" y="4913"/>
                  </a:lnTo>
                  <a:lnTo>
                    <a:pt x="12289" y="5154"/>
                  </a:lnTo>
                  <a:lnTo>
                    <a:pt x="13746" y="5646"/>
                  </a:lnTo>
                  <a:lnTo>
                    <a:pt x="15012" y="6138"/>
                  </a:lnTo>
                  <a:lnTo>
                    <a:pt x="16216" y="6872"/>
                  </a:lnTo>
                  <a:lnTo>
                    <a:pt x="17295" y="7856"/>
                  </a:lnTo>
                  <a:lnTo>
                    <a:pt x="18244" y="8590"/>
                  </a:lnTo>
                  <a:lnTo>
                    <a:pt x="19701" y="10308"/>
                  </a:lnTo>
                  <a:lnTo>
                    <a:pt x="20145" y="10559"/>
                  </a:lnTo>
                  <a:lnTo>
                    <a:pt x="20588" y="10308"/>
                  </a:lnTo>
                  <a:lnTo>
                    <a:pt x="20967" y="9574"/>
                  </a:lnTo>
                  <a:lnTo>
                    <a:pt x="21221" y="8590"/>
                  </a:lnTo>
                  <a:lnTo>
                    <a:pt x="21411" y="7615"/>
                  </a:lnTo>
                  <a:lnTo>
                    <a:pt x="21538" y="6380"/>
                  </a:lnTo>
                  <a:lnTo>
                    <a:pt x="21600" y="4913"/>
                  </a:lnTo>
                  <a:lnTo>
                    <a:pt x="21600" y="0"/>
                  </a:lnTo>
                  <a:lnTo>
                    <a:pt x="21538" y="1477"/>
                  </a:lnTo>
                  <a:lnTo>
                    <a:pt x="21411" y="2703"/>
                  </a:lnTo>
                  <a:lnTo>
                    <a:pt x="21221" y="3687"/>
                  </a:lnTo>
                  <a:lnTo>
                    <a:pt x="20967" y="4672"/>
                  </a:lnTo>
                  <a:lnTo>
                    <a:pt x="20588" y="5405"/>
                  </a:lnTo>
                  <a:lnTo>
                    <a:pt x="20145" y="5646"/>
                  </a:lnTo>
                  <a:lnTo>
                    <a:pt x="19701" y="5405"/>
                  </a:lnTo>
                  <a:lnTo>
                    <a:pt x="18244" y="3687"/>
                  </a:lnTo>
                  <a:lnTo>
                    <a:pt x="17295" y="2954"/>
                  </a:lnTo>
                  <a:lnTo>
                    <a:pt x="16216" y="1969"/>
                  </a:lnTo>
                  <a:lnTo>
                    <a:pt x="15012" y="1236"/>
                  </a:lnTo>
                  <a:lnTo>
                    <a:pt x="13746" y="743"/>
                  </a:lnTo>
                  <a:lnTo>
                    <a:pt x="12289" y="251"/>
                  </a:lnTo>
                  <a:lnTo>
                    <a:pt x="10769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" name="Google Shape;405;p38"/>
            <p:cNvSpPr/>
            <p:nvPr/>
          </p:nvSpPr>
          <p:spPr>
            <a:xfrm>
              <a:off x="0" y="48"/>
              <a:ext cx="347618" cy="646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32" y="0"/>
                  </a:moveTo>
                  <a:lnTo>
                    <a:pt x="9313" y="39"/>
                  </a:lnTo>
                  <a:lnTo>
                    <a:pt x="7855" y="119"/>
                  </a:lnTo>
                  <a:lnTo>
                    <a:pt x="6398" y="317"/>
                  </a:lnTo>
                  <a:lnTo>
                    <a:pt x="4940" y="556"/>
                  </a:lnTo>
                  <a:lnTo>
                    <a:pt x="3613" y="873"/>
                  </a:lnTo>
                  <a:lnTo>
                    <a:pt x="2409" y="1231"/>
                  </a:lnTo>
                  <a:lnTo>
                    <a:pt x="1330" y="1588"/>
                  </a:lnTo>
                  <a:lnTo>
                    <a:pt x="887" y="1826"/>
                  </a:lnTo>
                  <a:lnTo>
                    <a:pt x="508" y="2024"/>
                  </a:lnTo>
                  <a:lnTo>
                    <a:pt x="319" y="2143"/>
                  </a:lnTo>
                  <a:lnTo>
                    <a:pt x="127" y="2343"/>
                  </a:lnTo>
                  <a:lnTo>
                    <a:pt x="65" y="2500"/>
                  </a:lnTo>
                  <a:lnTo>
                    <a:pt x="0" y="2699"/>
                  </a:lnTo>
                  <a:lnTo>
                    <a:pt x="0" y="18900"/>
                  </a:lnTo>
                  <a:lnTo>
                    <a:pt x="65" y="19139"/>
                  </a:lnTo>
                  <a:lnTo>
                    <a:pt x="192" y="19337"/>
                  </a:lnTo>
                  <a:lnTo>
                    <a:pt x="381" y="19495"/>
                  </a:lnTo>
                  <a:lnTo>
                    <a:pt x="635" y="19654"/>
                  </a:lnTo>
                  <a:lnTo>
                    <a:pt x="1014" y="19773"/>
                  </a:lnTo>
                  <a:lnTo>
                    <a:pt x="1457" y="19813"/>
                  </a:lnTo>
                  <a:lnTo>
                    <a:pt x="1901" y="19773"/>
                  </a:lnTo>
                  <a:lnTo>
                    <a:pt x="3358" y="19495"/>
                  </a:lnTo>
                  <a:lnTo>
                    <a:pt x="4308" y="19376"/>
                  </a:lnTo>
                  <a:lnTo>
                    <a:pt x="5384" y="19217"/>
                  </a:lnTo>
                  <a:lnTo>
                    <a:pt x="6587" y="19098"/>
                  </a:lnTo>
                  <a:lnTo>
                    <a:pt x="7855" y="19018"/>
                  </a:lnTo>
                  <a:lnTo>
                    <a:pt x="9313" y="18939"/>
                  </a:lnTo>
                  <a:lnTo>
                    <a:pt x="10832" y="18900"/>
                  </a:lnTo>
                  <a:lnTo>
                    <a:pt x="11971" y="18939"/>
                  </a:lnTo>
                  <a:lnTo>
                    <a:pt x="13050" y="18979"/>
                  </a:lnTo>
                  <a:lnTo>
                    <a:pt x="14061" y="19098"/>
                  </a:lnTo>
                  <a:lnTo>
                    <a:pt x="15013" y="19217"/>
                  </a:lnTo>
                  <a:lnTo>
                    <a:pt x="15900" y="19376"/>
                  </a:lnTo>
                  <a:lnTo>
                    <a:pt x="16722" y="19535"/>
                  </a:lnTo>
                  <a:lnTo>
                    <a:pt x="17420" y="19734"/>
                  </a:lnTo>
                  <a:lnTo>
                    <a:pt x="18115" y="19932"/>
                  </a:lnTo>
                  <a:lnTo>
                    <a:pt x="18685" y="20130"/>
                  </a:lnTo>
                  <a:lnTo>
                    <a:pt x="19256" y="20369"/>
                  </a:lnTo>
                  <a:lnTo>
                    <a:pt x="20205" y="20805"/>
                  </a:lnTo>
                  <a:lnTo>
                    <a:pt x="20965" y="21242"/>
                  </a:lnTo>
                  <a:lnTo>
                    <a:pt x="21600" y="21600"/>
                  </a:lnTo>
                  <a:lnTo>
                    <a:pt x="21600" y="3414"/>
                  </a:lnTo>
                  <a:lnTo>
                    <a:pt x="21473" y="3216"/>
                  </a:lnTo>
                  <a:lnTo>
                    <a:pt x="21346" y="3056"/>
                  </a:lnTo>
                  <a:lnTo>
                    <a:pt x="20840" y="2739"/>
                  </a:lnTo>
                  <a:lnTo>
                    <a:pt x="20143" y="2343"/>
                  </a:lnTo>
                  <a:lnTo>
                    <a:pt x="19318" y="1905"/>
                  </a:lnTo>
                  <a:lnTo>
                    <a:pt x="18369" y="1468"/>
                  </a:lnTo>
                  <a:lnTo>
                    <a:pt x="17230" y="992"/>
                  </a:lnTo>
                  <a:lnTo>
                    <a:pt x="16533" y="793"/>
                  </a:lnTo>
                  <a:lnTo>
                    <a:pt x="15900" y="595"/>
                  </a:lnTo>
                  <a:lnTo>
                    <a:pt x="15140" y="436"/>
                  </a:lnTo>
                  <a:lnTo>
                    <a:pt x="14378" y="278"/>
                  </a:lnTo>
                  <a:lnTo>
                    <a:pt x="13555" y="158"/>
                  </a:lnTo>
                  <a:lnTo>
                    <a:pt x="12669" y="78"/>
                  </a:lnTo>
                  <a:lnTo>
                    <a:pt x="11782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" name="Google Shape;406;p38"/>
            <p:cNvSpPr/>
            <p:nvPr/>
          </p:nvSpPr>
          <p:spPr>
            <a:xfrm>
              <a:off x="367985" y="48"/>
              <a:ext cx="347577" cy="646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0" y="0"/>
                  </a:moveTo>
                  <a:lnTo>
                    <a:pt x="8933" y="78"/>
                  </a:lnTo>
                  <a:lnTo>
                    <a:pt x="8046" y="158"/>
                  </a:lnTo>
                  <a:lnTo>
                    <a:pt x="7221" y="278"/>
                  </a:lnTo>
                  <a:lnTo>
                    <a:pt x="6461" y="436"/>
                  </a:lnTo>
                  <a:lnTo>
                    <a:pt x="5701" y="595"/>
                  </a:lnTo>
                  <a:lnTo>
                    <a:pt x="5068" y="793"/>
                  </a:lnTo>
                  <a:lnTo>
                    <a:pt x="4370" y="992"/>
                  </a:lnTo>
                  <a:lnTo>
                    <a:pt x="3232" y="1468"/>
                  </a:lnTo>
                  <a:lnTo>
                    <a:pt x="2280" y="1905"/>
                  </a:lnTo>
                  <a:lnTo>
                    <a:pt x="1458" y="2343"/>
                  </a:lnTo>
                  <a:lnTo>
                    <a:pt x="760" y="2739"/>
                  </a:lnTo>
                  <a:lnTo>
                    <a:pt x="254" y="3056"/>
                  </a:lnTo>
                  <a:lnTo>
                    <a:pt x="127" y="3216"/>
                  </a:lnTo>
                  <a:lnTo>
                    <a:pt x="0" y="3414"/>
                  </a:lnTo>
                  <a:lnTo>
                    <a:pt x="0" y="21600"/>
                  </a:lnTo>
                  <a:lnTo>
                    <a:pt x="633" y="21242"/>
                  </a:lnTo>
                  <a:lnTo>
                    <a:pt x="1393" y="20805"/>
                  </a:lnTo>
                  <a:lnTo>
                    <a:pt x="2345" y="20369"/>
                  </a:lnTo>
                  <a:lnTo>
                    <a:pt x="2915" y="20130"/>
                  </a:lnTo>
                  <a:lnTo>
                    <a:pt x="3483" y="19932"/>
                  </a:lnTo>
                  <a:lnTo>
                    <a:pt x="4879" y="19535"/>
                  </a:lnTo>
                  <a:lnTo>
                    <a:pt x="5701" y="19376"/>
                  </a:lnTo>
                  <a:lnTo>
                    <a:pt x="6588" y="19217"/>
                  </a:lnTo>
                  <a:lnTo>
                    <a:pt x="7540" y="19098"/>
                  </a:lnTo>
                  <a:lnTo>
                    <a:pt x="8551" y="18979"/>
                  </a:lnTo>
                  <a:lnTo>
                    <a:pt x="9628" y="18939"/>
                  </a:lnTo>
                  <a:lnTo>
                    <a:pt x="10769" y="18900"/>
                  </a:lnTo>
                  <a:lnTo>
                    <a:pt x="12289" y="18939"/>
                  </a:lnTo>
                  <a:lnTo>
                    <a:pt x="13746" y="19018"/>
                  </a:lnTo>
                  <a:lnTo>
                    <a:pt x="15012" y="19098"/>
                  </a:lnTo>
                  <a:lnTo>
                    <a:pt x="16216" y="19217"/>
                  </a:lnTo>
                  <a:lnTo>
                    <a:pt x="17295" y="19376"/>
                  </a:lnTo>
                  <a:lnTo>
                    <a:pt x="18244" y="19495"/>
                  </a:lnTo>
                  <a:lnTo>
                    <a:pt x="19701" y="19773"/>
                  </a:lnTo>
                  <a:lnTo>
                    <a:pt x="20145" y="19813"/>
                  </a:lnTo>
                  <a:lnTo>
                    <a:pt x="20588" y="19773"/>
                  </a:lnTo>
                  <a:lnTo>
                    <a:pt x="20967" y="19654"/>
                  </a:lnTo>
                  <a:lnTo>
                    <a:pt x="21221" y="19495"/>
                  </a:lnTo>
                  <a:lnTo>
                    <a:pt x="21411" y="19337"/>
                  </a:lnTo>
                  <a:lnTo>
                    <a:pt x="21538" y="19139"/>
                  </a:lnTo>
                  <a:lnTo>
                    <a:pt x="21600" y="18900"/>
                  </a:lnTo>
                  <a:lnTo>
                    <a:pt x="21600" y="2699"/>
                  </a:lnTo>
                  <a:lnTo>
                    <a:pt x="21538" y="2500"/>
                  </a:lnTo>
                  <a:lnTo>
                    <a:pt x="21476" y="2343"/>
                  </a:lnTo>
                  <a:lnTo>
                    <a:pt x="21284" y="2143"/>
                  </a:lnTo>
                  <a:lnTo>
                    <a:pt x="21094" y="2024"/>
                  </a:lnTo>
                  <a:lnTo>
                    <a:pt x="20716" y="1826"/>
                  </a:lnTo>
                  <a:lnTo>
                    <a:pt x="20272" y="1588"/>
                  </a:lnTo>
                  <a:lnTo>
                    <a:pt x="19193" y="1231"/>
                  </a:lnTo>
                  <a:lnTo>
                    <a:pt x="17990" y="873"/>
                  </a:lnTo>
                  <a:lnTo>
                    <a:pt x="16659" y="556"/>
                  </a:lnTo>
                  <a:lnTo>
                    <a:pt x="15204" y="317"/>
                  </a:lnTo>
                  <a:lnTo>
                    <a:pt x="13746" y="119"/>
                  </a:lnTo>
                  <a:lnTo>
                    <a:pt x="12289" y="39"/>
                  </a:lnTo>
                  <a:lnTo>
                    <a:pt x="10769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23;p5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69151" y="1868128"/>
            <a:ext cx="7405800" cy="2448798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55590"/>
            <a:lvl2pPr marL="914377" indent="-355590"/>
            <a:lvl3pPr marL="1371565" indent="-355590"/>
            <a:lvl4pPr marL="1828754" indent="-355590"/>
            <a:lvl5pPr marL="2285943" indent="-355591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28;p6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3594600" cy="25780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30192">
              <a:buSzPts val="1600"/>
              <a:defRPr sz="1600"/>
            </a:lvl1pPr>
            <a:lvl2pPr marL="914377" indent="-330192">
              <a:buSzPts val="1600"/>
              <a:defRPr sz="1600"/>
            </a:lvl2pPr>
            <a:lvl3pPr marL="1371565" indent="-330191">
              <a:buSzPts val="1600"/>
              <a:defRPr sz="1600"/>
            </a:lvl3pPr>
            <a:lvl4pPr marL="1828754" indent="-330192">
              <a:buSzPts val="1600"/>
              <a:defRPr sz="1600"/>
            </a:lvl4pPr>
            <a:lvl5pPr marL="2285943" indent="-330192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Google Shape;31;p6"/>
          <p:cNvSpPr txBox="1">
            <a:spLocks noGrp="1"/>
          </p:cNvSpPr>
          <p:nvPr>
            <p:ph type="body" sz="quarter" idx="21"/>
          </p:nvPr>
        </p:nvSpPr>
        <p:spPr>
          <a:xfrm>
            <a:off x="4680227" y="1868128"/>
            <a:ext cx="3594601" cy="25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30192">
              <a:buSzPts val="1600"/>
              <a:defRPr sz="1600"/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34;p7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2366400" cy="24847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17492">
              <a:buSzPts val="1400"/>
              <a:defRPr sz="1400"/>
            </a:lvl1pPr>
            <a:lvl2pPr marL="914377" indent="-317492">
              <a:buSzPts val="1400"/>
              <a:defRPr sz="1400"/>
            </a:lvl2pPr>
            <a:lvl3pPr marL="1371565" indent="-317491">
              <a:buSzPts val="1400"/>
              <a:defRPr sz="1400"/>
            </a:lvl3pPr>
            <a:lvl4pPr marL="1828754" indent="-317492">
              <a:buSzPts val="1400"/>
              <a:defRPr sz="1400"/>
            </a:lvl4pPr>
            <a:lvl5pPr marL="2285943" indent="-317492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Google Shape;37;p7"/>
          <p:cNvSpPr txBox="1">
            <a:spLocks noGrp="1"/>
          </p:cNvSpPr>
          <p:nvPr>
            <p:ph type="body" sz="quarter" idx="21"/>
          </p:nvPr>
        </p:nvSpPr>
        <p:spPr>
          <a:xfrm>
            <a:off x="335673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19" name="Google Shape;38;p7"/>
          <p:cNvSpPr txBox="1">
            <a:spLocks noGrp="1"/>
          </p:cNvSpPr>
          <p:nvPr>
            <p:ph type="body" sz="quarter" idx="22"/>
          </p:nvPr>
        </p:nvSpPr>
        <p:spPr>
          <a:xfrm>
            <a:off x="584432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21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41;p8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28;p6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3594600" cy="25780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30192">
              <a:buSzPts val="1600"/>
              <a:defRPr sz="1600"/>
            </a:lvl1pPr>
            <a:lvl2pPr marL="914377" indent="-330192">
              <a:buSzPts val="1600"/>
              <a:defRPr sz="1600"/>
            </a:lvl2pPr>
            <a:lvl3pPr marL="1371565" indent="-330191">
              <a:buSzPts val="1600"/>
              <a:defRPr sz="1600"/>
            </a:lvl3pPr>
            <a:lvl4pPr marL="1828754" indent="-330192">
              <a:buSzPts val="1600"/>
              <a:defRPr sz="1600"/>
            </a:lvl4pPr>
            <a:lvl5pPr marL="2285943" indent="-330192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Google Shape;31;p6"/>
          <p:cNvSpPr txBox="1">
            <a:spLocks noGrp="1"/>
          </p:cNvSpPr>
          <p:nvPr>
            <p:ph type="body" sz="quarter" idx="21"/>
          </p:nvPr>
        </p:nvSpPr>
        <p:spPr>
          <a:xfrm>
            <a:off x="4680227" y="1868128"/>
            <a:ext cx="3594601" cy="25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30192">
              <a:buSzPts val="1600"/>
              <a:defRPr sz="1600"/>
            </a:pPr>
            <a:endParaRPr/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34;p7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2366400" cy="24847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17492">
              <a:buSzPts val="1400"/>
              <a:defRPr sz="1400"/>
            </a:lvl1pPr>
            <a:lvl2pPr marL="914377" indent="-317492">
              <a:buSzPts val="1400"/>
              <a:defRPr sz="1400"/>
            </a:lvl2pPr>
            <a:lvl3pPr marL="1371565" indent="-317491">
              <a:buSzPts val="1400"/>
              <a:defRPr sz="1400"/>
            </a:lvl3pPr>
            <a:lvl4pPr marL="1828754" indent="-317492">
              <a:buSzPts val="1400"/>
              <a:defRPr sz="1400"/>
            </a:lvl4pPr>
            <a:lvl5pPr marL="2285943" indent="-317492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Google Shape;37;p7"/>
          <p:cNvSpPr txBox="1">
            <a:spLocks noGrp="1"/>
          </p:cNvSpPr>
          <p:nvPr>
            <p:ph type="body" sz="quarter" idx="21"/>
          </p:nvPr>
        </p:nvSpPr>
        <p:spPr>
          <a:xfrm>
            <a:off x="335673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61" name="Google Shape;38;p7"/>
          <p:cNvSpPr txBox="1">
            <a:spLocks noGrp="1"/>
          </p:cNvSpPr>
          <p:nvPr>
            <p:ph type="body" sz="quarter" idx="22"/>
          </p:nvPr>
        </p:nvSpPr>
        <p:spPr>
          <a:xfrm>
            <a:off x="584432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41;p8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72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8" r:id="rId4"/>
    <p:sldLayoutId id="2147483659" r:id="rId5"/>
    <p:sldLayoutId id="2147483660" r:id="rId6"/>
    <p:sldLayoutId id="2147483662" r:id="rId7"/>
    <p:sldLayoutId id="2147483663" r:id="rId8"/>
    <p:sldLayoutId id="2147483664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9pPr>
    </p:titleStyle>
    <p:bodyStyle>
      <a:lvl1pPr marL="45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▪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1pPr>
      <a:lvl2pPr marL="91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2pPr>
      <a:lvl3pPr marL="137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3pPr>
      <a:lvl4pPr marL="182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4pPr>
      <a:lvl5pPr marL="228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○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5pPr>
      <a:lvl6pPr marL="274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■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6pPr>
      <a:lvl7pPr marL="3200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●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7pPr>
      <a:lvl8pPr marL="3657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○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8pPr>
      <a:lvl9pPr marL="4114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■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tuptools.pypa.io/en/latest/userguide/package_discovery.html#automatic-discovery" TargetMode="External"/><Relationship Id="rId2" Type="http://schemas.openxmlformats.org/officeDocument/2006/relationships/hyperlink" Target="https://packaging.python.org/en/latest/discussions/src-layout-vs-flat-layout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est.org/en/stable/explanation/goodpractices.html#choosing-a-test-layou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F28C4E0-F3C4-D8F3-F185-C430027663EF}"/>
              </a:ext>
            </a:extLst>
          </p:cNvPr>
          <p:cNvSpPr txBox="1">
            <a:spLocks/>
          </p:cNvSpPr>
          <p:nvPr/>
        </p:nvSpPr>
        <p:spPr>
          <a:xfrm>
            <a:off x="869151" y="0"/>
            <a:ext cx="1961597" cy="9123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Heavy"/>
                <a:sym typeface="Avenir Heavy"/>
              </a:rPr>
              <a:t>Outline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0ACAD4D-B515-9AA8-50AE-68178BB4D8ED}"/>
              </a:ext>
            </a:extLst>
          </p:cNvPr>
          <p:cNvSpPr txBox="1">
            <a:spLocks/>
          </p:cNvSpPr>
          <p:nvPr/>
        </p:nvSpPr>
        <p:spPr>
          <a:xfrm>
            <a:off x="869151" y="845032"/>
            <a:ext cx="7707721" cy="3753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457189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▪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1pPr>
            <a:lvl2pPr marL="914377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2pPr>
            <a:lvl3pPr marL="1371565" marR="0" indent="-317491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3pPr>
            <a:lvl4pPr marL="1828754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4pPr>
            <a:lvl5pPr marL="2285943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○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5pPr>
            <a:lvl6pPr marL="274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6pPr>
            <a:lvl7pPr marL="3200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●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7pPr>
            <a:lvl8pPr marL="3657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8pPr>
            <a:lvl9pPr marL="4114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Local importing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 review and best practices</a:t>
            </a: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Avenir Heavy"/>
              </a:rPr>
              <a:t>Packages and editable installations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Avenir Heavy"/>
              </a:rPr>
              <a:t> avoid importing errors</a:t>
            </a: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rPr>
              <a:t>Repo structure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rPr>
              <a:t> organize folders and files in a standardized way</a:t>
            </a:r>
          </a:p>
          <a:p>
            <a:pPr marL="342900" lvl="0" indent="-342900" hangingPunct="1">
              <a:buFont typeface="+mj-lt"/>
              <a:buAutoNum type="arabicPeriod"/>
              <a:defRPr>
                <a:solidFill>
                  <a:srgbClr val="57A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2D6391"/>
                </a:solidFill>
                <a:latin typeface="Avenir Heavy"/>
                <a:sym typeface="Avenir Heavy"/>
              </a:rPr>
              <a:t>Accessibility</a:t>
            </a:r>
          </a:p>
          <a:p>
            <a:pPr marL="457188" lvl="1" indent="0" hangingPunct="1">
              <a:buNone/>
              <a:defRPr>
                <a:solidFill>
                  <a:srgbClr val="57A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2D6391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 make code more readable, understandable and usable</a:t>
            </a:r>
            <a:endParaRPr lang="en-US" dirty="0">
              <a:solidFill>
                <a:srgbClr val="57A7B5"/>
              </a:solidFill>
              <a:latin typeface="Avenir Heavy"/>
              <a:ea typeface="Avenir Heavy"/>
              <a:cs typeface="Avenir Heavy"/>
              <a:sym typeface="Avenir Heavy"/>
            </a:endParaRP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8B81D2"/>
                </a:solidFill>
                <a:latin typeface="Avenir Heavy"/>
                <a:ea typeface="Avenir Heavy"/>
                <a:cs typeface="Avenir Heavy"/>
                <a:sym typeface="Avenir Heavy"/>
              </a:rPr>
              <a:t>Environments</a:t>
            </a:r>
          </a:p>
          <a:p>
            <a:pPr marL="742938" lvl="1" indent="-285750" hangingPunct="1">
              <a:buFont typeface="Wingdings" pitchFamily="2" charset="2"/>
              <a:buChar char="à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8B81D2"/>
                </a:solidFill>
                <a:latin typeface="Avenir Heavy"/>
                <a:ea typeface="Avenir Heavy"/>
                <a:cs typeface="Avenir Heavy"/>
                <a:sym typeface="Avenir Heavy"/>
              </a:rPr>
              <a:t>avoid and alleviate package installation problems</a:t>
            </a:r>
          </a:p>
        </p:txBody>
      </p:sp>
      <p:sp>
        <p:nvSpPr>
          <p:cNvPr id="8" name="Pfeil nach rechts 7">
            <a:extLst>
              <a:ext uri="{FF2B5EF4-FFF2-40B4-BE49-F238E27FC236}">
                <a16:creationId xmlns:a16="http://schemas.microsoft.com/office/drawing/2014/main" id="{276E869E-6B40-B957-83FD-AF114F51290A}"/>
              </a:ext>
            </a:extLst>
          </p:cNvPr>
          <p:cNvSpPr/>
          <p:nvPr/>
        </p:nvSpPr>
        <p:spPr>
          <a:xfrm rot="9576828">
            <a:off x="2652558" y="1843712"/>
            <a:ext cx="573137" cy="431647"/>
          </a:xfrm>
          <a:prstGeom prst="rightArrow">
            <a:avLst>
              <a:gd name="adj1" fmla="val 28570"/>
              <a:gd name="adj2" fmla="val 50000"/>
            </a:avLst>
          </a:prstGeom>
          <a:solidFill>
            <a:srgbClr val="57A7B5"/>
          </a:solidFill>
          <a:ln w="25400" cap="flat">
            <a:solidFill>
              <a:srgbClr val="57A7B5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78066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8A15D-D5BC-94FE-FC58-C2121ADBC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8E4671C-11C9-2FD3-636A-3A682D5BE0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151" y="845999"/>
            <a:ext cx="4455682" cy="3775947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30192">
              <a:buSzPts val="1700"/>
              <a:defRPr sz="1700"/>
            </a:pPr>
            <a:r>
              <a:rPr lang="en-US" dirty="0"/>
              <a:t>Within-module standard order:</a:t>
            </a:r>
          </a:p>
          <a:p>
            <a:pPr marL="1041373" lvl="2" indent="0">
              <a:buSzPts val="1700"/>
              <a:buNone/>
              <a:defRPr sz="1700"/>
            </a:pPr>
            <a:endParaRPr lang="en-US" b="1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32733A3-0EAD-07E7-92D9-535DC11BD55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54DFC2-A432-F155-086F-E4260E3F60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2" y="0"/>
            <a:ext cx="5346018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 fontScale="90000"/>
          </a:bodyPr>
          <a:lstStyle/>
          <a:p>
            <a:r>
              <a:rPr lang="en-US" dirty="0" err="1"/>
              <a:t>Organising</a:t>
            </a:r>
            <a:r>
              <a:rPr lang="en-US" dirty="0"/>
              <a:t> file contents</a:t>
            </a:r>
            <a:endParaRPr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55BBBAF-D921-C9E8-5943-CCF772EDEA62}"/>
              </a:ext>
            </a:extLst>
          </p:cNvPr>
          <p:cNvSpPr/>
          <p:nvPr/>
        </p:nvSpPr>
        <p:spPr>
          <a:xfrm>
            <a:off x="5104493" y="804267"/>
            <a:ext cx="3025083" cy="954105"/>
          </a:xfrm>
          <a:prstGeom prst="rect">
            <a:avLst/>
          </a:prstGeom>
          <a:solidFill>
            <a:srgbClr val="FFFFFF"/>
          </a:solidFill>
          <a:ln w="38100" cap="flat">
            <a:solidFill>
              <a:schemeClr val="accent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08000" marR="0" indent="0" algn="l" defTabSz="914400" rtl="0" fontAlgn="auto" latinLnBrk="0" hangingPunct="0"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1. </a:t>
            </a:r>
            <a:r>
              <a:rPr kumimoji="0" lang="de-DE" sz="1400" b="1" i="0" u="none" strike="noStrike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imports</a:t>
            </a:r>
            <a:endParaRPr kumimoji="0" lang="de-DE" sz="140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108000" marR="0" indent="-285750" algn="l" defTabSz="914400" rtl="0" fontAlgn="auto" latinLnBrk="0" hangingPunct="0">
              <a:buClrTx/>
              <a:buSzTx/>
              <a:buFontTx/>
              <a:buChar char="-"/>
              <a:tabLst/>
            </a:pPr>
            <a:r>
              <a:rPr lang="de-DE" dirty="0" err="1">
                <a:solidFill>
                  <a:schemeClr val="tx1"/>
                </a:solidFill>
              </a:rPr>
              <a:t>standard</a:t>
            </a:r>
            <a:r>
              <a:rPr lang="de-DE" dirty="0">
                <a:solidFill>
                  <a:schemeClr val="tx1"/>
                </a:solidFill>
              </a:rPr>
              <a:t> Python </a:t>
            </a:r>
            <a:r>
              <a:rPr lang="de-DE" dirty="0" err="1">
                <a:solidFill>
                  <a:schemeClr val="tx1"/>
                </a:solidFill>
              </a:rPr>
              <a:t>library</a:t>
            </a:r>
            <a:endParaRPr lang="de-DE" dirty="0">
              <a:solidFill>
                <a:schemeClr val="tx1"/>
              </a:solidFill>
            </a:endParaRPr>
          </a:p>
          <a:p>
            <a:pPr marL="108000" marR="0" indent="-285750" algn="l" defTabSz="914400" rtl="0" fontAlgn="auto" latinLnBrk="0" hangingPunct="0">
              <a:buClrTx/>
              <a:buSzTx/>
              <a:buFontTx/>
              <a:buChar char="-"/>
              <a:tabLst/>
            </a:pPr>
            <a:r>
              <a:rPr lang="de-DE" dirty="0" err="1">
                <a:solidFill>
                  <a:schemeClr val="tx1"/>
                </a:solidFill>
              </a:rPr>
              <a:t>installed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packages</a:t>
            </a:r>
            <a:endParaRPr lang="de-DE" dirty="0">
              <a:solidFill>
                <a:schemeClr val="tx1"/>
              </a:solidFill>
            </a:endParaRPr>
          </a:p>
          <a:p>
            <a:pPr marL="108000" marR="0" indent="-285750" algn="l" defTabSz="914400" rtl="0" fontAlgn="auto" latinLnBrk="0" hangingPunct="0">
              <a:buClrTx/>
              <a:buSzTx/>
              <a:buFontTx/>
              <a:buChar char="-"/>
              <a:tabLst/>
            </a:pPr>
            <a:r>
              <a:rPr lang="de-DE" dirty="0" err="1">
                <a:solidFill>
                  <a:schemeClr val="tx1"/>
                </a:solidFill>
              </a:rPr>
              <a:t>local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modules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17BF18-42C7-5815-DDB2-22B2955E7632}"/>
              </a:ext>
            </a:extLst>
          </p:cNvPr>
          <p:cNvSpPr/>
          <p:nvPr/>
        </p:nvSpPr>
        <p:spPr>
          <a:xfrm>
            <a:off x="5104493" y="2095789"/>
            <a:ext cx="3025083" cy="523218"/>
          </a:xfrm>
          <a:prstGeom prst="rect">
            <a:avLst/>
          </a:prstGeom>
          <a:solidFill>
            <a:srgbClr val="FFFFFF"/>
          </a:solidFill>
          <a:ln w="38100" cap="flat">
            <a:solidFill>
              <a:schemeClr val="accent4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08000" marR="0" indent="0" algn="l" defTabSz="914400" rtl="0" fontAlgn="auto" latinLnBrk="0" hangingPunct="0"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2. </a:t>
            </a:r>
            <a:r>
              <a:rPr kumimoji="0" lang="de-DE" sz="1400" b="1" i="0" u="none" strike="noStrike" cap="none" spc="0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constants</a:t>
            </a:r>
            <a:endParaRPr kumimoji="0" lang="de-DE" sz="1400" b="1" i="0" u="none" strike="noStrike" cap="none" spc="0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108000"/>
            <a:r>
              <a:rPr lang="de-DE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DATA_DIR = "/</a:t>
            </a:r>
            <a:r>
              <a:rPr lang="de-DE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e-DE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EF35374-5094-C3BF-FA75-3C30B634C897}"/>
              </a:ext>
            </a:extLst>
          </p:cNvPr>
          <p:cNvSpPr/>
          <p:nvPr/>
        </p:nvSpPr>
        <p:spPr>
          <a:xfrm>
            <a:off x="5104493" y="2956424"/>
            <a:ext cx="3025083" cy="738662"/>
          </a:xfrm>
          <a:prstGeom prst="rect">
            <a:avLst/>
          </a:prstGeom>
          <a:solidFill>
            <a:srgbClr val="FFFFFF"/>
          </a:solidFill>
          <a:ln w="38100" cap="flat">
            <a:solidFill>
              <a:schemeClr val="accent5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08000" marR="0" indent="0" algn="l" defTabSz="914400" rtl="0" fontAlgn="auto" latinLnBrk="0" hangingPunct="0">
              <a:buClrTx/>
              <a:buSzTx/>
              <a:buFontTx/>
              <a:buNone/>
              <a:tabLst/>
            </a:pPr>
            <a:r>
              <a:rPr lang="de-DE" b="1" dirty="0">
                <a:solidFill>
                  <a:schemeClr val="accent5"/>
                </a:solidFill>
              </a:rPr>
              <a:t>3</a:t>
            </a:r>
            <a:r>
              <a:rPr kumimoji="0" lang="de-DE" sz="1400" b="1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. </a:t>
            </a:r>
            <a:r>
              <a:rPr kumimoji="0" lang="de-DE" sz="1400" b="1" i="0" u="none" strike="noStrike" cap="none" spc="0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classes</a:t>
            </a:r>
            <a:r>
              <a:rPr kumimoji="0" lang="de-DE" sz="1400" b="1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and </a:t>
            </a:r>
            <a:r>
              <a:rPr kumimoji="0" lang="de-DE" sz="1400" b="1" i="0" u="none" strike="noStrike" cap="none" spc="0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functions</a:t>
            </a:r>
            <a:endParaRPr kumimoji="0" lang="de-DE" sz="1400" b="1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108000"/>
            <a:r>
              <a:rPr lang="de-DE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de-DE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8000"/>
            <a:r>
              <a:rPr lang="de-DE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func_name</a:t>
            </a:r>
            <a:r>
              <a:rPr lang="de-DE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2012965-BEE6-6F49-4154-B08B7C72768E}"/>
              </a:ext>
            </a:extLst>
          </p:cNvPr>
          <p:cNvSpPr/>
          <p:nvPr/>
        </p:nvSpPr>
        <p:spPr>
          <a:xfrm>
            <a:off x="5104493" y="4035892"/>
            <a:ext cx="3025083" cy="523218"/>
          </a:xfrm>
          <a:prstGeom prst="rect">
            <a:avLst/>
          </a:prstGeom>
          <a:solidFill>
            <a:srgbClr val="FFFFFF"/>
          </a:solidFill>
          <a:ln w="38100" cap="flat">
            <a:solidFill>
              <a:srgbClr val="ED72D9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08000" marR="0" indent="0" algn="l" defTabSz="914400" rtl="0" fontAlgn="auto" latinLnBrk="0" hangingPunct="0">
              <a:buClrTx/>
              <a:buSzTx/>
              <a:buFontTx/>
              <a:buNone/>
              <a:tabLst/>
            </a:pPr>
            <a:r>
              <a:rPr lang="de-DE" b="1" dirty="0">
                <a:solidFill>
                  <a:srgbClr val="ED72D9"/>
                </a:solidFill>
              </a:rPr>
              <a:t>4. </a:t>
            </a:r>
            <a:r>
              <a:rPr lang="de-DE" b="1" dirty="0" err="1">
                <a:solidFill>
                  <a:srgbClr val="ED72D9"/>
                </a:solidFill>
              </a:rPr>
              <a:t>main</a:t>
            </a:r>
            <a:r>
              <a:rPr lang="de-DE" b="1" dirty="0">
                <a:solidFill>
                  <a:srgbClr val="ED72D9"/>
                </a:solidFill>
              </a:rPr>
              <a:t> </a:t>
            </a:r>
            <a:r>
              <a:rPr lang="de-DE" b="1" dirty="0" err="1">
                <a:solidFill>
                  <a:srgbClr val="ED72D9"/>
                </a:solidFill>
              </a:rPr>
              <a:t>execution</a:t>
            </a:r>
            <a:r>
              <a:rPr lang="de-DE" b="1" dirty="0">
                <a:solidFill>
                  <a:srgbClr val="ED72D9"/>
                </a:solidFill>
              </a:rPr>
              <a:t> block</a:t>
            </a:r>
            <a:endParaRPr kumimoji="0" lang="de-DE" sz="1400" b="1" i="0" u="none" strike="noStrike" cap="none" spc="0" normalizeH="0" baseline="0" dirty="0">
              <a:ln>
                <a:noFill/>
              </a:ln>
              <a:solidFill>
                <a:srgbClr val="ED72D9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108000"/>
            <a:r>
              <a:rPr lang="de-DE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de-DE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== "__</a:t>
            </a:r>
            <a:r>
              <a:rPr lang="de-DE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__":</a:t>
            </a:r>
          </a:p>
        </p:txBody>
      </p:sp>
    </p:spTree>
    <p:extLst>
      <p:ext uri="{BB962C8B-B14F-4D97-AF65-F5344CB8AC3E}">
        <p14:creationId xmlns:p14="http://schemas.microsoft.com/office/powerpoint/2010/main" val="37685516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789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4455682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rPr lang="en-US" dirty="0"/>
              <a:t>Retrieval practice</a:t>
            </a:r>
          </a:p>
        </p:txBody>
      </p:sp>
      <p:sp>
        <p:nvSpPr>
          <p:cNvPr id="807" name="Slide Number Placeholder 3"/>
          <p:cNvSpPr txBox="1"/>
          <p:nvPr/>
        </p:nvSpPr>
        <p:spPr>
          <a:xfrm>
            <a:off x="8317170" y="4384352"/>
            <a:ext cx="391029" cy="411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B49E05C-D237-29C5-39FD-2ED3FFF423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048" y="845033"/>
            <a:ext cx="4174590" cy="360586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Discuss briefly with your partner.</a:t>
            </a:r>
          </a:p>
          <a:p>
            <a:pPr lvl="1"/>
            <a:r>
              <a:rPr lang="en-US" sz="1800" dirty="0"/>
              <a:t>How do you structure your repos/code now?</a:t>
            </a:r>
          </a:p>
          <a:p>
            <a:pPr lvl="1"/>
            <a:r>
              <a:rPr lang="en-US" sz="1800" dirty="0"/>
              <a:t>What, if anything, would you change about your current structure?</a:t>
            </a:r>
          </a:p>
          <a:p>
            <a:pPr lvl="1"/>
            <a:r>
              <a:rPr lang="en-US" sz="1800" dirty="0"/>
              <a:t>What concerns/questions do you have about these guidelines for repo structure?</a:t>
            </a:r>
          </a:p>
          <a:p>
            <a:pPr marL="101599" indent="0">
              <a:buNone/>
            </a:pPr>
            <a:r>
              <a:rPr lang="en-US" i="1" dirty="0"/>
              <a:t>(5 min)</a:t>
            </a:r>
          </a:p>
        </p:txBody>
      </p:sp>
      <p:sp>
        <p:nvSpPr>
          <p:cNvPr id="3" name="Textfeld 4">
            <a:extLst>
              <a:ext uri="{FF2B5EF4-FFF2-40B4-BE49-F238E27FC236}">
                <a16:creationId xmlns:a16="http://schemas.microsoft.com/office/drawing/2014/main" id="{FD060C56-4594-FEDB-BCFF-C4FD46CE8796}"/>
              </a:ext>
            </a:extLst>
          </p:cNvPr>
          <p:cNvSpPr txBox="1"/>
          <p:nvPr/>
        </p:nvSpPr>
        <p:spPr>
          <a:xfrm>
            <a:off x="5324833" y="542579"/>
            <a:ext cx="3331029" cy="3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my</a:t>
            </a: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_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defRPr/>
            </a:pP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.gitignore</a:t>
            </a:r>
          </a:p>
          <a:p>
            <a:pPr>
              <a:defRPr/>
            </a:pP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LICENSE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notebooks_scripts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demo.ipynb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├── recreate_paper_figures.py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1">
              <a:defRPr/>
            </a:pP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README.md</a:t>
            </a:r>
          </a:p>
          <a:p>
            <a:pPr>
              <a:defRPr/>
            </a:pP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requirements.txt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_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name</a:t>
            </a: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/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__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init</a:t>
            </a: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__.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analysis.py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constants.py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data_preprocessing.py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data_visualization.py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file_io.py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models.py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>
              <a:defRPr/>
            </a:pP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test_analysis.py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test_data_processing.py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test_models.py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009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/>
          <p:cNvSpPr txBox="1">
            <a:spLocks noGrp="1"/>
          </p:cNvSpPr>
          <p:nvPr>
            <p:ph type="title"/>
          </p:nvPr>
        </p:nvSpPr>
        <p:spPr>
          <a:xfrm>
            <a:off x="869152" y="0"/>
            <a:ext cx="2856181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rPr lang="da-DK" dirty="0" err="1"/>
              <a:t>Discussion</a:t>
            </a:r>
            <a:endParaRPr dirty="0"/>
          </a:p>
        </p:txBody>
      </p:sp>
      <p:sp>
        <p:nvSpPr>
          <p:cNvPr id="288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048" y="845033"/>
            <a:ext cx="7405904" cy="36058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8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46161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Title 2"/>
          <p:cNvSpPr txBox="1"/>
          <p:nvPr/>
        </p:nvSpPr>
        <p:spPr>
          <a:xfrm>
            <a:off x="1757197" y="2411358"/>
            <a:ext cx="7137423" cy="6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8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defend your code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9534-A792-559A-E635-DE5BFA7B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766EE-69CA-5402-31C7-65EBE052D972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558799" indent="-457200">
              <a:buFont typeface="+mj-lt"/>
              <a:buAutoNum type="arabicPeriod"/>
            </a:pPr>
            <a:r>
              <a:rPr lang="en-GB" sz="1600" dirty="0" err="1">
                <a:hlinkClick r:id="rId2"/>
              </a:rPr>
              <a:t>src</a:t>
            </a:r>
            <a:r>
              <a:rPr lang="en-GB" sz="1600" dirty="0">
                <a:hlinkClick r:id="rId2"/>
              </a:rPr>
              <a:t> layout vs flat layout - Python Packaging User Guide</a:t>
            </a:r>
            <a:endParaRPr lang="en-GB" sz="1600" dirty="0"/>
          </a:p>
          <a:p>
            <a:pPr marL="558799" indent="-457200">
              <a:buFont typeface="+mj-lt"/>
              <a:buAutoNum type="arabicPeriod"/>
            </a:pPr>
            <a:r>
              <a:rPr lang="en-US" sz="1600" dirty="0">
                <a:hlinkClick r:id="rId3"/>
              </a:rPr>
              <a:t>Package Discovery and Namespace Packages</a:t>
            </a:r>
            <a:endParaRPr lang="en-US" sz="1600" dirty="0"/>
          </a:p>
          <a:p>
            <a:pPr marL="558799" indent="-457200">
              <a:buFont typeface="+mj-lt"/>
              <a:buAutoNum type="arabicPeriod"/>
            </a:pPr>
            <a:r>
              <a:rPr lang="en-GB" sz="1400" dirty="0">
                <a:hlinkClick r:id="rId4"/>
              </a:rPr>
              <a:t>Good Integration Practices - </a:t>
            </a:r>
            <a:r>
              <a:rPr lang="en-GB" sz="1400" dirty="0" err="1">
                <a:hlinkClick r:id="rId4"/>
              </a:rPr>
              <a:t>pytest</a:t>
            </a:r>
            <a:r>
              <a:rPr lang="en-GB" sz="1400" dirty="0">
                <a:hlinkClick r:id="rId4"/>
              </a:rPr>
              <a:t> documentation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19335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Title 2"/>
          <p:cNvSpPr txBox="1"/>
          <p:nvPr/>
        </p:nvSpPr>
        <p:spPr>
          <a:xfrm>
            <a:off x="1757197" y="2436323"/>
            <a:ext cx="7137423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8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da-DK" dirty="0" err="1"/>
              <a:t>repo</a:t>
            </a:r>
            <a:r>
              <a:rPr dirty="0"/>
              <a:t> structure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7C781-57CA-C951-119E-210732612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>
            <a:extLst>
              <a:ext uri="{FF2B5EF4-FFF2-40B4-BE49-F238E27FC236}">
                <a16:creationId xmlns:a16="http://schemas.microsoft.com/office/drawing/2014/main" id="{36FB9692-EC69-ED88-A75F-D6743A23EE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2778721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rPr lang="da-DK" dirty="0"/>
              <a:t>Motivation</a:t>
            </a:r>
            <a:endParaRPr dirty="0"/>
          </a:p>
        </p:txBody>
      </p:sp>
      <p:sp>
        <p:nvSpPr>
          <p:cNvPr id="288" name="Text Placeholder 2">
            <a:extLst>
              <a:ext uri="{FF2B5EF4-FFF2-40B4-BE49-F238E27FC236}">
                <a16:creationId xmlns:a16="http://schemas.microsoft.com/office/drawing/2014/main" id="{CCF700E4-7F9A-0358-229D-2D90973D28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048" y="845033"/>
            <a:ext cx="7405904" cy="36058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r>
              <a:rPr lang="en-US" dirty="0"/>
              <a:t>We now know what a package is and how to install it.</a:t>
            </a:r>
          </a:p>
          <a:p>
            <a:endParaRPr lang="en-US" dirty="0"/>
          </a:p>
          <a:p>
            <a:r>
              <a:rPr lang="en-US" dirty="0"/>
              <a:t>But often there are additional files you want in a repo.</a:t>
            </a:r>
          </a:p>
          <a:p>
            <a:pPr lvl="1"/>
            <a:r>
              <a:rPr lang="en-US" dirty="0"/>
              <a:t>.gitignore, LICENSE, tests, examples, data, …</a:t>
            </a:r>
          </a:p>
          <a:p>
            <a:endParaRPr lang="en-US" dirty="0"/>
          </a:p>
          <a:p>
            <a:r>
              <a:rPr lang="en-US" dirty="0"/>
              <a:t>Where should the package code and everything else go?</a:t>
            </a:r>
          </a:p>
        </p:txBody>
      </p:sp>
      <p:sp>
        <p:nvSpPr>
          <p:cNvPr id="289" name="Slide Number Placeholder 3">
            <a:extLst>
              <a:ext uri="{FF2B5EF4-FFF2-40B4-BE49-F238E27FC236}">
                <a16:creationId xmlns:a16="http://schemas.microsoft.com/office/drawing/2014/main" id="{85DB1720-5561-8E6D-DBF0-65633F8DB59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6987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/>
          <p:cNvSpPr txBox="1">
            <a:spLocks noGrp="1"/>
          </p:cNvSpPr>
          <p:nvPr>
            <p:ph type="title"/>
          </p:nvPr>
        </p:nvSpPr>
        <p:spPr>
          <a:xfrm>
            <a:off x="869152" y="0"/>
            <a:ext cx="4163436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things</a:t>
            </a:r>
            <a:r>
              <a:rPr lang="da-DK" dirty="0"/>
              <a:t> go</a:t>
            </a:r>
            <a:endParaRPr dirty="0"/>
          </a:p>
        </p:txBody>
      </p:sp>
      <p:sp>
        <p:nvSpPr>
          <p:cNvPr id="288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048" y="845033"/>
            <a:ext cx="3574259" cy="36058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r>
              <a:rPr lang="en-US" dirty="0"/>
              <a:t>There are no “rules”…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8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CE3F76E-61E0-7515-EF7E-0892D7714A10}"/>
              </a:ext>
            </a:extLst>
          </p:cNvPr>
          <p:cNvSpPr txBox="1">
            <a:spLocks/>
          </p:cNvSpPr>
          <p:nvPr/>
        </p:nvSpPr>
        <p:spPr>
          <a:xfrm>
            <a:off x="4833877" y="845033"/>
            <a:ext cx="3574259" cy="3605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457189" marR="0" indent="-35559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▪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1pPr>
            <a:lvl2pPr marL="914377" marR="0" indent="-35559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□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2pPr>
            <a:lvl3pPr marL="1371565" marR="0" indent="-35559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□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3pPr>
            <a:lvl4pPr marL="1828754" marR="0" indent="-35559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□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4pPr>
            <a:lvl5pPr marL="2285943" marR="0" indent="-355591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5pPr>
            <a:lvl6pPr marL="274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6pPr>
            <a:lvl7pPr marL="3200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●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7pPr>
            <a:lvl8pPr marL="3657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8pPr>
            <a:lvl9pPr marL="4114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hangingPunct="1"/>
            <a:endParaRPr lang="en-US" dirty="0"/>
          </a:p>
          <a:p>
            <a:pPr hangingPunct="1"/>
            <a:endParaRPr lang="en-US" dirty="0"/>
          </a:p>
          <a:p>
            <a:pPr hangingPunct="1"/>
            <a:endParaRPr lang="en-US" dirty="0"/>
          </a:p>
          <a:p>
            <a:pPr hangingPunct="1"/>
            <a:endParaRPr lang="en-US" dirty="0"/>
          </a:p>
          <a:p>
            <a:pPr hangingPunct="1"/>
            <a:endParaRPr lang="en-US" dirty="0"/>
          </a:p>
          <a:p>
            <a:pPr hangingPunct="1"/>
            <a:endParaRPr lang="en-US" dirty="0"/>
          </a:p>
          <a:p>
            <a:pPr hangingPunct="1"/>
            <a:r>
              <a:rPr lang="en-US" dirty="0"/>
              <a:t>…but there are guidelines. </a:t>
            </a:r>
            <a:endParaRPr lang="en-US" dirty="0">
              <a:highlight>
                <a:srgbClr val="FFFF00"/>
              </a:highlight>
            </a:endParaRPr>
          </a:p>
          <a:p>
            <a:pPr hangingPunct="1"/>
            <a:endParaRPr lang="en-US" dirty="0"/>
          </a:p>
          <a:p>
            <a:pPr hangingPunct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FC7A08-356D-2B9D-2E97-C07B75831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78" y="2681348"/>
            <a:ext cx="3960000" cy="204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ld west cowboy GIF by Morgan Creek">
            <a:extLst>
              <a:ext uri="{FF2B5EF4-FFF2-40B4-BE49-F238E27FC236}">
                <a16:creationId xmlns:a16="http://schemas.microsoft.com/office/drawing/2014/main" id="{BDE6D73B-E349-6917-DB67-311984FA5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554" y="522005"/>
            <a:ext cx="3960000" cy="22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5192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" name="12502671.jpg" descr="12502671.jpg"/>
          <p:cNvPicPr>
            <a:picLocks noChangeAspect="1"/>
          </p:cNvPicPr>
          <p:nvPr/>
        </p:nvPicPr>
        <p:blipFill>
          <a:blip r:embed="rId2"/>
          <a:srcRect l="17624"/>
          <a:stretch>
            <a:fillRect/>
          </a:stretch>
        </p:blipFill>
        <p:spPr>
          <a:xfrm>
            <a:off x="3220121" y="3282585"/>
            <a:ext cx="1089454" cy="1322553"/>
          </a:xfrm>
          <a:prstGeom prst="rect">
            <a:avLst/>
          </a:prstGeom>
          <a:ln w="12700">
            <a:miter lim="400000"/>
          </a:ln>
        </p:spPr>
      </p:pic>
      <p:sp>
        <p:nvSpPr>
          <p:cNvPr id="769" name="Title 1"/>
          <p:cNvSpPr txBox="1">
            <a:spLocks noGrp="1"/>
          </p:cNvSpPr>
          <p:nvPr>
            <p:ph type="title"/>
          </p:nvPr>
        </p:nvSpPr>
        <p:spPr>
          <a:xfrm>
            <a:off x="521547" y="0"/>
            <a:ext cx="4258120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Autofit/>
          </a:bodyPr>
          <a:lstStyle/>
          <a:p>
            <a:r>
              <a:rPr lang="da-DK" sz="3200" dirty="0" err="1"/>
              <a:t>Why</a:t>
            </a:r>
            <a:r>
              <a:rPr lang="da-DK" sz="3200" dirty="0"/>
              <a:t> </a:t>
            </a:r>
            <a:r>
              <a:rPr lang="da-DK" sz="3200" dirty="0" err="1"/>
              <a:t>you</a:t>
            </a:r>
            <a:r>
              <a:rPr lang="da-DK" sz="3200" dirty="0"/>
              <a:t> </a:t>
            </a:r>
            <a:r>
              <a:rPr lang="da-DK" sz="3200" dirty="0" err="1"/>
              <a:t>should</a:t>
            </a:r>
            <a:r>
              <a:rPr lang="da-DK" sz="3200" dirty="0"/>
              <a:t> </a:t>
            </a:r>
            <a:r>
              <a:rPr lang="da-DK" sz="3200" dirty="0" err="1"/>
              <a:t>care</a:t>
            </a:r>
            <a:endParaRPr sz="3200" dirty="0"/>
          </a:p>
        </p:txBody>
      </p:sp>
      <p:sp>
        <p:nvSpPr>
          <p:cNvPr id="770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869048" y="845033"/>
            <a:ext cx="3363319" cy="348042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850391">
              <a:spcBef>
                <a:spcPts val="500"/>
              </a:spcBef>
              <a:buClrTx/>
              <a:buSzTx/>
              <a:buFontTx/>
              <a:buNone/>
              <a:defRPr sz="1860"/>
            </a:pPr>
            <a:r>
              <a:rPr dirty="0"/>
              <a:t>—&gt; know where to find items</a:t>
            </a:r>
            <a:r>
              <a:rPr lang="da-DK" dirty="0"/>
              <a:t> in </a:t>
            </a:r>
            <a:r>
              <a:rPr lang="da-DK" dirty="0" err="1"/>
              <a:t>someone</a:t>
            </a:r>
            <a:r>
              <a:rPr lang="da-DK" dirty="0"/>
              <a:t> </a:t>
            </a:r>
            <a:r>
              <a:rPr lang="da-DK" dirty="0" err="1"/>
              <a:t>else’s</a:t>
            </a:r>
            <a:r>
              <a:rPr lang="da-DK" dirty="0"/>
              <a:t> </a:t>
            </a:r>
            <a:r>
              <a:rPr lang="da-DK" dirty="0" err="1"/>
              <a:t>code</a:t>
            </a:r>
            <a:endParaRPr dirty="0"/>
          </a:p>
          <a:p>
            <a:pPr marL="0" indent="0" defTabSz="850391">
              <a:spcBef>
                <a:spcPts val="500"/>
              </a:spcBef>
              <a:buClrTx/>
              <a:buSzTx/>
              <a:buFontTx/>
              <a:buNone/>
              <a:defRPr sz="1860"/>
            </a:pPr>
            <a:r>
              <a:rPr dirty="0"/>
              <a:t>e.g. wardrobe</a:t>
            </a:r>
          </a:p>
          <a:p>
            <a:pPr marL="850370" lvl="1" indent="-330699" defTabSz="850391">
              <a:spcBef>
                <a:spcPts val="0"/>
              </a:spcBef>
              <a:buSzPts val="1800"/>
              <a:defRPr sz="1860"/>
            </a:pPr>
            <a:r>
              <a:rPr dirty="0"/>
              <a:t>suit, shirts</a:t>
            </a:r>
          </a:p>
          <a:p>
            <a:pPr marL="850370" lvl="1" indent="-330699" defTabSz="850391">
              <a:spcBef>
                <a:spcPts val="0"/>
              </a:spcBef>
              <a:buSzPts val="1800"/>
              <a:defRPr sz="1860"/>
            </a:pPr>
            <a:r>
              <a:rPr dirty="0"/>
              <a:t>towels</a:t>
            </a:r>
          </a:p>
          <a:p>
            <a:pPr marL="850370" lvl="1" indent="-330699" defTabSz="850391">
              <a:spcBef>
                <a:spcPts val="0"/>
              </a:spcBef>
              <a:buSzPts val="1800"/>
              <a:defRPr sz="1860"/>
            </a:pPr>
            <a:r>
              <a:rPr dirty="0"/>
              <a:t>socks</a:t>
            </a:r>
          </a:p>
          <a:p>
            <a:pPr marL="0" indent="0" defTabSz="850391">
              <a:spcBef>
                <a:spcPts val="0"/>
              </a:spcBef>
              <a:buClrTx/>
              <a:buSzTx/>
              <a:buFontTx/>
              <a:buNone/>
              <a:defRPr sz="1860"/>
            </a:pPr>
            <a:endParaRPr dirty="0"/>
          </a:p>
          <a:p>
            <a:pPr marL="0" indent="0" defTabSz="850391">
              <a:spcBef>
                <a:spcPts val="500"/>
              </a:spcBef>
              <a:buClrTx/>
              <a:buSzTx/>
              <a:buFontTx/>
              <a:buNone/>
              <a:defRPr sz="1860"/>
            </a:pPr>
            <a:r>
              <a:rPr dirty="0"/>
              <a:t>—&gt; </a:t>
            </a:r>
            <a:r>
              <a:rPr lang="da-DK" dirty="0"/>
              <a:t>science/</a:t>
            </a:r>
            <a:r>
              <a:rPr lang="da-DK" dirty="0" err="1"/>
              <a:t>engineering</a:t>
            </a:r>
            <a:r>
              <a:rPr lang="da-DK" dirty="0"/>
              <a:t> is</a:t>
            </a:r>
          </a:p>
          <a:p>
            <a:pPr marL="0" indent="0" defTabSz="850391">
              <a:spcBef>
                <a:spcPts val="500"/>
              </a:spcBef>
              <a:buClrTx/>
              <a:buSzTx/>
              <a:buFontTx/>
              <a:buNone/>
              <a:defRPr sz="1860"/>
            </a:pPr>
            <a:r>
              <a:rPr lang="da-DK" dirty="0" err="1"/>
              <a:t>collaborative</a:t>
            </a:r>
            <a:r>
              <a:rPr lang="da-DK" dirty="0"/>
              <a:t> problem</a:t>
            </a:r>
          </a:p>
          <a:p>
            <a:pPr marL="0" indent="0" defTabSz="850391">
              <a:spcBef>
                <a:spcPts val="500"/>
              </a:spcBef>
              <a:buClrTx/>
              <a:buSzTx/>
              <a:buFontTx/>
              <a:buNone/>
              <a:defRPr sz="1860"/>
            </a:pPr>
            <a:r>
              <a:rPr lang="da-DK" dirty="0" err="1"/>
              <a:t>solving</a:t>
            </a:r>
            <a:r>
              <a:rPr lang="da-DK" dirty="0"/>
              <a:t>. </a:t>
            </a:r>
            <a:r>
              <a:rPr lang="da-DK" dirty="0" err="1"/>
              <a:t>Facilitate</a:t>
            </a:r>
            <a:endParaRPr lang="da-DK" dirty="0"/>
          </a:p>
          <a:p>
            <a:pPr marL="0" indent="0" defTabSz="850391">
              <a:spcBef>
                <a:spcPts val="500"/>
              </a:spcBef>
              <a:buClrTx/>
              <a:buSzTx/>
              <a:buFontTx/>
              <a:buNone/>
              <a:defRPr sz="1860"/>
            </a:pPr>
            <a:r>
              <a:rPr lang="da-DK" dirty="0" err="1"/>
              <a:t>collaboration</a:t>
            </a:r>
            <a:r>
              <a:rPr lang="da-DK" dirty="0"/>
              <a:t>.</a:t>
            </a:r>
            <a:endParaRPr dirty="0"/>
          </a:p>
        </p:txBody>
      </p:sp>
      <p:sp>
        <p:nvSpPr>
          <p:cNvPr id="77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pic>
        <p:nvPicPr>
          <p:cNvPr id="77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079" y="456186"/>
            <a:ext cx="4258120" cy="425812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F5F40AD-9FA9-6ABE-4CB5-A67C0F353DC4}"/>
              </a:ext>
            </a:extLst>
          </p:cNvPr>
          <p:cNvSpPr/>
          <p:nvPr/>
        </p:nvSpPr>
        <p:spPr>
          <a:xfrm>
            <a:off x="8006576" y="-76107"/>
            <a:ext cx="1338146" cy="1947562"/>
          </a:xfrm>
          <a:prstGeom prst="ellipse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maybe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make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analogy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to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kitchen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instead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of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wardrobe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/>
          <p:cNvSpPr txBox="1">
            <a:spLocks noGrp="1"/>
          </p:cNvSpPr>
          <p:nvPr>
            <p:ph type="title"/>
          </p:nvPr>
        </p:nvSpPr>
        <p:spPr>
          <a:xfrm>
            <a:off x="869152" y="0"/>
            <a:ext cx="2856181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rPr lang="da-DK" dirty="0"/>
              <a:t>Guidelines</a:t>
            </a:r>
            <a:endParaRPr dirty="0"/>
          </a:p>
        </p:txBody>
      </p:sp>
      <p:sp>
        <p:nvSpPr>
          <p:cNvPr id="288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048" y="845033"/>
            <a:ext cx="7405904" cy="360586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58799" indent="-457200">
              <a:buFont typeface="+mj-lt"/>
              <a:buAutoNum type="arabicPeriod"/>
            </a:pPr>
            <a:r>
              <a:rPr lang="en-US" dirty="0"/>
              <a:t>Nest package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 folder.</a:t>
            </a:r>
          </a:p>
          <a:p>
            <a:pPr lvl="1"/>
            <a:r>
              <a:rPr lang="en-US" sz="1800" dirty="0"/>
              <a:t>Recommended by Python Packaging Authority</a:t>
            </a:r>
            <a:br>
              <a:rPr lang="en-US" sz="1800" dirty="0"/>
            </a:br>
            <a:r>
              <a:rPr lang="en-US" sz="1800" dirty="0"/>
              <a:t>[1]. Reduces accidental imports + other benefits.</a:t>
            </a:r>
          </a:p>
          <a:p>
            <a:pPr lvl="1"/>
            <a:r>
              <a:rPr lang="en-US" sz="1800" dirty="0"/>
              <a:t>No need to modify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r>
              <a:rPr lang="en-US" sz="1800" dirty="0"/>
              <a:t> to include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/>
              <a:t>, package will be auto-discovered [2].</a:t>
            </a:r>
            <a:endParaRPr lang="en-US" dirty="0"/>
          </a:p>
          <a:p>
            <a:pPr marL="558799" indent="-457200">
              <a:buFont typeface="+mj-lt"/>
              <a:buAutoNum type="arabicPeriod"/>
            </a:pPr>
            <a:r>
              <a:rPr lang="en-US" dirty="0"/>
              <a:t>Only ship reusable code in your package.</a:t>
            </a:r>
          </a:p>
          <a:p>
            <a:pPr lvl="1"/>
            <a:r>
              <a:rPr lang="en-US" sz="1800" dirty="0"/>
              <a:t>User-specific settings, examples, data, etc., should go elsewhere.</a:t>
            </a:r>
          </a:p>
          <a:p>
            <a:pPr lvl="1"/>
            <a:r>
              <a:rPr lang="en-US" sz="1800" dirty="0"/>
              <a:t>Tests may or may not be shipped with your package. Depends on what you want. [3]</a:t>
            </a:r>
          </a:p>
          <a:p>
            <a:pPr marL="558799" indent="-457200">
              <a:buFont typeface="+mj-lt"/>
              <a:buAutoNum type="arabicPeriod"/>
            </a:pPr>
            <a:r>
              <a:rPr lang="en-US" dirty="0"/>
              <a:t>Everything else should be…elsewhere.</a:t>
            </a:r>
          </a:p>
        </p:txBody>
      </p:sp>
      <p:sp>
        <p:nvSpPr>
          <p:cNvPr id="28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64D86-8CD7-689C-799E-B58F0E72A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187" y="456186"/>
            <a:ext cx="2977124" cy="79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100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/>
          <p:cNvSpPr txBox="1">
            <a:spLocks noGrp="1"/>
          </p:cNvSpPr>
          <p:nvPr>
            <p:ph type="title"/>
          </p:nvPr>
        </p:nvSpPr>
        <p:spPr>
          <a:xfrm>
            <a:off x="869152" y="0"/>
            <a:ext cx="4763163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/>
          </a:bodyPr>
          <a:lstStyle/>
          <a:p>
            <a:r>
              <a:rPr lang="da-DK" dirty="0" err="1"/>
              <a:t>Other</a:t>
            </a:r>
            <a:r>
              <a:rPr lang="da-DK" dirty="0"/>
              <a:t> notable files</a:t>
            </a:r>
            <a:endParaRPr dirty="0"/>
          </a:p>
        </p:txBody>
      </p:sp>
      <p:sp>
        <p:nvSpPr>
          <p:cNvPr id="28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8FF1B07-F465-FB63-11A6-2A5A9B7995CD}"/>
              </a:ext>
            </a:extLst>
          </p:cNvPr>
          <p:cNvSpPr txBox="1">
            <a:spLocks/>
          </p:cNvSpPr>
          <p:nvPr/>
        </p:nvSpPr>
        <p:spPr>
          <a:xfrm>
            <a:off x="8317170" y="4384352"/>
            <a:ext cx="391029" cy="411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24" tIns="91424" rIns="91424" bIns="91424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Heavy"/>
                <a:ea typeface="Avenir Heavy"/>
                <a:cs typeface="Avenir Heavy"/>
                <a:sym typeface="Avenir Heavy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fld id="{86CB4B4D-7CA3-9044-876B-883B54F8677D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Textfeld 4">
            <a:extLst>
              <a:ext uri="{FF2B5EF4-FFF2-40B4-BE49-F238E27FC236}">
                <a16:creationId xmlns:a16="http://schemas.microsoft.com/office/drawing/2014/main" id="{9B5779B1-62A8-DCD7-DC1B-E3F463630F2F}"/>
              </a:ext>
            </a:extLst>
          </p:cNvPr>
          <p:cNvSpPr txBox="1"/>
          <p:nvPr/>
        </p:nvSpPr>
        <p:spPr>
          <a:xfrm>
            <a:off x="5324833" y="867695"/>
            <a:ext cx="3331029" cy="3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my_project</a:t>
            </a: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/</a:t>
            </a:r>
          </a:p>
          <a:p>
            <a:pPr>
              <a:defRPr/>
            </a:pPr>
            <a:r>
              <a:rPr lang="de-DE" sz="1100" b="1" dirty="0">
                <a:solidFill>
                  <a:srgbClr val="FFFFFF"/>
                </a:solidFill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├── .gitignore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>
              <a:defRPr/>
            </a:pPr>
            <a:r>
              <a:rPr lang="de-DE" sz="1100" b="1" dirty="0">
                <a:solidFill>
                  <a:srgbClr val="FFFFFF"/>
                </a:solidFill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├── LICENSE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notebooks_scripts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demo.ipynb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recreate_paper_figures.py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pyproject.toml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lvl="0" eaLnBrk="1">
              <a:defRPr/>
            </a:pPr>
            <a:r>
              <a:rPr lang="de-DE" sz="1100" b="1" dirty="0">
                <a:solidFill>
                  <a:srgbClr val="FFFFFF"/>
                </a:solidFill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├── README.md</a:t>
            </a:r>
          </a:p>
          <a:p>
            <a:pPr>
              <a:defRPr/>
            </a:pPr>
            <a:r>
              <a:rPr lang="de-DE" sz="1100" b="1" dirty="0">
                <a:solidFill>
                  <a:srgbClr val="FFFFFF"/>
                </a:solidFill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├── requirements.txt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package_name</a:t>
            </a: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/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__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init</a:t>
            </a: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__.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analysis.py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constants.py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data_preprocessing.py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data_visualization.py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file_io.py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models.py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>
              <a:defRPr/>
            </a:pP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test_analysis.py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test_data_processing.py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test_models.py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7" name="* pick one from choosealicense.com">
            <a:extLst>
              <a:ext uri="{FF2B5EF4-FFF2-40B4-BE49-F238E27FC236}">
                <a16:creationId xmlns:a16="http://schemas.microsoft.com/office/drawing/2014/main" id="{AA65E0EA-18EB-59C5-8F3C-1C67CA906DA5}"/>
              </a:ext>
            </a:extLst>
          </p:cNvPr>
          <p:cNvSpPr txBox="1"/>
          <p:nvPr/>
        </p:nvSpPr>
        <p:spPr>
          <a:xfrm>
            <a:off x="361911" y="4936373"/>
            <a:ext cx="2340433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6BA5B3"/>
                </a:solidFill>
              </a:defRPr>
            </a:lvl1pPr>
          </a:lstStyle>
          <a:p>
            <a:r>
              <a:t>* pick one from choosealicense.com</a:t>
            </a: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C4A44048-DC43-A097-7467-849F4B3E2929}"/>
              </a:ext>
            </a:extLst>
          </p:cNvPr>
          <p:cNvSpPr txBox="1"/>
          <p:nvPr/>
        </p:nvSpPr>
        <p:spPr>
          <a:xfrm>
            <a:off x="1972989" y="1646374"/>
            <a:ext cx="2312349" cy="695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>
                <a:solidFill>
                  <a:srgbClr val="6BA5B3"/>
                </a:solidFill>
              </a:defRPr>
            </a:pPr>
            <a:r>
              <a:rPr b="1" dirty="0"/>
              <a:t>LICENSE</a:t>
            </a:r>
            <a:r>
              <a:rPr dirty="0"/>
              <a:t> </a:t>
            </a:r>
            <a:br>
              <a:rPr dirty="0"/>
            </a:br>
            <a:r>
              <a:rPr dirty="0"/>
              <a:t>makes the package </a:t>
            </a:r>
            <a:br>
              <a:rPr dirty="0"/>
            </a:br>
            <a:r>
              <a:rPr dirty="0"/>
              <a:t>(legally) usable.*</a:t>
            </a:r>
          </a:p>
        </p:txBody>
      </p:sp>
      <p:sp>
        <p:nvSpPr>
          <p:cNvPr id="9" name="Straight Arrow Connector 64">
            <a:extLst>
              <a:ext uri="{FF2B5EF4-FFF2-40B4-BE49-F238E27FC236}">
                <a16:creationId xmlns:a16="http://schemas.microsoft.com/office/drawing/2014/main" id="{69CAA6DE-B21A-66FB-7010-928EC08603EC}"/>
              </a:ext>
            </a:extLst>
          </p:cNvPr>
          <p:cNvSpPr/>
          <p:nvPr/>
        </p:nvSpPr>
        <p:spPr>
          <a:xfrm flipV="1">
            <a:off x="4285338" y="1435256"/>
            <a:ext cx="1091831" cy="601307"/>
          </a:xfrm>
          <a:prstGeom prst="line">
            <a:avLst/>
          </a:prstGeom>
          <a:ln w="25400">
            <a:solidFill>
              <a:srgbClr val="6BA5B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294C6EAD-FF37-2D7F-5B4B-8AD21E481CBA}"/>
              </a:ext>
            </a:extLst>
          </p:cNvPr>
          <p:cNvSpPr txBox="1"/>
          <p:nvPr/>
        </p:nvSpPr>
        <p:spPr>
          <a:xfrm>
            <a:off x="869152" y="2579372"/>
            <a:ext cx="2312349" cy="898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>
                <a:solidFill>
                  <a:srgbClr val="6BA5B3"/>
                </a:solidFill>
              </a:defRPr>
            </a:pPr>
            <a:r>
              <a:rPr b="1" dirty="0"/>
              <a:t>README</a:t>
            </a:r>
            <a:r>
              <a:rPr dirty="0"/>
              <a:t> </a:t>
            </a:r>
            <a:br>
              <a:rPr dirty="0"/>
            </a:br>
            <a:r>
              <a:rPr dirty="0"/>
              <a:t>contains more information e.g. instructions on how to use your package.</a:t>
            </a:r>
          </a:p>
        </p:txBody>
      </p:sp>
      <p:sp>
        <p:nvSpPr>
          <p:cNvPr id="11" name="Straight Arrow Connector 64">
            <a:extLst>
              <a:ext uri="{FF2B5EF4-FFF2-40B4-BE49-F238E27FC236}">
                <a16:creationId xmlns:a16="http://schemas.microsoft.com/office/drawing/2014/main" id="{2AE8CFDF-668C-B7FE-67EA-8FDBC3F40302}"/>
              </a:ext>
            </a:extLst>
          </p:cNvPr>
          <p:cNvSpPr/>
          <p:nvPr/>
        </p:nvSpPr>
        <p:spPr>
          <a:xfrm flipV="1">
            <a:off x="3181501" y="2169257"/>
            <a:ext cx="2195669" cy="871970"/>
          </a:xfrm>
          <a:prstGeom prst="line">
            <a:avLst/>
          </a:prstGeom>
          <a:ln w="25400">
            <a:solidFill>
              <a:srgbClr val="6BA5B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CB0729A2-F252-F8F5-3429-534D1E842D9C}"/>
              </a:ext>
            </a:extLst>
          </p:cNvPr>
          <p:cNvSpPr txBox="1"/>
          <p:nvPr/>
        </p:nvSpPr>
        <p:spPr>
          <a:xfrm>
            <a:off x="816815" y="801467"/>
            <a:ext cx="2312349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>
                <a:solidFill>
                  <a:srgbClr val="6BA5B3"/>
                </a:solidFill>
              </a:defRPr>
            </a:pPr>
            <a:r>
              <a:rPr lang="en-US" b="1" dirty="0"/>
              <a:t>.gitignore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so you don’t add</a:t>
            </a:r>
          </a:p>
          <a:p>
            <a:pPr algn="r">
              <a:defRPr>
                <a:solidFill>
                  <a:srgbClr val="6BA5B3"/>
                </a:solidFill>
              </a:defRPr>
            </a:pPr>
            <a:r>
              <a:rPr lang="en-US" dirty="0" err="1"/>
              <a:t>pycache</a:t>
            </a:r>
            <a:r>
              <a:rPr lang="en-US" dirty="0"/>
              <a:t> files ;) </a:t>
            </a:r>
          </a:p>
        </p:txBody>
      </p:sp>
      <p:sp>
        <p:nvSpPr>
          <p:cNvPr id="13" name="Rectangle 63">
            <a:extLst>
              <a:ext uri="{FF2B5EF4-FFF2-40B4-BE49-F238E27FC236}">
                <a16:creationId xmlns:a16="http://schemas.microsoft.com/office/drawing/2014/main" id="{C4213663-1A55-B974-7B6A-32F63A1CEAB3}"/>
              </a:ext>
            </a:extLst>
          </p:cNvPr>
          <p:cNvSpPr txBox="1"/>
          <p:nvPr/>
        </p:nvSpPr>
        <p:spPr>
          <a:xfrm>
            <a:off x="2506133" y="3730017"/>
            <a:ext cx="2312349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>
                <a:solidFill>
                  <a:srgbClr val="6BA5B3"/>
                </a:solidFill>
              </a:defRPr>
            </a:pPr>
            <a:r>
              <a:rPr lang="da-DK" b="1" dirty="0"/>
              <a:t>requirements.txt</a:t>
            </a:r>
            <a:r>
              <a:rPr dirty="0"/>
              <a:t> </a:t>
            </a:r>
            <a:br>
              <a:rPr dirty="0"/>
            </a:br>
            <a:r>
              <a:rPr lang="da-DK" dirty="0"/>
              <a:t>in case </a:t>
            </a:r>
            <a:r>
              <a:rPr lang="da-DK" dirty="0" err="1"/>
              <a:t>dependencies</a:t>
            </a:r>
            <a:endParaRPr lang="da-DK" dirty="0"/>
          </a:p>
          <a:p>
            <a:pPr algn="r">
              <a:defRPr>
                <a:solidFill>
                  <a:srgbClr val="6BA5B3"/>
                </a:solidFill>
              </a:defRPr>
            </a:pPr>
            <a:r>
              <a:rPr lang="da-DK" dirty="0"/>
              <a:t>in </a:t>
            </a:r>
            <a:r>
              <a:rPr lang="da-DK" dirty="0" err="1"/>
              <a:t>pyproject.toml</a:t>
            </a:r>
            <a:r>
              <a:rPr lang="da-DK" dirty="0"/>
              <a:t> is not</a:t>
            </a:r>
          </a:p>
          <a:p>
            <a:pPr algn="r">
              <a:defRPr>
                <a:solidFill>
                  <a:srgbClr val="6BA5B3"/>
                </a:solidFill>
              </a:defRPr>
            </a:pPr>
            <a:r>
              <a:rPr lang="da-DK" dirty="0"/>
              <a:t>sufficient</a:t>
            </a:r>
            <a:endParaRPr dirty="0"/>
          </a:p>
        </p:txBody>
      </p:sp>
      <p:sp>
        <p:nvSpPr>
          <p:cNvPr id="14" name="Straight Arrow Connector 64">
            <a:extLst>
              <a:ext uri="{FF2B5EF4-FFF2-40B4-BE49-F238E27FC236}">
                <a16:creationId xmlns:a16="http://schemas.microsoft.com/office/drawing/2014/main" id="{D5BDDEE0-6DFF-9229-1B6F-090E65CC466C}"/>
              </a:ext>
            </a:extLst>
          </p:cNvPr>
          <p:cNvSpPr/>
          <p:nvPr/>
        </p:nvSpPr>
        <p:spPr>
          <a:xfrm flipV="1">
            <a:off x="4818482" y="2473133"/>
            <a:ext cx="606414" cy="1712787"/>
          </a:xfrm>
          <a:prstGeom prst="line">
            <a:avLst/>
          </a:prstGeom>
          <a:ln w="25400">
            <a:solidFill>
              <a:srgbClr val="6BA5B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Straight Arrow Connector 64">
            <a:extLst>
              <a:ext uri="{FF2B5EF4-FFF2-40B4-BE49-F238E27FC236}">
                <a16:creationId xmlns:a16="http://schemas.microsoft.com/office/drawing/2014/main" id="{23389A20-8969-3B82-96FD-3493FCBC4852}"/>
              </a:ext>
            </a:extLst>
          </p:cNvPr>
          <p:cNvSpPr/>
          <p:nvPr/>
        </p:nvSpPr>
        <p:spPr>
          <a:xfrm>
            <a:off x="3129164" y="1148170"/>
            <a:ext cx="2248005" cy="34837"/>
          </a:xfrm>
          <a:prstGeom prst="line">
            <a:avLst/>
          </a:prstGeom>
          <a:ln w="25400">
            <a:solidFill>
              <a:srgbClr val="6BA5B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66712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/>
          <p:cNvSpPr txBox="1">
            <a:spLocks noGrp="1"/>
          </p:cNvSpPr>
          <p:nvPr>
            <p:ph type="title"/>
          </p:nvPr>
        </p:nvSpPr>
        <p:spPr>
          <a:xfrm>
            <a:off x="869152" y="0"/>
            <a:ext cx="4082227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/>
          </a:bodyPr>
          <a:lstStyle/>
          <a:p>
            <a:r>
              <a:rPr lang="en-US" dirty="0"/>
              <a:t>Organizing files</a:t>
            </a:r>
            <a:endParaRPr dirty="0"/>
          </a:p>
        </p:txBody>
      </p:sp>
      <p:sp>
        <p:nvSpPr>
          <p:cNvPr id="28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A83B871-EF1B-CA1C-6BC3-46E1A2C3D4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151" y="845999"/>
            <a:ext cx="4548497" cy="3775947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-330192">
              <a:spcAft>
                <a:spcPts val="600"/>
              </a:spcAft>
              <a:buSzPts val="1700"/>
              <a:defRPr sz="1700"/>
            </a:pPr>
            <a:r>
              <a:rPr lang="en-US" dirty="0"/>
              <a:t>Like in many other areas in life, </a:t>
            </a:r>
            <a:br>
              <a:rPr lang="en-US" dirty="0"/>
            </a:br>
            <a:r>
              <a:rPr lang="en-US" dirty="0"/>
              <a:t>code is often organized </a:t>
            </a:r>
            <a:r>
              <a:rPr lang="en-US" b="1" i="1" dirty="0"/>
              <a:t>by purpose or thematically</a:t>
            </a:r>
            <a:r>
              <a:rPr lang="en-US" dirty="0"/>
              <a:t>.</a:t>
            </a:r>
          </a:p>
          <a:p>
            <a:pPr indent="-330192">
              <a:buSzPts val="1700"/>
              <a:defRPr sz="1700"/>
            </a:pPr>
            <a:r>
              <a:rPr lang="en-US" dirty="0"/>
              <a:t>Separate folders:</a:t>
            </a:r>
          </a:p>
          <a:p>
            <a:pPr lvl="1" indent="-330192">
              <a:buSzPts val="1700"/>
              <a:defRPr sz="1700"/>
            </a:pPr>
            <a:r>
              <a:rPr lang="en-US" b="1" i="1" dirty="0" err="1"/>
              <a:t>src</a:t>
            </a:r>
            <a:r>
              <a:rPr lang="en-US" dirty="0"/>
              <a:t> - package</a:t>
            </a:r>
          </a:p>
          <a:p>
            <a:pPr lvl="1" indent="-330192">
              <a:buSzPts val="1700"/>
              <a:defRPr sz="1700"/>
            </a:pPr>
            <a:r>
              <a:rPr lang="en-US" b="1" i="1" dirty="0"/>
              <a:t>scripts and notebooks </a:t>
            </a:r>
            <a:r>
              <a:rPr lang="en-US" dirty="0"/>
              <a:t>– for demonstrations, teaching, examples, accompanying papers</a:t>
            </a:r>
          </a:p>
          <a:p>
            <a:pPr indent="-330192">
              <a:spcBef>
                <a:spcPts val="1200"/>
              </a:spcBef>
              <a:buSzPts val="1700"/>
              <a:defRPr sz="1700"/>
            </a:pPr>
            <a:r>
              <a:rPr lang="en-US" dirty="0">
                <a:sym typeface="Wingdings" pitchFamily="2" charset="2"/>
              </a:rPr>
              <a:t>Note that tests can be in package OR outside [3].</a:t>
            </a:r>
            <a:endParaRPr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8FF1B07-F465-FB63-11A6-2A5A9B7995CD}"/>
              </a:ext>
            </a:extLst>
          </p:cNvPr>
          <p:cNvSpPr txBox="1">
            <a:spLocks/>
          </p:cNvSpPr>
          <p:nvPr/>
        </p:nvSpPr>
        <p:spPr>
          <a:xfrm>
            <a:off x="8317170" y="4384352"/>
            <a:ext cx="391029" cy="411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24" tIns="91424" rIns="91424" bIns="91424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Heavy"/>
                <a:ea typeface="Avenir Heavy"/>
                <a:cs typeface="Avenir Heavy"/>
                <a:sym typeface="Avenir Heavy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fld id="{86CB4B4D-7CA3-9044-876B-883B54F8677D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Textfeld 4">
            <a:extLst>
              <a:ext uri="{FF2B5EF4-FFF2-40B4-BE49-F238E27FC236}">
                <a16:creationId xmlns:a16="http://schemas.microsoft.com/office/drawing/2014/main" id="{9B5779B1-62A8-DCD7-DC1B-E3F463630F2F}"/>
              </a:ext>
            </a:extLst>
          </p:cNvPr>
          <p:cNvSpPr txBox="1"/>
          <p:nvPr/>
        </p:nvSpPr>
        <p:spPr>
          <a:xfrm>
            <a:off x="5324833" y="867695"/>
            <a:ext cx="3331029" cy="3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my_project</a:t>
            </a: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/</a:t>
            </a:r>
          </a:p>
          <a:p>
            <a:pPr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├── .gitignore</a:t>
            </a:r>
          </a:p>
          <a:p>
            <a:pPr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├── LICENSE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8000"/>
                </a:highlight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8000"/>
                </a:highlight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notebooks_scripts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highlight>
                <a:srgbClr val="008000"/>
              </a:highlight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demo.ipynb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recreate_paper_figures.py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pyproject.toml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├── README.md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requirements.txt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8000"/>
                </a:highlight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8000"/>
                </a:highlight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src</a:t>
            </a: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8000"/>
                </a:highlight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/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package_name</a:t>
            </a: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/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__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init</a:t>
            </a: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__.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analysis.py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constants.py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data_preprocessing.py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data_visualization.py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file_io.py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models.py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8000"/>
                </a:highlight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8000"/>
                </a:highlight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tests</a:t>
            </a: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8000"/>
                </a:highlight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/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test_analysis.py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test_data_processing.py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test_models.py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77832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84B5F-8919-53C7-2CC4-4F0A9AC96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C2A4E04-2961-A91A-081F-C9942DB6FE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151" y="845999"/>
            <a:ext cx="4455682" cy="3775947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30192">
              <a:buSzPts val="1700"/>
              <a:defRPr sz="1700"/>
            </a:pPr>
            <a:r>
              <a:rPr lang="en-US" dirty="0"/>
              <a:t>Like in many other areas in life, </a:t>
            </a:r>
            <a:br>
              <a:rPr lang="en-US" dirty="0"/>
            </a:br>
            <a:r>
              <a:rPr lang="en-US" dirty="0"/>
              <a:t>code is often organized </a:t>
            </a:r>
            <a:r>
              <a:rPr lang="en-US" b="1" i="1" dirty="0"/>
              <a:t>by purpose or thematically</a:t>
            </a:r>
          </a:p>
          <a:p>
            <a:pPr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r>
              <a:rPr lang="en-US" dirty="0"/>
              <a:t>Separate code into files/folders by</a:t>
            </a:r>
          </a:p>
          <a:p>
            <a:pPr lvl="1" indent="-330192">
              <a:buSzPts val="1700"/>
              <a:defRPr sz="1700"/>
            </a:pPr>
            <a:r>
              <a:rPr lang="en-US" b="1" i="1" dirty="0"/>
              <a:t>purpose</a:t>
            </a:r>
            <a:r>
              <a:rPr lang="en-US" dirty="0"/>
              <a:t> / </a:t>
            </a:r>
            <a:r>
              <a:rPr lang="en-US" b="1" i="1" dirty="0"/>
              <a:t>theme </a:t>
            </a:r>
            <a:r>
              <a:rPr lang="en-US" dirty="0"/>
              <a:t>– data handling, </a:t>
            </a:r>
            <a:br>
              <a:rPr lang="en-US" dirty="0"/>
            </a:br>
            <a:r>
              <a:rPr lang="en-US" dirty="0"/>
              <a:t>preprocessing, plotting, …</a:t>
            </a:r>
          </a:p>
          <a:p>
            <a:pPr lvl="1" indent="-330192">
              <a:buSzPts val="1700"/>
              <a:defRPr sz="1700"/>
            </a:pPr>
            <a:r>
              <a:rPr lang="en-US" b="1" i="1" dirty="0"/>
              <a:t>type</a:t>
            </a:r>
            <a:r>
              <a:rPr lang="en-US" dirty="0"/>
              <a:t> – </a:t>
            </a:r>
            <a:r>
              <a:rPr lang="en-US" dirty="0" err="1"/>
              <a:t>i</a:t>
            </a:r>
            <a:r>
              <a:rPr lang="en-US" dirty="0"/>
              <a:t>/o config, parameters, </a:t>
            </a:r>
            <a:br>
              <a:rPr lang="en-US" dirty="0"/>
            </a:br>
            <a:r>
              <a:rPr lang="en-US" dirty="0"/>
              <a:t>functions</a:t>
            </a:r>
          </a:p>
          <a:p>
            <a:pPr lvl="1"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r>
              <a:rPr lang="en-US" b="1" dirty="0"/>
              <a:t>Single responsibility principle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5A0460A-EAF5-3291-F52C-B2873B5991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2" y="0"/>
            <a:ext cx="5346018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 fontScale="90000"/>
          </a:bodyPr>
          <a:lstStyle/>
          <a:p>
            <a:r>
              <a:rPr lang="en-US" dirty="0" err="1"/>
              <a:t>Organising</a:t>
            </a:r>
            <a:r>
              <a:rPr lang="en-US" dirty="0"/>
              <a:t> file contents</a:t>
            </a:r>
            <a:endParaRPr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5D77E3-E88A-2766-E773-6D1CE3E8F36C}"/>
              </a:ext>
            </a:extLst>
          </p:cNvPr>
          <p:cNvSpPr txBox="1"/>
          <p:nvPr/>
        </p:nvSpPr>
        <p:spPr>
          <a:xfrm>
            <a:off x="5324833" y="1226679"/>
            <a:ext cx="3331029" cy="1954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my_project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package_name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__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chemeClr val="bg1"/>
                </a:solidFill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analysis.py</a:t>
            </a:r>
            <a:endParaRPr lang="de-DE" sz="1100" b="1" dirty="0">
              <a:solidFill>
                <a:schemeClr val="bg1"/>
              </a:solidFill>
              <a:highlight>
                <a:srgbClr val="008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chemeClr val="bg1"/>
                </a:solidFill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constants.py</a:t>
            </a:r>
            <a:endParaRPr lang="de-DE" sz="1100" b="1" dirty="0">
              <a:solidFill>
                <a:schemeClr val="bg1"/>
              </a:solidFill>
              <a:highlight>
                <a:srgbClr val="008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chemeClr val="bg1"/>
                </a:solidFill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data_preprocessing.py</a:t>
            </a:r>
            <a:endParaRPr lang="de-DE" sz="1100" b="1" dirty="0">
              <a:solidFill>
                <a:schemeClr val="bg1"/>
              </a:solidFill>
              <a:highlight>
                <a:srgbClr val="008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chemeClr val="bg1"/>
                </a:solidFill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data_visualization.py</a:t>
            </a:r>
            <a:endParaRPr lang="de-DE" sz="1100" b="1" dirty="0">
              <a:solidFill>
                <a:schemeClr val="bg1"/>
              </a:solidFill>
              <a:highlight>
                <a:srgbClr val="008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chemeClr val="bg1"/>
                </a:solidFill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file_io.py</a:t>
            </a:r>
            <a:endParaRPr lang="de-DE" sz="1100" b="1" dirty="0">
              <a:solidFill>
                <a:schemeClr val="bg1"/>
              </a:solidFill>
              <a:highlight>
                <a:srgbClr val="008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>
                <a:solidFill>
                  <a:schemeClr val="bg1"/>
                </a:solidFill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models.py</a:t>
            </a:r>
          </a:p>
        </p:txBody>
      </p:sp>
    </p:spTree>
    <p:extLst>
      <p:ext uri="{BB962C8B-B14F-4D97-AF65-F5344CB8AC3E}">
        <p14:creationId xmlns:p14="http://schemas.microsoft.com/office/powerpoint/2010/main" val="32205606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Jacquenetta template">
  <a:themeElements>
    <a:clrScheme name="Jacquenett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Jacquenett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acquenett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Jacquenetta template">
  <a:themeElements>
    <a:clrScheme name="Jacquenett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Jacquenett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acquenett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990</Words>
  <Application>Microsoft Macintosh PowerPoint</Application>
  <PresentationFormat>Bildschirmpräsentation (16:9)</PresentationFormat>
  <Paragraphs>187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Avenir Book</vt:lpstr>
      <vt:lpstr>Avenir Heavy</vt:lpstr>
      <vt:lpstr>Courier New</vt:lpstr>
      <vt:lpstr>Helvetica</vt:lpstr>
      <vt:lpstr>Wingdings</vt:lpstr>
      <vt:lpstr>Jacquenetta template</vt:lpstr>
      <vt:lpstr>PowerPoint-Präsentation</vt:lpstr>
      <vt:lpstr>PowerPoint-Präsentation</vt:lpstr>
      <vt:lpstr>Motivation</vt:lpstr>
      <vt:lpstr>Where things go</vt:lpstr>
      <vt:lpstr>Why you should care</vt:lpstr>
      <vt:lpstr>Guidelines</vt:lpstr>
      <vt:lpstr>Other notable files</vt:lpstr>
      <vt:lpstr>Organizing files</vt:lpstr>
      <vt:lpstr>Organising file contents</vt:lpstr>
      <vt:lpstr>Organising file contents</vt:lpstr>
      <vt:lpstr>Retrieval practice</vt:lpstr>
      <vt:lpstr>Discussion</vt:lpstr>
      <vt:lpstr>PowerPoint-Präsentation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Pamela Hathway</cp:lastModifiedBy>
  <cp:revision>31</cp:revision>
  <dcterms:modified xsi:type="dcterms:W3CDTF">2025-06-30T06:18:54Z</dcterms:modified>
</cp:coreProperties>
</file>