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32"/>
  </p:notesMasterIdLst>
  <p:sldIdLst>
    <p:sldId id="352" r:id="rId3"/>
    <p:sldId id="312" r:id="rId4"/>
    <p:sldId id="329" r:id="rId5"/>
    <p:sldId id="345" r:id="rId6"/>
    <p:sldId id="346" r:id="rId7"/>
    <p:sldId id="347" r:id="rId8"/>
    <p:sldId id="348" r:id="rId9"/>
    <p:sldId id="331" r:id="rId10"/>
    <p:sldId id="349" r:id="rId11"/>
    <p:sldId id="338" r:id="rId12"/>
    <p:sldId id="316" r:id="rId13"/>
    <p:sldId id="337" r:id="rId14"/>
    <p:sldId id="335" r:id="rId15"/>
    <p:sldId id="313" r:id="rId16"/>
    <p:sldId id="341" r:id="rId17"/>
    <p:sldId id="350" r:id="rId18"/>
    <p:sldId id="351" r:id="rId19"/>
    <p:sldId id="344" r:id="rId20"/>
    <p:sldId id="339" r:id="rId21"/>
    <p:sldId id="321" r:id="rId22"/>
    <p:sldId id="342" r:id="rId23"/>
    <p:sldId id="353" r:id="rId24"/>
    <p:sldId id="318" r:id="rId25"/>
    <p:sldId id="317" r:id="rId26"/>
    <p:sldId id="325" r:id="rId27"/>
    <p:sldId id="327" r:id="rId28"/>
    <p:sldId id="328" r:id="rId29"/>
    <p:sldId id="322" r:id="rId30"/>
    <p:sldId id="323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BB2"/>
    <a:srgbClr val="0070C0"/>
    <a:srgbClr val="2D6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6"/>
    <p:restoredTop sz="94025" autoAdjust="0"/>
  </p:normalViewPr>
  <p:slideViewPr>
    <p:cSldViewPr snapToGrid="0">
      <p:cViewPr varScale="1">
        <p:scale>
          <a:sx n="96" d="100"/>
          <a:sy n="96" d="100"/>
        </p:scale>
        <p:origin x="184" y="84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63B2-BAE4-CBBB-4C7C-80E42DBBE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9ADAE968-D0A5-BBCF-ECCB-13CA1760B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19C55D70-7270-79DF-7A09-42AC2FE91BB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7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2669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C2700-3388-F393-AD9E-0379337D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ACD85BF4-63E7-8B55-797F-30F4B36BA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E193F865-1A60-1BF7-5C21-41A6EBD981C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776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15CA-1CC6-B493-6AF6-DEE2D7E0C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9D533822-DF42-2308-7CFA-88533EC2C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372E0386-AEDE-D252-33EE-0C92C6EE304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225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5A19B-7D7C-CCAA-979E-34736D27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804FE797-1B3E-755B-3DAF-A2307FF61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58BAE137-C689-257E-1AA7-E78F3B2348F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114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CC7B-BC25-E638-6B32-ABC58A0D9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CCE95E55-CF2D-E70B-A6CB-2C3C87B17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20A52422-5804-BF82-45D5-4B9DBD3F3AE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306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9930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D03A-BB41-8187-13AC-52CB6D240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CFAF7F7A-9739-90D8-0069-2C845858C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85D81CE5-464D-B972-EE3C-FD7B3065535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41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B0B01-6A35-DF72-059C-E164936FB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05AC70E6-C9C1-0CE9-DE6D-ED84954AF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23EEEC40-8954-C529-4BF3-82163F23297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55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time: 20 minutes (?)</a:t>
            </a:r>
          </a:p>
        </p:txBody>
      </p:sp>
    </p:spTree>
    <p:extLst>
      <p:ext uri="{BB962C8B-B14F-4D97-AF65-F5344CB8AC3E}">
        <p14:creationId xmlns:p14="http://schemas.microsoft.com/office/powerpoint/2010/main" val="183968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25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1CD59-A9AF-1FD6-DF2C-B1BDD7E80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8D864D8A-5594-3BA7-B555-DFAEA573F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F00A4458-CBA5-C6E2-B9AE-3990E930B30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962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D725E-359D-DABC-E55D-0FF509E3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C63AB7CB-2252-E9F8-6713-4FAC58B72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7BDBD6A6-49F7-BFAF-39AB-C55416246DC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90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44C0-B7D3-3576-B759-C71784C0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4ED14306-1C0B-BA61-BF71-8652999C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DCC70427-087E-E942-C9F1-35F075DC4E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78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E10D-39B1-BB72-53FA-5B3E6B19F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5276F80B-9862-5873-E525-C85E11AAD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FD5B031E-28FA-9811-DD8F-4A4EAB7C75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9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9531F-708E-A4E2-CEB9-91F1B1D56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>
            <a:extLst>
              <a:ext uri="{FF2B5EF4-FFF2-40B4-BE49-F238E27FC236}">
                <a16:creationId xmlns:a16="http://schemas.microsoft.com/office/drawing/2014/main" id="{8375E3ED-BC32-066A-983E-05C81E1F6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>
            <a:extLst>
              <a:ext uri="{FF2B5EF4-FFF2-40B4-BE49-F238E27FC236}">
                <a16:creationId xmlns:a16="http://schemas.microsoft.com/office/drawing/2014/main" id="{201736B4-5B9E-B25C-BA43-ED75FA5B76C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27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Shape 9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6" name="Shape 9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39700" indent="0">
              <a:buClr>
                <a:srgbClr val="000000"/>
              </a:buClr>
              <a:buSzPts val="1100"/>
              <a:buFont typeface="Arial"/>
              <a:buNone/>
              <a:defRPr sz="11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9342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2D639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5092201" cy="912374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405800" cy="2448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Title + 1 column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2D639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5092201" cy="912374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t>Title Text</a:t>
            </a:r>
          </a:p>
        </p:txBody>
      </p:sp>
      <p:sp>
        <p:nvSpPr>
          <p:cNvPr id="1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405800" cy="2448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66622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22E51-C6EA-6142-C68A-E31F65A5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92F469-AC62-EC1A-01A7-199D86634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61877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18185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89480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5701254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02258394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643551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55191719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5415492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2154296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92888768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59536590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42317299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8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345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vgsilh.com/673ab7/image/27820.html" TargetMode="Externa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hyperlink" Target="https://openclipart.org/detail/213911/heart-pitiful-by-feraliminal-213911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svgsilh.com/673ab7/image/27820.html" TargetMode="Externa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hosted.org/an_example_pypi_project/sphinx.html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257/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deviantart.com/qtoons/art/Dizzy-2-Animation-GIF-820484193" TargetMode="External"/><Relationship Id="rId5" Type="http://schemas.openxmlformats.org/officeDocument/2006/relationships/hyperlink" Target="https://sphinxcontrib-napoleon.readthedocs.io/en/latest/example_numpy.html" TargetMode="External"/><Relationship Id="rId4" Type="http://schemas.openxmlformats.org/officeDocument/2006/relationships/hyperlink" Target="https://peps.python.org/pep-0484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6277-C6DD-8C18-1240-66A9A17FC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CAC014-5FBF-F3A6-8828-6173CFF69CC5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1785996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t>Outline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D54B19-0E38-96CC-3657-C0B5C7C1FD07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9B64E4C7-3734-A9D2-3F03-472C2B13375F}"/>
              </a:ext>
            </a:extLst>
          </p:cNvPr>
          <p:cNvSpPr/>
          <p:nvPr/>
        </p:nvSpPr>
        <p:spPr>
          <a:xfrm rot="9576828">
            <a:off x="2474131" y="2355924"/>
            <a:ext cx="573137" cy="431647"/>
          </a:xfrm>
          <a:prstGeom prst="rightArrow">
            <a:avLst>
              <a:gd name="adj1" fmla="val 28570"/>
              <a:gd name="adj2" fmla="val 50000"/>
            </a:avLst>
          </a:prstGeom>
          <a:solidFill>
            <a:srgbClr val="2D6391"/>
          </a:solidFill>
          <a:ln w="25400" cap="flat">
            <a:solidFill>
              <a:srgbClr val="2D639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Arial"/>
            </a:endParaRPr>
          </a:p>
        </p:txBody>
      </p:sp>
      <p:pic>
        <p:nvPicPr>
          <p:cNvPr id="12" name="Picture 2" descr="Parks And Recreation Wow GIF by PeacockTV">
            <a:extLst>
              <a:ext uri="{FF2B5EF4-FFF2-40B4-BE49-F238E27FC236}">
                <a16:creationId xmlns:a16="http://schemas.microsoft.com/office/drawing/2014/main" id="{0FA19E1B-5E67-0237-8441-35C05AB7E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213" y="456186"/>
            <a:ext cx="3178526" cy="178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71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3092027" cy="912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a-DK" dirty="0"/>
              <a:t>Tools to </a:t>
            </a:r>
            <a:r>
              <a:rPr lang="da-DK" dirty="0" err="1"/>
              <a:t>help</a:t>
            </a:r>
            <a:endParaRPr dirty="0"/>
          </a:p>
        </p:txBody>
      </p:sp>
      <p:sp>
        <p:nvSpPr>
          <p:cNvPr id="95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3655487" cy="34524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600" dirty="0"/>
              <a:t>PEP8:</a:t>
            </a:r>
          </a:p>
          <a:p>
            <a:pPr marL="630238" lvl="1" indent="-261938" defTabSz="676655">
              <a:spcBef>
                <a:spcPts val="400"/>
              </a:spcBef>
              <a:buSzPts val="1400"/>
              <a:defRPr sz="1480"/>
            </a:pPr>
            <a:r>
              <a:rPr lang="en-US" sz="1600" dirty="0" err="1">
                <a:latin typeface="Courier"/>
              </a:rPr>
              <a:t>pylint</a:t>
            </a:r>
            <a:r>
              <a:rPr lang="en-US" sz="1600" dirty="0"/>
              <a:t>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Static analysis tool.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Informs you of PEP8 violations + other bad-coding practices. 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Enable it in your IDE!</a:t>
            </a:r>
          </a:p>
          <a:p>
            <a:pPr marL="630238" lvl="1" indent="-261938" defTabSz="676655">
              <a:spcBef>
                <a:spcPts val="400"/>
              </a:spcBef>
              <a:buSzPts val="1400"/>
              <a:defRPr sz="1480"/>
            </a:pPr>
            <a:r>
              <a:rPr lang="en-US" sz="1600" b="1" dirty="0">
                <a:latin typeface="Courier"/>
              </a:rPr>
              <a:t>ruff</a:t>
            </a:r>
            <a:r>
              <a:rPr lang="en-US" sz="1600" b="1" dirty="0"/>
              <a:t>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b="1" dirty="0"/>
              <a:t>Python code formatter.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b="1" dirty="0"/>
              <a:t>Automatically formats your code to PEP8.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b="1" dirty="0"/>
              <a:t>Can enable in your IDE to auto-format on save.</a:t>
            </a:r>
          </a:p>
        </p:txBody>
      </p:sp>
      <p:sp>
        <p:nvSpPr>
          <p:cNvPr id="95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EE4FC5-9A6D-95EC-788C-B3AB100881A4}"/>
              </a:ext>
            </a:extLst>
          </p:cNvPr>
          <p:cNvSpPr/>
          <p:nvPr/>
        </p:nvSpPr>
        <p:spPr>
          <a:xfrm>
            <a:off x="1151466" y="2652888"/>
            <a:ext cx="3115733" cy="1591733"/>
          </a:xfrm>
          <a:prstGeom prst="rect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625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itle 4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1992981" cy="912374"/>
          </a:xfrm>
          <a:prstGeom prst="rect">
            <a:avLst/>
          </a:prstGeom>
        </p:spPr>
        <p:txBody>
          <a:bodyPr/>
          <a:lstStyle/>
          <a:p>
            <a:r>
              <a:t>Typing</a:t>
            </a:r>
          </a:p>
        </p:txBody>
      </p:sp>
      <p:sp>
        <p:nvSpPr>
          <p:cNvPr id="969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3705214" cy="355243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dirty="0"/>
              <a:t>As of Python 3.5, you can declare the type of the function argument.</a:t>
            </a:r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endParaRPr lang="en-US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dirty="0"/>
              <a:t>There are pros and cons to using typing.</a:t>
            </a:r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endParaRPr lang="en-US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dirty="0"/>
              <a:t>Be aware that this might be a pain to maintain if you change your functions often and pass complicated objects…</a:t>
            </a:r>
            <a:br>
              <a:rPr lang="en-US" dirty="0"/>
            </a:br>
            <a:r>
              <a:rPr lang="en-US" sz="1566" dirty="0">
                <a:latin typeface="Courier"/>
                <a:ea typeface="Courier"/>
                <a:cs typeface="Courier"/>
                <a:sym typeface="Courier"/>
              </a:rPr>
              <a:t>tuple[int, </a:t>
            </a:r>
            <a:r>
              <a:rPr lang="en-US" sz="1566" dirty="0" err="1"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566" dirty="0">
                <a:latin typeface="Courier"/>
                <a:ea typeface="Courier"/>
                <a:cs typeface="Courier"/>
                <a:sym typeface="Courier"/>
              </a:rPr>
              <a:t>[str, str]]</a:t>
            </a:r>
            <a:endParaRPr lang="en-US" sz="1600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endParaRPr lang="en-US" sz="1600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sz="1600" dirty="0"/>
              <a:t>See PEP484 [4].</a:t>
            </a:r>
            <a:endParaRPr lang="en-US" sz="1566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971" name="Rectangle 6"/>
          <p:cNvSpPr/>
          <p:nvPr/>
        </p:nvSpPr>
        <p:spPr>
          <a:xfrm>
            <a:off x="4701645" y="1002030"/>
            <a:ext cx="3705214" cy="3139441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""" This module demonstrates docstrings. """</a:t>
            </a: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</a:t>
            </a:r>
            <a:r>
              <a:rPr>
                <a:solidFill>
                  <a:srgbClr val="FFFFFF"/>
                </a:solidFill>
              </a:rPr>
              <a:t> add_points(</a:t>
            </a:r>
            <a:r>
              <a:rPr>
                <a:solidFill>
                  <a:srgbClr val="FF9300"/>
                </a:solidFill>
              </a:rPr>
              <a:t>house: </a:t>
            </a:r>
            <a:r>
              <a:rPr i="1">
                <a:solidFill>
                  <a:srgbClr val="00FDFF"/>
                </a:solidFill>
              </a:rPr>
              <a:t>str</a:t>
            </a:r>
            <a:r>
              <a:rPr>
                <a:solidFill>
                  <a:srgbClr val="FFFFFF"/>
                </a:solidFill>
              </a:rPr>
              <a:t>, </a:t>
            </a:r>
          </a:p>
          <a:p>
            <a:pPr lvl="2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               </a:t>
            </a:r>
            <a:r>
              <a:rPr>
                <a:solidFill>
                  <a:srgbClr val="FF9300"/>
                </a:solidFill>
              </a:rPr>
              <a:t>house_points: </a:t>
            </a:r>
            <a:r>
              <a:rPr i="1">
                <a:solidFill>
                  <a:srgbClr val="00FDFF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, </a:t>
            </a:r>
          </a:p>
          <a:p>
            <a:pPr lvl="2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               </a:t>
            </a:r>
            <a:r>
              <a:rPr>
                <a:solidFill>
                  <a:srgbClr val="FF9300"/>
                </a:solidFill>
              </a:rPr>
              <a:t>points: </a:t>
            </a:r>
            <a:r>
              <a:rPr i="1">
                <a:solidFill>
                  <a:srgbClr val="00FDFF"/>
                </a:solidFill>
              </a:rPr>
              <a:t>int</a:t>
            </a:r>
            <a:r>
              <a:rPr>
                <a:solidFill>
                  <a:srgbClr val="FF9300"/>
                </a:solidFill>
              </a:rPr>
              <a:t> </a:t>
            </a:r>
            <a:r>
              <a:t>= </a:t>
            </a:r>
            <a:r>
              <a:rPr>
                <a:solidFill>
                  <a:srgbClr val="FF9300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)</a:t>
            </a:r>
          </a:p>
          <a:p>
            <a:pPr lvl="2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               -&gt; </a:t>
            </a:r>
            <a:r>
              <a:rPr i="1">
                <a:solidFill>
                  <a:srgbClr val="00FDFF"/>
                </a:solidFill>
              </a:rPr>
              <a:t>int</a:t>
            </a:r>
            <a:r>
              <a:rPr>
                <a:solidFill>
                  <a:srgbClr val="FFFFFF"/>
                </a:solidFill>
              </a:rPr>
              <a:t>: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55A939"/>
                </a:solidFill>
              </a:rPr>
              <a:t>""" Adds up points for house cup.</a:t>
            </a: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55A939"/>
              </a:solidFill>
            </a:endParaRP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If the house is Gryffindor, Dumbledore adds </a:t>
            </a:r>
          </a:p>
          <a:p>
            <a:pPr lvl="1"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1000 points no matter what.</a:t>
            </a: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Parameters</a:t>
            </a: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----------</a:t>
            </a: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house_points : Current house cup score.</a:t>
            </a: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points : optional; New points to be added</a:t>
            </a:r>
          </a:p>
          <a:p>
            <a:pPr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""" </a:t>
            </a:r>
          </a:p>
          <a:p>
            <a:pPr lvl="1"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2F92"/>
                </a:solidFill>
              </a:rPr>
              <a:t>if</a:t>
            </a:r>
            <a:r>
              <a:t> </a:t>
            </a:r>
            <a:r>
              <a:rPr>
                <a:solidFill>
                  <a:srgbClr val="F4FFEE"/>
                </a:solidFill>
              </a:rPr>
              <a:t>house</a:t>
            </a:r>
            <a:r>
              <a:t> </a:t>
            </a:r>
            <a:r>
              <a:rPr>
                <a:solidFill>
                  <a:srgbClr val="FF375F"/>
                </a:solidFill>
              </a:rPr>
              <a:t>==</a:t>
            </a:r>
            <a:r>
              <a:t> “Gryffindor”</a:t>
            </a:r>
            <a:r>
              <a:rPr>
                <a:solidFill>
                  <a:srgbClr val="F4FFEE"/>
                </a:solidFill>
              </a:rPr>
              <a:t>:</a:t>
            </a:r>
            <a:r>
              <a:rPr>
                <a:solidFill>
                  <a:srgbClr val="E0E0E0"/>
                </a:solidFill>
              </a:rPr>
              <a:t>	</a:t>
            </a:r>
          </a:p>
          <a:p>
            <a:pPr>
              <a:defRPr sz="1000">
                <a:solidFill>
                  <a:srgbClr val="E0E0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rgbClr val="FFFFFF"/>
                </a:solidFill>
              </a:rPr>
              <a:t>points </a:t>
            </a:r>
            <a:r>
              <a:rPr>
                <a:solidFill>
                  <a:srgbClr val="FF375F"/>
                </a:solidFill>
              </a:rPr>
              <a:t>+=</a:t>
            </a:r>
            <a:r>
              <a:rPr>
                <a:solidFill>
                  <a:srgbClr val="FFFFFF"/>
                </a:solidFill>
              </a:rPr>
              <a:t> 1000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375F"/>
                </a:solidFill>
              </a:rPr>
              <a:t>return</a:t>
            </a:r>
            <a:r>
              <a:t> house_points </a:t>
            </a:r>
            <a:r>
              <a:rPr>
                <a:solidFill>
                  <a:srgbClr val="FF375F"/>
                </a:solidFill>
              </a:rPr>
              <a:t>+</a:t>
            </a:r>
            <a:r>
              <a:t> points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Title 4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1992981" cy="912374"/>
          </a:xfrm>
          <a:prstGeom prst="rect">
            <a:avLst/>
          </a:prstGeom>
        </p:spPr>
        <p:txBody>
          <a:bodyPr/>
          <a:lstStyle/>
          <a:p>
            <a:r>
              <a:t>Typing</a:t>
            </a:r>
          </a:p>
        </p:txBody>
      </p:sp>
      <p:sp>
        <p:nvSpPr>
          <p:cNvPr id="969" name="Text Placeholder 1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3705214" cy="3552439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dirty="0"/>
              <a:t>As of Python 3.5, you can declare the type of the function argument.</a:t>
            </a:r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endParaRPr lang="en-US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dirty="0"/>
              <a:t>There are pros and cons to using typing.</a:t>
            </a:r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endParaRPr lang="en-US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dirty="0"/>
              <a:t>Be aware that this might be a pain to maintain if you change your functions often and pass complicated objects…</a:t>
            </a:r>
            <a:br>
              <a:rPr lang="en-US" dirty="0"/>
            </a:br>
            <a:r>
              <a:rPr lang="en-US" sz="1566" dirty="0">
                <a:latin typeface="Courier"/>
                <a:ea typeface="Courier"/>
                <a:cs typeface="Courier"/>
                <a:sym typeface="Courier"/>
              </a:rPr>
              <a:t>tuple[int, </a:t>
            </a:r>
            <a:r>
              <a:rPr lang="en-US" sz="1566" dirty="0" err="1">
                <a:latin typeface="Courier"/>
                <a:ea typeface="Courier"/>
                <a:cs typeface="Courier"/>
                <a:sym typeface="Courier"/>
              </a:rPr>
              <a:t>dict</a:t>
            </a:r>
            <a:r>
              <a:rPr lang="en-US" sz="1566" dirty="0">
                <a:latin typeface="Courier"/>
                <a:ea typeface="Courier"/>
                <a:cs typeface="Courier"/>
                <a:sym typeface="Courier"/>
              </a:rPr>
              <a:t>[str, str]]</a:t>
            </a:r>
            <a:endParaRPr lang="en-US" sz="1600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endParaRPr lang="en-US" sz="1600" dirty="0"/>
          </a:p>
          <a:p>
            <a:pPr marL="375657" indent="-287267" defTabSz="795527">
              <a:spcBef>
                <a:spcPts val="500"/>
              </a:spcBef>
              <a:buSzPts val="1700"/>
              <a:defRPr sz="1740"/>
            </a:pPr>
            <a:r>
              <a:rPr lang="en-US" sz="1600" dirty="0"/>
              <a:t>See PEP484 [4].</a:t>
            </a:r>
            <a:endParaRPr lang="en-US" sz="1566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7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2050" name="Picture 2" descr="Keep Calm And Carry On Red Meme | KEEP CALM; THERE'S A PEP FOR THAT | image tagged in memes,keep calm and carry on red | made w/ Imgflip meme maker">
            <a:extLst>
              <a:ext uri="{FF2B5EF4-FFF2-40B4-BE49-F238E27FC236}">
                <a16:creationId xmlns:a16="http://schemas.microsoft.com/office/drawing/2014/main" id="{1CD9414C-51FB-9B7B-E8DE-3C163A670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 bwMode="auto">
          <a:xfrm>
            <a:off x="5346799" y="1031360"/>
            <a:ext cx="2414905" cy="308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5033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2997200" cy="912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a-DK" dirty="0"/>
              <a:t>Accessibility</a:t>
            </a:r>
            <a:endParaRPr dirty="0"/>
          </a:p>
        </p:txBody>
      </p:sp>
      <p:sp>
        <p:nvSpPr>
          <p:cNvPr id="95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382271" cy="3452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Two ways to enhance accessibility of your code: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Readability: Adherence to stylistic conventions (PEP8 [2])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Understandability: Comments and docstrings (PEP257 [3])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Spoilers: there are tools to help!</a:t>
            </a:r>
          </a:p>
        </p:txBody>
      </p:sp>
      <p:sp>
        <p:nvSpPr>
          <p:cNvPr id="95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65BCF0-02E8-2588-031D-95850058D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3192" y="1855894"/>
            <a:ext cx="543897" cy="5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4330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4101695" cy="912374"/>
          </a:xfrm>
          <a:prstGeom prst="rect">
            <a:avLst/>
          </a:prstGeom>
        </p:spPr>
        <p:txBody>
          <a:bodyPr/>
          <a:lstStyle/>
          <a:p>
            <a:r>
              <a:t>Documentation</a:t>
            </a:r>
          </a:p>
        </p:txBody>
      </p:sp>
      <p:sp>
        <p:nvSpPr>
          <p:cNvPr id="95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448070" cy="3452436"/>
          </a:xfrm>
          <a:prstGeom prst="rect">
            <a:avLst/>
          </a:prstGeom>
        </p:spPr>
        <p:txBody>
          <a:bodyPr/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I could walk you through comments, function docstrings, method docstrings etc.</a:t>
            </a:r>
            <a:br>
              <a:rPr lang="en-US" dirty="0"/>
            </a:br>
            <a:r>
              <a:rPr lang="en-US" dirty="0"/>
              <a:t>However, you need to consider…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dirty="0">
              <a:solidFill>
                <a:srgbClr val="000000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marL="75182" indent="0" defTabSz="676655">
              <a:spcBef>
                <a:spcPts val="400"/>
              </a:spcBef>
              <a:buSzPts val="1400"/>
              <a:buNone/>
              <a:defRPr sz="1480"/>
            </a:pPr>
            <a:r>
              <a:rPr lang="en-US" dirty="0"/>
              <a:t>1. Only </a:t>
            </a:r>
            <a:r>
              <a:rPr lang="en-US" b="1" i="1" dirty="0"/>
              <a:t>up</a:t>
            </a:r>
            <a:r>
              <a:rPr lang="en-US" dirty="0"/>
              <a:t>-to-date documentation is useful documentation.</a:t>
            </a:r>
          </a:p>
          <a:p>
            <a:pPr marL="75182" indent="0" defTabSz="676655">
              <a:spcBef>
                <a:spcPts val="400"/>
              </a:spcBef>
              <a:buSzPts val="1400"/>
              <a:buNone/>
              <a:defRPr sz="1480"/>
            </a:pPr>
            <a:r>
              <a:rPr lang="en-US" dirty="0"/>
              <a:t>2. Once you have finished writing your documentation, it is basically </a:t>
            </a:r>
            <a:r>
              <a:rPr lang="en-US" b="1" i="1" dirty="0"/>
              <a:t>out</a:t>
            </a:r>
            <a:r>
              <a:rPr lang="en-US" dirty="0"/>
              <a:t>-of-date if you are not SUPER diligent about updating it. 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>
                <a:sym typeface="Wingdings" pitchFamily="2" charset="2"/>
              </a:rPr>
              <a:t> Try to make your code self-explanatory!</a:t>
            </a:r>
            <a:endParaRPr lang="en-US" dirty="0"/>
          </a:p>
        </p:txBody>
      </p:sp>
      <p:sp>
        <p:nvSpPr>
          <p:cNvPr id="95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D64A196-F4DD-9889-9A99-D7B030EB0836}"/>
              </a:ext>
            </a:extLst>
          </p:cNvPr>
          <p:cNvSpPr/>
          <p:nvPr/>
        </p:nvSpPr>
        <p:spPr>
          <a:xfrm>
            <a:off x="756356" y="1693333"/>
            <a:ext cx="7676444" cy="1016000"/>
          </a:xfrm>
          <a:prstGeom prst="rect">
            <a:avLst/>
          </a:prstGeom>
          <a:noFill/>
          <a:ln w="25400" cap="flat">
            <a:solidFill>
              <a:srgbClr val="7030A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1DF6-26D4-D3BA-0F5D-663F30B8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>
            <a:extLst>
              <a:ext uri="{FF2B5EF4-FFF2-40B4-BE49-F238E27FC236}">
                <a16:creationId xmlns:a16="http://schemas.microsoft.com/office/drawing/2014/main" id="{6A629C70-7C46-2FF8-3DDB-785C189190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4101695" cy="912374"/>
          </a:xfrm>
          <a:prstGeom prst="rect">
            <a:avLst/>
          </a:prstGeom>
        </p:spPr>
        <p:txBody>
          <a:bodyPr/>
          <a:lstStyle/>
          <a:p>
            <a:r>
              <a:t>Documentation</a:t>
            </a:r>
          </a:p>
        </p:txBody>
      </p:sp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06948B49-AFB9-AF28-55E6-2D42EDD34E42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3392271" cy="3452436"/>
          </a:xfrm>
          <a:prstGeom prst="rect">
            <a:avLst/>
          </a:prstGeom>
        </p:spPr>
        <p:txBody>
          <a:bodyPr/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dirty="0"/>
              <a:t>Documenting your code provides a way of making you code </a:t>
            </a:r>
            <a:r>
              <a:rPr dirty="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rPr>
              <a:t>usable for future you and others </a:t>
            </a:r>
          </a:p>
          <a:p>
            <a:pPr marL="676639" lvl="1" indent="-263137" defTabSz="676655">
              <a:spcBef>
                <a:spcPts val="0"/>
              </a:spcBef>
              <a:buSzPts val="1400"/>
              <a:defRPr sz="148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Comments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 (#): describe what a line (or multiple lines of code do); notes to self</a:t>
            </a:r>
          </a:p>
          <a:p>
            <a:pPr marL="676639" lvl="1" indent="-263137" defTabSz="676655">
              <a:spcBef>
                <a:spcPts val="0"/>
              </a:spcBef>
              <a:buSzPts val="1400"/>
              <a:defRPr sz="148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Function/method docstring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('''  '''): purpose of function + params / return</a:t>
            </a:r>
          </a:p>
          <a:p>
            <a:pPr marL="676639" lvl="1" indent="-263137" defTabSz="676655">
              <a:spcBef>
                <a:spcPts val="0"/>
              </a:spcBef>
              <a:buSzPts val="1400"/>
              <a:defRPr sz="148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Module docstring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('''  '''): what’s in this file</a:t>
            </a:r>
            <a:endParaRPr lang="da-DK" dirty="0">
              <a:solidFill>
                <a:srgbClr val="000000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marL="219451" indent="-263137" defTabSz="676655">
              <a:spcBef>
                <a:spcPts val="0"/>
              </a:spcBef>
              <a:buSzPts val="1400"/>
              <a:defRPr sz="148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da-DK" dirty="0"/>
          </a:p>
          <a:p>
            <a:pPr marL="219451" indent="-263137" defTabSz="676655">
              <a:spcBef>
                <a:spcPts val="0"/>
              </a:spcBef>
              <a:buSzPts val="1400"/>
              <a:defRPr sz="148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da-DK" dirty="0" err="1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Accessible</a:t>
            </a:r>
            <a:r>
              <a:rPr lang="da-DK"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 via </a:t>
            </a:r>
            <a:r>
              <a:rPr lang="da-DK" dirty="0" err="1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mouse-overs</a:t>
            </a:r>
            <a:r>
              <a:rPr lang="da-DK"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 in IDE or </a:t>
            </a:r>
            <a:r>
              <a:rPr lang="da-DK" dirty="0" err="1">
                <a:solidFill>
                  <a:srgbClr val="000000"/>
                </a:solidFill>
                <a:latin typeface="Courier"/>
                <a:sym typeface="Avenir Book"/>
              </a:rPr>
              <a:t>help</a:t>
            </a:r>
            <a:r>
              <a:rPr lang="da-DK" dirty="0">
                <a:solidFill>
                  <a:srgbClr val="000000"/>
                </a:solidFill>
                <a:latin typeface="Courier"/>
                <a:sym typeface="Avenir Book"/>
              </a:rPr>
              <a:t>(OBJECT)</a:t>
            </a:r>
            <a:r>
              <a:rPr lang="da-DK"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.</a:t>
            </a:r>
            <a:endParaRPr dirty="0">
              <a:solidFill>
                <a:srgbClr val="000000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sp>
        <p:nvSpPr>
          <p:cNvPr id="953" name="Slide Number Placeholder 3">
            <a:extLst>
              <a:ext uri="{FF2B5EF4-FFF2-40B4-BE49-F238E27FC236}">
                <a16:creationId xmlns:a16="http://schemas.microsoft.com/office/drawing/2014/main" id="{D6CFFE8D-92ED-28F2-E4B5-893E8E9594A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954" name="Rectangle 4">
            <a:extLst>
              <a:ext uri="{FF2B5EF4-FFF2-40B4-BE49-F238E27FC236}">
                <a16:creationId xmlns:a16="http://schemas.microsoft.com/office/drawing/2014/main" id="{28B00C40-99E8-2FA2-B036-168A0484C46B}"/>
              </a:ext>
            </a:extLst>
          </p:cNvPr>
          <p:cNvSpPr/>
          <p:nvPr/>
        </p:nvSpPr>
        <p:spPr>
          <a:xfrm>
            <a:off x="4728636" y="1439082"/>
            <a:ext cx="3705214" cy="1384995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""" Module docstring """</a:t>
            </a:r>
          </a:p>
          <a:p>
            <a:pPr>
              <a:defRPr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>
              <a:defRPr sz="12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</a:t>
            </a:r>
            <a:r>
              <a:rPr dirty="0">
                <a:solidFill>
                  <a:srgbClr val="FFFFFF"/>
                </a:solidFill>
              </a:rPr>
              <a:t> add</a:t>
            </a:r>
            <a:r>
              <a:rPr lang="de-DE" dirty="0">
                <a:solidFill>
                  <a:srgbClr val="FFFFFF"/>
                </a:solidFill>
              </a:rPr>
              <a:t>_</a:t>
            </a:r>
            <a:r>
              <a:rPr lang="de-DE" dirty="0" err="1">
                <a:solidFill>
                  <a:srgbClr val="FFFFFF"/>
                </a:solidFill>
              </a:rPr>
              <a:t>points</a:t>
            </a:r>
            <a:r>
              <a:rPr dirty="0">
                <a:solidFill>
                  <a:srgbClr val="FFFFFF"/>
                </a:solidFill>
              </a:rPr>
              <a:t>(</a:t>
            </a:r>
            <a:r>
              <a:rPr lang="de-DE" dirty="0" err="1">
                <a:solidFill>
                  <a:srgbClr val="FF9300"/>
                </a:solidFill>
              </a:rPr>
              <a:t>points</a:t>
            </a:r>
            <a:r>
              <a:rPr lang="de-DE" dirty="0">
                <a:solidFill>
                  <a:srgbClr val="FF9300"/>
                </a:solidFill>
              </a:rPr>
              <a:t>, </a:t>
            </a:r>
            <a:r>
              <a:rPr lang="en-US" dirty="0" err="1">
                <a:solidFill>
                  <a:srgbClr val="FF9300"/>
                </a:solidFill>
              </a:rPr>
              <a:t>extra</a:t>
            </a:r>
            <a:r>
              <a:rPr dirty="0" err="1">
                <a:solidFill>
                  <a:srgbClr val="FF9300"/>
                </a:solidFill>
              </a:rPr>
              <a:t>_points</a:t>
            </a:r>
            <a:r>
              <a:rPr dirty="0">
                <a:solidFill>
                  <a:srgbClr val="FFFFFF"/>
                </a:solidFill>
              </a:rPr>
              <a:t>):</a:t>
            </a:r>
          </a:p>
          <a:p>
            <a:pPr>
              <a:defRPr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55A939"/>
                </a:solidFill>
              </a:rPr>
              <a:t>""" Function docstring."""</a:t>
            </a:r>
            <a:endParaRPr dirty="0">
              <a:solidFill>
                <a:srgbClr val="E0E0E0"/>
              </a:solidFill>
            </a:endParaRPr>
          </a:p>
          <a:p>
            <a:pPr>
              <a:defRPr sz="1200">
                <a:solidFill>
                  <a:srgbClr val="448AD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# comment</a:t>
            </a:r>
          </a:p>
          <a:p>
            <a:pPr>
              <a:defRPr sz="1200">
                <a:solidFill>
                  <a:srgbClr val="E0E0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FFFFFF"/>
                </a:solidFill>
              </a:rPr>
              <a:t>points </a:t>
            </a:r>
            <a:r>
              <a:rPr dirty="0">
                <a:solidFill>
                  <a:srgbClr val="FF375F"/>
                </a:solidFill>
              </a:rPr>
              <a:t>+=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extra_points</a:t>
            </a:r>
            <a:endParaRPr dirty="0">
              <a:solidFill>
                <a:srgbClr val="FFFFFF"/>
              </a:solidFill>
            </a:endParaRPr>
          </a:p>
          <a:p>
            <a:pPr>
              <a:defRPr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FF375F"/>
                </a:solidFill>
              </a:rPr>
              <a:t>return</a:t>
            </a:r>
            <a:r>
              <a:rPr dirty="0"/>
              <a:t> </a:t>
            </a:r>
            <a:r>
              <a:rPr lang="en-US" dirty="0"/>
              <a:t>points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F991A9-4776-CFBE-2074-F47C2645F465}"/>
              </a:ext>
            </a:extLst>
          </p:cNvPr>
          <p:cNvSpPr/>
          <p:nvPr/>
        </p:nvSpPr>
        <p:spPr>
          <a:xfrm>
            <a:off x="7326489" y="327295"/>
            <a:ext cx="1272002" cy="1038698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Skip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461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1819A-3E2C-BBAE-3E63-3ED5D55E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336-9797-C520-9C2C-FE2F31463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1919205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da-DK" dirty="0"/>
              <a:t>PEP257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8EC13-FF5D-5781-3FA0-D51C3AB40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Docstring conventions [3]</a:t>
            </a:r>
          </a:p>
          <a:p>
            <a:endParaRPr lang="en-US" sz="1050" dirty="0"/>
          </a:p>
          <a:p>
            <a:r>
              <a:rPr lang="en-US" sz="1800" dirty="0"/>
              <a:t>You guessed it…guidelines for docstrings.</a:t>
            </a:r>
          </a:p>
          <a:p>
            <a:endParaRPr lang="en-US" sz="1050" dirty="0"/>
          </a:p>
          <a:p>
            <a:r>
              <a:rPr lang="en-US" sz="1800" dirty="0"/>
              <a:t>Answers questions like:</a:t>
            </a:r>
          </a:p>
          <a:p>
            <a:pPr lvl="1"/>
            <a:r>
              <a:rPr lang="en-US" sz="1800" dirty="0"/>
              <a:t>What verb tense should I use for one-liner docstrings?</a:t>
            </a:r>
          </a:p>
          <a:p>
            <a:pPr lvl="1"/>
            <a:r>
              <a:rPr lang="en-US" sz="1800" dirty="0"/>
              <a:t>What indentation should I use within a docstring?</a:t>
            </a:r>
          </a:p>
          <a:p>
            <a:pPr lvl="1"/>
            <a:r>
              <a:rPr lang="en-US" sz="1800" dirty="0"/>
              <a:t>Etc.</a:t>
            </a:r>
          </a:p>
          <a:p>
            <a:endParaRPr lang="en-US" sz="1800" dirty="0"/>
          </a:p>
          <a:p>
            <a:r>
              <a:rPr lang="en-US" sz="1800" dirty="0"/>
              <a:t>I will </a:t>
            </a:r>
            <a:r>
              <a:rPr lang="en-US" sz="1800" i="1" dirty="0"/>
              <a:t>not</a:t>
            </a:r>
            <a:r>
              <a:rPr lang="en-US" sz="1800" dirty="0"/>
              <a:t> drag you through PEP257.</a:t>
            </a:r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953A-6F9B-D033-1D4B-3D65A16954C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5" name="Picture 2" descr="Keep Calm And Carry On Red Meme | KEEP CALM; THERE'S A PEP FOR THAT | image tagged in memes,keep calm and carry on red | made w/ Imgflip meme maker">
            <a:extLst>
              <a:ext uri="{FF2B5EF4-FFF2-40B4-BE49-F238E27FC236}">
                <a16:creationId xmlns:a16="http://schemas.microsoft.com/office/drawing/2014/main" id="{B45E6213-FB40-332C-A1C9-9120CE86A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 bwMode="auto">
          <a:xfrm>
            <a:off x="7324317" y="442640"/>
            <a:ext cx="1383882" cy="17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F0A093F-EAC7-CE72-61D8-B335C36E9107}"/>
              </a:ext>
            </a:extLst>
          </p:cNvPr>
          <p:cNvSpPr/>
          <p:nvPr/>
        </p:nvSpPr>
        <p:spPr>
          <a:xfrm>
            <a:off x="5719645" y="173258"/>
            <a:ext cx="1272002" cy="1038698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Skip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0119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A2F2B-F7B0-E9D8-2AD1-417BD44BD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3BBD3B-2309-22C0-A4E0-8EA57C9186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93068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da-DK" dirty="0" err="1"/>
              <a:t>Overloaded</a:t>
            </a:r>
            <a:endParaRPr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C713D9-9934-553D-E14E-920FF7CB0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We have three new PEPs…</a:t>
            </a:r>
          </a:p>
          <a:p>
            <a:pPr lvl="1"/>
            <a:r>
              <a:rPr lang="en-US" sz="1800" dirty="0"/>
              <a:t>PEP8, PEP257 and PEP484.</a:t>
            </a:r>
          </a:p>
          <a:p>
            <a:endParaRPr lang="en-US" sz="1800" dirty="0"/>
          </a:p>
          <a:p>
            <a:r>
              <a:rPr lang="en-US" sz="1800" dirty="0"/>
              <a:t>Remembering all these rules is too much.</a:t>
            </a:r>
          </a:p>
          <a:p>
            <a:pPr marL="558787" lvl="1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Static analysis tools!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9141456-32AF-337C-B110-11333013F0A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12" name="Picture 2" descr="Dizzy 2 (Animation GIF)">
            <a:extLst>
              <a:ext uri="{FF2B5EF4-FFF2-40B4-BE49-F238E27FC236}">
                <a16:creationId xmlns:a16="http://schemas.microsoft.com/office/drawing/2014/main" id="{BD009590-F1A9-51D8-7975-A68FAEF85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77" y="1605280"/>
            <a:ext cx="3838532" cy="353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0EBED245-D26C-46D6-136C-EF1B0C04AA50}"/>
              </a:ext>
            </a:extLst>
          </p:cNvPr>
          <p:cNvSpPr txBox="1"/>
          <p:nvPr/>
        </p:nvSpPr>
        <p:spPr>
          <a:xfrm>
            <a:off x="8087360" y="1998133"/>
            <a:ext cx="29110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[6]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CC139F-4BE1-F2D1-7FC8-BF83FB9D6A5F}"/>
              </a:ext>
            </a:extLst>
          </p:cNvPr>
          <p:cNvSpPr/>
          <p:nvPr/>
        </p:nvSpPr>
        <p:spPr>
          <a:xfrm>
            <a:off x="7608712" y="536785"/>
            <a:ext cx="982132" cy="432789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Skip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F3991F-B34D-3B68-0FD7-F174408D53B6}"/>
              </a:ext>
            </a:extLst>
          </p:cNvPr>
          <p:cNvSpPr/>
          <p:nvPr/>
        </p:nvSpPr>
        <p:spPr>
          <a:xfrm>
            <a:off x="7326489" y="327295"/>
            <a:ext cx="1272002" cy="1038698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Skip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0247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5364A-4746-4FE5-6215-5EA02632B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>
            <a:extLst>
              <a:ext uri="{FF2B5EF4-FFF2-40B4-BE49-F238E27FC236}">
                <a16:creationId xmlns:a16="http://schemas.microsoft.com/office/drawing/2014/main" id="{EE0004D4-8699-787B-119A-FC43BDC75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3092027" cy="912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a-DK" dirty="0"/>
              <a:t>Tools to </a:t>
            </a:r>
            <a:r>
              <a:rPr lang="da-DK" dirty="0" err="1"/>
              <a:t>help</a:t>
            </a:r>
            <a:endParaRPr dirty="0"/>
          </a:p>
        </p:txBody>
      </p:sp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F8C7E4FB-0C0D-A2A3-98BD-372ADC3E993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3655487" cy="345243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600" dirty="0"/>
              <a:t>PEP8:</a:t>
            </a:r>
          </a:p>
          <a:p>
            <a:pPr marL="630238" lvl="1" indent="-261938" defTabSz="676655">
              <a:spcBef>
                <a:spcPts val="400"/>
              </a:spcBef>
              <a:buSzPts val="1400"/>
              <a:defRPr sz="1480"/>
            </a:pPr>
            <a:r>
              <a:rPr lang="en-US" sz="1600" dirty="0" err="1">
                <a:latin typeface="Courier"/>
              </a:rPr>
              <a:t>pylint</a:t>
            </a:r>
            <a:r>
              <a:rPr lang="en-US" sz="1600" dirty="0"/>
              <a:t>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Static analysis tool.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Informs you of PEP8 violations + other bad-coding practices. 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Enable it in your IDE!</a:t>
            </a:r>
          </a:p>
          <a:p>
            <a:pPr marL="630238" lvl="1" indent="-261938" defTabSz="676655">
              <a:spcBef>
                <a:spcPts val="400"/>
              </a:spcBef>
              <a:buSzPts val="1400"/>
              <a:defRPr sz="1480"/>
            </a:pPr>
            <a:r>
              <a:rPr lang="en-US" sz="1600" b="1" dirty="0">
                <a:latin typeface="Courier"/>
              </a:rPr>
              <a:t>ruff</a:t>
            </a:r>
            <a:r>
              <a:rPr lang="en-US" sz="1600" b="1" dirty="0"/>
              <a:t>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b="1" dirty="0"/>
              <a:t>Python code formatter.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b="1" dirty="0"/>
              <a:t>Automatically formats your code to PEP8.</a:t>
            </a:r>
          </a:p>
          <a:p>
            <a:pPr marL="989013" lvl="2" indent="-261938" defTabSz="676655">
              <a:spcBef>
                <a:spcPts val="400"/>
              </a:spcBef>
              <a:buSzPts val="1400"/>
              <a:defRPr sz="1480"/>
            </a:pPr>
            <a:r>
              <a:rPr lang="en-US" sz="1400" b="1" dirty="0"/>
              <a:t>Can enable in your IDE to auto-format on save.</a:t>
            </a:r>
          </a:p>
        </p:txBody>
      </p:sp>
      <p:sp>
        <p:nvSpPr>
          <p:cNvPr id="953" name="Slide Number Placeholder 3">
            <a:extLst>
              <a:ext uri="{FF2B5EF4-FFF2-40B4-BE49-F238E27FC236}">
                <a16:creationId xmlns:a16="http://schemas.microsoft.com/office/drawing/2014/main" id="{E4B91F2E-8EBA-9173-A514-A0FA66983BC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BE3738D-E052-E974-3478-526F35F68BB4}"/>
              </a:ext>
            </a:extLst>
          </p:cNvPr>
          <p:cNvSpPr txBox="1">
            <a:spLocks/>
          </p:cNvSpPr>
          <p:nvPr/>
        </p:nvSpPr>
        <p:spPr>
          <a:xfrm>
            <a:off x="4610069" y="969574"/>
            <a:ext cx="3655487" cy="3452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Autofit/>
          </a:bodyPr>
          <a:lstStyle>
            <a:lvl1pPr marL="457189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555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38319" indent="-263137" defTabSz="676655" hangingPunct="1">
              <a:spcBef>
                <a:spcPts val="400"/>
              </a:spcBef>
              <a:buSzPts val="1400"/>
              <a:defRPr sz="1480"/>
            </a:pPr>
            <a:r>
              <a:rPr lang="en-US" sz="1600" dirty="0"/>
              <a:t>PEP257:</a:t>
            </a:r>
          </a:p>
          <a:p>
            <a:pPr marL="630238" lvl="1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600" dirty="0" err="1">
                <a:latin typeface="Courier"/>
              </a:rPr>
              <a:t>pydocstyle</a:t>
            </a:r>
            <a:r>
              <a:rPr lang="en-US" sz="1600" dirty="0"/>
              <a:t>.</a:t>
            </a:r>
          </a:p>
          <a:p>
            <a:pPr marL="989013" lvl="2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Static analysis tool.</a:t>
            </a:r>
          </a:p>
          <a:p>
            <a:pPr marL="989013" lvl="2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Checks compliance with PEP257.</a:t>
            </a:r>
          </a:p>
          <a:p>
            <a:pPr marL="623888" lvl="1" indent="-26828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400" dirty="0" err="1">
                <a:latin typeface="Courier"/>
              </a:rPr>
              <a:t>autoDocstring</a:t>
            </a:r>
            <a:r>
              <a:rPr lang="en-US" sz="1400" dirty="0"/>
              <a:t>.</a:t>
            </a:r>
          </a:p>
          <a:p>
            <a:pPr marL="989013" lvl="2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VS code plug-in to auto-generate docstring based on inputs, outputs.</a:t>
            </a:r>
          </a:p>
          <a:p>
            <a:pPr marL="338319" indent="-263137" defTabSz="676655" hangingPunct="1">
              <a:spcBef>
                <a:spcPts val="400"/>
              </a:spcBef>
              <a:buSzPts val="1400"/>
              <a:defRPr sz="1480"/>
            </a:pPr>
            <a:r>
              <a:rPr lang="en-US" sz="1600" dirty="0"/>
              <a:t>PEP484:</a:t>
            </a:r>
          </a:p>
          <a:p>
            <a:pPr marL="630238" lvl="1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600" dirty="0" err="1">
                <a:latin typeface="Courier"/>
              </a:rPr>
              <a:t>mypy</a:t>
            </a:r>
            <a:r>
              <a:rPr lang="en-US" sz="1600" dirty="0"/>
              <a:t>.</a:t>
            </a:r>
          </a:p>
          <a:p>
            <a:pPr marL="989013" lvl="2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Static type checker for Python.</a:t>
            </a:r>
          </a:p>
          <a:p>
            <a:pPr marL="989013" lvl="2" indent="-261938" defTabSz="676655" hangingPunct="1">
              <a:spcBef>
                <a:spcPts val="400"/>
              </a:spcBef>
              <a:buSzPts val="1400"/>
              <a:defRPr sz="1480"/>
            </a:pPr>
            <a:r>
              <a:rPr lang="en-US" sz="1400" dirty="0"/>
              <a:t>Checks compliance with PEP484 (and more).</a:t>
            </a:r>
            <a:endParaRPr lang="en-US" sz="1600" dirty="0"/>
          </a:p>
          <a:p>
            <a:pPr marL="795507" lvl="1" indent="-263137" defTabSz="676655" hangingPunct="1">
              <a:spcBef>
                <a:spcPts val="400"/>
              </a:spcBef>
              <a:buSzPts val="1400"/>
              <a:defRPr sz="1480"/>
            </a:pPr>
            <a:endParaRPr lang="en-US" sz="1600" dirty="0"/>
          </a:p>
        </p:txBody>
      </p:sp>
      <p:pic>
        <p:nvPicPr>
          <p:cNvPr id="5" name="Picture 4" descr="A heart with a sad face&#10;&#10;Description automatically generated">
            <a:extLst>
              <a:ext uri="{FF2B5EF4-FFF2-40B4-BE49-F238E27FC236}">
                <a16:creationId xmlns:a16="http://schemas.microsoft.com/office/drawing/2014/main" id="{CD0515C3-7E97-7DB4-444E-EE24597C7D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843873">
            <a:off x="2357040" y="1158881"/>
            <a:ext cx="436600" cy="471788"/>
          </a:xfrm>
          <a:prstGeom prst="rect">
            <a:avLst/>
          </a:prstGeom>
        </p:spPr>
      </p:pic>
      <p:pic>
        <p:nvPicPr>
          <p:cNvPr id="6" name="Picture 5" descr="A heart with a sad face&#10;&#10;Description automatically generated">
            <a:extLst>
              <a:ext uri="{FF2B5EF4-FFF2-40B4-BE49-F238E27FC236}">
                <a16:creationId xmlns:a16="http://schemas.microsoft.com/office/drawing/2014/main" id="{4EB8E7FA-092C-CB34-793E-464A49C7D8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20843873">
            <a:off x="6798387" y="2126600"/>
            <a:ext cx="378314" cy="40880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E2CDAC2-72C9-4C41-21F8-758DD55371FA}"/>
              </a:ext>
            </a:extLst>
          </p:cNvPr>
          <p:cNvSpPr/>
          <p:nvPr/>
        </p:nvSpPr>
        <p:spPr>
          <a:xfrm>
            <a:off x="1151466" y="2652888"/>
            <a:ext cx="3115733" cy="1591733"/>
          </a:xfrm>
          <a:prstGeom prst="rect">
            <a:avLst/>
          </a:prstGeom>
          <a:noFill/>
          <a:ln w="38100" cap="flat">
            <a:solidFill>
              <a:srgbClr val="7030A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BC2BED-905A-3CD4-970C-17BBCF2791E6}"/>
              </a:ext>
            </a:extLst>
          </p:cNvPr>
          <p:cNvSpPr/>
          <p:nvPr/>
        </p:nvSpPr>
        <p:spPr>
          <a:xfrm>
            <a:off x="7326489" y="327295"/>
            <a:ext cx="1272002" cy="1038698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Skip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73100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/>
          <p:cNvSpPr txBox="1">
            <a:spLocks noGrp="1"/>
          </p:cNvSpPr>
          <p:nvPr>
            <p:ph type="title"/>
          </p:nvPr>
        </p:nvSpPr>
        <p:spPr>
          <a:xfrm>
            <a:off x="863599" y="0"/>
            <a:ext cx="3008489" cy="912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da-DK" dirty="0"/>
              <a:t>Accessibility</a:t>
            </a:r>
            <a:endParaRPr dirty="0"/>
          </a:p>
        </p:txBody>
      </p:sp>
      <p:sp>
        <p:nvSpPr>
          <p:cNvPr id="952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382271" cy="3452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Two ways to enhance accessibility of your code: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Readability: Adherence to stylistic conventions (PEP8 [2])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Understandability: Comments and docstrings (PEP257 [3])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Spoilers: there are tools to help!</a:t>
            </a:r>
          </a:p>
        </p:txBody>
      </p:sp>
      <p:sp>
        <p:nvSpPr>
          <p:cNvPr id="953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165BCF0-02E8-2588-031D-95850058D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3192" y="1855894"/>
            <a:ext cx="543897" cy="55795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5242F7B-B13F-DC6F-1F0B-F26ACF813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13192" y="2517376"/>
            <a:ext cx="543897" cy="55795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4EC4A9E-8067-6E0D-4C65-BBE94EF61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3600" y="3178858"/>
            <a:ext cx="543897" cy="55795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3655AB-59D2-E9B0-30C9-5FA0F81FDA51}"/>
              </a:ext>
            </a:extLst>
          </p:cNvPr>
          <p:cNvSpPr/>
          <p:nvPr/>
        </p:nvSpPr>
        <p:spPr>
          <a:xfrm>
            <a:off x="7326489" y="327295"/>
            <a:ext cx="1272002" cy="1038698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/>
                </a:solidFill>
              </a:rPr>
              <a:t>Skip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89089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accessibility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self-explanatory</a:t>
            </a:r>
            <a:endParaRPr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C25B-E37A-37E2-6DEA-9FE8AC95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>
            <a:extLst>
              <a:ext uri="{FF2B5EF4-FFF2-40B4-BE49-F238E27FC236}">
                <a16:creationId xmlns:a16="http://schemas.microsoft.com/office/drawing/2014/main" id="{A2E12E5E-9F1C-45D3-F03C-604FBEB134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7142976" cy="912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Towards self-explanatory code</a:t>
            </a:r>
            <a:endParaRPr dirty="0"/>
          </a:p>
        </p:txBody>
      </p:sp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A98738D4-9461-0287-513D-01C77891430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448070" cy="3452436"/>
          </a:xfrm>
          <a:prstGeom prst="rect">
            <a:avLst/>
          </a:prstGeom>
        </p:spPr>
        <p:txBody>
          <a:bodyPr/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Examples of making functions less spaghetti and more modular and readable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avoid writing spaghetti code 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get rid of code repetitions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get rid of code you do not need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make things modular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name your variables to that you can read what they do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single responsibility principle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break out things that vary independently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put loading and saving stuff in extra functions, also plotting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magic numbers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nested if and for loops – naming of stuff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endParaRPr lang="en-US" dirty="0"/>
          </a:p>
        </p:txBody>
      </p:sp>
      <p:sp>
        <p:nvSpPr>
          <p:cNvPr id="953" name="Slide Number Placeholder 3">
            <a:extLst>
              <a:ext uri="{FF2B5EF4-FFF2-40B4-BE49-F238E27FC236}">
                <a16:creationId xmlns:a16="http://schemas.microsoft.com/office/drawing/2014/main" id="{1AF8B70F-798E-6FE7-B183-43B81B6AA25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32FE9D-C515-0917-FD7B-26D7C7045D4C}"/>
              </a:ext>
            </a:extLst>
          </p:cNvPr>
          <p:cNvSpPr/>
          <p:nvPr/>
        </p:nvSpPr>
        <p:spPr>
          <a:xfrm>
            <a:off x="8006576" y="200722"/>
            <a:ext cx="1338146" cy="1393902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" name="Grafik 3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0398FC6-40A8-6CF0-C57C-A3D988B4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68" y="2943679"/>
            <a:ext cx="3019778" cy="1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2352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6A66-D04A-396E-F5D5-11138A79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>
            <a:extLst>
              <a:ext uri="{FF2B5EF4-FFF2-40B4-BE49-F238E27FC236}">
                <a16:creationId xmlns:a16="http://schemas.microsoft.com/office/drawing/2014/main" id="{4800E671-EFEE-C0F0-40BC-714435E9AF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7142976" cy="91237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Towards self-explanatory code</a:t>
            </a:r>
            <a:endParaRPr dirty="0"/>
          </a:p>
        </p:txBody>
      </p:sp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97C27ACF-5237-F6F8-10CF-8FC4642A053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448070" cy="345243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Examples of making functions less spaghetti and more modular and readable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dirty="0"/>
              <a:t>avoid writing spaghetti code </a:t>
            </a:r>
          </a:p>
          <a:p>
            <a:r>
              <a:rPr lang="de-DE" dirty="0"/>
              <a:t>Moving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Jupyter</a:t>
            </a:r>
            <a:endParaRPr lang="de-DE" dirty="0"/>
          </a:p>
          <a:p>
            <a:r>
              <a:rPr lang="de-DE" dirty="0"/>
              <a:t>Debugging</a:t>
            </a:r>
          </a:p>
          <a:p>
            <a:r>
              <a:rPr lang="de-DE" dirty="0"/>
              <a:t>Magic </a:t>
            </a:r>
            <a:r>
              <a:rPr lang="de-DE" dirty="0" err="1"/>
              <a:t>numbers</a:t>
            </a:r>
            <a:r>
              <a:rPr lang="de-DE" dirty="0"/>
              <a:t>, </a:t>
            </a:r>
          </a:p>
          <a:p>
            <a:r>
              <a:rPr lang="de-DE" dirty="0" err="1"/>
              <a:t>Demontrate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 in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modifying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/ </a:t>
            </a:r>
            <a:r>
              <a:rPr lang="de-DE" dirty="0" err="1"/>
              <a:t>data</a:t>
            </a:r>
            <a:r>
              <a:rPr lang="de-DE" dirty="0"/>
              <a:t> frame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in and </a:t>
            </a:r>
            <a:r>
              <a:rPr lang="de-DE" dirty="0" err="1"/>
              <a:t>getting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out, but original </a:t>
            </a:r>
            <a:r>
              <a:rPr lang="de-DE" dirty="0" err="1"/>
              <a:t>has</a:t>
            </a:r>
            <a:r>
              <a:rPr lang="de-DE" dirty="0"/>
              <a:t> also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  <a:p>
            <a:r>
              <a:rPr lang="de-DE" dirty="0" err="1"/>
              <a:t>Encourage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pair on code</a:t>
            </a:r>
          </a:p>
          <a:p>
            <a:pPr lvl="1"/>
            <a:r>
              <a:rPr lang="de-DE" dirty="0"/>
              <a:t>Talk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duck</a:t>
            </a:r>
          </a:p>
          <a:p>
            <a:pPr lvl="1"/>
            <a:r>
              <a:rPr lang="de-DE" dirty="0"/>
              <a:t>Pair </a:t>
            </a:r>
            <a:r>
              <a:rPr lang="de-DE" dirty="0" err="1"/>
              <a:t>programming</a:t>
            </a:r>
            <a:r>
              <a:rPr lang="de-DE" dirty="0"/>
              <a:t> -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shitty</a:t>
            </a:r>
            <a:r>
              <a:rPr lang="de-DE" dirty="0"/>
              <a:t> code in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endParaRPr lang="en-US" dirty="0"/>
          </a:p>
        </p:txBody>
      </p:sp>
      <p:sp>
        <p:nvSpPr>
          <p:cNvPr id="953" name="Slide Number Placeholder 3">
            <a:extLst>
              <a:ext uri="{FF2B5EF4-FFF2-40B4-BE49-F238E27FC236}">
                <a16:creationId xmlns:a16="http://schemas.microsoft.com/office/drawing/2014/main" id="{C0FF4505-34EF-AA4A-D90B-DC63314B8F7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7EE0461-B824-8C39-8085-2B71C9CD9A56}"/>
              </a:ext>
            </a:extLst>
          </p:cNvPr>
          <p:cNvSpPr/>
          <p:nvPr/>
        </p:nvSpPr>
        <p:spPr>
          <a:xfrm>
            <a:off x="8006576" y="200722"/>
            <a:ext cx="1338146" cy="1393902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4" name="Grafik 3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93B2FD8-55A1-089E-28C4-4B523A042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68" y="2943679"/>
            <a:ext cx="3019778" cy="15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025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980" name="Title 4"/>
          <p:cNvSpPr txBox="1"/>
          <p:nvPr/>
        </p:nvSpPr>
        <p:spPr>
          <a:xfrm>
            <a:off x="869151" y="0"/>
            <a:ext cx="4127224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Variable names</a:t>
            </a:r>
          </a:p>
        </p:txBody>
      </p:sp>
      <p:sp>
        <p:nvSpPr>
          <p:cNvPr id="981" name="Rectangle 6"/>
          <p:cNvSpPr/>
          <p:nvPr/>
        </p:nvSpPr>
        <p:spPr>
          <a:xfrm>
            <a:off x="1586216" y="1015494"/>
            <a:ext cx="5971568" cy="3444241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added_points </a:t>
            </a:r>
            <a:r>
              <a:t>= [</a:t>
            </a:r>
            <a:r>
              <a:rPr>
                <a:solidFill>
                  <a:srgbClr val="FFFFFF"/>
                </a:solidFill>
              </a:rPr>
              <a:t>10, 5, 1</a:t>
            </a:r>
            <a:r>
              <a:rPr>
                <a:solidFill>
                  <a:srgbClr val="EA4B63"/>
                </a:solidFill>
              </a:rPr>
              <a:t>]</a:t>
            </a:r>
            <a:r>
              <a:rPr>
                <a:solidFill>
                  <a:srgbClr val="FFFFFF"/>
                </a:solidFill>
              </a:rPr>
              <a:t>  </a:t>
            </a: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55A939"/>
                </a:solidFill>
              </a:rPr>
              <a:t># —&gt; variable names use underscores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</a:t>
            </a:r>
            <a:r>
              <a:rPr>
                <a:solidFill>
                  <a:srgbClr val="FFFFFF"/>
                </a:solidFill>
              </a:rPr>
              <a:t> add_points(</a:t>
            </a:r>
            <a:r>
              <a:rPr>
                <a:solidFill>
                  <a:srgbClr val="FF9300"/>
                </a:solidFill>
              </a:rPr>
              <a:t>house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FF9300"/>
                </a:solidFill>
              </a:rPr>
              <a:t>house_points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FF9300"/>
                </a:solidFill>
              </a:rPr>
              <a:t>points</a:t>
            </a:r>
            <a:r>
              <a:t>=</a:t>
            </a:r>
            <a:r>
              <a:rPr>
                <a:solidFill>
                  <a:srgbClr val="FF9300"/>
                </a:solidFill>
              </a:rPr>
              <a:t>0</a:t>
            </a:r>
            <a:r>
              <a:rPr>
                <a:solidFill>
                  <a:srgbClr val="FFFFFF"/>
                </a:solidFill>
              </a:rPr>
              <a:t>):</a:t>
            </a:r>
          </a:p>
          <a:p>
            <a:pPr lvl="1"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2F92"/>
                </a:solidFill>
              </a:rPr>
              <a:t>if</a:t>
            </a:r>
            <a:r>
              <a:t> </a:t>
            </a:r>
            <a:r>
              <a:rPr>
                <a:solidFill>
                  <a:srgbClr val="F4FFEE"/>
                </a:solidFill>
              </a:rPr>
              <a:t>house</a:t>
            </a:r>
            <a:r>
              <a:t> </a:t>
            </a:r>
            <a:r>
              <a:rPr>
                <a:solidFill>
                  <a:srgbClr val="FF375F"/>
                </a:solidFill>
              </a:rPr>
              <a:t>==</a:t>
            </a:r>
            <a:r>
              <a:t> “Gryffindor”</a:t>
            </a:r>
            <a:r>
              <a:rPr>
                <a:solidFill>
                  <a:srgbClr val="F4FFEE"/>
                </a:solidFill>
              </a:rPr>
              <a:t>:</a:t>
            </a:r>
            <a:r>
              <a:rPr>
                <a:solidFill>
                  <a:srgbClr val="E0E0E0"/>
                </a:solidFill>
              </a:rPr>
              <a:t>	</a:t>
            </a:r>
          </a:p>
          <a:p>
            <a:pPr>
              <a:defRPr sz="1000">
                <a:solidFill>
                  <a:srgbClr val="E0E0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rgbClr val="FFFFFF"/>
                </a:solidFill>
              </a:rPr>
              <a:t>points </a:t>
            </a:r>
            <a:r>
              <a:rPr>
                <a:solidFill>
                  <a:srgbClr val="FF375F"/>
                </a:solidFill>
              </a:rPr>
              <a:t>+=</a:t>
            </a:r>
            <a:r>
              <a:rPr>
                <a:solidFill>
                  <a:srgbClr val="FFFFFF"/>
                </a:solidFill>
              </a:rPr>
              <a:t> 1000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FF375F"/>
                </a:solidFill>
              </a:rPr>
              <a:t>return</a:t>
            </a:r>
            <a:r>
              <a:t> house_points </a:t>
            </a:r>
            <a:r>
              <a:rPr>
                <a:solidFill>
                  <a:srgbClr val="FF375F"/>
                </a:solidFill>
              </a:rPr>
              <a:t>+</a:t>
            </a:r>
            <a:r>
              <a:t> points</a:t>
            </a: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55A939"/>
                </a:solidFill>
              </a:rPr>
              <a:t># —&gt; function names also use underscores</a:t>
            </a: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</a:t>
            </a:r>
            <a:r>
              <a:rPr>
                <a:solidFill>
                  <a:srgbClr val="FFFFFF"/>
                </a:solidFill>
              </a:rPr>
              <a:t> ScoreKeeper():</a:t>
            </a:r>
          </a:p>
          <a:p>
            <a:pPr lvl="2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def</a:t>
            </a:r>
            <a:r>
              <a:rPr>
                <a:solidFill>
                  <a:srgbClr val="FFFFFF"/>
                </a:solidFill>
              </a:rPr>
              <a:t> __init__(</a:t>
            </a:r>
            <a:r>
              <a:rPr>
                <a:solidFill>
                  <a:srgbClr val="FF9300"/>
                </a:solidFill>
              </a:rPr>
              <a:t>self</a:t>
            </a:r>
            <a:r>
              <a:rPr>
                <a:solidFill>
                  <a:srgbClr val="FFFFFF"/>
                </a:solidFill>
              </a:rPr>
              <a:t>):</a:t>
            </a:r>
          </a:p>
          <a:p>
            <a:pPr lvl="3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        self.house_points = 0</a:t>
            </a:r>
          </a:p>
          <a:p>
            <a:pPr lvl="4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        self._secret_bonus = 5</a:t>
            </a:r>
          </a:p>
          <a:p>
            <a:pPr lvl="2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 lvl="2"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def </a:t>
            </a:r>
            <a:r>
              <a:rPr>
                <a:solidFill>
                  <a:srgbClr val="FFFFFF"/>
                </a:solidFill>
              </a:rPr>
              <a:t>add_points(</a:t>
            </a:r>
            <a:r>
              <a:rPr>
                <a:solidFill>
                  <a:srgbClr val="FF9300"/>
                </a:solidFill>
              </a:rPr>
              <a:t>self, house, points</a:t>
            </a:r>
            <a:r>
              <a:rPr>
                <a:solidFill>
                  <a:srgbClr val="FFFFFF"/>
                </a:solidFill>
              </a:rPr>
              <a:t>):</a:t>
            </a:r>
          </a:p>
          <a:p>
            <a:pPr lvl="1">
              <a:defRPr sz="1000">
                <a:solidFill>
                  <a:srgbClr val="55A939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2F92"/>
                </a:solidFill>
              </a:rPr>
              <a:t>if</a:t>
            </a:r>
            <a:r>
              <a:t> </a:t>
            </a:r>
            <a:r>
              <a:rPr>
                <a:solidFill>
                  <a:srgbClr val="F4FFEE"/>
                </a:solidFill>
              </a:rPr>
              <a:t>house</a:t>
            </a:r>
            <a:r>
              <a:t> </a:t>
            </a:r>
            <a:r>
              <a:rPr>
                <a:solidFill>
                  <a:srgbClr val="FF375F"/>
                </a:solidFill>
              </a:rPr>
              <a:t>==</a:t>
            </a:r>
            <a:r>
              <a:t> “Gryffindor”</a:t>
            </a:r>
            <a:r>
              <a:rPr>
                <a:solidFill>
                  <a:srgbClr val="F4FFEE"/>
                </a:solidFill>
              </a:rPr>
              <a:t>:</a:t>
            </a:r>
            <a:r>
              <a:rPr>
                <a:solidFill>
                  <a:srgbClr val="E0E0E0"/>
                </a:solidFill>
              </a:rPr>
              <a:t>	</a:t>
            </a:r>
          </a:p>
          <a:p>
            <a:pPr>
              <a:defRPr sz="1000">
                <a:solidFill>
                  <a:srgbClr val="E0E0E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</a:t>
            </a:r>
            <a:r>
              <a:rPr>
                <a:solidFill>
                  <a:srgbClr val="FFFFFF"/>
                </a:solidFill>
              </a:rPr>
              <a:t>points </a:t>
            </a:r>
            <a:r>
              <a:rPr>
                <a:solidFill>
                  <a:srgbClr val="FF375F"/>
                </a:solidFill>
              </a:rPr>
              <a:t>+=</a:t>
            </a:r>
            <a:r>
              <a:rPr>
                <a:solidFill>
                  <a:srgbClr val="FFFFFF"/>
                </a:solidFill>
              </a:rPr>
              <a:t> 1000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FF375F"/>
                </a:solidFill>
              </a:rPr>
              <a:t>return</a:t>
            </a:r>
            <a:r>
              <a:t> house_points </a:t>
            </a:r>
            <a:r>
              <a:rPr>
                <a:solidFill>
                  <a:srgbClr val="FF375F"/>
                </a:solidFill>
              </a:rPr>
              <a:t>+</a:t>
            </a:r>
            <a:r>
              <a:t> points</a:t>
            </a: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55A939"/>
                </a:solidFill>
              </a:rPr>
              <a:t># —&gt; Class names use CamelCase</a:t>
            </a: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55A939"/>
                </a:solidFill>
              </a:rPr>
              <a:t># —&gt; private variables (intended for use only within the class) prepend “_”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DE537D-D4D4-CA27-66B9-D67896FDDC88}"/>
              </a:ext>
            </a:extLst>
          </p:cNvPr>
          <p:cNvSpPr/>
          <p:nvPr/>
        </p:nvSpPr>
        <p:spPr>
          <a:xfrm>
            <a:off x="8006576" y="200722"/>
            <a:ext cx="1338146" cy="1393902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3E597D-F741-EB78-CBDD-EFBD350BE67D}"/>
              </a:ext>
            </a:extLst>
          </p:cNvPr>
          <p:cNvSpPr/>
          <p:nvPr/>
        </p:nvSpPr>
        <p:spPr>
          <a:xfrm>
            <a:off x="6599331" y="2500246"/>
            <a:ext cx="1338146" cy="2250517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if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chatgpt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tries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to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pandas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._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testing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,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that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is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wrong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5697766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Rectangle 6"/>
          <p:cNvSpPr/>
          <p:nvPr/>
        </p:nvSpPr>
        <p:spPr>
          <a:xfrm>
            <a:off x="2285437" y="1593010"/>
            <a:ext cx="5691101" cy="2834641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x </a:t>
            </a:r>
            <a:r>
              <a:t>= </a:t>
            </a:r>
            <a:r>
              <a:rPr>
                <a:solidFill>
                  <a:srgbClr val="FFFFFF"/>
                </a:solidFill>
              </a:rPr>
              <a:t>10  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p </a:t>
            </a:r>
            <a:r>
              <a:t>= </a:t>
            </a:r>
            <a:r>
              <a:rPr>
                <a:solidFill>
                  <a:srgbClr val="FFFFFF"/>
                </a:solidFill>
              </a:rPr>
              <a:t>10 </a:t>
            </a: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poi </a:t>
            </a:r>
            <a:r>
              <a:t>= </a:t>
            </a:r>
            <a:r>
              <a:rPr>
                <a:solidFill>
                  <a:srgbClr val="FFFFFF"/>
                </a:solidFill>
              </a:rPr>
              <a:t>10 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points </a:t>
            </a:r>
            <a:r>
              <a:t>= </a:t>
            </a:r>
            <a:r>
              <a:rPr>
                <a:solidFill>
                  <a:srgbClr val="FFFFFF"/>
                </a:solidFill>
              </a:rPr>
              <a:t>10 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points_add </a:t>
            </a:r>
            <a:r>
              <a:t>= </a:t>
            </a:r>
            <a:r>
              <a:rPr>
                <a:solidFill>
                  <a:srgbClr val="FFFFFF"/>
                </a:solidFill>
              </a:rPr>
              <a:t>10 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FFFFFF"/>
                </a:solidFill>
              </a:rPr>
              <a:t>points_to_be_added </a:t>
            </a:r>
            <a:r>
              <a:t>= </a:t>
            </a:r>
            <a:r>
              <a:rPr>
                <a:solidFill>
                  <a:srgbClr val="FFFFFF"/>
                </a:solidFill>
              </a:rPr>
              <a:t>10 </a:t>
            </a:r>
          </a:p>
        </p:txBody>
      </p:sp>
      <p:sp>
        <p:nvSpPr>
          <p:cNvPr id="974" name="Rectangle 6"/>
          <p:cNvSpPr/>
          <p:nvPr/>
        </p:nvSpPr>
        <p:spPr>
          <a:xfrm>
            <a:off x="2285437" y="1593010"/>
            <a:ext cx="5691101" cy="2708434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FFFFFF"/>
                </a:solidFill>
              </a:rPr>
              <a:t>x </a:t>
            </a:r>
            <a:r>
              <a:rPr dirty="0"/>
              <a:t>= </a:t>
            </a:r>
            <a:r>
              <a:rPr dirty="0">
                <a:solidFill>
                  <a:srgbClr val="FFFFFF"/>
                </a:solidFill>
              </a:rPr>
              <a:t>10  </a:t>
            </a:r>
            <a:r>
              <a:rPr dirty="0">
                <a:solidFill>
                  <a:srgbClr val="55A939"/>
                </a:solidFill>
              </a:rPr>
              <a:t>—&gt; terrible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FFFFFF"/>
                </a:solidFill>
              </a:rPr>
              <a:t>p </a:t>
            </a:r>
            <a:r>
              <a:rPr dirty="0"/>
              <a:t>= </a:t>
            </a:r>
            <a:r>
              <a:rPr dirty="0">
                <a:solidFill>
                  <a:srgbClr val="FFFFFF"/>
                </a:solidFill>
              </a:rPr>
              <a:t>10  </a:t>
            </a:r>
            <a:r>
              <a:rPr dirty="0">
                <a:solidFill>
                  <a:srgbClr val="55A939"/>
                </a:solidFill>
              </a:rPr>
              <a:t>—&gt; just as terrible</a:t>
            </a:r>
            <a:endParaRPr dirty="0"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FFF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FFFFFF"/>
                </a:solidFill>
              </a:rPr>
              <a:t>poi </a:t>
            </a:r>
            <a:r>
              <a:rPr dirty="0"/>
              <a:t>= </a:t>
            </a:r>
            <a:r>
              <a:rPr dirty="0">
                <a:solidFill>
                  <a:srgbClr val="FFFFFF"/>
                </a:solidFill>
              </a:rPr>
              <a:t>10  </a:t>
            </a:r>
            <a:r>
              <a:rPr dirty="0">
                <a:solidFill>
                  <a:srgbClr val="55A939"/>
                </a:solidFill>
              </a:rPr>
              <a:t>—&gt; still terrible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FFFFFF"/>
                </a:solidFill>
              </a:rPr>
              <a:t>points </a:t>
            </a:r>
            <a:r>
              <a:rPr dirty="0"/>
              <a:t>= </a:t>
            </a:r>
            <a:r>
              <a:rPr dirty="0">
                <a:solidFill>
                  <a:srgbClr val="FFFFFF"/>
                </a:solidFill>
              </a:rPr>
              <a:t>10  </a:t>
            </a:r>
            <a:r>
              <a:rPr dirty="0">
                <a:solidFill>
                  <a:srgbClr val="55A939"/>
                </a:solidFill>
              </a:rPr>
              <a:t>—&gt; better, but potentially unspecific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FFFFFF"/>
                </a:solidFill>
              </a:rPr>
              <a:t>points_add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/>
              <a:t>= </a:t>
            </a:r>
            <a:r>
              <a:rPr dirty="0">
                <a:solidFill>
                  <a:srgbClr val="FFFFFF"/>
                </a:solidFill>
              </a:rPr>
              <a:t>10  </a:t>
            </a:r>
            <a:r>
              <a:rPr dirty="0">
                <a:solidFill>
                  <a:srgbClr val="55A939"/>
                </a:solidFill>
              </a:rPr>
              <a:t>—&gt; possibly better, possible worse that the one before</a:t>
            </a: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FF375F"/>
              </a:solidFill>
            </a:endParaRPr>
          </a:p>
          <a:p>
            <a:pPr>
              <a:defRPr sz="10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FFFFFF"/>
                </a:solidFill>
              </a:rPr>
              <a:t>points_to_be_added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/>
              <a:t>= </a:t>
            </a:r>
            <a:r>
              <a:rPr dirty="0">
                <a:solidFill>
                  <a:srgbClr val="FFFFFF"/>
                </a:solidFill>
              </a:rPr>
              <a:t>10  </a:t>
            </a:r>
            <a:r>
              <a:rPr dirty="0">
                <a:solidFill>
                  <a:srgbClr val="55A939"/>
                </a:solidFill>
              </a:rPr>
              <a:t># clear, but maybe a bit long</a:t>
            </a:r>
          </a:p>
        </p:txBody>
      </p:sp>
      <p:sp>
        <p:nvSpPr>
          <p:cNvPr id="975" name="Title 4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4091712" cy="912374"/>
          </a:xfrm>
          <a:prstGeom prst="rect">
            <a:avLst/>
          </a:prstGeom>
        </p:spPr>
        <p:txBody>
          <a:bodyPr/>
          <a:lstStyle/>
          <a:p>
            <a:r>
              <a:t>Variable names</a:t>
            </a:r>
          </a:p>
        </p:txBody>
      </p:sp>
      <p:sp>
        <p:nvSpPr>
          <p:cNvPr id="976" name="Text Placeholder 1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1790" indent="-330192">
              <a:buSzPts val="1300"/>
              <a:defRPr sz="1300"/>
            </a:pPr>
            <a:r>
              <a:rPr dirty="0"/>
              <a:t>name your variables so that you can later go back and *read* what the code does </a:t>
            </a:r>
            <a:br>
              <a:rPr dirty="0"/>
            </a:br>
            <a:r>
              <a:rPr dirty="0"/>
              <a:t>(same principle as with module names)</a:t>
            </a:r>
          </a:p>
        </p:txBody>
      </p:sp>
      <p:sp>
        <p:nvSpPr>
          <p:cNvPr id="977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245719-C8AD-5FC0-1FC6-E1DEDA941026}"/>
              </a:ext>
            </a:extLst>
          </p:cNvPr>
          <p:cNvSpPr/>
          <p:nvPr/>
        </p:nvSpPr>
        <p:spPr>
          <a:xfrm>
            <a:off x="8006576" y="200722"/>
            <a:ext cx="1338146" cy="1393902"/>
          </a:xfrm>
          <a:prstGeom prst="ellipse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EE924E-36F9-443F-9DFD-150864E1A283}"/>
              </a:ext>
            </a:extLst>
          </p:cNvPr>
          <p:cNvSpPr/>
          <p:nvPr/>
        </p:nvSpPr>
        <p:spPr>
          <a:xfrm>
            <a:off x="4985350" y="40688"/>
            <a:ext cx="3790122" cy="646331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1200">
                <a:solidFill>
                  <a:srgbClr val="FF375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</a:t>
            </a:r>
            <a:r>
              <a:rPr dirty="0">
                <a:solidFill>
                  <a:srgbClr val="FFFFFF"/>
                </a:solidFill>
              </a:rPr>
              <a:t> add</a:t>
            </a:r>
            <a:r>
              <a:rPr lang="de-DE" dirty="0">
                <a:solidFill>
                  <a:srgbClr val="FFFFFF"/>
                </a:solidFill>
              </a:rPr>
              <a:t>_</a:t>
            </a:r>
            <a:r>
              <a:rPr lang="de-DE" dirty="0" err="1">
                <a:solidFill>
                  <a:srgbClr val="FFFFFF"/>
                </a:solidFill>
              </a:rPr>
              <a:t>points</a:t>
            </a:r>
            <a:r>
              <a:rPr dirty="0">
                <a:solidFill>
                  <a:srgbClr val="FFFFFF"/>
                </a:solidFill>
              </a:rPr>
              <a:t>(</a:t>
            </a:r>
            <a:r>
              <a:rPr lang="de-DE" dirty="0" err="1">
                <a:solidFill>
                  <a:srgbClr val="FF9300"/>
                </a:solidFill>
              </a:rPr>
              <a:t>points</a:t>
            </a:r>
            <a:r>
              <a:rPr lang="de-DE" dirty="0">
                <a:solidFill>
                  <a:srgbClr val="FF9300"/>
                </a:solidFill>
              </a:rPr>
              <a:t>, </a:t>
            </a:r>
            <a:r>
              <a:rPr lang="en-US" dirty="0" err="1">
                <a:solidFill>
                  <a:srgbClr val="FF9300"/>
                </a:solidFill>
              </a:rPr>
              <a:t>extra</a:t>
            </a:r>
            <a:r>
              <a:rPr dirty="0" err="1">
                <a:solidFill>
                  <a:srgbClr val="FF9300"/>
                </a:solidFill>
              </a:rPr>
              <a:t>_points</a:t>
            </a:r>
            <a:r>
              <a:rPr dirty="0">
                <a:solidFill>
                  <a:srgbClr val="FFFFFF"/>
                </a:solidFill>
              </a:rPr>
              <a:t>):</a:t>
            </a:r>
          </a:p>
          <a:p>
            <a:pPr>
              <a:defRPr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FFFFFF"/>
                </a:solidFill>
              </a:rPr>
              <a:t>points </a:t>
            </a:r>
            <a:r>
              <a:rPr dirty="0">
                <a:solidFill>
                  <a:srgbClr val="FF375F"/>
                </a:solidFill>
              </a:rPr>
              <a:t>+=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extra_points</a:t>
            </a:r>
            <a:endParaRPr dirty="0">
              <a:solidFill>
                <a:srgbClr val="FFFFFF"/>
              </a:solidFill>
            </a:endParaRPr>
          </a:p>
          <a:p>
            <a:pPr>
              <a:defRPr sz="12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</a:t>
            </a:r>
            <a:r>
              <a:rPr dirty="0">
                <a:solidFill>
                  <a:srgbClr val="FF375F"/>
                </a:solidFill>
              </a:rPr>
              <a:t>return</a:t>
            </a:r>
            <a:r>
              <a:rPr dirty="0"/>
              <a:t> </a:t>
            </a:r>
            <a:r>
              <a:rPr lang="en-US" dirty="0"/>
              <a:t>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324294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7B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itle 2"/>
          <p:cNvSpPr txBox="1"/>
          <p:nvPr/>
        </p:nvSpPr>
        <p:spPr>
          <a:xfrm>
            <a:off x="1757197" y="2411358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Extra material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itle 1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5784131" cy="91237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Keeping track of docstrings</a:t>
            </a:r>
          </a:p>
        </p:txBody>
      </p:sp>
      <p:sp>
        <p:nvSpPr>
          <p:cNvPr id="1055" name="Text Placeholder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02326" indent="-312920" defTabSz="804672">
              <a:spcBef>
                <a:spcPts val="500"/>
              </a:spcBef>
              <a:buSzPts val="1700"/>
              <a:defRPr sz="1760"/>
            </a:pPr>
            <a:r>
              <a:t>Most commonly used hosting websites: facilitate building, versioning, and hosting</a:t>
            </a:r>
          </a:p>
          <a:p>
            <a:pPr marL="804651" lvl="1" indent="-312920" defTabSz="804672">
              <a:spcBef>
                <a:spcPts val="0"/>
              </a:spcBef>
              <a:buSzPts val="1700"/>
              <a:defRPr sz="176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github.io</a:t>
            </a:r>
          </a:p>
          <a:p>
            <a:pPr marL="804651" lvl="1" indent="-312920" defTabSz="804672">
              <a:spcBef>
                <a:spcPts val="0"/>
              </a:spcBef>
              <a:buSzPts val="1700"/>
              <a:defRPr sz="176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2"/>
              </a:rPr>
              <a:t>readthedocs.org</a:t>
            </a:r>
          </a:p>
          <a:p>
            <a:pPr marL="402326" indent="-312920" defTabSz="804672">
              <a:spcBef>
                <a:spcPts val="500"/>
              </a:spcBef>
              <a:buSzPts val="1700"/>
              <a:defRPr sz="1760"/>
            </a:pPr>
            <a:r>
              <a:t>Automate documentation</a:t>
            </a:r>
          </a:p>
          <a:p>
            <a:pPr marL="804651" lvl="1" indent="-312920" defTabSz="804672">
              <a:spcBef>
                <a:spcPts val="0"/>
              </a:spcBef>
              <a:buSzPts val="1700"/>
              <a:defRPr sz="1760"/>
            </a:pPr>
            <a:r>
              <a:rPr u="sng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hlinkClick r:id="rId3"/>
              </a:rPr>
              <a:t>Sphinx</a:t>
            </a:r>
            <a:r>
              <a:t>: a package to collect docstrings and create a nicely formatted documentation website</a:t>
            </a:r>
          </a:p>
        </p:txBody>
      </p:sp>
      <p:sp>
        <p:nvSpPr>
          <p:cNvPr id="105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itle 1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5784131" cy="91237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da-DK" dirty="0"/>
              <a:t>References</a:t>
            </a:r>
            <a:endParaRPr dirty="0"/>
          </a:p>
        </p:txBody>
      </p:sp>
      <p:sp>
        <p:nvSpPr>
          <p:cNvPr id="1055" name="Text Placeholder 2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DiSessa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Andrea A. </a:t>
            </a:r>
            <a:r>
              <a:rPr lang="en-US" sz="16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Changing minds: Computers, learning, and literacy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en-US" sz="16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Mit</a:t>
            </a:r>
            <a:r>
              <a:rPr lang="en-US" sz="16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Press, 2000.</a:t>
            </a:r>
          </a:p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r>
              <a:rPr lang="en-US" sz="1600" dirty="0">
                <a:hlinkClick r:id="rId2"/>
              </a:rPr>
              <a:t>PEP 8 – Style Guide for Python Code | peps.python.org</a:t>
            </a: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r>
              <a:rPr lang="en-GB" sz="1600" dirty="0">
                <a:hlinkClick r:id="rId3"/>
              </a:rPr>
              <a:t>PEP 257 – Docstring Conventions | peps.python.org</a:t>
            </a:r>
            <a:endParaRPr lang="en-GB" sz="1600" dirty="0"/>
          </a:p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r>
              <a:rPr lang="en-GB" sz="1600" dirty="0">
                <a:hlinkClick r:id="rId4"/>
              </a:rPr>
              <a:t>PEP 484 – Type Hints | peps.python.org</a:t>
            </a:r>
            <a:endParaRPr lang="en-GB" sz="1600" dirty="0"/>
          </a:p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r>
              <a:rPr lang="en-US" sz="1600" dirty="0">
                <a:hlinkClick r:id="rId5"/>
              </a:rPr>
              <a:t>Example NumPy Style Python Docstrings</a:t>
            </a:r>
            <a:endParaRPr lang="en-US" sz="1600" dirty="0"/>
          </a:p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r>
              <a:rPr lang="en-US" sz="1600" dirty="0">
                <a:hlinkClick r:id="rId6"/>
              </a:rPr>
              <a:t>Dizzy 2 (Animation GIF) by </a:t>
            </a:r>
            <a:r>
              <a:rPr lang="en-US" sz="1600" dirty="0" err="1">
                <a:hlinkClick r:id="rId6"/>
              </a:rPr>
              <a:t>QToons</a:t>
            </a:r>
            <a:r>
              <a:rPr lang="en-US" sz="1600" dirty="0">
                <a:hlinkClick r:id="rId6"/>
              </a:rPr>
              <a:t> on DeviantArt</a:t>
            </a:r>
            <a:endParaRPr lang="en-US" sz="16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32306" indent="-342900" defTabSz="804672">
              <a:spcBef>
                <a:spcPts val="500"/>
              </a:spcBef>
              <a:buSzPts val="1700"/>
              <a:buFont typeface="+mj-lt"/>
              <a:buAutoNum type="arabicPeriod"/>
              <a:defRPr sz="1760"/>
            </a:pPr>
            <a:endParaRPr sz="1600" dirty="0"/>
          </a:p>
        </p:txBody>
      </p:sp>
      <p:sp>
        <p:nvSpPr>
          <p:cNvPr id="1056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31186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1036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033"/>
            <a:ext cx="7839048" cy="3753093"/>
          </a:xfrm>
          <a:prstGeom prst="rect">
            <a:avLst/>
          </a:prstGeom>
        </p:spPr>
        <p:txBody>
          <a:bodyPr/>
          <a:lstStyle/>
          <a:p>
            <a:pPr marL="0" indent="99566" defTabSz="896111">
              <a:spcBef>
                <a:spcPts val="500"/>
              </a:spcBef>
              <a:buSzTx/>
              <a:buNone/>
              <a:defRPr sz="1960">
                <a:solidFill>
                  <a:srgbClr val="000003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usability features: </a:t>
            </a:r>
          </a:p>
          <a:p>
            <a:pPr marL="0" indent="99566" defTabSz="896111">
              <a:spcBef>
                <a:spcPts val="500"/>
              </a:spcBef>
              <a:buSzTx/>
              <a:buNone/>
              <a:defRPr sz="196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1) separate, individually usable projects</a:t>
            </a:r>
          </a:p>
          <a:p>
            <a:pPr marL="896089" lvl="1" indent="-348479" defTabSz="896111">
              <a:spcBef>
                <a:spcPts val="500"/>
              </a:spcBef>
              <a:buSzPts val="1900"/>
              <a:buChar char="‣"/>
              <a:defRPr sz="1764">
                <a:solidFill>
                  <a:srgbClr val="000003"/>
                </a:solidFill>
              </a:defRPr>
            </a:pPr>
            <a:r>
              <a:t>virtual environments</a:t>
            </a:r>
          </a:p>
          <a:p>
            <a:pPr marL="0" indent="99566" defTabSz="896111">
              <a:spcBef>
                <a:spcPts val="500"/>
              </a:spcBef>
              <a:buSzTx/>
              <a:buNone/>
              <a:defRPr sz="1960">
                <a:solidFill>
                  <a:srgbClr val="3B81BB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2) clean folder and file structure</a:t>
            </a:r>
          </a:p>
          <a:p>
            <a:pPr marL="896111" indent="-348488" defTabSz="896111">
              <a:spcBef>
                <a:spcPts val="500"/>
              </a:spcBef>
              <a:buSzPts val="1700"/>
              <a:buChar char="‣"/>
              <a:defRPr sz="1764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>
                <a:solidFill>
                  <a:srgbClr val="000003"/>
                </a:solidFill>
                <a:latin typeface="Avenir Book"/>
                <a:ea typeface="Avenir Book"/>
                <a:cs typeface="Avenir Book"/>
                <a:sym typeface="Avenir Book"/>
              </a:rPr>
              <a:t>standard Python package structure</a:t>
            </a:r>
          </a:p>
          <a:p>
            <a:pPr marL="0" indent="99566" defTabSz="896111">
              <a:spcBef>
                <a:spcPts val="500"/>
              </a:spcBef>
              <a:buSzTx/>
              <a:buNone/>
              <a:defRPr sz="1960">
                <a:solidFill>
                  <a:srgbClr val="8B82D2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3) error-free importing of code</a:t>
            </a:r>
          </a:p>
          <a:p>
            <a:pPr marL="896089" lvl="1" indent="-348479" defTabSz="896111">
              <a:spcBef>
                <a:spcPts val="500"/>
              </a:spcBef>
              <a:buSzPts val="1900"/>
              <a:buChar char="‣"/>
              <a:defRPr sz="1764"/>
            </a:pPr>
            <a:r>
              <a:t>editable pip installation</a:t>
            </a:r>
          </a:p>
          <a:p>
            <a:pPr marL="0" indent="99566" defTabSz="896111">
              <a:spcBef>
                <a:spcPts val="500"/>
              </a:spcBef>
              <a:buSzTx/>
              <a:buNone/>
              <a:defRPr sz="1960">
                <a:solidFill>
                  <a:srgbClr val="AB81C0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4) readability</a:t>
            </a:r>
          </a:p>
          <a:p>
            <a:pPr marL="896089" lvl="1" indent="-348479" defTabSz="896111">
              <a:spcBef>
                <a:spcPts val="500"/>
              </a:spcBef>
              <a:buSzPts val="1900"/>
              <a:buChar char="‣"/>
              <a:defRPr sz="1764"/>
            </a:pPr>
            <a:r>
              <a:t>documentation, typing, naming</a:t>
            </a:r>
          </a:p>
        </p:txBody>
      </p:sp>
      <p:sp>
        <p:nvSpPr>
          <p:cNvPr id="1037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55350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Contents</a:t>
            </a:r>
          </a:p>
        </p:txBody>
      </p:sp>
      <p:pic>
        <p:nvPicPr>
          <p:cNvPr id="1038" name="lets_do_it.gif" descr="lets_do_it.gif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780613" y="1819544"/>
            <a:ext cx="2915450" cy="2915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1041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033"/>
            <a:ext cx="7839048" cy="3753093"/>
          </a:xfrm>
          <a:prstGeom prst="rect">
            <a:avLst/>
          </a:prstGeom>
        </p:spPr>
        <p:txBody>
          <a:bodyPr/>
          <a:lstStyle/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t>https://journals.plos.org/plosbiology/article?id=10.1371/journal.pbio.1001745</a:t>
            </a:r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endParaRPr/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t>https://journals.plos.org/ploscompbiol/article?id=10.1371/journal.pcbi.1005510#pcbi.1005510.ref001</a:t>
            </a:r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endParaRPr/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t>https://goodresearch.dev/</a:t>
            </a:r>
          </a:p>
        </p:txBody>
      </p:sp>
      <p:sp>
        <p:nvSpPr>
          <p:cNvPr id="1042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052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References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5AB9F3-C40F-63B7-8B56-6651023782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82072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Motivation</a:t>
            </a:r>
            <a:endParaRPr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88AE6CC-1AEC-FFD5-D1EA-62511F5AC1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3619062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01599" indent="0">
              <a:buNone/>
            </a:pPr>
            <a:r>
              <a:rPr lang="en-US" sz="1800" dirty="0"/>
              <a:t>Motivation 1. You want to be computationally literate [1].</a:t>
            </a:r>
          </a:p>
          <a:p>
            <a:pPr marL="101599" indent="0">
              <a:buNone/>
            </a:pPr>
            <a:r>
              <a:rPr lang="en-US" sz="1800" b="1" dirty="0"/>
              <a:t>Three pillars of comp. literacy</a:t>
            </a:r>
          </a:p>
          <a:p>
            <a:r>
              <a:rPr lang="en-US" sz="1800" dirty="0"/>
              <a:t>Material</a:t>
            </a:r>
          </a:p>
          <a:p>
            <a:pPr lvl="1"/>
            <a:r>
              <a:rPr lang="en-US" sz="1600" dirty="0"/>
              <a:t>Writing a function, using an IDE, etc.</a:t>
            </a:r>
          </a:p>
          <a:p>
            <a:r>
              <a:rPr lang="en-US" sz="1800" dirty="0"/>
              <a:t>Cognitive</a:t>
            </a:r>
          </a:p>
          <a:p>
            <a:pPr lvl="1"/>
            <a:r>
              <a:rPr lang="en-US" sz="1600" dirty="0"/>
              <a:t>From abstract to computationally tractable.</a:t>
            </a:r>
            <a:endParaRPr lang="en-US" sz="1800" dirty="0"/>
          </a:p>
          <a:p>
            <a:r>
              <a:rPr lang="en-US" sz="1800" dirty="0"/>
              <a:t>Social</a:t>
            </a:r>
          </a:p>
          <a:p>
            <a:pPr lvl="1"/>
            <a:r>
              <a:rPr lang="en-US" sz="1600" dirty="0"/>
              <a:t>Community around code.</a:t>
            </a:r>
          </a:p>
          <a:p>
            <a:endParaRPr lang="en-US" sz="18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9E6605-7DEA-6567-8F79-A1EC94DF07F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CC7F13F-45A2-D1EA-EFB9-DEDAE1C2B019}"/>
              </a:ext>
            </a:extLst>
          </p:cNvPr>
          <p:cNvSpPr txBox="1">
            <a:spLocks/>
          </p:cNvSpPr>
          <p:nvPr/>
        </p:nvSpPr>
        <p:spPr>
          <a:xfrm>
            <a:off x="4634987" y="845033"/>
            <a:ext cx="3619062" cy="360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555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101599" indent="0" hangingPunct="1">
              <a:buNone/>
            </a:pPr>
            <a:r>
              <a:rPr lang="en-US" sz="1800" dirty="0"/>
              <a:t>Motivation 2. You want to make your code easier to understand. </a:t>
            </a:r>
          </a:p>
          <a:p>
            <a:pPr marL="101599" indent="0" hangingPunct="1">
              <a:buNone/>
            </a:pPr>
            <a:r>
              <a:rPr lang="en-US" sz="1800" dirty="0"/>
              <a:t>  --&gt; Also for future you </a:t>
            </a:r>
            <a:r>
              <a:rPr lang="en-US" sz="1800" dirty="0">
                <a:sym typeface="Wingdings" panose="05000000000000000000" pitchFamily="2" charset="2"/>
              </a:rPr>
              <a:t>:)</a:t>
            </a:r>
            <a:endParaRPr lang="en-US" sz="1800" dirty="0"/>
          </a:p>
          <a:p>
            <a:pPr hangingPunct="1"/>
            <a:endParaRPr lang="en-US" sz="1800" dirty="0"/>
          </a:p>
        </p:txBody>
      </p:sp>
      <p:pic>
        <p:nvPicPr>
          <p:cNvPr id="10" name="Picture 2" descr="Minho Smile GIFs - Find &amp; Share on GIPHY">
            <a:extLst>
              <a:ext uri="{FF2B5EF4-FFF2-40B4-BE49-F238E27FC236}">
                <a16:creationId xmlns:a16="http://schemas.microsoft.com/office/drawing/2014/main" id="{2A17BCEC-281E-C844-8E36-4218D793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90" y="2560345"/>
            <a:ext cx="3619062" cy="182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2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D5C1-0E60-9E6E-7755-7B55DC401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Title 1">
            <a:extLst>
              <a:ext uri="{FF2B5EF4-FFF2-40B4-BE49-F238E27FC236}">
                <a16:creationId xmlns:a16="http://schemas.microsoft.com/office/drawing/2014/main" id="{A7834028-416D-ADAA-B5E5-7DB39CC589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3170518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a-DK" dirty="0"/>
              <a:t>Accessibility</a:t>
            </a:r>
            <a:endParaRPr dirty="0"/>
          </a:p>
        </p:txBody>
      </p:sp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71A96E85-73F0-10A0-E44B-166038022B29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00" y="969574"/>
            <a:ext cx="7382271" cy="34524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Two ways to enhance accessibility of your code: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Readability: Adherence to stylistic conventions (PEP8 [2])</a:t>
            </a:r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795507" lvl="1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Understandability: Comments and docstrings (PEP257 [3])</a:t>
            </a:r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endParaRPr lang="en-US" sz="1800" dirty="0"/>
          </a:p>
          <a:p>
            <a:pPr marL="338319" indent="-263137" defTabSz="676655">
              <a:spcBef>
                <a:spcPts val="400"/>
              </a:spcBef>
              <a:buSzPts val="1400"/>
              <a:defRPr sz="1480"/>
            </a:pPr>
            <a:r>
              <a:rPr lang="en-US" sz="1800" dirty="0"/>
              <a:t>Spoilers: there are tools to help!</a:t>
            </a:r>
          </a:p>
        </p:txBody>
      </p:sp>
      <p:sp>
        <p:nvSpPr>
          <p:cNvPr id="953" name="Slide Number Placeholder 3">
            <a:extLst>
              <a:ext uri="{FF2B5EF4-FFF2-40B4-BE49-F238E27FC236}">
                <a16:creationId xmlns:a16="http://schemas.microsoft.com/office/drawing/2014/main" id="{8F9DF5B8-CDF5-1A69-1F60-191BFD7886C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568157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14A2E-63FB-FBF2-B3A7-0D1F570B4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41BA-340F-580D-D4E8-3BE9D1AF8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8966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PEP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14639-77A5-333A-99E9-3871A122A8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4013"/>
            <a:r>
              <a:rPr lang="en-US" sz="1800" dirty="0"/>
              <a:t>PEP = “Python Enhancement Proposal”</a:t>
            </a:r>
          </a:p>
          <a:p>
            <a:pPr marL="197485" indent="-197485"/>
            <a:endParaRPr lang="en-US" sz="1100" dirty="0">
              <a:cs typeface="Arial"/>
            </a:endParaRPr>
          </a:p>
          <a:p>
            <a:pPr marL="197485" indent="-197485"/>
            <a:r>
              <a:rPr lang="en-US" sz="1800" b="1" dirty="0">
                <a:ea typeface="Roboto"/>
              </a:rPr>
              <a:t> Conventions </a:t>
            </a:r>
            <a:r>
              <a:rPr lang="en-US" sz="1800" dirty="0">
                <a:ea typeface="Roboto"/>
              </a:rPr>
              <a:t>to standardize python code  </a:t>
            </a:r>
            <a:endParaRPr lang="en-US" sz="1800" dirty="0">
              <a:ea typeface="Roboto"/>
              <a:cs typeface="Arial"/>
            </a:endParaRP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Not a standard, not enforced (recommendations/suggestions)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Violating PEP does not break your code (not like div 0) 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Aim is to be helpful </a:t>
            </a:r>
          </a:p>
          <a:p>
            <a:pPr marL="158127" lvl="1" indent="-197485"/>
            <a:endParaRPr lang="en-US" sz="1100" dirty="0">
              <a:ea typeface="Roboto"/>
              <a:cs typeface="Arial"/>
            </a:endParaRPr>
          </a:p>
          <a:p>
            <a:pPr marL="197485" indent="-197485"/>
            <a:r>
              <a:rPr lang="en-US" sz="1800" dirty="0">
                <a:ea typeface="Roboto"/>
                <a:cs typeface="Arial"/>
              </a:rPr>
              <a:t> Focus for this lecture: 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PEP8: Style Guide for Python Code [2]. Code layout, naming conventions, etc. 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PEP257: Docstring Conventions [3] - How to document function, classes for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D14AE-B068-B9B9-BCDD-CE80C963988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5" name="Picture 2" descr="Keep Calm And Carry On Red Meme | KEEP CALM; THERE'S A PEP FOR THAT | image tagged in memes,keep calm and carry on red | made w/ Imgflip meme maker">
            <a:extLst>
              <a:ext uri="{FF2B5EF4-FFF2-40B4-BE49-F238E27FC236}">
                <a16:creationId xmlns:a16="http://schemas.microsoft.com/office/drawing/2014/main" id="{AB99C8D4-7BF2-196E-2560-7C060DF88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 bwMode="auto">
          <a:xfrm>
            <a:off x="7652990" y="109153"/>
            <a:ext cx="1383882" cy="17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246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7B194-1C1F-9242-27F1-50776E47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265D-1BBD-6559-D27B-C842BCCE5F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8966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is PEP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4205-CD2F-267C-CEDD-F2C8476E40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4013"/>
            <a:r>
              <a:rPr lang="en-US" sz="1800" dirty="0"/>
              <a:t>PEP = “Python Enhancement Proposal”</a:t>
            </a:r>
          </a:p>
          <a:p>
            <a:pPr marL="197485" indent="-197485"/>
            <a:endParaRPr lang="en-US" sz="1100" dirty="0">
              <a:cs typeface="Arial"/>
            </a:endParaRPr>
          </a:p>
          <a:p>
            <a:pPr marL="197485" indent="-197485"/>
            <a:r>
              <a:rPr lang="en-US" sz="1800" b="1" dirty="0">
                <a:ea typeface="Roboto"/>
              </a:rPr>
              <a:t> Conventions </a:t>
            </a:r>
            <a:r>
              <a:rPr lang="en-US" sz="1800" dirty="0">
                <a:ea typeface="Roboto"/>
              </a:rPr>
              <a:t>to standardize python code  </a:t>
            </a:r>
            <a:endParaRPr lang="en-US" sz="1800" dirty="0">
              <a:ea typeface="Roboto"/>
              <a:cs typeface="Arial"/>
            </a:endParaRP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Not a standard, not enforced (recommendations/suggestions)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Violating PEP does not break your code (not like div 0) 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Aim is to be helpful </a:t>
            </a:r>
          </a:p>
          <a:p>
            <a:pPr marL="158127" lvl="1" indent="-197485"/>
            <a:endParaRPr lang="en-US" sz="1100" dirty="0">
              <a:ea typeface="Roboto"/>
              <a:cs typeface="Arial"/>
            </a:endParaRPr>
          </a:p>
          <a:p>
            <a:pPr marL="197485" indent="-197485"/>
            <a:r>
              <a:rPr lang="en-US" sz="1800" dirty="0">
                <a:ea typeface="Roboto"/>
                <a:cs typeface="Arial"/>
              </a:rPr>
              <a:t> Focus for this lecture: 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PEP8: Style Guide for Python Code [2]. Code layout, naming conventions, etc. </a:t>
            </a:r>
          </a:p>
          <a:p>
            <a:pPr marL="615315" lvl="2" indent="-197485"/>
            <a:r>
              <a:rPr lang="en-US" sz="1800" dirty="0">
                <a:ea typeface="Roboto"/>
                <a:cs typeface="Arial"/>
              </a:rPr>
              <a:t>PEP257: Docstring Conventions [3] - How to document function, classes for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82A95-8FC4-5EE3-048D-FCA24A3AF27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5" name="Picture 2" descr="Keep Calm And Carry On Red Meme | KEEP CALM; THERE'S A PEP FOR THAT | image tagged in memes,keep calm and carry on red | made w/ Imgflip meme maker">
            <a:extLst>
              <a:ext uri="{FF2B5EF4-FFF2-40B4-BE49-F238E27FC236}">
                <a16:creationId xmlns:a16="http://schemas.microsoft.com/office/drawing/2014/main" id="{687ADCD2-6D76-CAF2-F9A4-FFBA8E928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 bwMode="auto">
          <a:xfrm>
            <a:off x="7652990" y="109153"/>
            <a:ext cx="1383882" cy="17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54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9286-51CB-5CEE-7625-D9F06450D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0DB6-5CAF-9C38-8232-A8CDCD7DB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152980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da-DK" dirty="0"/>
              <a:t>PEP8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56725-C6AC-A7BE-45E9-FE387F9E7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800" dirty="0"/>
              <a:t>Style Guide for Python Code [2]</a:t>
            </a:r>
          </a:p>
          <a:p>
            <a:endParaRPr lang="en-US" sz="1050" dirty="0"/>
          </a:p>
          <a:p>
            <a:r>
              <a:rPr lang="en-US" sz="1800" dirty="0"/>
              <a:t>“[I]</a:t>
            </a:r>
            <a:r>
              <a:rPr lang="en-US" sz="1800" dirty="0" err="1"/>
              <a:t>ntended</a:t>
            </a:r>
            <a:r>
              <a:rPr lang="en-US" sz="1800" dirty="0"/>
              <a:t> to improve the readability of code and make it</a:t>
            </a:r>
            <a:br>
              <a:rPr lang="en-US" sz="1800" dirty="0"/>
            </a:br>
            <a:r>
              <a:rPr lang="en-US" sz="1800" dirty="0"/>
              <a:t>consistent across the wide spectrum of Python code.” [2]</a:t>
            </a:r>
          </a:p>
          <a:p>
            <a:endParaRPr lang="en-US" sz="1050" dirty="0"/>
          </a:p>
          <a:p>
            <a:r>
              <a:rPr lang="en-US" sz="1800" dirty="0"/>
              <a:t>Answers questions like:</a:t>
            </a:r>
          </a:p>
          <a:p>
            <a:pPr lvl="1"/>
            <a:r>
              <a:rPr lang="en-US" sz="1800" dirty="0"/>
              <a:t>Should that variable be capitalized or have underscores?</a:t>
            </a:r>
          </a:p>
          <a:p>
            <a:pPr lvl="1"/>
            <a:r>
              <a:rPr lang="en-US" sz="1800" dirty="0"/>
              <a:t>How many spaces should go around an equals sign?</a:t>
            </a:r>
          </a:p>
          <a:p>
            <a:pPr lvl="1"/>
            <a:r>
              <a:rPr lang="en-US" sz="1800" dirty="0"/>
              <a:t>What is the correct order of imports at the top of a file?</a:t>
            </a:r>
          </a:p>
          <a:p>
            <a:endParaRPr lang="en-US" sz="1100" dirty="0"/>
          </a:p>
          <a:p>
            <a:r>
              <a:rPr lang="en-US" sz="1800" dirty="0"/>
              <a:t>Some projects may intentionally not follow PEP8. “Consistency…is the most important.” 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7FB12-A361-666A-7779-49BBBC503CA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  <p:pic>
        <p:nvPicPr>
          <p:cNvPr id="5" name="Picture 2" descr="Keep Calm And Carry On Red Meme | KEEP CALM; THERE'S A PEP FOR THAT | image tagged in memes,keep calm and carry on red | made w/ Imgflip meme maker">
            <a:extLst>
              <a:ext uri="{FF2B5EF4-FFF2-40B4-BE49-F238E27FC236}">
                <a16:creationId xmlns:a16="http://schemas.microsoft.com/office/drawing/2014/main" id="{6137E477-A7F2-42D7-AA3D-4A4D637D6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9"/>
          <a:stretch/>
        </p:blipFill>
        <p:spPr bwMode="auto">
          <a:xfrm>
            <a:off x="7652990" y="109153"/>
            <a:ext cx="1383882" cy="176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5658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Title 1"/>
          <p:cNvSpPr txBox="1">
            <a:spLocks noGrp="1"/>
          </p:cNvSpPr>
          <p:nvPr>
            <p:ph type="title"/>
          </p:nvPr>
        </p:nvSpPr>
        <p:spPr>
          <a:xfrm>
            <a:off x="869149" y="0"/>
            <a:ext cx="649860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 err="1"/>
              <a:t>Investigate</a:t>
            </a:r>
            <a:r>
              <a:rPr lang="da-DK" dirty="0"/>
              <a:t> PEP8</a:t>
            </a:r>
            <a:endParaRPr dirty="0"/>
          </a:p>
        </p:txBody>
      </p:sp>
      <p:sp>
        <p:nvSpPr>
          <p:cNvPr id="984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151" y="846000"/>
            <a:ext cx="7405801" cy="2702743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Jenni will assign you a letter: A, B, or C. Follow</a:t>
            </a:r>
            <a:br>
              <a:rPr lang="en-US" dirty="0"/>
            </a:br>
            <a:r>
              <a:rPr lang="en-US" dirty="0"/>
              <a:t>the instructions in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Exercise 6a PEP8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101599" indent="0">
              <a:buNone/>
            </a:pPr>
            <a:r>
              <a:rPr lang="en-US" dirty="0"/>
              <a:t>There is no need to make a Pull Request for this exercise.</a:t>
            </a:r>
          </a:p>
          <a:p>
            <a:pPr marL="101599" indent="0">
              <a:buNone/>
            </a:pPr>
            <a:endParaRPr lang="en-US" dirty="0"/>
          </a:p>
          <a:p>
            <a:pPr marL="101599" indent="0">
              <a:buNone/>
            </a:pPr>
            <a:r>
              <a:rPr lang="en-US" i="1" dirty="0"/>
              <a:t>(10 minutes)</a:t>
            </a:r>
          </a:p>
        </p:txBody>
      </p:sp>
      <p:sp>
        <p:nvSpPr>
          <p:cNvPr id="98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60758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9BB0E-33AD-8C2A-B294-150D11BAA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F8FB-6B91-C3B4-D714-B8E85668C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519298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sz="3600" dirty="0" err="1"/>
              <a:t>Anything</a:t>
            </a:r>
            <a:r>
              <a:rPr lang="da-DK" sz="3600" dirty="0"/>
              <a:t> </a:t>
            </a:r>
            <a:r>
              <a:rPr lang="da-DK" sz="3600" dirty="0" err="1"/>
              <a:t>interesting</a:t>
            </a:r>
            <a:r>
              <a:rPr lang="da-DK" sz="3600" dirty="0"/>
              <a:t>?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A2067-D038-2CF2-618E-A83D6E773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600" dirty="0"/>
              <a:t>Set A</a:t>
            </a:r>
          </a:p>
          <a:p>
            <a:pPr lvl="1"/>
            <a:r>
              <a:rPr lang="en-US" sz="1600" dirty="0"/>
              <a:t>(add in plenum)</a:t>
            </a:r>
          </a:p>
          <a:p>
            <a:r>
              <a:rPr lang="en-US" sz="1600" dirty="0"/>
              <a:t>Set B</a:t>
            </a:r>
          </a:p>
          <a:p>
            <a:pPr lvl="1"/>
            <a:r>
              <a:rPr lang="en-US" sz="1600" dirty="0"/>
              <a:t>(add in plenum)</a:t>
            </a:r>
          </a:p>
          <a:p>
            <a:r>
              <a:rPr lang="en-US" sz="1600" dirty="0"/>
              <a:t>Set C</a:t>
            </a:r>
          </a:p>
          <a:p>
            <a:pPr lvl="1"/>
            <a:r>
              <a:rPr lang="en-US" sz="1600" dirty="0"/>
              <a:t>(add in plenum)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3F1D4-D15D-0230-12DA-57F0E2A969E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20172062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1848</Words>
  <Application>Microsoft Macintosh PowerPoint</Application>
  <PresentationFormat>Bildschirmpräsentation (16:9)</PresentationFormat>
  <Paragraphs>353</Paragraphs>
  <Slides>29</Slides>
  <Notes>18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29</vt:i4>
      </vt:variant>
    </vt:vector>
  </HeadingPairs>
  <TitlesOfParts>
    <vt:vector size="38" baseType="lpstr">
      <vt:lpstr>Arial</vt:lpstr>
      <vt:lpstr>Avenir Book</vt:lpstr>
      <vt:lpstr>Avenir Heavy</vt:lpstr>
      <vt:lpstr>Courier</vt:lpstr>
      <vt:lpstr>Helvetica</vt:lpstr>
      <vt:lpstr>Roboto</vt:lpstr>
      <vt:lpstr>Wingdings</vt:lpstr>
      <vt:lpstr>Jacquenetta template</vt:lpstr>
      <vt:lpstr>1_Jacquenetta template</vt:lpstr>
      <vt:lpstr>PowerPoint-Präsentation</vt:lpstr>
      <vt:lpstr>PowerPoint-Präsentation</vt:lpstr>
      <vt:lpstr>Motivation</vt:lpstr>
      <vt:lpstr>Accessibility</vt:lpstr>
      <vt:lpstr>What is PEP</vt:lpstr>
      <vt:lpstr>What is PEP</vt:lpstr>
      <vt:lpstr>PEP8</vt:lpstr>
      <vt:lpstr>Investigate PEP8</vt:lpstr>
      <vt:lpstr>Anything interesting?</vt:lpstr>
      <vt:lpstr>Tools to help</vt:lpstr>
      <vt:lpstr>Typing</vt:lpstr>
      <vt:lpstr>Typing</vt:lpstr>
      <vt:lpstr>Accessibility</vt:lpstr>
      <vt:lpstr>Documentation</vt:lpstr>
      <vt:lpstr>Documentation</vt:lpstr>
      <vt:lpstr>PEP257</vt:lpstr>
      <vt:lpstr>Overloaded</vt:lpstr>
      <vt:lpstr>Tools to help</vt:lpstr>
      <vt:lpstr>Accessibility</vt:lpstr>
      <vt:lpstr>PowerPoint-Präsentation</vt:lpstr>
      <vt:lpstr>Towards self-explanatory code</vt:lpstr>
      <vt:lpstr>Towards self-explanatory code</vt:lpstr>
      <vt:lpstr>PowerPoint-Präsentation</vt:lpstr>
      <vt:lpstr>Variable names</vt:lpstr>
      <vt:lpstr>PowerPoint-Präsentation</vt:lpstr>
      <vt:lpstr>Keeping track of docstrings</vt:lpstr>
      <vt:lpstr>References</vt:lpstr>
      <vt:lpstr>Contents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48</cp:revision>
  <dcterms:modified xsi:type="dcterms:W3CDTF">2025-06-30T06:18:10Z</dcterms:modified>
</cp:coreProperties>
</file>