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58" r:id="rId5"/>
    <p:sldId id="259" r:id="rId6"/>
    <p:sldId id="260" r:id="rId7"/>
    <p:sldId id="276" r:id="rId8"/>
    <p:sldId id="275" r:id="rId9"/>
    <p:sldId id="262" r:id="rId10"/>
    <p:sldId id="264" r:id="rId11"/>
    <p:sldId id="267" r:id="rId12"/>
    <p:sldId id="277" r:id="rId13"/>
    <p:sldId id="278" r:id="rId14"/>
    <p:sldId id="279" r:id="rId15"/>
    <p:sldId id="269" r:id="rId16"/>
    <p:sldId id="280" r:id="rId17"/>
    <p:sldId id="271" r:id="rId18"/>
    <p:sldId id="281" r:id="rId19"/>
    <p:sldId id="272" r:id="rId20"/>
    <p:sldId id="289" r:id="rId21"/>
    <p:sldId id="282" r:id="rId22"/>
    <p:sldId id="290" r:id="rId23"/>
    <p:sldId id="291" r:id="rId24"/>
    <p:sldId id="292" r:id="rId25"/>
    <p:sldId id="293" r:id="rId26"/>
    <p:sldId id="294" r:id="rId27"/>
    <p:sldId id="295" r:id="rId28"/>
    <p:sldId id="273" r:id="rId29"/>
  </p:sldIdLst>
  <p:sldSz cx="9144000" cy="5143500" type="screen16x9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F4E"/>
    <a:srgbClr val="CCCC00"/>
    <a:srgbClr val="8080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5006" autoAdjust="0"/>
  </p:normalViewPr>
  <p:slideViewPr>
    <p:cSldViewPr>
      <p:cViewPr>
        <p:scale>
          <a:sx n="125" d="100"/>
          <a:sy n="125" d="100"/>
        </p:scale>
        <p:origin x="-1224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EE62D-126E-4D27-9F74-D9F15C110EF4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E2C20-8CD7-49CC-A992-8200F9EEA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4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FDCE-8D77-42C0-87E7-A320792D6E32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FF9-859E-4B97-9D95-2BE7EBD1B174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8CEF-AAF1-4F73-8D0B-8E4A994E94C4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AE3-49D0-47E1-A30D-E4F06E2D7ADA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22EB-500C-4B12-B827-FF9A203A828A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BA3D-A3EC-4B84-BF88-EBD96A0F738D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FF-7CA2-4F27-AB1B-CBF0D6FC1B7C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DD23-2C4F-4D2E-8F96-7A62A65C4647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9D2-E0DF-4AB3-9980-3D126BF918D0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044-9BEC-4F48-8FA8-1F2A12223431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53F5-6007-4D0B-B9B5-F1EE19AE684A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2DCF0-1EBD-434F-968C-C0B777E63BF0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0.71:8181/osh/mainView.d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olas.nl.go.kr/nltech/index.d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3911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53145" y="4186249"/>
            <a:ext cx="2637711" cy="321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2020. 3. 20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53145" y="4500501"/>
            <a:ext cx="2637711" cy="321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오성현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74862" y="1232287"/>
            <a:ext cx="6594277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24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웹 쇼핑몰  </a:t>
            </a:r>
            <a:endParaRPr lang="en-US" altLang="ko-KR" sz="24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07912" y="2021678"/>
            <a:ext cx="5341364" cy="11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2838" y="2143122"/>
            <a:ext cx="2389137" cy="294131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/>
            <a:r>
              <a:rPr lang="en-US" altLang="ko-KR" sz="1400" spc="-128" dirty="0" smtClean="0">
                <a:solidFill>
                  <a:schemeClr val="accent6">
                    <a:lumMod val="75000"/>
                  </a:schemeClr>
                </a:solidFill>
              </a:rPr>
              <a:t>JAVA </a:t>
            </a:r>
            <a:r>
              <a:rPr lang="ko-KR" altLang="en-US" sz="1400" spc="-128" dirty="0" smtClean="0">
                <a:solidFill>
                  <a:schemeClr val="accent6">
                    <a:lumMod val="75000"/>
                  </a:schemeClr>
                </a:solidFill>
              </a:rPr>
              <a:t>기반 하이브리드 웹 구현  </a:t>
            </a:r>
            <a:endParaRPr lang="ko-KR" altLang="en-US" sz="1400" spc="-128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7" name="부제목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작업 일정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rgbClr val="669900"/>
                </a:solidFill>
              </a:rPr>
              <a:t>| </a:t>
            </a:r>
            <a:endParaRPr lang="ko-KR" altLang="en-US" dirty="0">
              <a:solidFill>
                <a:srgbClr val="6699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274862" y="1776237"/>
            <a:ext cx="6594277" cy="1218612"/>
            <a:chOff x="1381100" y="1643050"/>
            <a:chExt cx="7143800" cy="1624816"/>
          </a:xfrm>
        </p:grpSpPr>
        <p:sp>
          <p:nvSpPr>
            <p:cNvPr id="21" name="직사각형 20"/>
            <p:cNvSpPr/>
            <p:nvPr/>
          </p:nvSpPr>
          <p:spPr>
            <a:xfrm>
              <a:off x="1381100" y="1643050"/>
              <a:ext cx="7143800" cy="1428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pc="-128" dirty="0" smtClean="0">
                  <a:solidFill>
                    <a:schemeClr val="tx1"/>
                  </a:solidFill>
                </a:rPr>
                <a:t>분석 및 설계</a:t>
              </a:r>
              <a:endParaRPr lang="en-US" altLang="ko-KR" sz="2400" b="1" spc="-128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066905" y="2695570"/>
              <a:ext cx="5786478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73713" y="2857497"/>
              <a:ext cx="5269221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요구사항 분석 </a:t>
              </a:r>
              <a:r>
                <a:rPr lang="en-US" altLang="ko-KR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다이어그램 </a:t>
              </a:r>
              <a:r>
                <a:rPr lang="en-US" altLang="ko-KR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기능정의서 </a:t>
              </a:r>
              <a:r>
                <a:rPr lang="en-US" altLang="ko-KR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| DB</a:t>
              </a:r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설계 </a:t>
              </a:r>
              <a:r>
                <a:rPr lang="en-US" altLang="ko-KR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| Project explorer</a:t>
              </a:r>
              <a:endParaRPr lang="ko-KR" altLang="en-US" sz="1400" spc="-128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요구사항 분석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846342" y="1247944"/>
            <a:ext cx="7182042" cy="3427380"/>
            <a:chOff x="1079612" y="1099148"/>
            <a:chExt cx="7182042" cy="3980184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1079612" y="1109300"/>
              <a:ext cx="2182552" cy="98688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58" name="오른쪽 화살표 57"/>
            <p:cNvSpPr/>
            <p:nvPr/>
          </p:nvSpPr>
          <p:spPr>
            <a:xfrm>
              <a:off x="3797159" y="1099148"/>
              <a:ext cx="1440160" cy="88129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회원가입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48886" y="2136147"/>
              <a:ext cx="2304256" cy="75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 상품보기</a:t>
              </a: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맑은 고딕"/>
              </a:endParaRPr>
            </a:p>
            <a:p>
              <a:pPr marL="2857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b="1" kern="0" noProof="0" dirty="0" smtClean="0">
                  <a:solidFill>
                    <a:srgbClr val="464646"/>
                  </a:solidFill>
                  <a:latin typeface="맑은 고딕"/>
                </a:rPr>
                <a:t> 리뷰게시판보기</a:t>
              </a:r>
              <a:endParaRPr lang="en-US" altLang="ko-KR" sz="1200" b="1" kern="0" noProof="0" dirty="0" smtClean="0">
                <a:solidFill>
                  <a:srgbClr val="464646"/>
                </a:solidFill>
                <a:latin typeface="맑은 고딕"/>
              </a:endParaRPr>
            </a:p>
            <a:p>
              <a:pPr marL="2857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공지사항 보기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맑은 고딕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69366" y="2120207"/>
              <a:ext cx="2592288" cy="1000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∙ </a:t>
              </a:r>
              <a:r>
                <a:rPr lang="ko-KR" altLang="en-US" sz="1200" b="1" kern="0" dirty="0" smtClean="0">
                  <a:solidFill>
                    <a:srgbClr val="464646"/>
                  </a:solidFill>
                  <a:latin typeface="맑은 고딕"/>
                </a:rPr>
                <a:t>장바구니를 이용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상품구매</a:t>
              </a: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맑은 고딕"/>
              </a:endParaRPr>
            </a:p>
            <a:p>
              <a:pPr marL="0" marR="0" lvl="0" indent="0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∙ </a:t>
              </a:r>
              <a:r>
                <a:rPr lang="ko-KR" altLang="en-US" sz="1200" b="1" kern="0" dirty="0" smtClean="0">
                  <a:solidFill>
                    <a:srgbClr val="464646"/>
                  </a:solidFill>
                  <a:latin typeface="맑은 고딕"/>
                </a:rPr>
                <a:t>리뷰게시판</a:t>
              </a:r>
              <a:r>
                <a:rPr lang="en-US" altLang="ko-KR" sz="1200" b="1" kern="0" dirty="0">
                  <a:solidFill>
                    <a:srgbClr val="464646"/>
                  </a:solidFill>
                  <a:latin typeface="맑은 고딕"/>
                </a:rPr>
                <a:t> </a:t>
              </a:r>
              <a:r>
                <a:rPr lang="ko-KR" altLang="en-US" sz="1200" b="1" kern="0" dirty="0" smtClean="0">
                  <a:solidFill>
                    <a:srgbClr val="464646"/>
                  </a:solidFill>
                  <a:latin typeface="맑은 고딕"/>
                </a:rPr>
                <a:t>이용</a:t>
              </a:r>
              <a:r>
                <a:rPr lang="en-US" altLang="ko-KR" sz="1200" b="1" kern="0" dirty="0" smtClean="0">
                  <a:solidFill>
                    <a:srgbClr val="464646"/>
                  </a:solidFill>
                  <a:latin typeface="맑은 고딕"/>
                </a:rPr>
                <a:t>(</a:t>
              </a:r>
              <a:r>
                <a:rPr lang="ko-KR" altLang="en-US" sz="1200" b="1" kern="0" dirty="0" smtClean="0">
                  <a:solidFill>
                    <a:srgbClr val="464646"/>
                  </a:solidFill>
                  <a:latin typeface="맑은 고딕"/>
                </a:rPr>
                <a:t>작성</a:t>
              </a:r>
              <a:r>
                <a:rPr lang="en-US" altLang="ko-KR" sz="1200" b="1" kern="0" dirty="0" smtClean="0">
                  <a:solidFill>
                    <a:srgbClr val="464646"/>
                  </a:solidFill>
                  <a:latin typeface="맑은 고딕"/>
                </a:rPr>
                <a:t>,</a:t>
              </a:r>
              <a:r>
                <a:rPr lang="ko-KR" altLang="en-US" sz="1200" b="1" kern="0" dirty="0" smtClean="0">
                  <a:solidFill>
                    <a:srgbClr val="464646"/>
                  </a:solidFill>
                  <a:latin typeface="맑은 고딕"/>
                </a:rPr>
                <a:t>수정</a:t>
              </a:r>
              <a:r>
                <a:rPr lang="en-US" altLang="ko-KR" sz="1200" b="1" kern="0" dirty="0" smtClean="0">
                  <a:solidFill>
                    <a:srgbClr val="464646"/>
                  </a:solidFill>
                  <a:latin typeface="맑은 고딕"/>
                </a:rPr>
                <a:t>,</a:t>
              </a:r>
              <a:r>
                <a:rPr lang="ko-KR" altLang="en-US" sz="1200" b="1" kern="0" dirty="0" smtClean="0">
                  <a:solidFill>
                    <a:srgbClr val="464646"/>
                  </a:solidFill>
                  <a:latin typeface="맑은 고딕"/>
                </a:rPr>
                <a:t>삭제</a:t>
              </a:r>
              <a:r>
                <a:rPr lang="en-US" altLang="ko-KR" sz="1200" b="1" kern="0" dirty="0" smtClean="0">
                  <a:solidFill>
                    <a:srgbClr val="464646"/>
                  </a:solidFill>
                  <a:latin typeface="맑은 고딕"/>
                </a:rPr>
                <a:t>)</a:t>
              </a:r>
            </a:p>
            <a:p>
              <a:pPr defTabSz="914400" latinLnBrk="0">
                <a:lnSpc>
                  <a:spcPts val="1500"/>
                </a:lnSpc>
                <a:defRPr/>
              </a:pPr>
              <a:r>
                <a:rPr lang="ko-KR" altLang="en-US" sz="1200" b="1" kern="0" dirty="0">
                  <a:solidFill>
                    <a:srgbClr val="464646"/>
                  </a:solidFill>
                </a:rPr>
                <a:t>∙ </a:t>
              </a:r>
              <a:r>
                <a:rPr lang="en-US" altLang="ko-KR" sz="1200" b="1" kern="0" dirty="0" smtClean="0">
                  <a:solidFill>
                    <a:srgbClr val="464646"/>
                  </a:solidFill>
                </a:rPr>
                <a:t>Q&amp;A</a:t>
              </a:r>
              <a:r>
                <a:rPr lang="ko-KR" altLang="en-US" sz="1200" b="1" kern="0" dirty="0" smtClean="0">
                  <a:solidFill>
                    <a:srgbClr val="464646"/>
                  </a:solidFill>
                </a:rPr>
                <a:t>게시판</a:t>
              </a:r>
              <a:r>
                <a:rPr lang="en-US" altLang="ko-KR" sz="1200" b="1" kern="0" dirty="0" smtClean="0">
                  <a:solidFill>
                    <a:srgbClr val="464646"/>
                  </a:solidFill>
                </a:rPr>
                <a:t> </a:t>
              </a:r>
              <a:r>
                <a:rPr lang="ko-KR" altLang="en-US" sz="1200" b="1" kern="0" dirty="0" smtClean="0">
                  <a:solidFill>
                    <a:srgbClr val="464646"/>
                  </a:solidFill>
                </a:rPr>
                <a:t>이용</a:t>
              </a:r>
              <a:r>
                <a:rPr lang="en-US" altLang="ko-KR" sz="1200" b="1" kern="0" dirty="0">
                  <a:solidFill>
                    <a:srgbClr val="464646"/>
                  </a:solidFill>
                </a:rPr>
                <a:t>(</a:t>
              </a:r>
              <a:r>
                <a:rPr lang="ko-KR" altLang="en-US" sz="1200" b="1" kern="0" dirty="0">
                  <a:solidFill>
                    <a:srgbClr val="464646"/>
                  </a:solidFill>
                </a:rPr>
                <a:t>작성</a:t>
              </a:r>
              <a:r>
                <a:rPr lang="en-US" altLang="ko-KR" sz="1200" b="1" kern="0" dirty="0">
                  <a:solidFill>
                    <a:srgbClr val="464646"/>
                  </a:solidFill>
                </a:rPr>
                <a:t>,</a:t>
              </a:r>
              <a:r>
                <a:rPr lang="ko-KR" altLang="en-US" sz="1200" b="1" kern="0" dirty="0">
                  <a:solidFill>
                    <a:srgbClr val="464646"/>
                  </a:solidFill>
                </a:rPr>
                <a:t>수정</a:t>
              </a:r>
              <a:r>
                <a:rPr lang="en-US" altLang="ko-KR" sz="1200" b="1" kern="0" dirty="0">
                  <a:solidFill>
                    <a:srgbClr val="464646"/>
                  </a:solidFill>
                </a:rPr>
                <a:t>,</a:t>
              </a:r>
              <a:r>
                <a:rPr lang="ko-KR" altLang="en-US" sz="1200" b="1" kern="0" dirty="0">
                  <a:solidFill>
                    <a:srgbClr val="464646"/>
                  </a:solidFill>
                </a:rPr>
                <a:t>삭제</a:t>
              </a:r>
              <a:r>
                <a:rPr lang="en-US" altLang="ko-KR" sz="1200" b="1" kern="0" dirty="0" smtClean="0">
                  <a:solidFill>
                    <a:srgbClr val="464646"/>
                  </a:solidFill>
                </a:rPr>
                <a:t>)</a:t>
              </a:r>
              <a:endParaRPr lang="en-US" altLang="ko-KR" sz="1200" b="1" kern="0" dirty="0">
                <a:solidFill>
                  <a:srgbClr val="464646"/>
                </a:solidFill>
              </a:endParaRPr>
            </a:p>
            <a:p>
              <a:pPr defTabSz="914400" latinLnBrk="0">
                <a:lnSpc>
                  <a:spcPts val="1500"/>
                </a:lnSpc>
              </a:pPr>
              <a:r>
                <a:rPr lang="ko-KR" altLang="en-US" sz="1200" b="1" kern="0" dirty="0" smtClean="0">
                  <a:solidFill>
                    <a:srgbClr val="464646"/>
                  </a:solidFill>
                </a:rPr>
                <a:t>∙ 공지사항 보기</a:t>
              </a:r>
              <a:endParaRPr lang="en-US" altLang="ko-KR" sz="1200" b="1" kern="0" dirty="0">
                <a:solidFill>
                  <a:srgbClr val="464646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04870" y="4114303"/>
              <a:ext cx="2737228" cy="965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∙ 회원관리 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맑은 고딕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∙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게시판 관리 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(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리뷰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/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공지사항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/Q&amp;A)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맑은 고딕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맑은 고딕"/>
                </a:rPr>
                <a:t>∙ </a:t>
              </a:r>
              <a:r>
                <a:rPr lang="ko-KR" altLang="en-US" sz="1200" b="1" kern="0" dirty="0" smtClean="0">
                  <a:solidFill>
                    <a:srgbClr val="464646"/>
                  </a:solidFill>
                  <a:latin typeface="맑은 고딕"/>
                </a:rPr>
                <a:t>상품관리</a:t>
              </a:r>
              <a:endParaRPr lang="en-US" altLang="ko-KR" sz="1200" b="1" kern="0" dirty="0" smtClean="0">
                <a:solidFill>
                  <a:srgbClr val="464646"/>
                </a:solidFill>
                <a:latin typeface="맑은 고딕"/>
              </a:endParaRPr>
            </a:p>
            <a:p>
              <a:pPr lvl="0" defTabSz="914400" latinLnBrk="0">
                <a:defRPr/>
              </a:pPr>
              <a:r>
                <a:rPr lang="ko-KR" altLang="en-US" sz="1200" b="1" kern="0" dirty="0">
                  <a:solidFill>
                    <a:srgbClr val="464646"/>
                  </a:solidFill>
                </a:rPr>
                <a:t>∙ </a:t>
              </a:r>
              <a:r>
                <a:rPr lang="ko-KR" altLang="en-US" sz="1200" b="1" kern="0" dirty="0" smtClean="0">
                  <a:solidFill>
                    <a:srgbClr val="464646"/>
                  </a:solidFill>
                </a:rPr>
                <a:t>배송관</a:t>
              </a:r>
              <a:r>
                <a:rPr lang="ko-KR" altLang="en-US" sz="1200" b="1" kern="0" dirty="0">
                  <a:solidFill>
                    <a:srgbClr val="464646"/>
                  </a:solidFill>
                </a:rPr>
                <a:t>리</a:t>
              </a:r>
              <a:endParaRPr lang="en-US" altLang="ko-KR" sz="1200" b="1" kern="0" dirty="0">
                <a:solidFill>
                  <a:srgbClr val="464646"/>
                </a:solidFill>
              </a:endParaRPr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3708828" y="3219821"/>
            <a:ext cx="4818836" cy="1080121"/>
          </a:xfrm>
          <a:prstGeom prst="roundRect">
            <a:avLst/>
          </a:prstGeom>
          <a:solidFill>
            <a:srgbClr val="EEECE1">
              <a:alpha val="30000"/>
            </a:srgbClr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▷ 용어정리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이용자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쇼핑몰 시스템을 이용하고자 하는 모든 사람들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관리자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관리자 권한을 부여 받아 쇼핑몰을 관리하는 사람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비회원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시스템 내에서 회원가입절차를 거치지 않고 시스템을 이용하는 자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회 원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시스템 내에서 회원가입절차를 거쳐 가입한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자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16671" y="665429"/>
            <a:ext cx="1743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346339" y="1202480"/>
            <a:ext cx="2182552" cy="8498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rPr>
              <a:t>회원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46342" y="2910064"/>
            <a:ext cx="2182552" cy="8498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rPr>
              <a:t>관리자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Segoe UI Black" panose="020B0A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요구사항 분석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j-ea"/>
                <a:ea typeface="+mj-ea"/>
              </a:rPr>
              <a:t>이용</a:t>
            </a:r>
            <a:r>
              <a:rPr lang="ko-KR" altLang="en-US" sz="2000" dirty="0">
                <a:latin typeface="+mj-ea"/>
                <a:ea typeface="+mj-ea"/>
              </a:rPr>
              <a:t>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7857" y="1102415"/>
            <a:ext cx="86205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비회원 과 회원 모두 </a:t>
            </a:r>
            <a:r>
              <a:rPr lang="ko-KR" altLang="en-US" sz="2000" dirty="0" err="1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게시판글</a:t>
            </a:r>
            <a:r>
              <a:rPr lang="ko-KR" altLang="en-US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보기 상품 보기 가능</a:t>
            </a:r>
            <a:endParaRPr lang="en-US" altLang="ko-KR" sz="2000" dirty="0" smtClean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en-US" altLang="ko-KR" sz="2000" dirty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회원은 장바구니를 이용 하여 상품 구매 와 상품 검색기능  </a:t>
            </a:r>
            <a:endParaRPr lang="en-US" altLang="ko-KR" sz="2000" dirty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글 작성</a:t>
            </a:r>
            <a:r>
              <a:rPr lang="en-US" altLang="ko-KR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</a:t>
            </a:r>
            <a:endParaRPr lang="en-US" altLang="ko-KR" sz="2000" dirty="0" smtClean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비회원 은 회원 가입을 한 후 사용 가능</a:t>
            </a:r>
            <a:endParaRPr lang="en-US" altLang="ko-KR" sz="2000" dirty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en-US" altLang="ko-KR" sz="2000" dirty="0" smtClean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회원은 </a:t>
            </a:r>
            <a:r>
              <a:rPr lang="ko-KR" altLang="en-US" sz="2000" dirty="0" err="1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마이페이지에서</a:t>
            </a:r>
            <a:r>
              <a:rPr lang="ko-KR" altLang="en-US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정보수정</a:t>
            </a:r>
            <a:r>
              <a:rPr lang="en-US" altLang="ko-KR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dirty="0" smtClean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조회 가능</a:t>
            </a:r>
            <a:endParaRPr lang="ko-KR" altLang="en-US" sz="2000" dirty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3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요구사항 분석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560" y="932204"/>
            <a:ext cx="8136904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계정을 통해 관리자 계정 생성 및 삭제를 할 수 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관리자모드에서는 상품등록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와 공지사항 관리 리뷰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/Q&amp;A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 관리 회원 관리 기능 주문관리 를 가능케 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3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3098585" y="1060901"/>
            <a:ext cx="864096" cy="1602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상품상세보기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유스케이스 다이어그램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Use Case Diagram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38815" y="777926"/>
            <a:ext cx="915327" cy="517150"/>
            <a:chOff x="511385" y="2362099"/>
            <a:chExt cx="1387455" cy="871830"/>
          </a:xfrm>
        </p:grpSpPr>
        <p:grpSp>
          <p:nvGrpSpPr>
            <p:cNvPr id="20" name="그룹 19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2" name="타원 21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2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11385" y="2818841"/>
              <a:ext cx="1387455" cy="4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sp>
        <p:nvSpPr>
          <p:cNvPr id="35" name="타원 34"/>
          <p:cNvSpPr/>
          <p:nvPr/>
        </p:nvSpPr>
        <p:spPr>
          <a:xfrm>
            <a:off x="1979712" y="597110"/>
            <a:ext cx="756084" cy="17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8" name="타원 37"/>
          <p:cNvSpPr/>
          <p:nvPr/>
        </p:nvSpPr>
        <p:spPr>
          <a:xfrm>
            <a:off x="1944720" y="1141038"/>
            <a:ext cx="756084" cy="17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상품목록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2630" y="3103013"/>
            <a:ext cx="668773" cy="588776"/>
            <a:chOff x="703912" y="2362100"/>
            <a:chExt cx="889278" cy="785036"/>
          </a:xfrm>
        </p:grpSpPr>
        <p:grpSp>
          <p:nvGrpSpPr>
            <p:cNvPr id="42" name="그룹 41"/>
            <p:cNvGrpSpPr/>
            <p:nvPr/>
          </p:nvGrpSpPr>
          <p:grpSpPr>
            <a:xfrm>
              <a:off x="971600" y="2362100"/>
              <a:ext cx="324000" cy="523197"/>
              <a:chOff x="269738" y="1916833"/>
              <a:chExt cx="324000" cy="523197"/>
            </a:xfrm>
          </p:grpSpPr>
          <p:sp>
            <p:nvSpPr>
              <p:cNvPr id="44" name="타원 43"/>
              <p:cNvSpPr>
                <a:spLocks noChangeAspect="1"/>
              </p:cNvSpPr>
              <p:nvPr/>
            </p:nvSpPr>
            <p:spPr>
              <a:xfrm>
                <a:off x="316520" y="1916833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stCxn id="44" idx="4"/>
              </p:cNvCxnSpPr>
              <p:nvPr/>
            </p:nvCxnSpPr>
            <p:spPr>
              <a:xfrm>
                <a:off x="429019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03912" y="2818841"/>
              <a:ext cx="8892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member</a:t>
              </a:r>
              <a:endParaRPr lang="ko-KR" altLang="en-US" sz="1000" dirty="0"/>
            </a:p>
          </p:txBody>
        </p:sp>
      </p:grpSp>
      <p:cxnSp>
        <p:nvCxnSpPr>
          <p:cNvPr id="6" name="직선 연결선 5"/>
          <p:cNvCxnSpPr>
            <a:endCxn id="38" idx="2"/>
          </p:cNvCxnSpPr>
          <p:nvPr/>
        </p:nvCxnSpPr>
        <p:spPr>
          <a:xfrm>
            <a:off x="1161387" y="971053"/>
            <a:ext cx="783333" cy="2593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1131697" y="693348"/>
            <a:ext cx="797247" cy="24266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981970" y="826882"/>
            <a:ext cx="756084" cy="17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</a:t>
            </a:r>
            <a:r>
              <a:rPr lang="ko-KR" altLang="en-US" sz="800" b="1" dirty="0">
                <a:solidFill>
                  <a:schemeClr val="tx1"/>
                </a:solidFill>
              </a:rPr>
              <a:t>인</a:t>
            </a:r>
          </a:p>
        </p:txBody>
      </p:sp>
      <p:cxnSp>
        <p:nvCxnSpPr>
          <p:cNvPr id="57" name="직선 화살표 연결선 56"/>
          <p:cNvCxnSpPr>
            <a:stCxn id="40" idx="2"/>
            <a:endCxn id="38" idx="6"/>
          </p:cNvCxnSpPr>
          <p:nvPr/>
        </p:nvCxnSpPr>
        <p:spPr>
          <a:xfrm flipH="1">
            <a:off x="2700804" y="1141038"/>
            <a:ext cx="397781" cy="89370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2105604" y="2693216"/>
            <a:ext cx="756084" cy="313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리뷰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게시판이용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369161" y="2688119"/>
            <a:ext cx="1175512" cy="3554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게시판 글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작성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삭제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700" b="1" dirty="0" err="1" smtClean="0">
                <a:solidFill>
                  <a:schemeClr val="tx1"/>
                </a:solidFill>
              </a:rPr>
              <a:t>자기글만</a:t>
            </a:r>
            <a:r>
              <a:rPr lang="en-US" altLang="ko-KR" sz="7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4" name="타원 73"/>
          <p:cNvSpPr/>
          <p:nvPr/>
        </p:nvSpPr>
        <p:spPr>
          <a:xfrm>
            <a:off x="2293407" y="4433158"/>
            <a:ext cx="756084" cy="17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정보수</a:t>
            </a:r>
            <a:r>
              <a:rPr lang="ko-KR" altLang="en-US" sz="700" b="1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75" name="타원 74"/>
          <p:cNvSpPr/>
          <p:nvPr/>
        </p:nvSpPr>
        <p:spPr>
          <a:xfrm>
            <a:off x="2190509" y="4863106"/>
            <a:ext cx="756084" cy="17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주문조</a:t>
            </a:r>
            <a:r>
              <a:rPr lang="ko-KR" altLang="en-US" sz="700" b="1" dirty="0">
                <a:solidFill>
                  <a:schemeClr val="tx1"/>
                </a:solidFill>
              </a:rPr>
              <a:t>회</a:t>
            </a:r>
          </a:p>
        </p:txBody>
      </p:sp>
      <p:cxnSp>
        <p:nvCxnSpPr>
          <p:cNvPr id="80" name="직선 연결선 79"/>
          <p:cNvCxnSpPr>
            <a:endCxn id="71" idx="2"/>
          </p:cNvCxnSpPr>
          <p:nvPr/>
        </p:nvCxnSpPr>
        <p:spPr>
          <a:xfrm flipV="1">
            <a:off x="1236651" y="2850086"/>
            <a:ext cx="868953" cy="5229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239777" y="3357263"/>
            <a:ext cx="950732" cy="154855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47456" y="2688119"/>
            <a:ext cx="628377" cy="123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&lt;&lt;</a:t>
            </a:r>
            <a:r>
              <a:rPr lang="en-US" altLang="ko-KR" sz="800" b="1" dirty="0"/>
              <a:t>extend&gt;&gt;</a:t>
            </a:r>
            <a:endParaRPr lang="ko-KR" altLang="en-US" sz="8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 flipV="1">
            <a:off x="2833722" y="2834446"/>
            <a:ext cx="547655" cy="65701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8316370" y="1928290"/>
            <a:ext cx="546945" cy="588777"/>
            <a:chOff x="784913" y="2362099"/>
            <a:chExt cx="727279" cy="785037"/>
          </a:xfrm>
        </p:grpSpPr>
        <p:grpSp>
          <p:nvGrpSpPr>
            <p:cNvPr id="102" name="그룹 101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04" name="타원 103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stCxn id="104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84913" y="2818841"/>
              <a:ext cx="727279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  <a:endParaRPr lang="ko-KR" altLang="en-US" sz="1000" dirty="0"/>
            </a:p>
          </p:txBody>
        </p:sp>
      </p:grpSp>
      <p:sp>
        <p:nvSpPr>
          <p:cNvPr id="109" name="타원 108"/>
          <p:cNvSpPr/>
          <p:nvPr/>
        </p:nvSpPr>
        <p:spPr>
          <a:xfrm>
            <a:off x="7350938" y="1553798"/>
            <a:ext cx="756084" cy="17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상품관</a:t>
            </a:r>
            <a:r>
              <a:rPr lang="ko-KR" altLang="en-US" sz="800" b="1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17" name="타원 116"/>
          <p:cNvSpPr/>
          <p:nvPr/>
        </p:nvSpPr>
        <p:spPr>
          <a:xfrm>
            <a:off x="5436096" y="1405785"/>
            <a:ext cx="1175512" cy="3838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상품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등록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삭제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수정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7290860" y="3015240"/>
            <a:ext cx="756084" cy="17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회원</a:t>
            </a:r>
            <a:r>
              <a:rPr lang="ko-KR" altLang="en-US" sz="800" b="1" dirty="0">
                <a:solidFill>
                  <a:schemeClr val="tx1"/>
                </a:solidFill>
              </a:rPr>
              <a:t>관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리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613511" y="2952105"/>
            <a:ext cx="1175512" cy="3838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</a:rPr>
              <a:t>회원검색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탈퇴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603721" y="3655982"/>
            <a:ext cx="1175512" cy="3838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주문처리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7257220" y="3648615"/>
            <a:ext cx="811424" cy="313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주문관리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구매자리스트</a:t>
            </a:r>
            <a:r>
              <a:rPr lang="en-US" altLang="ko-KR" sz="7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6" name="타원 135"/>
          <p:cNvSpPr/>
          <p:nvPr/>
        </p:nvSpPr>
        <p:spPr>
          <a:xfrm>
            <a:off x="7359211" y="4106222"/>
            <a:ext cx="756084" cy="313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공지사항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게시</a:t>
            </a:r>
            <a:r>
              <a:rPr lang="ko-KR" altLang="en-US" sz="700" b="1" dirty="0">
                <a:solidFill>
                  <a:schemeClr val="tx1"/>
                </a:solidFill>
              </a:rPr>
              <a:t>판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5652120" y="4228025"/>
            <a:ext cx="1175512" cy="3838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게시판 글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작성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삭제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답변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관리자</a:t>
            </a:r>
            <a:r>
              <a:rPr lang="ko-KR" altLang="en-US" sz="700" b="1" dirty="0">
                <a:solidFill>
                  <a:schemeClr val="tx1"/>
                </a:solidFill>
              </a:rPr>
              <a:t>만</a:t>
            </a:r>
            <a:r>
              <a:rPr lang="en-US" altLang="ko-KR" sz="700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370" name="직선 연결선 15369"/>
          <p:cNvCxnSpPr>
            <a:stCxn id="109" idx="6"/>
            <a:endCxn id="103" idx="1"/>
          </p:cNvCxnSpPr>
          <p:nvPr/>
        </p:nvCxnSpPr>
        <p:spPr>
          <a:xfrm>
            <a:off x="8107022" y="1643168"/>
            <a:ext cx="209348" cy="750789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3" name="직선 화살표 연결선 15372"/>
          <p:cNvCxnSpPr>
            <a:stCxn id="117" idx="6"/>
            <a:endCxn id="109" idx="2"/>
          </p:cNvCxnSpPr>
          <p:nvPr/>
        </p:nvCxnSpPr>
        <p:spPr>
          <a:xfrm>
            <a:off x="6611608" y="1597721"/>
            <a:ext cx="739330" cy="45447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V="1">
            <a:off x="6857899" y="3069960"/>
            <a:ext cx="437637" cy="45310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21" idx="6"/>
          </p:cNvCxnSpPr>
          <p:nvPr/>
        </p:nvCxnSpPr>
        <p:spPr>
          <a:xfrm flipV="1">
            <a:off x="6779233" y="3779999"/>
            <a:ext cx="553511" cy="67919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8" idx="6"/>
            <a:endCxn id="136" idx="2"/>
          </p:cNvCxnSpPr>
          <p:nvPr/>
        </p:nvCxnSpPr>
        <p:spPr>
          <a:xfrm flipV="1">
            <a:off x="6827632" y="4263092"/>
            <a:ext cx="531579" cy="156869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5" name="직선 연결선 15374"/>
          <p:cNvCxnSpPr>
            <a:stCxn id="103" idx="1"/>
            <a:endCxn id="118" idx="6"/>
          </p:cNvCxnSpPr>
          <p:nvPr/>
        </p:nvCxnSpPr>
        <p:spPr>
          <a:xfrm flipH="1">
            <a:off x="8046944" y="2393957"/>
            <a:ext cx="269426" cy="710653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7" name="직선 연결선 15376"/>
          <p:cNvCxnSpPr>
            <a:stCxn id="103" idx="1"/>
            <a:endCxn id="135" idx="6"/>
          </p:cNvCxnSpPr>
          <p:nvPr/>
        </p:nvCxnSpPr>
        <p:spPr>
          <a:xfrm flipH="1">
            <a:off x="8068644" y="2393957"/>
            <a:ext cx="247726" cy="1411528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9" name="직선 연결선 15378"/>
          <p:cNvCxnSpPr>
            <a:stCxn id="103" idx="1"/>
            <a:endCxn id="136" idx="6"/>
          </p:cNvCxnSpPr>
          <p:nvPr/>
        </p:nvCxnSpPr>
        <p:spPr>
          <a:xfrm flipH="1">
            <a:off x="8115295" y="2393957"/>
            <a:ext cx="201075" cy="1869135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687131" y="1383968"/>
            <a:ext cx="628377" cy="123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&lt;&lt;</a:t>
            </a:r>
            <a:r>
              <a:rPr lang="en-US" altLang="ko-KR" sz="800" b="1" dirty="0"/>
              <a:t>extend&gt;&gt;</a:t>
            </a:r>
            <a:endParaRPr lang="ko-KR" altLang="en-US" sz="8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673009" y="2918260"/>
            <a:ext cx="628377" cy="123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&lt;&lt;</a:t>
            </a:r>
            <a:r>
              <a:rPr lang="en-US" altLang="ko-KR" sz="800" b="1" dirty="0"/>
              <a:t>extend&gt;&gt;</a:t>
            </a:r>
            <a:endParaRPr lang="ko-KR" altLang="en-US" sz="8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6628843" y="3611441"/>
            <a:ext cx="628377" cy="123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&lt;&lt;</a:t>
            </a:r>
            <a:r>
              <a:rPr lang="en-US" altLang="ko-KR" sz="800" b="1" dirty="0"/>
              <a:t>extend&gt;&gt;</a:t>
            </a:r>
            <a:endParaRPr lang="ko-KR" altLang="en-US" sz="8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6779233" y="4392067"/>
            <a:ext cx="628377" cy="123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&lt;&lt;</a:t>
            </a:r>
            <a:r>
              <a:rPr lang="en-US" altLang="ko-KR" sz="800" b="1" dirty="0"/>
              <a:t>extend&gt;&gt;</a:t>
            </a:r>
            <a:endParaRPr lang="ko-KR" altLang="en-US" sz="800" b="1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65291" y="1928290"/>
            <a:ext cx="428323" cy="588777"/>
            <a:chOff x="863778" y="2362099"/>
            <a:chExt cx="569548" cy="785037"/>
          </a:xfrm>
        </p:grpSpPr>
        <p:grpSp>
          <p:nvGrpSpPr>
            <p:cNvPr id="161" name="그룹 16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63" name="타원 16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64" name="직선 연결선 16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>
                <a:stCxn id="16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/>
            <p:cNvSpPr txBox="1"/>
            <p:nvPr/>
          </p:nvSpPr>
          <p:spPr>
            <a:xfrm>
              <a:off x="863778" y="2818841"/>
              <a:ext cx="56954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user</a:t>
              </a:r>
              <a:endParaRPr lang="ko-KR" altLang="en-US" sz="1000" dirty="0"/>
            </a:p>
          </p:txBody>
        </p:sp>
      </p:grpSp>
      <p:cxnSp>
        <p:nvCxnSpPr>
          <p:cNvPr id="15382" name="직선 화살표 연결선 15381"/>
          <p:cNvCxnSpPr>
            <a:endCxn id="163" idx="6"/>
          </p:cNvCxnSpPr>
          <p:nvPr/>
        </p:nvCxnSpPr>
        <p:spPr>
          <a:xfrm flipH="1">
            <a:off x="350768" y="1095151"/>
            <a:ext cx="453875" cy="90063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4" name="직선 화살표 연결선 15383"/>
          <p:cNvCxnSpPr>
            <a:endCxn id="162" idx="2"/>
          </p:cNvCxnSpPr>
          <p:nvPr/>
        </p:nvCxnSpPr>
        <p:spPr>
          <a:xfrm flipH="1" flipV="1">
            <a:off x="279453" y="2517067"/>
            <a:ext cx="468770" cy="8760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0" name="직선 연결선 15389"/>
          <p:cNvCxnSpPr/>
          <p:nvPr/>
        </p:nvCxnSpPr>
        <p:spPr>
          <a:xfrm flipV="1">
            <a:off x="1182727" y="889722"/>
            <a:ext cx="847324" cy="6122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2012553" y="3367006"/>
            <a:ext cx="745880" cy="2922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장바구니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80797" y="1223377"/>
            <a:ext cx="628377" cy="123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&lt;&lt;</a:t>
            </a:r>
            <a:r>
              <a:rPr lang="en-US" altLang="ko-KR" sz="800" b="1" dirty="0"/>
              <a:t>extend&gt;&gt;</a:t>
            </a:r>
            <a:endParaRPr lang="ko-KR" altLang="en-US" sz="800" b="1" dirty="0"/>
          </a:p>
        </p:txBody>
      </p:sp>
      <p:cxnSp>
        <p:nvCxnSpPr>
          <p:cNvPr id="3" name="직선 연결선 2"/>
          <p:cNvCxnSpPr>
            <a:stCxn id="179" idx="6"/>
            <a:endCxn id="115" idx="2"/>
          </p:cNvCxnSpPr>
          <p:nvPr/>
        </p:nvCxnSpPr>
        <p:spPr>
          <a:xfrm flipV="1">
            <a:off x="2758433" y="3350849"/>
            <a:ext cx="642821" cy="162286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1243838" y="3395455"/>
            <a:ext cx="1020403" cy="11197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184598" y="1453570"/>
            <a:ext cx="756084" cy="17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상품검색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 flipV="1">
            <a:off x="2707331" y="1318940"/>
            <a:ext cx="417623" cy="202724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98842" y="1397579"/>
            <a:ext cx="628377" cy="123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&lt;&lt;</a:t>
            </a:r>
            <a:r>
              <a:rPr lang="en-US" altLang="ko-KR" sz="800" b="1" dirty="0"/>
              <a:t>extend&gt;&gt;</a:t>
            </a:r>
            <a:endParaRPr lang="ko-KR" altLang="en-US" sz="800" b="1" dirty="0"/>
          </a:p>
        </p:txBody>
      </p:sp>
      <p:cxnSp>
        <p:nvCxnSpPr>
          <p:cNvPr id="110" name="직선 연결선 109"/>
          <p:cNvCxnSpPr/>
          <p:nvPr/>
        </p:nvCxnSpPr>
        <p:spPr>
          <a:xfrm flipV="1">
            <a:off x="1236651" y="1294866"/>
            <a:ext cx="672357" cy="206239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3386057" y="3891818"/>
            <a:ext cx="756084" cy="178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주문하기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791495" y="3568207"/>
            <a:ext cx="647613" cy="123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&lt;&lt;include&gt;&gt;</a:t>
            </a:r>
            <a:endParaRPr lang="ko-KR" altLang="en-US" sz="800" b="1" dirty="0"/>
          </a:p>
        </p:txBody>
      </p:sp>
      <p:cxnSp>
        <p:nvCxnSpPr>
          <p:cNvPr id="113" name="직선 화살표 연결선 112"/>
          <p:cNvCxnSpPr>
            <a:stCxn id="111" idx="2"/>
          </p:cNvCxnSpPr>
          <p:nvPr/>
        </p:nvCxnSpPr>
        <p:spPr>
          <a:xfrm flipH="1" flipV="1">
            <a:off x="2768658" y="3568207"/>
            <a:ext cx="617399" cy="412981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401254" y="3193979"/>
            <a:ext cx="756084" cy="313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장바구니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700" b="1" dirty="0" smtClean="0">
                <a:solidFill>
                  <a:schemeClr val="tx1"/>
                </a:solidFill>
              </a:rPr>
              <a:t>/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삭제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cxnSp>
        <p:nvCxnSpPr>
          <p:cNvPr id="120" name="직선 연결선 119"/>
          <p:cNvCxnSpPr>
            <a:endCxn id="179" idx="2"/>
          </p:cNvCxnSpPr>
          <p:nvPr/>
        </p:nvCxnSpPr>
        <p:spPr>
          <a:xfrm>
            <a:off x="1236651" y="3367006"/>
            <a:ext cx="775902" cy="14612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535453" y="2030558"/>
            <a:ext cx="756084" cy="313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문의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게시판이용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134877" y="1476251"/>
            <a:ext cx="1175512" cy="3554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게시판 글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작성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답변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삭제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5" idx="6"/>
            <a:endCxn id="103" idx="1"/>
          </p:cNvCxnSpPr>
          <p:nvPr/>
        </p:nvCxnSpPr>
        <p:spPr>
          <a:xfrm>
            <a:off x="5291537" y="2187428"/>
            <a:ext cx="3024833" cy="206529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1236651" y="2143238"/>
            <a:ext cx="3273906" cy="122376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26" idx="4"/>
            <a:endCxn id="125" idx="0"/>
          </p:cNvCxnSpPr>
          <p:nvPr/>
        </p:nvCxnSpPr>
        <p:spPr>
          <a:xfrm>
            <a:off x="4722633" y="1831672"/>
            <a:ext cx="190862" cy="198886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34877" y="1848216"/>
            <a:ext cx="628377" cy="123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&lt;&lt;</a:t>
            </a:r>
            <a:r>
              <a:rPr lang="en-US" altLang="ko-KR" sz="800" b="1" dirty="0"/>
              <a:t>extend&gt;&gt;</a:t>
            </a:r>
            <a:endParaRPr lang="ko-KR" altLang="en-US" sz="800" b="1" dirty="0"/>
          </a:p>
        </p:txBody>
      </p:sp>
      <p:sp>
        <p:nvSpPr>
          <p:cNvPr id="150" name="타원 149"/>
          <p:cNvSpPr/>
          <p:nvPr/>
        </p:nvSpPr>
        <p:spPr>
          <a:xfrm>
            <a:off x="5966730" y="2369221"/>
            <a:ext cx="756084" cy="313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리뷰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게시판이용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cxnSp>
        <p:nvCxnSpPr>
          <p:cNvPr id="152" name="직선 연결선 151"/>
          <p:cNvCxnSpPr>
            <a:stCxn id="150" idx="6"/>
            <a:endCxn id="103" idx="1"/>
          </p:cNvCxnSpPr>
          <p:nvPr/>
        </p:nvCxnSpPr>
        <p:spPr>
          <a:xfrm flipV="1">
            <a:off x="6722814" y="2393957"/>
            <a:ext cx="1593556" cy="132134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endCxn id="150" idx="2"/>
          </p:cNvCxnSpPr>
          <p:nvPr/>
        </p:nvCxnSpPr>
        <p:spPr>
          <a:xfrm flipV="1">
            <a:off x="5671003" y="2526091"/>
            <a:ext cx="295727" cy="24736"/>
          </a:xfrm>
          <a:prstGeom prst="line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4982887" y="2466501"/>
            <a:ext cx="756084" cy="3137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</a:rPr>
              <a:t>글삭제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직선 연결선 207"/>
          <p:cNvCxnSpPr/>
          <p:nvPr/>
        </p:nvCxnSpPr>
        <p:spPr>
          <a:xfrm>
            <a:off x="7264798" y="1058938"/>
            <a:ext cx="40530" cy="393844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6455944" y="1058938"/>
            <a:ext cx="40530" cy="393844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5696835" y="1065661"/>
            <a:ext cx="40530" cy="393844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4937421" y="1065661"/>
            <a:ext cx="40530" cy="393844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4055880" y="1006353"/>
            <a:ext cx="40530" cy="393844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3168319" y="1058938"/>
            <a:ext cx="40530" cy="393844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2343383" y="1046080"/>
            <a:ext cx="40530" cy="393844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>
            <a:off x="1557915" y="1054203"/>
            <a:ext cx="40530" cy="393844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616875" y="1006353"/>
            <a:ext cx="40530" cy="393844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8104967" y="1070005"/>
            <a:ext cx="40530" cy="393844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순차 다이어그램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(user mode sequence diagram)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29" name="직사각형 128"/>
          <p:cNvSpPr/>
          <p:nvPr/>
        </p:nvSpPr>
        <p:spPr>
          <a:xfrm>
            <a:off x="395536" y="735546"/>
            <a:ext cx="576064" cy="32403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1259632" y="735546"/>
            <a:ext cx="576064" cy="32403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가입</a:t>
            </a:r>
            <a:endParaRPr lang="ko-KR" altLang="en-US" sz="1100" b="1" dirty="0" smtClean="0"/>
          </a:p>
        </p:txBody>
      </p:sp>
      <p:sp>
        <p:nvSpPr>
          <p:cNvPr id="131" name="직사각형 130"/>
          <p:cNvSpPr/>
          <p:nvPr/>
        </p:nvSpPr>
        <p:spPr>
          <a:xfrm>
            <a:off x="2076914" y="735338"/>
            <a:ext cx="576064" cy="32403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로그인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아웃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2899846" y="728119"/>
            <a:ext cx="576064" cy="32403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상품목록</a:t>
            </a:r>
            <a:endParaRPr lang="ko-KR" altLang="en-US" sz="1100" b="1" dirty="0" smtClean="0"/>
          </a:p>
        </p:txBody>
      </p:sp>
      <p:sp>
        <p:nvSpPr>
          <p:cNvPr id="133" name="직사각형 132"/>
          <p:cNvSpPr/>
          <p:nvPr/>
        </p:nvSpPr>
        <p:spPr>
          <a:xfrm>
            <a:off x="3747973" y="735546"/>
            <a:ext cx="576064" cy="32403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상품상세</a:t>
            </a:r>
            <a:endParaRPr lang="ko-KR" altLang="en-US" sz="1100" b="1" dirty="0" smtClean="0"/>
          </a:p>
        </p:txBody>
      </p:sp>
      <p:sp>
        <p:nvSpPr>
          <p:cNvPr id="134" name="직사각형 133"/>
          <p:cNvSpPr/>
          <p:nvPr/>
        </p:nvSpPr>
        <p:spPr>
          <a:xfrm>
            <a:off x="4622388" y="722044"/>
            <a:ext cx="576064" cy="32403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상품주문</a:t>
            </a:r>
            <a:endParaRPr lang="ko-KR" altLang="en-US" sz="1100" b="1" dirty="0" smtClean="0"/>
          </a:p>
        </p:txBody>
      </p:sp>
      <p:sp>
        <p:nvSpPr>
          <p:cNvPr id="135" name="직사각형 134"/>
          <p:cNvSpPr/>
          <p:nvPr/>
        </p:nvSpPr>
        <p:spPr>
          <a:xfrm>
            <a:off x="5378472" y="735338"/>
            <a:ext cx="576064" cy="32403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마이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페이지</a:t>
            </a:r>
            <a:endParaRPr lang="ko-KR" altLang="en-US" sz="1100" b="1" dirty="0" smtClean="0"/>
          </a:p>
        </p:txBody>
      </p:sp>
      <p:sp>
        <p:nvSpPr>
          <p:cNvPr id="136" name="직사각형 135"/>
          <p:cNvSpPr/>
          <p:nvPr/>
        </p:nvSpPr>
        <p:spPr>
          <a:xfrm>
            <a:off x="6173999" y="730167"/>
            <a:ext cx="576064" cy="32403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리뷰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게시판</a:t>
            </a:r>
            <a:endParaRPr lang="ko-KR" altLang="en-US" sz="1100" b="1" dirty="0" smtClean="0"/>
          </a:p>
        </p:txBody>
      </p:sp>
      <p:sp>
        <p:nvSpPr>
          <p:cNvPr id="137" name="직사각형 136"/>
          <p:cNvSpPr/>
          <p:nvPr/>
        </p:nvSpPr>
        <p:spPr>
          <a:xfrm>
            <a:off x="6969526" y="745969"/>
            <a:ext cx="576064" cy="32403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문의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게시판</a:t>
            </a:r>
            <a:endParaRPr lang="ko-KR" altLang="en-US" sz="1100" b="1" dirty="0" smtClean="0"/>
          </a:p>
        </p:txBody>
      </p:sp>
      <p:sp>
        <p:nvSpPr>
          <p:cNvPr id="138" name="직사각형 137"/>
          <p:cNvSpPr/>
          <p:nvPr/>
        </p:nvSpPr>
        <p:spPr>
          <a:xfrm>
            <a:off x="7790740" y="745969"/>
            <a:ext cx="576064" cy="32403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공지사항게시판</a:t>
            </a:r>
          </a:p>
        </p:txBody>
      </p:sp>
      <p:cxnSp>
        <p:nvCxnSpPr>
          <p:cNvPr id="139" name="직선 화살표 연결선 138"/>
          <p:cNvCxnSpPr/>
          <p:nvPr/>
        </p:nvCxnSpPr>
        <p:spPr>
          <a:xfrm flipH="1">
            <a:off x="745222" y="1423603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467544" y="12855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774979" y="1339515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1414281" y="12855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43" name="직선 화살표 연결선 142"/>
          <p:cNvCxnSpPr>
            <a:endCxn id="147" idx="1"/>
          </p:cNvCxnSpPr>
          <p:nvPr/>
        </p:nvCxnSpPr>
        <p:spPr>
          <a:xfrm>
            <a:off x="755579" y="1711400"/>
            <a:ext cx="1393536" cy="20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50185" y="1393522"/>
            <a:ext cx="109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145" name="직사각형 144"/>
          <p:cNvSpPr/>
          <p:nvPr/>
        </p:nvSpPr>
        <p:spPr>
          <a:xfrm>
            <a:off x="478177" y="166355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736151" y="1787512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2149115" y="165099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270268" y="1539064"/>
            <a:ext cx="71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10225" y="1771564"/>
            <a:ext cx="1354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766489" y="2127498"/>
            <a:ext cx="2219647" cy="13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478177" y="207965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52" name="직선 화살표 연결선 151"/>
          <p:cNvCxnSpPr/>
          <p:nvPr/>
        </p:nvCxnSpPr>
        <p:spPr>
          <a:xfrm flipH="1" flipV="1">
            <a:off x="747066" y="2203611"/>
            <a:ext cx="2177735" cy="33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2988504" y="2085962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1714634" y="2256247"/>
            <a:ext cx="1271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상품리스트 확인</a:t>
            </a:r>
            <a:endParaRPr lang="ko-KR" alt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340239" y="2169091"/>
            <a:ext cx="109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7. </a:t>
            </a:r>
            <a:r>
              <a:rPr lang="ko-KR" altLang="en-US" sz="1000" dirty="0" smtClean="0"/>
              <a:t>상품 선택</a:t>
            </a:r>
            <a:endParaRPr lang="ko-KR" altLang="en-US" sz="1000" dirty="0"/>
          </a:p>
        </p:txBody>
      </p:sp>
      <p:cxnSp>
        <p:nvCxnSpPr>
          <p:cNvPr id="156" name="직선 화살표 연결선 155"/>
          <p:cNvCxnSpPr/>
          <p:nvPr/>
        </p:nvCxnSpPr>
        <p:spPr>
          <a:xfrm flipH="1">
            <a:off x="3264582" y="2541376"/>
            <a:ext cx="61987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3903884" y="237935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3273153" y="2954236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985121" y="289456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60" name="직선 화살표 연결선 159"/>
          <p:cNvCxnSpPr/>
          <p:nvPr/>
        </p:nvCxnSpPr>
        <p:spPr>
          <a:xfrm flipH="1">
            <a:off x="3278144" y="3023952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4831135" y="288056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3864032" y="2748645"/>
            <a:ext cx="841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상품주</a:t>
            </a:r>
            <a:r>
              <a:rPr lang="ko-KR" altLang="en-US" sz="1000" dirty="0"/>
              <a:t>문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497557" y="3049758"/>
            <a:ext cx="1213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상품주문 확인</a:t>
            </a:r>
            <a:endParaRPr lang="ko-KR" altLang="en-US" sz="1000" dirty="0"/>
          </a:p>
        </p:txBody>
      </p:sp>
      <p:cxnSp>
        <p:nvCxnSpPr>
          <p:cNvPr id="164" name="직선 화살표 연결선 163"/>
          <p:cNvCxnSpPr/>
          <p:nvPr/>
        </p:nvCxnSpPr>
        <p:spPr>
          <a:xfrm>
            <a:off x="766489" y="3763628"/>
            <a:ext cx="5605711" cy="33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478177" y="371577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66" name="직선 화살표 연결선 165"/>
          <p:cNvCxnSpPr/>
          <p:nvPr/>
        </p:nvCxnSpPr>
        <p:spPr>
          <a:xfrm flipH="1" flipV="1">
            <a:off x="747065" y="3839741"/>
            <a:ext cx="5553127" cy="380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6373115" y="371659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2638417" y="3582644"/>
            <a:ext cx="3050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en-US" altLang="ko-KR" sz="1000" dirty="0"/>
              <a:t>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수정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638417" y="3817094"/>
            <a:ext cx="1130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12 .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52300" y="4591771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463988" y="4543922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72" name="직선 화살표 연결선 171"/>
          <p:cNvCxnSpPr/>
          <p:nvPr/>
        </p:nvCxnSpPr>
        <p:spPr>
          <a:xfrm flipH="1">
            <a:off x="732876" y="4667884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7952820" y="4543922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74" name="TextBox 173"/>
          <p:cNvSpPr txBox="1"/>
          <p:nvPr/>
        </p:nvSpPr>
        <p:spPr>
          <a:xfrm>
            <a:off x="2624231" y="4386073"/>
            <a:ext cx="1213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15. </a:t>
            </a:r>
            <a:r>
              <a:rPr lang="ko-KR" altLang="en-US" sz="1000" dirty="0" err="1" smtClean="0"/>
              <a:t>공시항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글보기</a:t>
            </a:r>
            <a:endParaRPr lang="ko-KR" altLang="en-US" sz="1000" dirty="0"/>
          </a:p>
        </p:txBody>
      </p:sp>
      <p:cxnSp>
        <p:nvCxnSpPr>
          <p:cNvPr id="175" name="구부러진 연결선 174"/>
          <p:cNvCxnSpPr>
            <a:stCxn id="142" idx="0"/>
            <a:endCxn id="176" idx="3"/>
          </p:cNvCxnSpPr>
          <p:nvPr/>
        </p:nvCxnSpPr>
        <p:spPr>
          <a:xfrm rot="16200000" flipH="1">
            <a:off x="1661808" y="1181997"/>
            <a:ext cx="81009" cy="288032"/>
          </a:xfrm>
          <a:prstGeom prst="curvedConnector4">
            <a:avLst>
              <a:gd name="adj1" fmla="val -282191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1558297" y="1309433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77" name="직사각형 176"/>
          <p:cNvSpPr/>
          <p:nvPr/>
        </p:nvSpPr>
        <p:spPr>
          <a:xfrm>
            <a:off x="2977557" y="237935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3278668" y="2460367"/>
            <a:ext cx="635191" cy="6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926855" y="2526253"/>
            <a:ext cx="1395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</a:t>
            </a:r>
            <a:r>
              <a:rPr lang="en-US" altLang="ko-KR" sz="1000" dirty="0"/>
              <a:t>8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상품 상세정보</a:t>
            </a:r>
            <a:endParaRPr lang="ko-KR" altLang="en-US" sz="1000" dirty="0"/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745502" y="3293454"/>
            <a:ext cx="4884998" cy="18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457190" y="324560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82" name="직선 화살표 연결선 181"/>
          <p:cNvCxnSpPr/>
          <p:nvPr/>
        </p:nvCxnSpPr>
        <p:spPr>
          <a:xfrm flipH="1" flipV="1">
            <a:off x="726080" y="3369566"/>
            <a:ext cx="4854032" cy="88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5607638" y="323767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84" name="TextBox 183"/>
          <p:cNvSpPr txBox="1"/>
          <p:nvPr/>
        </p:nvSpPr>
        <p:spPr>
          <a:xfrm>
            <a:off x="1958508" y="3094157"/>
            <a:ext cx="2374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11</a:t>
            </a:r>
            <a:r>
              <a:rPr lang="ko-KR" altLang="en-US" sz="1000" dirty="0" smtClean="0"/>
              <a:t> 내 정보확인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수정 주문 리스트 조회</a:t>
            </a:r>
            <a:endParaRPr lang="ko-KR" alt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921333" y="3346919"/>
            <a:ext cx="2403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정보확인</a:t>
            </a:r>
            <a:r>
              <a:rPr lang="en-US" altLang="ko-KR" sz="1000" dirty="0"/>
              <a:t>,</a:t>
            </a:r>
            <a:r>
              <a:rPr lang="ko-KR" altLang="en-US" sz="1000" dirty="0"/>
              <a:t>수정 주문 리스트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702312" y="1894674"/>
            <a:ext cx="1271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상품리스트 보기</a:t>
            </a:r>
            <a:endParaRPr lang="ko-KR" alt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671226" y="4762228"/>
            <a:ext cx="108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16.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cxnSp>
        <p:nvCxnSpPr>
          <p:cNvPr id="197" name="직선 화살표 연결선 196"/>
          <p:cNvCxnSpPr>
            <a:endCxn id="200" idx="1"/>
          </p:cNvCxnSpPr>
          <p:nvPr/>
        </p:nvCxnSpPr>
        <p:spPr>
          <a:xfrm>
            <a:off x="765574" y="4133534"/>
            <a:ext cx="6342438" cy="34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477262" y="40856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99" name="직선 화살표 연결선 198"/>
          <p:cNvCxnSpPr/>
          <p:nvPr/>
        </p:nvCxnSpPr>
        <p:spPr>
          <a:xfrm flipH="1" flipV="1">
            <a:off x="746151" y="4209647"/>
            <a:ext cx="6361861" cy="804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108012" y="408674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01" name="TextBox 200"/>
          <p:cNvSpPr txBox="1"/>
          <p:nvPr/>
        </p:nvSpPr>
        <p:spPr>
          <a:xfrm>
            <a:off x="2637502" y="3952550"/>
            <a:ext cx="3050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en-US" altLang="ko-KR" sz="1000" dirty="0"/>
              <a:t>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smtClean="0"/>
              <a:t>답글</a:t>
            </a:r>
            <a:r>
              <a:rPr lang="en-US" altLang="ko-KR" sz="1000" dirty="0"/>
              <a:t>/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수정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37502" y="4187000"/>
            <a:ext cx="1130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14 .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순차 다이어그램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(admin mode sequence diagram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536413" y="661958"/>
            <a:ext cx="7580700" cy="4185608"/>
            <a:chOff x="899592" y="1197231"/>
            <a:chExt cx="7067065" cy="4524713"/>
          </a:xfrm>
        </p:grpSpPr>
        <p:cxnSp>
          <p:nvCxnSpPr>
            <p:cNvPr id="96" name="직선 연결선 95"/>
            <p:cNvCxnSpPr>
              <a:stCxn id="84" idx="2"/>
            </p:cNvCxnSpPr>
            <p:nvPr/>
          </p:nvCxnSpPr>
          <p:spPr>
            <a:xfrm flipH="1">
              <a:off x="2329014" y="1701289"/>
              <a:ext cx="10739" cy="3895715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3419872" y="1701288"/>
              <a:ext cx="4466" cy="3989208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4499992" y="1701288"/>
              <a:ext cx="0" cy="3989208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259632" y="1701288"/>
              <a:ext cx="27854" cy="389571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580112" y="1701288"/>
              <a:ext cx="21440" cy="3989208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6660231" y="1701288"/>
              <a:ext cx="1" cy="3895717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상품관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주문관리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문</a:t>
              </a:r>
              <a:r>
                <a:rPr lang="ko-KR" altLang="en-US" sz="1000" b="1" dirty="0"/>
                <a:t>의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게시</a:t>
              </a:r>
              <a:r>
                <a:rPr lang="ko-KR" altLang="en-US" sz="1000" b="1" dirty="0"/>
                <a:t>판</a:t>
              </a:r>
              <a:r>
                <a:rPr lang="ko-KR" altLang="en-US" sz="1000" b="1" dirty="0" smtClean="0"/>
                <a:t>관리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19672" y="2468893"/>
              <a:ext cx="150233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상품 등록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수정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16708" y="2834641"/>
              <a:ext cx="114326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상품목록 확인</a:t>
              </a:r>
              <a:endParaRPr lang="ko-KR" altLang="en-US" sz="1000" dirty="0"/>
            </a:p>
          </p:txBody>
        </p:sp>
        <p:cxnSp>
          <p:nvCxnSpPr>
            <p:cNvPr id="115" name="직선 화살표 연결선 114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19672" y="3162936"/>
              <a:ext cx="1421464" cy="266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배송처리</a:t>
              </a:r>
              <a:r>
                <a:rPr lang="en-US" altLang="ko-KR" sz="1000" dirty="0" smtClean="0"/>
                <a:t>./ </a:t>
              </a:r>
              <a:r>
                <a:rPr lang="ko-KR" altLang="en-US" sz="1000" dirty="0" smtClean="0"/>
                <a:t>주문 상세</a:t>
              </a:r>
              <a:endParaRPr lang="ko-KR" altLang="en-US" sz="1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979712" y="3521487"/>
              <a:ext cx="1107642" cy="266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주문 목록 확인</a:t>
              </a:r>
              <a:endParaRPr lang="ko-KR" altLang="en-US" sz="1000" dirty="0"/>
            </a:p>
          </p:txBody>
        </p:sp>
        <p:cxnSp>
          <p:nvCxnSpPr>
            <p:cNvPr id="120" name="직선 화살표 연결선 119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23" name="직선 화살표 연결선 122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324646" y="4494029"/>
              <a:ext cx="1920590" cy="266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문의게시판</a:t>
              </a:r>
              <a:r>
                <a:rPr lang="en-US" altLang="ko-KR" sz="1000" dirty="0" smtClean="0"/>
                <a:t>/ </a:t>
              </a:r>
              <a:r>
                <a:rPr lang="ko-KR" altLang="en-US" sz="1000" dirty="0" err="1" smtClean="0"/>
                <a:t>글작성</a:t>
              </a:r>
              <a:r>
                <a:rPr lang="ko-KR" altLang="en-US" sz="1000" dirty="0" smtClean="0"/>
                <a:t> 답글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331733" y="4847800"/>
              <a:ext cx="1251104" cy="266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err="1" smtClean="0"/>
                <a:t>무의게시판</a:t>
              </a:r>
              <a:r>
                <a:rPr lang="ko-KR" altLang="en-US" sz="1000" dirty="0" smtClean="0"/>
                <a:t> 목록</a:t>
              </a:r>
              <a:endParaRPr lang="ko-KR" altLang="en-US" sz="1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35179" y="3807345"/>
              <a:ext cx="1975884" cy="249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7. </a:t>
              </a:r>
              <a:r>
                <a:rPr lang="ko-KR" altLang="en-US" sz="900" dirty="0"/>
                <a:t>공지사항 작성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수정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803" y="4134753"/>
              <a:ext cx="1228689" cy="249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/>
                <a:t>공지사항 목록 확인</a:t>
              </a: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246577" y="1197231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7606618" y="1701286"/>
              <a:ext cx="5917" cy="3895718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/>
            <p:cNvSpPr/>
            <p:nvPr/>
          </p:nvSpPr>
          <p:spPr>
            <a:xfrm>
              <a:off x="7471854" y="528563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43" name="직선 화살표 연결선 142"/>
            <p:cNvCxnSpPr/>
            <p:nvPr/>
          </p:nvCxnSpPr>
          <p:spPr>
            <a:xfrm>
              <a:off x="1506680" y="5333423"/>
              <a:ext cx="59686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flipH="1">
              <a:off x="1506680" y="5434907"/>
              <a:ext cx="59492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4300938" y="5059295"/>
              <a:ext cx="12843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smtClean="0"/>
                <a:t>회원 검색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387960" y="5393649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736737" y="1999463"/>
            <a:ext cx="308124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36" name="직사각형 135"/>
          <p:cNvSpPr/>
          <p:nvPr/>
        </p:nvSpPr>
        <p:spPr>
          <a:xfrm>
            <a:off x="743809" y="2671873"/>
            <a:ext cx="337724" cy="20303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37" name="직사각형 136"/>
          <p:cNvSpPr/>
          <p:nvPr/>
        </p:nvSpPr>
        <p:spPr>
          <a:xfrm>
            <a:off x="737480" y="3243862"/>
            <a:ext cx="32809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38" name="직사각형 137"/>
          <p:cNvSpPr/>
          <p:nvPr/>
        </p:nvSpPr>
        <p:spPr>
          <a:xfrm>
            <a:off x="737480" y="3898285"/>
            <a:ext cx="357544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46" name="직사각형 145"/>
          <p:cNvSpPr/>
          <p:nvPr/>
        </p:nvSpPr>
        <p:spPr>
          <a:xfrm>
            <a:off x="743849" y="4438098"/>
            <a:ext cx="357544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4220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설계</a:t>
            </a:r>
            <a:r>
              <a:rPr lang="en-US" altLang="ko-KR" sz="17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57200" y="175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0"/>
            <a:ext cx="9142704" cy="471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기능정의서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815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3215"/>
              </p:ext>
            </p:extLst>
          </p:nvPr>
        </p:nvGraphicFramePr>
        <p:xfrm>
          <a:off x="248151" y="642930"/>
          <a:ext cx="3747787" cy="4071959"/>
        </p:xfrm>
        <a:graphic>
          <a:graphicData uri="http://schemas.openxmlformats.org/drawingml/2006/table">
            <a:tbl>
              <a:tblPr/>
              <a:tblGrid>
                <a:gridCol w="6919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19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9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1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51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행위자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행위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291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비회원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상품보기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리스트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검색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상세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리뷰보기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리스트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 상세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0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 회원 가입하기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0116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 회원 로그인하기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 회원 로그아웃하기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 상품보기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상품담기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상품삭제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수량수정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배송정보 입력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마이페이지 메인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주문보기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내역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상세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정보보기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 회원정보 출력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2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정보수정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 회원정보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45885"/>
              </p:ext>
            </p:extLst>
          </p:nvPr>
        </p:nvGraphicFramePr>
        <p:xfrm>
          <a:off x="4644008" y="640203"/>
          <a:ext cx="4156397" cy="4402838"/>
        </p:xfrm>
        <a:graphic>
          <a:graphicData uri="http://schemas.openxmlformats.org/drawingml/2006/table">
            <a:tbl>
              <a:tblPr/>
              <a:tblGrid>
                <a:gridCol w="768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81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81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19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8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행위자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행위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36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 원글 쓰기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 글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 글 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리스트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상세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문의작성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원글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답글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쓰기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글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글 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8368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로그인 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로그아웃 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문의 리스트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문의작성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문의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원글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답글 쓰기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2168838"/>
                  </a:ext>
                </a:extLst>
              </a:tr>
              <a:tr h="19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문의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문의 글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1240137"/>
                  </a:ext>
                </a:extLst>
              </a:tr>
              <a:tr h="19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문의삭제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문의 글 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9231202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주문관리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주문확인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리스트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주문처리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베송처리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상품관리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상품등록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상품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등록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선택 상품 정보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특정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회원관리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리스트 출력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9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특정 회원 탈퇴 처리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Project Source Explorer </a:t>
            </a:r>
            <a:r>
              <a:rPr lang="en-US" altLang="ko-KR" sz="1700" dirty="0" smtClean="0">
                <a:solidFill>
                  <a:srgbClr val="808000"/>
                </a:solidFill>
              </a:rPr>
              <a:t>|</a:t>
            </a:r>
            <a:endParaRPr lang="ko-KR" altLang="en-US" dirty="0">
              <a:solidFill>
                <a:srgbClr val="808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dirty="0">
              <a:solidFill>
                <a:srgbClr val="808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pic>
        <p:nvPicPr>
          <p:cNvPr id="1026" name="Picture 2" descr="C:\Users\TJ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1" y="765863"/>
            <a:ext cx="1793332" cy="349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J\Desktop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8610"/>
            <a:ext cx="2232248" cy="471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J\Desktop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720" y="506861"/>
            <a:ext cx="2034728" cy="449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J\Desktop\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6861"/>
            <a:ext cx="2376264" cy="45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차례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endParaRPr lang="ko-KR" altLang="en-US" sz="17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87221"/>
              </p:ext>
            </p:extLst>
          </p:nvPr>
        </p:nvGraphicFramePr>
        <p:xfrm>
          <a:off x="1746000" y="214305"/>
          <a:ext cx="5652000" cy="150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6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pc="-150" dirty="0" smtClean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sz="1200" b="1" spc="-150" dirty="0">
                        <a:solidFill>
                          <a:srgbClr val="669900"/>
                        </a:solidFill>
                      </a:endParaRPr>
                    </a:p>
                  </a:txBody>
                  <a:tcPr marL="84406" marR="84406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916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ko-KR" altLang="en-US" sz="900" b="1" spc="-150" dirty="0" smtClean="0">
                          <a:solidFill>
                            <a:schemeClr val="tx1"/>
                          </a:solidFill>
                        </a:rPr>
                        <a:t>  주제 및 목적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916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 개발 환경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개발 리소스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916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 작업 분할 구조도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(WBS)</a:t>
                      </a: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5916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  Gantt Chart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를 이용한 일정관리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98632"/>
              </p:ext>
            </p:extLst>
          </p:nvPr>
        </p:nvGraphicFramePr>
        <p:xfrm>
          <a:off x="1747385" y="1831923"/>
          <a:ext cx="5649231" cy="197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marL="0" lvl="0" algn="l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 및 설계 </a:t>
                      </a:r>
                    </a:p>
                  </a:txBody>
                  <a:tcPr marL="84406" marR="84406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요구 사항 분석</a:t>
                      </a: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유스케이스 다이어그램</a:t>
                      </a: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시퀀스 다이어그램</a:t>
                      </a: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DB 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(ERD)</a:t>
                      </a: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 정의서 및 설계 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Project Source Explorer</a:t>
                      </a: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39661"/>
              </p:ext>
            </p:extLst>
          </p:nvPr>
        </p:nvGraphicFramePr>
        <p:xfrm>
          <a:off x="1747385" y="3867906"/>
          <a:ext cx="5649231" cy="8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pc="-150" dirty="0" smtClean="0">
                          <a:solidFill>
                            <a:schemeClr val="tx1"/>
                          </a:solidFill>
                        </a:rPr>
                        <a:t>구현 및 테스트 </a:t>
                      </a:r>
                      <a:endParaRPr lang="ko-KR" altLang="en-US" sz="1200" b="1" spc="-150" dirty="0">
                        <a:solidFill>
                          <a:srgbClr val="669900"/>
                        </a:solidFill>
                      </a:endParaRPr>
                    </a:p>
                  </a:txBody>
                  <a:tcPr marL="84406" marR="84406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en-US" altLang="ko-KR" sz="900" b="1" spc="-150" dirty="0" smtClean="0">
                          <a:solidFill>
                            <a:schemeClr val="tx1"/>
                          </a:solidFill>
                        </a:rPr>
                        <a:t>  UI</a:t>
                      </a:r>
                      <a:r>
                        <a:rPr lang="en-US" altLang="ko-KR" sz="900" b="1" spc="-1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spc="-150" baseline="0" dirty="0" smtClean="0">
                          <a:solidFill>
                            <a:schemeClr val="tx1"/>
                          </a:solidFill>
                        </a:rPr>
                        <a:t>시연 및 핵심 기능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 추후 개발 계획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직사각형 18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시연 및 핵심 기능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</a:t>
            </a:r>
            <a:r>
              <a:rPr lang="ko-KR" altLang="en-US" sz="1700" b="1" dirty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rgbClr val="808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57200" y="175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578" y="486011"/>
            <a:ext cx="4310560" cy="2301764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1252639"/>
            <a:ext cx="3275856" cy="2369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메인 페이지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슬라이드 이미지를 통해 특정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상품 카테고리로 이동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모드를 통해 관리자 로그인 가능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07698" y="4499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720" y="449986"/>
            <a:ext cx="4430296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33448" y="746509"/>
            <a:ext cx="4382568" cy="2113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0" y="135407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1026" name="Picture 2" descr="C:\Users\TJ\Desktop\메인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24" y="2941017"/>
            <a:ext cx="3524702" cy="19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403648" y="3082459"/>
            <a:ext cx="2595254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879205" y="329183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01274" y="4680016"/>
            <a:ext cx="430565" cy="920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479104" y="459177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5218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1758" y="2184558"/>
            <a:ext cx="2819991" cy="250257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827879" y="738276"/>
            <a:ext cx="3096344" cy="39734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회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등록 및 로그인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로그인을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하면 상품 구매 및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작성을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이용할수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등록 되지 않은 회원은 회원 가입버튼을 이용해 회원가입 페이지로 이동하여 회원가입을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아이디를 입력 하면 중복 체크가 되었는지 확인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ajax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비밀번호 확인을 이용 하여 비밀번호가 일치하는지 확인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ajax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휴대폰은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(-)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없이 숫자로만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입력할수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있게 하였고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이메일은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이메일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형식에 맞게 입력해야만 회원가입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있도록 처리 하였다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생일은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j-Query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를 이용하 였다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954" y="449986"/>
            <a:ext cx="2857892" cy="1523190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시연 및 핵심 기능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회원 등록 및 로그인</a:t>
            </a:r>
            <a:endParaRPr lang="ko-KR" altLang="en-US" dirty="0">
              <a:solidFill>
                <a:srgbClr val="808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57200" y="175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56763" y="2713046"/>
            <a:ext cx="1143489" cy="1384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303748" y="2211710"/>
            <a:ext cx="756084" cy="1800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183880" y="264379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23751" y="642924"/>
            <a:ext cx="353006" cy="953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131840" y="51265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35696" y="1706512"/>
            <a:ext cx="792088" cy="2171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" name="구부러진 연결선 5"/>
          <p:cNvCxnSpPr>
            <a:stCxn id="34" idx="2"/>
            <a:endCxn id="26" idx="0"/>
          </p:cNvCxnSpPr>
          <p:nvPr/>
        </p:nvCxnSpPr>
        <p:spPr>
          <a:xfrm rot="16200000" flipH="1">
            <a:off x="2312749" y="1842669"/>
            <a:ext cx="288032" cy="4500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5656" y="164667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832730" y="3446880"/>
            <a:ext cx="693188" cy="2769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835696" y="3802550"/>
            <a:ext cx="1080120" cy="9047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183880" y="294165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24328" y="3060041"/>
            <a:ext cx="386525" cy="7715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401534" y="344688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72690" y="39587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98549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509198"/>
            <a:ext cx="2857892" cy="1404765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20" y="2067694"/>
            <a:ext cx="2665119" cy="2016224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3314" y="514550"/>
            <a:ext cx="2452146" cy="199319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3710" y="2724988"/>
            <a:ext cx="2665119" cy="1942704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047656" y="798091"/>
            <a:ext cx="3096344" cy="39734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상품 등록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수정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상품 리스트 페이지 에서 등록버튼을 통해 상품 등록 페이지로 이동하여 상품 등록을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상품 타입에 따라 돼지고기는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pork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페이지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소고기는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beep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페이지에 나오게 한다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상품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선택후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상품 상세 페이지로 이동하여 삭제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수정을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있도록 한다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수정버튼을 이용하여 수정페이지로 이동하여 수정 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기존 정보가 출력 되고 상품 수정을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원할시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상품 정보를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변경후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등록 버튼을 통해 상품 수정을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삭제 버튼 을 이용하여 삭제를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시연 및 핵심 기능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</a:t>
            </a:r>
            <a:r>
              <a:rPr lang="ko-KR" altLang="en-US" sz="1700" b="1" dirty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상품등록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&amp;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수정 </a:t>
            </a:r>
            <a:r>
              <a:rPr lang="en-US" altLang="ko-KR" sz="1600" dirty="0" smtClean="0">
                <a:solidFill>
                  <a:srgbClr val="808000"/>
                </a:solidFill>
              </a:rPr>
              <a:t>| </a:t>
            </a:r>
            <a:r>
              <a:rPr lang="ko-KR" altLang="en-US" sz="1600" dirty="0" smtClean="0">
                <a:solidFill>
                  <a:srgbClr val="808000"/>
                </a:solidFill>
              </a:rPr>
              <a:t>관리</a:t>
            </a:r>
            <a:r>
              <a:rPr lang="ko-KR" altLang="en-US" sz="1600" dirty="0">
                <a:solidFill>
                  <a:srgbClr val="808000"/>
                </a:solidFill>
              </a:rPr>
              <a:t>자</a:t>
            </a:r>
            <a:endParaRPr lang="ko-KR" altLang="en-US" dirty="0">
              <a:solidFill>
                <a:srgbClr val="808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57200" y="175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39752" y="1785178"/>
            <a:ext cx="353006" cy="953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86242" y="69976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5862" y="169039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297828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67839" y="38063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59832" y="27251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07799" y="38326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cxnSp>
        <p:nvCxnSpPr>
          <p:cNvPr id="3" name="구부러진 연결선 2"/>
          <p:cNvCxnSpPr>
            <a:stCxn id="41" idx="2"/>
            <a:endCxn id="31" idx="0"/>
          </p:cNvCxnSpPr>
          <p:nvPr/>
        </p:nvCxnSpPr>
        <p:spPr>
          <a:xfrm rot="5400000">
            <a:off x="1973686" y="1525125"/>
            <a:ext cx="187164" cy="89797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02702" y="3080154"/>
            <a:ext cx="353006" cy="953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5467839" y="652087"/>
            <a:ext cx="320824" cy="861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3" name="구부러진 연결선 52"/>
          <p:cNvCxnSpPr>
            <a:endCxn id="37" idx="0"/>
          </p:cNvCxnSpPr>
          <p:nvPr/>
        </p:nvCxnSpPr>
        <p:spPr>
          <a:xfrm rot="5400000">
            <a:off x="4061237" y="1174062"/>
            <a:ext cx="1965959" cy="113589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419872" y="2787774"/>
            <a:ext cx="2192288" cy="16561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1978822" y="471242"/>
            <a:ext cx="972017" cy="11644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6" name="구부러진 연결선 55"/>
          <p:cNvCxnSpPr>
            <a:stCxn id="55" idx="3"/>
          </p:cNvCxnSpPr>
          <p:nvPr/>
        </p:nvCxnSpPr>
        <p:spPr>
          <a:xfrm>
            <a:off x="2950839" y="1053444"/>
            <a:ext cx="829073" cy="45770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220072" y="652087"/>
            <a:ext cx="320824" cy="861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9706" y="464143"/>
            <a:ext cx="1344848" cy="564731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구부러진 연결선 58"/>
          <p:cNvCxnSpPr>
            <a:stCxn id="57" idx="1"/>
          </p:cNvCxnSpPr>
          <p:nvPr/>
        </p:nvCxnSpPr>
        <p:spPr>
          <a:xfrm rot="10800000" flipV="1">
            <a:off x="4716016" y="695182"/>
            <a:ext cx="504056" cy="638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J\Documents\주문관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" y="575331"/>
            <a:ext cx="5415098" cy="183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827879" y="1239488"/>
            <a:ext cx="3096344" cy="34722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회원관리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배송 완료 버튼을 통해 배송 처리를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할수있고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주문 상세 버튼을 통해서 해당 주문 번호에 대한 상세 정보를 확인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회원 관리 페이지 에서 회원 탈퇴 버튼을 통해 관리자가 강제적으로 해당 회원을 탈퇴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시킬수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circleNumDbPlain"/>
            </a:pP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01" y="2931790"/>
            <a:ext cx="5450460" cy="1532999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시연 및 핵심 기능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</a:t>
            </a:r>
            <a:r>
              <a:rPr lang="ko-KR" altLang="en-US" sz="1700" b="1" dirty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&amp;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회원 관리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관리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자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57200" y="175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9160" y="123948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07494" y="375047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987514" y="1287923"/>
            <a:ext cx="592598" cy="1801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5107310" y="3795886"/>
            <a:ext cx="544810" cy="1861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79601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J\Documents\구매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6" y="428611"/>
            <a:ext cx="3095712" cy="23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J\Documents\카트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9" y="2495660"/>
            <a:ext cx="3041331" cy="242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TJ\Documents\주문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2924"/>
            <a:ext cx="3229744" cy="33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134436" y="741466"/>
            <a:ext cx="3009564" cy="39734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상품구매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장바구니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재고가 있는 상품에 한해서만 상품 구매가 가능합니다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ADD CART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버튼을 통해 해당 상품을 장바구니에 저장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특정 상품 수량 변경이 가능합니다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선택한 상품에 대해서 삭제가 가능합니다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전체주문 버튼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전체 상품 주문이 가능하고 선택상품 주문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선택한 상품만 주문이 가능합니다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배송 정보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입력후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결제하기 버튼을 이용하여 주문이 가능합니다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시연 및 핵심 기능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</a:t>
            </a:r>
            <a:r>
              <a:rPr lang="ko-KR" altLang="en-US" sz="1700" b="1" dirty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상품구매 장바구니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회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원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57200" y="175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4363" y="300847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66733" y="147474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58591" y="172652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771" y="445774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7811" y="471489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977455" y="1558742"/>
            <a:ext cx="792088" cy="1171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397231" y="3002126"/>
            <a:ext cx="515801" cy="2897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2195736" y="1747342"/>
            <a:ext cx="720080" cy="1878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75585" y="4457742"/>
            <a:ext cx="312186" cy="2571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1166020" y="4724568"/>
            <a:ext cx="1029715" cy="2954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4494684" y="3682827"/>
            <a:ext cx="648072" cy="2570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134644" y="36728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1906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2642" y="2499742"/>
            <a:ext cx="3337510" cy="2108418"/>
            <a:chOff x="968558" y="2499742"/>
            <a:chExt cx="3748709" cy="239712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6" t="7611" r="7962" b="57678"/>
            <a:stretch/>
          </p:blipFill>
          <p:spPr bwMode="auto">
            <a:xfrm>
              <a:off x="1046771" y="2499742"/>
              <a:ext cx="3346174" cy="1325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203"/>
            <a:stretch/>
          </p:blipFill>
          <p:spPr bwMode="auto">
            <a:xfrm>
              <a:off x="968558" y="3873391"/>
              <a:ext cx="3748709" cy="102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 descr="C:\Users\TJ\Documents\주문리스트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4" y="267873"/>
            <a:ext cx="4658355" cy="181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827879" y="738276"/>
            <a:ext cx="3096344" cy="39734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상품구매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장바구니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ORDER LIST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를 통해 주문리스트로 이동하여 해당 회원이 주문한 상품 리스트를 확인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구매 후기 버튼을 이용하여 상품을 구매한 회원들만 리뷰를 작성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리뷰를 작성하고자 하는 상품에 대한 정보를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볼수있다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등록 버튼을 통해서 리뷰를 작성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할수있고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리뷰게시판과 해당 상품 상세페이지 하단에서 작성한 리뷰 글을 확인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처리를 진행하였습니다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시연 및 핵심 기능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</a:t>
            </a:r>
            <a:r>
              <a:rPr lang="ko-KR" altLang="en-US" sz="1700" b="1" dirty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주문리스트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&amp;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리뷰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회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원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57200" y="175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75956" y="767834"/>
            <a:ext cx="792088" cy="1171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828221" y="68792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499992" y="1335768"/>
            <a:ext cx="432048" cy="189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091377" y="125552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2053" name="Picture 5" descr="C:\Users\TJ\Documents\구매후기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" y="1995686"/>
            <a:ext cx="2631727" cy="28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구부러진 연결선 3"/>
          <p:cNvCxnSpPr>
            <a:stCxn id="36" idx="2"/>
            <a:endCxn id="52" idx="0"/>
          </p:cNvCxnSpPr>
          <p:nvPr/>
        </p:nvCxnSpPr>
        <p:spPr>
          <a:xfrm rot="5400000">
            <a:off x="2672478" y="267023"/>
            <a:ext cx="785612" cy="33014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56826" y="2310561"/>
            <a:ext cx="2515450" cy="5492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85720" y="199462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51720" y="4608160"/>
            <a:ext cx="432048" cy="189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763688" y="453131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1377" y="4436726"/>
            <a:ext cx="432048" cy="189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760275" y="440851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2" name="구부러진 연결선 61"/>
          <p:cNvCxnSpPr>
            <a:endCxn id="39" idx="0"/>
          </p:cNvCxnSpPr>
          <p:nvPr/>
        </p:nvCxnSpPr>
        <p:spPr>
          <a:xfrm flipV="1">
            <a:off x="2483770" y="3707951"/>
            <a:ext cx="1787627" cy="994803"/>
          </a:xfrm>
          <a:prstGeom prst="curvedConnector4">
            <a:avLst>
              <a:gd name="adj1" fmla="val 3325"/>
              <a:gd name="adj2" fmla="val 12297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47157" y="1299433"/>
            <a:ext cx="432048" cy="189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61423" y="124795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41300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94554" y="3229852"/>
            <a:ext cx="3741802" cy="1357568"/>
            <a:chOff x="5998365" y="3142283"/>
            <a:chExt cx="3741802" cy="1357568"/>
          </a:xfrm>
        </p:grpSpPr>
        <p:pic>
          <p:nvPicPr>
            <p:cNvPr id="5124" name="Picture 4" descr="C:\Users\TJ\Documents\답변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932"/>
            <a:stretch/>
          </p:blipFill>
          <p:spPr bwMode="auto">
            <a:xfrm>
              <a:off x="5998366" y="3142283"/>
              <a:ext cx="3741801" cy="1018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:\Users\TJ\Documents\답변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338"/>
            <a:stretch/>
          </p:blipFill>
          <p:spPr bwMode="auto">
            <a:xfrm>
              <a:off x="5998365" y="4161182"/>
              <a:ext cx="3741801" cy="338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1084956" y="1892687"/>
            <a:ext cx="3006421" cy="1327135"/>
            <a:chOff x="794554" y="2074727"/>
            <a:chExt cx="3676460" cy="1605094"/>
          </a:xfrm>
        </p:grpSpPr>
        <p:pic>
          <p:nvPicPr>
            <p:cNvPr id="5123" name="Picture 3" descr="C:\Users\TJ\Documents\Q&amp;A 작성.jpg 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4" b="61872"/>
            <a:stretch/>
          </p:blipFill>
          <p:spPr bwMode="auto">
            <a:xfrm>
              <a:off x="794554" y="2074727"/>
              <a:ext cx="3676460" cy="1179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TJ\Documents\Q&amp;A 작성.jpg 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913"/>
            <a:stretch/>
          </p:blipFill>
          <p:spPr bwMode="auto">
            <a:xfrm>
              <a:off x="794554" y="3254171"/>
              <a:ext cx="3676460" cy="425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524032" y="401226"/>
            <a:ext cx="4235406" cy="1491461"/>
            <a:chOff x="434514" y="2251448"/>
            <a:chExt cx="4235406" cy="149146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055" b="7040"/>
            <a:stretch/>
          </p:blipFill>
          <p:spPr bwMode="auto">
            <a:xfrm>
              <a:off x="434514" y="3404979"/>
              <a:ext cx="4235406" cy="337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361"/>
            <a:stretch/>
          </p:blipFill>
          <p:spPr bwMode="auto">
            <a:xfrm>
              <a:off x="434514" y="2251448"/>
              <a:ext cx="4235406" cy="1153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직사각형 19"/>
          <p:cNvSpPr/>
          <p:nvPr/>
        </p:nvSpPr>
        <p:spPr>
          <a:xfrm>
            <a:off x="5868144" y="444661"/>
            <a:ext cx="3096344" cy="43738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상품구매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장바구니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Write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버튼을 이용하여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Q&amp;A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작성 가능 하다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파일첨부는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개까지 가능하며 등록 버튼을 통해 글을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작성할수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특정 조회수 이상이면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HIT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가 표시 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제목을 클릭하면 해당 글에 대한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상세정보창으로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이동하고 수정 버튼을 통해 수정을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할수있다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답변글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버튼을 이용하여 해당 글에 대한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답변글을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작성할수있다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관리자 만 이용가능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답변글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앞에는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ㄴ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RE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가 나오며 관리자이름은 빨간색으로 표시한다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처리를 하였습니다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시연 및 핵심 기능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–Q&amp;A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게시판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회원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관리자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57200" y="175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51416" y="1597034"/>
            <a:ext cx="408615" cy="157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159840" y="152908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9832" y="290535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209" y="93408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205" y="4304663"/>
            <a:ext cx="462169" cy="189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2890990" y="423516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203848" y="4313924"/>
            <a:ext cx="432048" cy="189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24032" y="423520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87624" y="977991"/>
            <a:ext cx="216024" cy="189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14534" y="113497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18962" y="1178883"/>
            <a:ext cx="3004966" cy="189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" name="구부러진 연결선 7"/>
          <p:cNvCxnSpPr>
            <a:stCxn id="34" idx="2"/>
            <a:endCxn id="5122" idx="2"/>
          </p:cNvCxnSpPr>
          <p:nvPr/>
        </p:nvCxnSpPr>
        <p:spPr>
          <a:xfrm rot="5400000">
            <a:off x="3579480" y="816443"/>
            <a:ext cx="138500" cy="2013989"/>
          </a:xfrm>
          <a:prstGeom prst="curvedConnector3">
            <a:avLst>
              <a:gd name="adj1" fmla="val 10239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345089" y="2949261"/>
            <a:ext cx="432048" cy="189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2339752" y="1658635"/>
            <a:ext cx="432048" cy="189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007839" y="156844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차후 개발 내용 </a:t>
            </a:r>
            <a:endParaRPr lang="ko-KR" altLang="en-US" dirty="0">
              <a:solidFill>
                <a:srgbClr val="808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9" name="가로로 말린 두루마리 모양 38"/>
          <p:cNvSpPr/>
          <p:nvPr/>
        </p:nvSpPr>
        <p:spPr>
          <a:xfrm>
            <a:off x="1143473" y="987574"/>
            <a:ext cx="6408712" cy="3240360"/>
          </a:xfrm>
          <a:prstGeom prst="horizontalScroll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내용 개체 틀 10"/>
          <p:cNvSpPr txBox="1">
            <a:spLocks/>
          </p:cNvSpPr>
          <p:nvPr/>
        </p:nvSpPr>
        <p:spPr>
          <a:xfrm>
            <a:off x="1907704" y="1419622"/>
            <a:ext cx="5544616" cy="2322258"/>
          </a:xfrm>
          <a:prstGeom prst="rect">
            <a:avLst/>
          </a:prstGeom>
        </p:spPr>
        <p:txBody>
          <a:bodyPr>
            <a:normAutofit/>
          </a:bodyPr>
          <a:lstStyle>
            <a:lvl1pPr marL="292219" indent="-292219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142" indent="-243516" algn="l" defTabSz="77925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4065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690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3316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ko-KR" altLang="en-US" sz="2000" dirty="0" smtClean="0"/>
              <a:t>주문 페이에서 결제 방식 상세화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회원에 등급을 부여하고 적립금 기능 추가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361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7"/>
          <p:cNvGrpSpPr/>
          <p:nvPr/>
        </p:nvGrpSpPr>
        <p:grpSpPr>
          <a:xfrm>
            <a:off x="1274862" y="1776237"/>
            <a:ext cx="6594277" cy="1218612"/>
            <a:chOff x="1381100" y="1643050"/>
            <a:chExt cx="7143800" cy="1624816"/>
          </a:xfrm>
        </p:grpSpPr>
        <p:sp>
          <p:nvSpPr>
            <p:cNvPr id="13" name="직사각형 12"/>
            <p:cNvSpPr/>
            <p:nvPr/>
          </p:nvSpPr>
          <p:spPr>
            <a:xfrm>
              <a:off x="1381100" y="1643050"/>
              <a:ext cx="7143800" cy="1428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pc="-128" dirty="0" smtClean="0">
                  <a:solidFill>
                    <a:schemeClr val="tx1"/>
                  </a:solidFill>
                </a:rPr>
                <a:t>구현 및 테스트</a:t>
              </a:r>
              <a:endParaRPr lang="en-US" altLang="ko-KR" sz="2400" b="1" spc="-128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66905" y="2695570"/>
              <a:ext cx="5786478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91003" y="2857497"/>
              <a:ext cx="4321113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주제 및 목적 </a:t>
              </a:r>
              <a:r>
                <a:rPr lang="en-US" altLang="ko-KR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개발환경 </a:t>
              </a:r>
              <a:r>
                <a:rPr lang="en-US" altLang="ko-KR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작업분할 구조도 </a:t>
              </a:r>
              <a:r>
                <a:rPr lang="en-US" altLang="ko-KR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작업 일정</a:t>
              </a:r>
              <a:endParaRPr lang="ko-KR" altLang="en-US" sz="1400" spc="-128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2771800" y="3579862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http://192.168.20.71:8181/osh/mainView.do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274862" y="1776237"/>
            <a:ext cx="6594277" cy="1218612"/>
            <a:chOff x="1381100" y="1643050"/>
            <a:chExt cx="7143800" cy="1624816"/>
          </a:xfrm>
        </p:grpSpPr>
        <p:sp>
          <p:nvSpPr>
            <p:cNvPr id="13" name="직사각형 12"/>
            <p:cNvSpPr/>
            <p:nvPr/>
          </p:nvSpPr>
          <p:spPr>
            <a:xfrm>
              <a:off x="1381100" y="1643050"/>
              <a:ext cx="7143800" cy="1428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pc="-128" dirty="0" smtClean="0">
                  <a:solidFill>
                    <a:schemeClr val="tx1"/>
                  </a:solidFill>
                </a:rPr>
                <a:t>계획</a:t>
              </a:r>
              <a:endParaRPr lang="en-US" altLang="ko-KR" sz="2400" b="1" spc="-128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66905" y="2695570"/>
              <a:ext cx="5786478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91003" y="2857497"/>
              <a:ext cx="4468723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주제 및 목적 </a:t>
              </a:r>
              <a:r>
                <a:rPr lang="en-US" altLang="ko-KR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개발환경 </a:t>
              </a:r>
              <a:r>
                <a:rPr lang="en-US" altLang="ko-KR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6">
                      <a:lumMod val="75000"/>
                    </a:schemeClr>
                  </a:solidFill>
                </a:rPr>
                <a:t>작업분할 구조도 및 작업 일정</a:t>
              </a:r>
              <a:endParaRPr lang="ko-KR" altLang="en-US" sz="1400" spc="-128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주제 및 목적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endParaRPr lang="ko-KR" altLang="en-US" sz="1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직사각형 18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618431"/>
            <a:ext cx="4944901" cy="309519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b="1" dirty="0" smtClean="0"/>
              <a:t>Q. </a:t>
            </a:r>
            <a:r>
              <a:rPr lang="ko-KR" altLang="en-US" b="1" dirty="0" smtClean="0"/>
              <a:t>본 프로젝트의 목적과 핵심 구현 내용은 무엇인가요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9540" y="948066"/>
            <a:ext cx="7396836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본 시스템은 이용자가 웹을 통하여 상품 구매를 할 수 있고 </a:t>
            </a:r>
            <a:r>
              <a:rPr lang="ko-KR" altLang="en-US" sz="1400" dirty="0" smtClean="0">
                <a:solidFill>
                  <a:srgbClr val="464646"/>
                </a:solidFill>
                <a:latin typeface="+mn-ea"/>
              </a:rPr>
              <a:t>관리자는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물품 등록 및 이용자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관리를 할 수 있는 쇼핑몰 구현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59540" y="935310"/>
            <a:ext cx="7979075" cy="11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6589" y="2283718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이용자는 상품 보기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구매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주문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상품 후기 게시판 이용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관리자를 기본으로 두고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관리자를 통해서 관리자 계정 등록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상품등록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회원 관리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첨부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ko-KR" altLang="en-US" sz="1400" spc="-128" dirty="0" smtClean="0">
                <a:solidFill>
                  <a:schemeClr val="accent6">
                    <a:lumMod val="75000"/>
                  </a:schemeClr>
                </a:solidFill>
              </a:rPr>
              <a:t>참고사이트</a:t>
            </a:r>
            <a:r>
              <a:rPr lang="en-US" altLang="ko-KR" sz="1400" spc="-128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400" spc="-128" dirty="0" smtClean="0">
                <a:solidFill>
                  <a:schemeClr val="accent6">
                    <a:lumMod val="75000"/>
                  </a:schemeClr>
                </a:solidFill>
              </a:rPr>
              <a:t>기존에 </a:t>
            </a:r>
            <a:r>
              <a:rPr lang="ko-KR" altLang="en-US" sz="1400" spc="-128" dirty="0" err="1" smtClean="0">
                <a:solidFill>
                  <a:schemeClr val="accent6">
                    <a:lumMod val="75000"/>
                  </a:schemeClr>
                </a:solidFill>
              </a:rPr>
              <a:t>운용되고있는</a:t>
            </a:r>
            <a:r>
              <a:rPr lang="ko-KR" altLang="en-US" sz="1400" spc="-128" dirty="0" smtClean="0">
                <a:solidFill>
                  <a:schemeClr val="accent6">
                    <a:lumMod val="75000"/>
                  </a:schemeClr>
                </a:solidFill>
              </a:rPr>
              <a:t> 온라인 쇼핑몰 </a:t>
            </a:r>
            <a:r>
              <a:rPr lang="en-US" altLang="ko-KR" sz="1400" spc="-128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gogitgan.com</a:t>
            </a:r>
            <a:r>
              <a:rPr lang="en-US" altLang="ko-KR" sz="1400" spc="-128" dirty="0" smtClean="0">
                <a:solidFill>
                  <a:schemeClr val="accent6">
                    <a:lumMod val="75000"/>
                  </a:schemeClr>
                </a:solidFill>
              </a:rPr>
              <a:t>) /(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www.wiselyshave.com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ko-KR" sz="1400" spc="-128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400" spc="-128" dirty="0" smtClean="0">
                <a:solidFill>
                  <a:schemeClr val="accent6">
                    <a:lumMod val="75000"/>
                  </a:schemeClr>
                </a:solidFill>
              </a:rPr>
              <a:t> 참조</a:t>
            </a:r>
            <a:endParaRPr lang="ko-KR" altLang="en-US" spc="-128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pic>
        <p:nvPicPr>
          <p:cNvPr id="20" name="그림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1" y="665116"/>
            <a:ext cx="4893706" cy="2638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>
            <a:hlinkClick r:id="rId3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17" y="1984123"/>
            <a:ext cx="4976279" cy="252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개발 환경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ko-KR" sz="1700" dirty="0" smtClean="0">
                <a:solidFill>
                  <a:srgbClr val="808000"/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resource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66688"/>
              </p:ext>
            </p:extLst>
          </p:nvPr>
        </p:nvGraphicFramePr>
        <p:xfrm>
          <a:off x="1234667" y="1178709"/>
          <a:ext cx="7755499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964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OS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en-US" altLang="ko-KR" sz="1100" b="0" spc="0" baseline="0" dirty="0" smtClean="0">
                          <a:solidFill>
                            <a:schemeClr val="tx1"/>
                          </a:solidFill>
                        </a:rPr>
                        <a:t> 10</a:t>
                      </a:r>
                      <a:endParaRPr lang="ko-KR" altLang="en-US" sz="11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WAS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/>
                        <a:t>Apache</a:t>
                      </a:r>
                      <a:r>
                        <a:rPr lang="en-US" altLang="ko-KR" sz="1100" b="0" spc="0" baseline="0" dirty="0" smtClean="0"/>
                        <a:t> </a:t>
                      </a:r>
                      <a:r>
                        <a:rPr lang="en-US" altLang="ko-KR" sz="1100" b="0" spc="0" dirty="0" smtClean="0"/>
                        <a:t>Tomcat 9.0.31</a:t>
                      </a:r>
                      <a:endParaRPr lang="ko-KR" altLang="en-US" sz="1100" b="0" spc="0" dirty="0"/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DBMS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/>
                        <a:t>Oracle XE</a:t>
                      </a:r>
                      <a:r>
                        <a:rPr lang="en-US" altLang="ko-KR" sz="1100" b="0" spc="0" baseline="0" dirty="0" smtClean="0"/>
                        <a:t> 11g</a:t>
                      </a:r>
                      <a:endParaRPr lang="ko-KR" altLang="en-US" sz="1100" b="0" spc="0" dirty="0"/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Language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/>
                        <a:t>Java</a:t>
                      </a:r>
                      <a:r>
                        <a:rPr lang="en-US" altLang="ko-KR" sz="1100" b="0" spc="0" baseline="0" dirty="0" smtClean="0"/>
                        <a:t> Platform 8, JSP &amp; Servlet</a:t>
                      </a:r>
                      <a:endParaRPr lang="ko-KR" altLang="en-US" sz="1100" b="0" spc="0" dirty="0"/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/>
                        <a:t>MVC model (model</a:t>
                      </a:r>
                      <a:r>
                        <a:rPr lang="en-US" altLang="ko-KR" sz="1100" b="0" spc="0" baseline="0" dirty="0" smtClean="0"/>
                        <a:t> II)</a:t>
                      </a:r>
                      <a:endParaRPr lang="ko-KR" altLang="en-US" sz="1100" b="0" spc="0" dirty="0"/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WEB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/>
                        <a:t>HTML5, CSS3, Java Script</a:t>
                      </a:r>
                      <a:r>
                        <a:rPr lang="en-US" altLang="ko-KR" sz="1100" b="0" spc="0" baseline="0" dirty="0" smtClean="0"/>
                        <a:t> </a:t>
                      </a:r>
                      <a:endParaRPr lang="ko-KR" altLang="en-US" sz="1100" b="0" spc="0" dirty="0"/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spc="0" dirty="0" smtClean="0">
                          <a:solidFill>
                            <a:srgbClr val="3F3F48"/>
                          </a:solidFill>
                          <a:latin typeface="+mn-ea"/>
                        </a:rPr>
                        <a:t>Eclipse IDE for Enterprise Java Developers, </a:t>
                      </a:r>
                      <a:r>
                        <a:rPr kumimoji="0" lang="en-US" altLang="ko-KR" sz="1100" b="0" spc="0" dirty="0" smtClean="0">
                          <a:solidFill>
                            <a:srgbClr val="3F3F48"/>
                          </a:solidFill>
                          <a:latin typeface="+mn-ea"/>
                        </a:rPr>
                        <a:t>eXERD (E-R Modeling Tool)</a:t>
                      </a:r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spc="0" dirty="0" smtClean="0">
                          <a:solidFill>
                            <a:schemeClr val="bg1"/>
                          </a:solidFill>
                        </a:rPr>
                        <a:t>Open Source</a:t>
                      </a:r>
                      <a:endParaRPr lang="ko-KR" altLang="en-US" sz="1200" b="1" spc="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JavaScript jquery-3.4.1,</a:t>
                      </a:r>
                      <a:r>
                        <a:rPr kumimoji="0" lang="en-US" altLang="ko-KR" sz="1100" baseline="0" dirty="0" smtClean="0">
                          <a:solidFill>
                            <a:srgbClr val="3F3F48"/>
                          </a:solidFill>
                          <a:latin typeface="+mn-ea"/>
                        </a:rPr>
                        <a:t> </a:t>
                      </a:r>
                      <a:r>
                        <a:rPr kumimoji="0" lang="en-US" altLang="ko-KR" sz="11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jquery-ui-1.12.1, </a:t>
                      </a:r>
                      <a:r>
                        <a:rPr lang="en-US" altLang="ko-KR" sz="11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cos-26Dec2008</a:t>
                      </a:r>
                      <a:endParaRPr kumimoji="0" lang="en-US" altLang="ko-KR" sz="1100" dirty="0" smtClean="0">
                        <a:solidFill>
                          <a:srgbClr val="3F3F48"/>
                        </a:solidFill>
                        <a:latin typeface="+mn-ea"/>
                      </a:endParaRPr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800" b="1" dirty="0" smtClean="0">
                <a:solidFill>
                  <a:schemeClr val="tx1"/>
                </a:solidFill>
              </a:rPr>
              <a:t>작업분할구조도</a:t>
            </a:r>
            <a:r>
              <a:rPr lang="ko-KR" altLang="en-US" sz="1800" b="1" dirty="0" smtClean="0">
                <a:solidFill>
                  <a:srgbClr val="756B5F"/>
                </a:solidFill>
              </a:rPr>
              <a:t> 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사용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자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모드 측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WBS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dirty="0">
              <a:solidFill>
                <a:srgbClr val="808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3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7C6E2CD7-13AF-4F0C-8FC4-7A6521B790C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95218" y="2215363"/>
            <a:ext cx="396064" cy="37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리</a:t>
            </a:r>
            <a:r>
              <a:rPr lang="ko-KR" altLang="en-US" sz="1000" b="1" dirty="0"/>
              <a:t>뷰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347771" y="2215363"/>
            <a:ext cx="360000" cy="37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상품관련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669563" y="3346528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43290" y="3333847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주문내역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098119" y="3346528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11282" y="3344691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842860" y="3344691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275763" y="3344691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상품검색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707771" y="3337748"/>
            <a:ext cx="360000" cy="529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상품상세보기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39" name="직선 연결선 38"/>
          <p:cNvCxnSpPr>
            <a:stCxn id="21" idx="2"/>
            <a:endCxn id="38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5" idx="2"/>
            <a:endCxn id="30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5" idx="2"/>
            <a:endCxn id="31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2"/>
            <a:endCxn id="25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2314212" y="2035961"/>
            <a:ext cx="6213559" cy="1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6" idx="2"/>
            <a:endCxn id="35" idx="0"/>
          </p:cNvCxnSpPr>
          <p:nvPr/>
        </p:nvCxnSpPr>
        <p:spPr>
          <a:xfrm rot="5400000">
            <a:off x="7899653" y="2716573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6" idx="0"/>
            <a:endCxn id="26" idx="2"/>
          </p:cNvCxnSpPr>
          <p:nvPr/>
        </p:nvCxnSpPr>
        <p:spPr>
          <a:xfrm rot="5400000" flipH="1" flipV="1">
            <a:off x="8116104" y="2933023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6" idx="2"/>
            <a:endCxn id="37" idx="0"/>
          </p:cNvCxnSpPr>
          <p:nvPr/>
        </p:nvCxnSpPr>
        <p:spPr>
          <a:xfrm rot="16200000" flipH="1">
            <a:off x="8335579" y="2785555"/>
            <a:ext cx="744385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4" idx="2"/>
            <a:endCxn id="29" idx="0"/>
          </p:cNvCxnSpPr>
          <p:nvPr/>
        </p:nvCxnSpPr>
        <p:spPr>
          <a:xfrm rot="16200000" flipH="1">
            <a:off x="3438028" y="2648585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4" idx="2"/>
            <a:endCxn id="27" idx="0"/>
          </p:cNvCxnSpPr>
          <p:nvPr/>
        </p:nvCxnSpPr>
        <p:spPr>
          <a:xfrm rot="5400000">
            <a:off x="2794826" y="2648104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4" idx="2"/>
            <a:endCxn id="33" idx="0"/>
          </p:cNvCxnSpPr>
          <p:nvPr/>
        </p:nvCxnSpPr>
        <p:spPr>
          <a:xfrm rot="16200000" flipH="1">
            <a:off x="3216603" y="2870011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4" idx="2"/>
            <a:endCxn id="32" idx="0"/>
          </p:cNvCxnSpPr>
          <p:nvPr/>
        </p:nvCxnSpPr>
        <p:spPr>
          <a:xfrm rot="5400000">
            <a:off x="3009104" y="2862382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8" idx="2"/>
            <a:endCxn id="23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8" idx="2"/>
            <a:endCxn id="22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4" idx="0"/>
          </p:cNvCxnSpPr>
          <p:nvPr/>
        </p:nvCxnSpPr>
        <p:spPr>
          <a:xfrm flipV="1">
            <a:off x="3493253" y="2042693"/>
            <a:ext cx="1" cy="17267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6" idx="0"/>
          </p:cNvCxnSpPr>
          <p:nvPr/>
        </p:nvCxnSpPr>
        <p:spPr>
          <a:xfrm flipV="1">
            <a:off x="8527774" y="2042693"/>
            <a:ext cx="1" cy="17267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5" idx="2"/>
            <a:endCxn id="2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026213" y="2215363"/>
            <a:ext cx="576000" cy="4266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79" name="꺾인 연결선 78"/>
          <p:cNvCxnSpPr>
            <a:stCxn id="72" idx="2"/>
            <a:endCxn id="93" idx="0"/>
          </p:cNvCxnSpPr>
          <p:nvPr/>
        </p:nvCxnSpPr>
        <p:spPr>
          <a:xfrm rot="16200000" flipH="1">
            <a:off x="1958633" y="2997565"/>
            <a:ext cx="712154" cy="99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2" idx="0"/>
          </p:cNvCxnSpPr>
          <p:nvPr/>
        </p:nvCxnSpPr>
        <p:spPr>
          <a:xfrm flipV="1">
            <a:off x="2314213" y="2042695"/>
            <a:ext cx="2448" cy="17266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135208" y="3354140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097833" y="2215363"/>
            <a:ext cx="396064" cy="37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472178" y="3346528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745905" y="3333847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900734" y="3346528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313897" y="3344691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5865" y="4236787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97" name="꺾인 연결선 96"/>
          <p:cNvCxnSpPr>
            <a:stCxn id="90" idx="2"/>
            <a:endCxn id="92" idx="0"/>
          </p:cNvCxnSpPr>
          <p:nvPr/>
        </p:nvCxnSpPr>
        <p:spPr>
          <a:xfrm rot="16200000" flipH="1">
            <a:off x="5240643" y="2648585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0" idx="2"/>
            <a:endCxn id="91" idx="0"/>
          </p:cNvCxnSpPr>
          <p:nvPr/>
        </p:nvCxnSpPr>
        <p:spPr>
          <a:xfrm rot="5400000">
            <a:off x="4597441" y="2648104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90" idx="2"/>
            <a:endCxn id="95" idx="0"/>
          </p:cNvCxnSpPr>
          <p:nvPr/>
        </p:nvCxnSpPr>
        <p:spPr>
          <a:xfrm rot="16200000" flipH="1">
            <a:off x="5019218" y="2870011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0" idx="2"/>
            <a:endCxn id="94" idx="0"/>
          </p:cNvCxnSpPr>
          <p:nvPr/>
        </p:nvCxnSpPr>
        <p:spPr>
          <a:xfrm rot="5400000">
            <a:off x="4811719" y="2862382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92" idx="2"/>
            <a:endCxn id="96" idx="0"/>
          </p:cNvCxnSpPr>
          <p:nvPr/>
        </p:nvCxnSpPr>
        <p:spPr>
          <a:xfrm rot="5400000">
            <a:off x="5663416" y="3974297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90" idx="0"/>
          </p:cNvCxnSpPr>
          <p:nvPr/>
        </p:nvCxnSpPr>
        <p:spPr>
          <a:xfrm flipV="1">
            <a:off x="5295865" y="2040513"/>
            <a:ext cx="0" cy="1748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781624" y="2201981"/>
            <a:ext cx="396064" cy="37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장바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구니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155969" y="3333146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상품담기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429696" y="3320465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주문하기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6584525" y="3333146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상품삭제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997688" y="3331309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상품수정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12" name="꺾인 연결선 111"/>
          <p:cNvCxnSpPr>
            <a:stCxn id="106" idx="2"/>
            <a:endCxn id="108" idx="0"/>
          </p:cNvCxnSpPr>
          <p:nvPr/>
        </p:nvCxnSpPr>
        <p:spPr>
          <a:xfrm rot="16200000" flipH="1">
            <a:off x="6924434" y="263520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6" idx="2"/>
            <a:endCxn id="107" idx="0"/>
          </p:cNvCxnSpPr>
          <p:nvPr/>
        </p:nvCxnSpPr>
        <p:spPr>
          <a:xfrm rot="5400000">
            <a:off x="6281232" y="263472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06" idx="2"/>
            <a:endCxn id="110" idx="0"/>
          </p:cNvCxnSpPr>
          <p:nvPr/>
        </p:nvCxnSpPr>
        <p:spPr>
          <a:xfrm rot="16200000" flipH="1">
            <a:off x="6703009" y="285662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106" idx="2"/>
            <a:endCxn id="109" idx="0"/>
          </p:cNvCxnSpPr>
          <p:nvPr/>
        </p:nvCxnSpPr>
        <p:spPr>
          <a:xfrm rot="5400000">
            <a:off x="6495510" y="284900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6997688" y="2042693"/>
            <a:ext cx="0" cy="1748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1024067" y="4260534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주문상세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25" name="꺾인 연결선 124"/>
          <p:cNvCxnSpPr>
            <a:endCxn id="124" idx="0"/>
          </p:cNvCxnSpPr>
          <p:nvPr/>
        </p:nvCxnSpPr>
        <p:spPr>
          <a:xfrm rot="5400000">
            <a:off x="941618" y="3998044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작업분할구조도</a:t>
            </a:r>
            <a:r>
              <a:rPr lang="ko-KR" altLang="en-US" sz="2000" b="1" dirty="0">
                <a:solidFill>
                  <a:srgbClr val="756B5F"/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관리자 모드 측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WBS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dirty="0">
              <a:solidFill>
                <a:srgbClr val="808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3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5000938" y="847492"/>
            <a:ext cx="792128" cy="243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896522" y="1792624"/>
            <a:ext cx="576000" cy="243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7449250" y="1807556"/>
            <a:ext cx="576000" cy="243000"/>
          </a:xfrm>
          <a:prstGeom prst="rect">
            <a:avLst/>
          </a:prstGeom>
          <a:solidFill>
            <a:schemeClr val="accent6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4464" y="2484280"/>
            <a:ext cx="430821" cy="37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557251" y="2438926"/>
            <a:ext cx="360000" cy="37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2533" y="3549118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98229" y="3553154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3050" y="1250153"/>
            <a:ext cx="576000" cy="243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32" name="직선 연결선 31"/>
          <p:cNvCxnSpPr>
            <a:stCxn id="21" idx="2"/>
            <a:endCxn id="31" idx="0"/>
          </p:cNvCxnSpPr>
          <p:nvPr/>
        </p:nvCxnSpPr>
        <p:spPr>
          <a:xfrm flipH="1">
            <a:off x="5361050" y="1090493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4" idx="2"/>
            <a:endCxn id="28" idx="0"/>
          </p:cNvCxnSpPr>
          <p:nvPr/>
        </p:nvCxnSpPr>
        <p:spPr>
          <a:xfrm rot="5400000">
            <a:off x="428615" y="3111897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4" idx="2"/>
            <a:endCxn id="27" idx="0"/>
          </p:cNvCxnSpPr>
          <p:nvPr/>
        </p:nvCxnSpPr>
        <p:spPr>
          <a:xfrm rot="16200000" flipH="1">
            <a:off x="652785" y="3079369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3" idx="2"/>
            <a:endCxn id="24" idx="0"/>
          </p:cNvCxnSpPr>
          <p:nvPr/>
        </p:nvCxnSpPr>
        <p:spPr>
          <a:xfrm rot="5400000">
            <a:off x="4086701" y="-1166269"/>
            <a:ext cx="433724" cy="686737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3" idx="2"/>
          </p:cNvCxnSpPr>
          <p:nvPr/>
        </p:nvCxnSpPr>
        <p:spPr>
          <a:xfrm rot="16200000" flipH="1">
            <a:off x="7629844" y="2157961"/>
            <a:ext cx="214817" cy="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1" idx="2"/>
            <a:endCxn id="23" idx="0"/>
          </p:cNvCxnSpPr>
          <p:nvPr/>
        </p:nvCxnSpPr>
        <p:spPr>
          <a:xfrm rot="16200000" flipH="1">
            <a:off x="6391951" y="462254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1" idx="2"/>
            <a:endCxn id="22" idx="0"/>
          </p:cNvCxnSpPr>
          <p:nvPr/>
        </p:nvCxnSpPr>
        <p:spPr>
          <a:xfrm rot="5400000">
            <a:off x="3123053" y="-445376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6" idx="0"/>
          </p:cNvCxnSpPr>
          <p:nvPr/>
        </p:nvCxnSpPr>
        <p:spPr>
          <a:xfrm flipV="1">
            <a:off x="7737251" y="2273722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931596" y="3549260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205323" y="3536579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60152" y="3549260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상품보기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773315" y="3547423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상품수정</a:t>
            </a:r>
          </a:p>
        </p:txBody>
      </p:sp>
      <p:cxnSp>
        <p:nvCxnSpPr>
          <p:cNvPr id="47" name="꺾인 연결선 46"/>
          <p:cNvCxnSpPr>
            <a:endCxn id="44" idx="0"/>
          </p:cNvCxnSpPr>
          <p:nvPr/>
        </p:nvCxnSpPr>
        <p:spPr>
          <a:xfrm rot="16200000" flipH="1">
            <a:off x="7691045" y="2842301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43" idx="0"/>
          </p:cNvCxnSpPr>
          <p:nvPr/>
        </p:nvCxnSpPr>
        <p:spPr>
          <a:xfrm rot="5400000">
            <a:off x="7047843" y="2859852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46" idx="0"/>
          </p:cNvCxnSpPr>
          <p:nvPr/>
        </p:nvCxnSpPr>
        <p:spPr>
          <a:xfrm rot="16200000" flipH="1">
            <a:off x="7469620" y="3063727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endCxn id="45" idx="0"/>
          </p:cNvCxnSpPr>
          <p:nvPr/>
        </p:nvCxnSpPr>
        <p:spPr>
          <a:xfrm rot="5400000">
            <a:off x="7262121" y="3074130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572396" y="2445889"/>
            <a:ext cx="653386" cy="37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리뷰게시판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cxnSp>
        <p:nvCxnSpPr>
          <p:cNvPr id="52" name="직선 연결선 51"/>
          <p:cNvCxnSpPr>
            <a:stCxn id="51" idx="0"/>
          </p:cNvCxnSpPr>
          <p:nvPr/>
        </p:nvCxnSpPr>
        <p:spPr>
          <a:xfrm flipV="1">
            <a:off x="3899089" y="2280685"/>
            <a:ext cx="2656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096090" y="3556223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69817" y="3543542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</a:t>
            </a:r>
            <a:r>
              <a:rPr lang="ko-KR" altLang="en-US" sz="1000" b="1" dirty="0">
                <a:solidFill>
                  <a:schemeClr val="tx1"/>
                </a:solidFill>
              </a:rPr>
              <a:t>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24646" y="3556223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37809" y="3554386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57" name="꺾인 연결선 56"/>
          <p:cNvCxnSpPr>
            <a:endCxn id="54" idx="0"/>
          </p:cNvCxnSpPr>
          <p:nvPr/>
        </p:nvCxnSpPr>
        <p:spPr>
          <a:xfrm rot="16200000" flipH="1">
            <a:off x="3855539" y="2849264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endCxn id="53" idx="0"/>
          </p:cNvCxnSpPr>
          <p:nvPr/>
        </p:nvCxnSpPr>
        <p:spPr>
          <a:xfrm rot="5400000">
            <a:off x="3212337" y="2866815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endCxn id="56" idx="0"/>
          </p:cNvCxnSpPr>
          <p:nvPr/>
        </p:nvCxnSpPr>
        <p:spPr>
          <a:xfrm rot="16200000" flipH="1">
            <a:off x="3634114" y="3070690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55" idx="0"/>
          </p:cNvCxnSpPr>
          <p:nvPr/>
        </p:nvCxnSpPr>
        <p:spPr>
          <a:xfrm rot="5400000">
            <a:off x="3426615" y="3081093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854151" y="2445531"/>
            <a:ext cx="653386" cy="5070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cxnSp>
        <p:nvCxnSpPr>
          <p:cNvPr id="64" name="직선 연결선 63"/>
          <p:cNvCxnSpPr>
            <a:stCxn id="63" idx="0"/>
          </p:cNvCxnSpPr>
          <p:nvPr/>
        </p:nvCxnSpPr>
        <p:spPr>
          <a:xfrm flipV="1">
            <a:off x="2180844" y="2280329"/>
            <a:ext cx="2656" cy="16520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377845" y="3555866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51572" y="3543185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</a:t>
            </a:r>
            <a:r>
              <a:rPr lang="ko-KR" altLang="en-US" sz="1000" b="1" dirty="0">
                <a:solidFill>
                  <a:schemeClr val="tx1"/>
                </a:solidFill>
              </a:rPr>
              <a:t>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06401" y="3555866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19564" y="3554029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69" name="꺾인 연결선 68"/>
          <p:cNvCxnSpPr>
            <a:endCxn id="66" idx="0"/>
          </p:cNvCxnSpPr>
          <p:nvPr/>
        </p:nvCxnSpPr>
        <p:spPr>
          <a:xfrm rot="16200000" flipH="1">
            <a:off x="2137294" y="284890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65" idx="0"/>
          </p:cNvCxnSpPr>
          <p:nvPr/>
        </p:nvCxnSpPr>
        <p:spPr>
          <a:xfrm rot="5400000">
            <a:off x="1494092" y="286645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endCxn id="68" idx="0"/>
          </p:cNvCxnSpPr>
          <p:nvPr/>
        </p:nvCxnSpPr>
        <p:spPr>
          <a:xfrm rot="16200000" flipH="1">
            <a:off x="1915869" y="307033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67" idx="0"/>
          </p:cNvCxnSpPr>
          <p:nvPr/>
        </p:nvCxnSpPr>
        <p:spPr>
          <a:xfrm rot="5400000">
            <a:off x="1708370" y="308073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2103" y="3553154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주문관리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>
            <a:stCxn id="24" idx="2"/>
          </p:cNvCxnSpPr>
          <p:nvPr/>
        </p:nvCxnSpPr>
        <p:spPr>
          <a:xfrm rot="5400000">
            <a:off x="222647" y="2911942"/>
            <a:ext cx="696890" cy="59756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5486169" y="2438926"/>
            <a:ext cx="653386" cy="37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</a:p>
          <a:p>
            <a:pPr algn="ctr"/>
            <a:r>
              <a:rPr lang="ko-KR" altLang="en-US" sz="1000" b="1" dirty="0" smtClean="0"/>
              <a:t>게시판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009863" y="3549260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283590" y="3536579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</a:t>
            </a:r>
            <a:r>
              <a:rPr lang="ko-KR" altLang="en-US" sz="1000" b="1" dirty="0">
                <a:solidFill>
                  <a:schemeClr val="tx1"/>
                </a:solidFill>
              </a:rPr>
              <a:t>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38419" y="3549260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851582" y="3547423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80" name="꺾인 연결선 79"/>
          <p:cNvCxnSpPr>
            <a:endCxn id="77" idx="0"/>
          </p:cNvCxnSpPr>
          <p:nvPr/>
        </p:nvCxnSpPr>
        <p:spPr>
          <a:xfrm rot="16200000" flipH="1">
            <a:off x="5769312" y="2842301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endCxn id="76" idx="0"/>
          </p:cNvCxnSpPr>
          <p:nvPr/>
        </p:nvCxnSpPr>
        <p:spPr>
          <a:xfrm rot="5400000">
            <a:off x="5126110" y="2859852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endCxn id="79" idx="0"/>
          </p:cNvCxnSpPr>
          <p:nvPr/>
        </p:nvCxnSpPr>
        <p:spPr>
          <a:xfrm rot="16200000" flipH="1">
            <a:off x="5547887" y="3063727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endCxn id="78" idx="0"/>
          </p:cNvCxnSpPr>
          <p:nvPr/>
        </p:nvCxnSpPr>
        <p:spPr>
          <a:xfrm rot="5400000">
            <a:off x="5340388" y="3074130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283630" y="4368378"/>
            <a:ext cx="360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85" name="꺾인 연결선 84"/>
          <p:cNvCxnSpPr/>
          <p:nvPr/>
        </p:nvCxnSpPr>
        <p:spPr>
          <a:xfrm rot="5400000">
            <a:off x="6201180" y="4168843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5798951" y="2286269"/>
            <a:ext cx="2656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Gantt Chart</a:t>
            </a:r>
            <a:r>
              <a:rPr lang="ko-KR" altLang="en-US" sz="1800" b="1" dirty="0">
                <a:solidFill>
                  <a:schemeClr val="tx1"/>
                </a:solidFill>
              </a:rPr>
              <a:t>를 이용한 일정관리</a:t>
            </a:r>
            <a:r>
              <a:rPr lang="en-US" altLang="ko-KR" sz="1700" dirty="0" smtClean="0">
                <a:solidFill>
                  <a:schemeClr val="accent6"/>
                </a:solidFill>
              </a:rPr>
              <a:t>| </a:t>
            </a:r>
            <a:r>
              <a:rPr lang="en-US" altLang="ko-KR" sz="1400" dirty="0" smtClean="0">
                <a:solidFill>
                  <a:schemeClr val="accent6"/>
                </a:solidFill>
              </a:rPr>
              <a:t>WBS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dirty="0">
              <a:solidFill>
                <a:srgbClr val="808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3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41151"/>
              </p:ext>
            </p:extLst>
          </p:nvPr>
        </p:nvGraphicFramePr>
        <p:xfrm>
          <a:off x="8066967" y="964395"/>
          <a:ext cx="923198" cy="445770"/>
        </p:xfrm>
        <a:graphic>
          <a:graphicData uri="http://schemas.openxmlformats.org/drawingml/2006/table">
            <a:tbl>
              <a:tblPr/>
              <a:tblGrid>
                <a:gridCol w="4615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1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계획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완료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11703"/>
              </p:ext>
            </p:extLst>
          </p:nvPr>
        </p:nvGraphicFramePr>
        <p:xfrm>
          <a:off x="567076" y="555801"/>
          <a:ext cx="7319651" cy="4320540"/>
        </p:xfrm>
        <a:graphic>
          <a:graphicData uri="http://schemas.openxmlformats.org/drawingml/2006/table">
            <a:tbl>
              <a:tblPr/>
              <a:tblGrid>
                <a:gridCol w="7518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18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72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5533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16002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*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프로젝트 일정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2020/03/10 ~ 2020/03/20 (</a:t>
                      </a:r>
                      <a:r>
                        <a:rPr lang="ko-KR" altLang="en-US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총 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r>
                        <a:rPr lang="ko-KR" altLang="en-US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 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*</a:t>
                      </a:r>
                      <a:r>
                        <a:rPr lang="ko-KR" altLang="en-US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주말 제외 총 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1st week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2nd week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00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세부사항</a:t>
                      </a:r>
                    </a:p>
                  </a:txBody>
                  <a:tcPr marL="84406" marR="84406" marT="34290" marB="3429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0020">
                <a:tc rowSpan="6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주제선정 및 요구사항 분석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00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WBS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및 일정 관리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00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00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UML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설계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및 기능정의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0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설계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(ERD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및 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SQL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작성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600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클래스 설계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60020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헤더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푸터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메인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보기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상세보기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상세보기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상세보기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회원가입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탈퇴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주문내역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정보수정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원글쓰기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원글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답글 쓰기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상품추가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43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장바구니이용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주문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 게시판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원글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답글 쓰기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관리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배송처리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관리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관리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상품등록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수정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공지글 작성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수정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  <a:tr h="1600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통합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테스트 및 수정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2229</Words>
  <Application>Microsoft Office PowerPoint</Application>
  <PresentationFormat>화면 슬라이드 쇼(16:9)</PresentationFormat>
  <Paragraphs>1001</Paragraphs>
  <Slides>28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brightjyp@gmail.com</dc:creator>
  <cp:lastModifiedBy>TJ</cp:lastModifiedBy>
  <cp:revision>167</cp:revision>
  <dcterms:created xsi:type="dcterms:W3CDTF">2020-03-07T04:41:16Z</dcterms:created>
  <dcterms:modified xsi:type="dcterms:W3CDTF">2020-03-24T08:09:08Z</dcterms:modified>
</cp:coreProperties>
</file>