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58F1DE9-7C7E-4945-AD12-50C3CE7E9F9F}" type="datetimeFigureOut">
              <a:rPr lang="fr-FR" smtClean="0"/>
              <a:t>15/10/2014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276520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8F1DE9-7C7E-4945-AD12-50C3CE7E9F9F}" type="datetimeFigureOut">
              <a:rPr lang="fr-FR" smtClean="0"/>
              <a:t>15/10/2014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269429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8F1DE9-7C7E-4945-AD12-50C3CE7E9F9F}" type="datetimeFigureOut">
              <a:rPr lang="fr-FR" smtClean="0"/>
              <a:t>15/10/2014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429182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8F1DE9-7C7E-4945-AD12-50C3CE7E9F9F}" type="datetimeFigureOut">
              <a:rPr lang="fr-FR" smtClean="0"/>
              <a:t>15/10/2014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15411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58F1DE9-7C7E-4945-AD12-50C3CE7E9F9F}" type="datetimeFigureOut">
              <a:rPr lang="fr-FR" smtClean="0"/>
              <a:t>15/10/2014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305112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8F1DE9-7C7E-4945-AD12-50C3CE7E9F9F}" type="datetimeFigureOut">
              <a:rPr lang="fr-FR" smtClean="0"/>
              <a:t>15/10/2014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282137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8F1DE9-7C7E-4945-AD12-50C3CE7E9F9F}" type="datetimeFigureOut">
              <a:rPr lang="fr-FR" smtClean="0"/>
              <a:t>15/10/2014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70666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58F1DE9-7C7E-4945-AD12-50C3CE7E9F9F}" type="datetimeFigureOut">
              <a:rPr lang="fr-FR" smtClean="0"/>
              <a:t>15/10/2014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324597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8F1DE9-7C7E-4945-AD12-50C3CE7E9F9F}" type="datetimeFigureOut">
              <a:rPr lang="fr-FR" smtClean="0"/>
              <a:t>15/10/2014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138054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58F1DE9-7C7E-4945-AD12-50C3CE7E9F9F}" type="datetimeFigureOut">
              <a:rPr lang="fr-FR" smtClean="0"/>
              <a:t>15/10/2014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296218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58F1DE9-7C7E-4945-AD12-50C3CE7E9F9F}" type="datetimeFigureOut">
              <a:rPr lang="fr-FR" smtClean="0"/>
              <a:t>15/10/2014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B66BF3-C8C9-47A7-98BA-2DE5822F7184}" type="slidenum">
              <a:rPr lang="fr-FR" smtClean="0"/>
              <a:t>‹N°›</a:t>
            </a:fld>
            <a:endParaRPr lang="fr-FR"/>
          </a:p>
        </p:txBody>
      </p:sp>
    </p:spTree>
    <p:extLst>
      <p:ext uri="{BB962C8B-B14F-4D97-AF65-F5344CB8AC3E}">
        <p14:creationId xmlns:p14="http://schemas.microsoft.com/office/powerpoint/2010/main" val="164046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F1DE9-7C7E-4945-AD12-50C3CE7E9F9F}" type="datetimeFigureOut">
              <a:rPr lang="fr-FR" smtClean="0"/>
              <a:t>15/10/2014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66BF3-C8C9-47A7-98BA-2DE5822F7184}" type="slidenum">
              <a:rPr lang="fr-FR" smtClean="0"/>
              <a:t>‹N°›</a:t>
            </a:fld>
            <a:endParaRPr lang="fr-FR"/>
          </a:p>
        </p:txBody>
      </p:sp>
    </p:spTree>
    <p:extLst>
      <p:ext uri="{BB962C8B-B14F-4D97-AF65-F5344CB8AC3E}">
        <p14:creationId xmlns:p14="http://schemas.microsoft.com/office/powerpoint/2010/main" val="3726297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goo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amassassin.apache.org/publiccorp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01097" y="1799303"/>
            <a:ext cx="3259393" cy="2862322"/>
          </a:xfrm>
          <a:prstGeom prst="rect">
            <a:avLst/>
          </a:prstGeom>
          <a:noFill/>
        </p:spPr>
        <p:txBody>
          <a:bodyPr wrap="square" rtlCol="0">
            <a:spAutoFit/>
          </a:bodyPr>
          <a:lstStyle/>
          <a:p>
            <a:r>
              <a:rPr lang="fr-FR" sz="3600" dirty="0"/>
              <a:t>Imaginer une boîte email sans service de détection de spam</a:t>
            </a:r>
          </a:p>
        </p:txBody>
      </p:sp>
      <p:sp>
        <p:nvSpPr>
          <p:cNvPr id="3" name="Égal 2"/>
          <p:cNvSpPr/>
          <p:nvPr/>
        </p:nvSpPr>
        <p:spPr>
          <a:xfrm>
            <a:off x="5397909" y="2713704"/>
            <a:ext cx="1165123" cy="73741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289" y="1498805"/>
            <a:ext cx="1838325" cy="2857500"/>
          </a:xfrm>
          <a:prstGeom prst="rect">
            <a:avLst/>
          </a:prstGeom>
        </p:spPr>
      </p:pic>
    </p:spTree>
    <p:extLst>
      <p:ext uri="{BB962C8B-B14F-4D97-AF65-F5344CB8AC3E}">
        <p14:creationId xmlns:p14="http://schemas.microsoft.com/office/powerpoint/2010/main" val="34837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838200" y="566057"/>
                <a:ext cx="10515600" cy="5610906"/>
              </a:xfrm>
            </p:spPr>
            <p:txBody>
              <a:bodyPr>
                <a:normAutofit lnSpcReduction="10000"/>
              </a:bodyPr>
              <a:lstStyle/>
              <a:p>
                <a:pPr marL="0" indent="0">
                  <a:buNone/>
                </a:pPr>
                <a:r>
                  <a:rPr lang="fr-FR" dirty="0" smtClean="0"/>
                  <a:t>En utilisant  cette base de données ,on va construire un modèle mathématique  pour juger .</a:t>
                </a:r>
              </a:p>
              <a:p>
                <a:pPr marL="0" indent="0">
                  <a:buNone/>
                </a:pPr>
                <a:endParaRPr lang="fr-FR" dirty="0"/>
              </a:p>
              <a:p>
                <a:pPr marL="0" indent="0" algn="ctr">
                  <a:buNone/>
                </a:pPr>
                <a:r>
                  <a:rPr lang="fr-FR" dirty="0"/>
                  <a:t>la </a:t>
                </a:r>
                <a:r>
                  <a:rPr lang="fr-FR" b="1" dirty="0"/>
                  <a:t>fonction sigmoïde</a:t>
                </a:r>
                <a:endParaRPr lang="fr-FR" dirty="0" smtClean="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r>
                  <a:rPr lang="fr-FR" sz="1600" dirty="0" smtClean="0"/>
                  <a:t>         Z=</a:t>
                </a:r>
                <a:r>
                  <a:rPr lang="fr-FR" sz="1600" dirty="0"/>
                  <a:t> </a:t>
                </a:r>
                <a14:m>
                  <m:oMath xmlns:m="http://schemas.openxmlformats.org/officeDocument/2006/math">
                    <m:r>
                      <a:rPr lang="fr-FR" sz="1600" i="1">
                        <a:latin typeface="Cambria Math" panose="02040503050406030204" pitchFamily="18" charset="0"/>
                      </a:rPr>
                      <m:t>−</m:t>
                    </m:r>
                    <m:r>
                      <a:rPr lang="fr-FR" sz="1600" i="1">
                        <a:latin typeface="Cambria Math" panose="02040503050406030204" pitchFamily="18" charset="0"/>
                      </a:rPr>
                      <m:t>𝞱</m:t>
                    </m:r>
                    <m:r>
                      <a:rPr lang="fr-FR" sz="1600" i="1" baseline="30000">
                        <a:latin typeface="Cambria Math" panose="02040503050406030204" pitchFamily="18" charset="0"/>
                      </a:rPr>
                      <m:t>𝑇</m:t>
                    </m:r>
                    <m:r>
                      <a:rPr lang="fr-FR" sz="1600" i="1">
                        <a:latin typeface="Cambria Math" panose="02040503050406030204" pitchFamily="18" charset="0"/>
                      </a:rPr>
                      <m:t>𝑋</m:t>
                    </m:r>
                  </m:oMath>
                </a14:m>
                <a:r>
                  <a:rPr lang="fr-FR" sz="1600" dirty="0" smtClean="0"/>
                  <a:t>                                                                   Vecteur des coefficients  qu’on va                          notre email vecteur </a:t>
                </a:r>
              </a:p>
              <a:p>
                <a:pPr marL="0" indent="0" algn="ctr">
                  <a:buNone/>
                </a:pPr>
                <a:r>
                  <a:rPr lang="fr-FR" sz="1600" dirty="0" smtClean="0"/>
                  <a:t>apprendre à partir de la base de données </a:t>
                </a:r>
              </a:p>
              <a:p>
                <a:pPr marL="0" indent="0">
                  <a:buNone/>
                </a:pPr>
                <a:r>
                  <a:rPr lang="fr-FR" sz="1600" dirty="0" smtClean="0"/>
                  <a:t>H</a:t>
                </a:r>
                <a:r>
                  <a:rPr lang="el-GR" sz="1600" dirty="0" smtClean="0"/>
                  <a:t>θ</a:t>
                </a:r>
                <a:r>
                  <a:rPr lang="fr-FR" sz="1600" dirty="0" smtClean="0"/>
                  <a:t>(X)&gt;0,5     =&gt;y=1 donc non spam</a:t>
                </a:r>
              </a:p>
              <a:p>
                <a:pPr marL="0" indent="0">
                  <a:buNone/>
                </a:pPr>
                <a:r>
                  <a:rPr lang="fr-FR" sz="1600" dirty="0"/>
                  <a:t>H</a:t>
                </a:r>
                <a:r>
                  <a:rPr lang="el-GR" sz="1600" dirty="0"/>
                  <a:t>θ</a:t>
                </a:r>
                <a:r>
                  <a:rPr lang="fr-FR" sz="1600" dirty="0" smtClean="0"/>
                  <a:t>(X)&lt;0,5     </a:t>
                </a:r>
                <a:r>
                  <a:rPr lang="fr-FR" sz="1600" dirty="0"/>
                  <a:t>=&gt;</a:t>
                </a:r>
                <a:r>
                  <a:rPr lang="fr-FR" sz="1600" dirty="0" smtClean="0"/>
                  <a:t>y=0  donc  </a:t>
                </a:r>
                <a:r>
                  <a:rPr lang="fr-FR" sz="1600" dirty="0"/>
                  <a:t>spam</a:t>
                </a:r>
              </a:p>
              <a:p>
                <a:pPr marL="0" indent="0">
                  <a:buNone/>
                </a:pPr>
                <a:endParaRPr lang="fr-FR" sz="16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838200" y="566057"/>
                <a:ext cx="10515600" cy="5610906"/>
              </a:xfrm>
              <a:blipFill rotWithShape="0">
                <a:blip r:embed="rId2"/>
                <a:stretch>
                  <a:fillRect l="-1217" t="-2500"/>
                </a:stretch>
              </a:blipFill>
            </p:spPr>
            <p:txBody>
              <a:bodyPr/>
              <a:lstStyle/>
              <a:p>
                <a:r>
                  <a:rPr lang="fr-FR">
                    <a:noFill/>
                  </a:rPr>
                  <a:t> </a:t>
                </a:r>
              </a:p>
            </p:txBody>
          </p:sp>
        </mc:Fallback>
      </mc:AlternateContent>
      <p:pic>
        <p:nvPicPr>
          <p:cNvPr id="4" name="Image 3"/>
          <p:cNvPicPr>
            <a:picLocks noChangeAspect="1"/>
          </p:cNvPicPr>
          <p:nvPr/>
        </p:nvPicPr>
        <p:blipFill>
          <a:blip r:embed="rId3"/>
          <a:stretch>
            <a:fillRect/>
          </a:stretch>
        </p:blipFill>
        <p:spPr>
          <a:xfrm>
            <a:off x="3995149" y="2576811"/>
            <a:ext cx="3809255" cy="1240446"/>
          </a:xfrm>
          <a:prstGeom prst="rect">
            <a:avLst/>
          </a:prstGeom>
        </p:spPr>
      </p:pic>
      <p:cxnSp>
        <p:nvCxnSpPr>
          <p:cNvPr id="6" name="Connecteur droit avec flèche 5"/>
          <p:cNvCxnSpPr/>
          <p:nvPr/>
        </p:nvCxnSpPr>
        <p:spPr>
          <a:xfrm>
            <a:off x="7634514" y="3526971"/>
            <a:ext cx="1263651" cy="1074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H="1">
            <a:off x="5899776" y="3526971"/>
            <a:ext cx="1299311" cy="1074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a:blip r:embed="rId4"/>
          <a:stretch>
            <a:fillRect/>
          </a:stretch>
        </p:blipFill>
        <p:spPr>
          <a:xfrm>
            <a:off x="8172338" y="1697801"/>
            <a:ext cx="3616889" cy="1829170"/>
          </a:xfrm>
          <a:prstGeom prst="rect">
            <a:avLst/>
          </a:prstGeom>
        </p:spPr>
      </p:pic>
      <mc:AlternateContent xmlns:mc="http://schemas.openxmlformats.org/markup-compatibility/2006">
        <mc:Choice xmlns:a14="http://schemas.microsoft.com/office/drawing/2010/main" Requires="a14">
          <p:sp>
            <p:nvSpPr>
              <p:cNvPr id="2" name="ZoneTexte 1"/>
              <p:cNvSpPr txBox="1"/>
              <p:nvPr/>
            </p:nvSpPr>
            <p:spPr>
              <a:xfrm>
                <a:off x="833871" y="3589149"/>
                <a:ext cx="2610270" cy="785280"/>
              </a:xfrm>
              <a:prstGeom prst="rect">
                <a:avLst/>
              </a:prstGeom>
              <a:noFill/>
            </p:spPr>
            <p:txBody>
              <a:bodyPr wrap="square" lIns="0" tIns="0" rIns="0" bIns="0" rtlCol="0">
                <a:spAutoFit/>
              </a:bodyPr>
              <a:lstStyle/>
              <a:p>
                <a:r>
                  <a:rPr lang="fr-FR" sz="3600" dirty="0"/>
                  <a:t>g</a:t>
                </a:r>
                <a:r>
                  <a:rPr lang="fr-FR" sz="3600" dirty="0" smtClean="0"/>
                  <a:t>(z)</a:t>
                </a:r>
                <a14:m>
                  <m:oMath xmlns:m="http://schemas.openxmlformats.org/officeDocument/2006/math">
                    <m:r>
                      <a:rPr lang="fr-FR" sz="3600" i="1" smtClean="0">
                        <a:latin typeface="Cambria Math" panose="02040503050406030204" pitchFamily="18" charset="0"/>
                      </a:rPr>
                      <m:t>=</m:t>
                    </m:r>
                    <m:f>
                      <m:fPr>
                        <m:ctrlPr>
                          <a:rPr lang="fr-FR" sz="3600" i="1" smtClean="0">
                            <a:latin typeface="Cambria Math" panose="02040503050406030204" pitchFamily="18" charset="0"/>
                          </a:rPr>
                        </m:ctrlPr>
                      </m:fPr>
                      <m:num>
                        <m:r>
                          <a:rPr lang="fr-FR" sz="3600" b="0" i="1" smtClean="0">
                            <a:latin typeface="Cambria Math" panose="02040503050406030204" pitchFamily="18" charset="0"/>
                          </a:rPr>
                          <m:t>1</m:t>
                        </m:r>
                      </m:num>
                      <m:den>
                        <m:r>
                          <a:rPr lang="fr-FR" sz="3600" b="0" i="1" smtClean="0">
                            <a:latin typeface="Cambria Math" panose="02040503050406030204" pitchFamily="18" charset="0"/>
                          </a:rPr>
                          <m:t>1+</m:t>
                        </m:r>
                        <m:sSup>
                          <m:sSupPr>
                            <m:ctrlPr>
                              <a:rPr lang="fr-FR" sz="3600" b="0" i="1" smtClean="0">
                                <a:latin typeface="Cambria Math" panose="02040503050406030204" pitchFamily="18" charset="0"/>
                              </a:rPr>
                            </m:ctrlPr>
                          </m:sSupPr>
                          <m:e>
                            <m:r>
                              <a:rPr lang="fr-FR" sz="3600" b="0" i="1" smtClean="0">
                                <a:latin typeface="Cambria Math" panose="02040503050406030204" pitchFamily="18" charset="0"/>
                              </a:rPr>
                              <m:t>𝑒</m:t>
                            </m:r>
                          </m:e>
                          <m:sup>
                            <m:r>
                              <a:rPr lang="fr-FR" sz="3600" b="0" i="1" smtClean="0">
                                <a:latin typeface="Cambria Math" panose="02040503050406030204" pitchFamily="18" charset="0"/>
                              </a:rPr>
                              <m:t>𝑍</m:t>
                            </m:r>
                          </m:sup>
                        </m:sSup>
                      </m:den>
                    </m:f>
                  </m:oMath>
                </a14:m>
                <a:endParaRPr lang="fr-FR" sz="3600" dirty="0"/>
              </a:p>
            </p:txBody>
          </p:sp>
        </mc:Choice>
        <mc:Fallback>
          <p:sp>
            <p:nvSpPr>
              <p:cNvPr id="2" name="ZoneTexte 1"/>
              <p:cNvSpPr txBox="1">
                <a:spLocks noRot="1" noChangeAspect="1" noMove="1" noResize="1" noEditPoints="1" noAdjustHandles="1" noChangeArrowheads="1" noChangeShapeType="1" noTextEdit="1"/>
              </p:cNvSpPr>
              <p:nvPr/>
            </p:nvSpPr>
            <p:spPr>
              <a:xfrm>
                <a:off x="833871" y="3589149"/>
                <a:ext cx="2610270" cy="785280"/>
              </a:xfrm>
              <a:prstGeom prst="rect">
                <a:avLst/>
              </a:prstGeom>
              <a:blipFill rotWithShape="0">
                <a:blip r:embed="rId5"/>
                <a:stretch>
                  <a:fillRect l="-10748" t="-3101" b="-19380"/>
                </a:stretch>
              </a:blipFill>
            </p:spPr>
            <p:txBody>
              <a:bodyPr/>
              <a:lstStyle/>
              <a:p>
                <a:r>
                  <a:rPr lang="fr-FR">
                    <a:noFill/>
                  </a:rPr>
                  <a:t> </a:t>
                </a:r>
              </a:p>
            </p:txBody>
          </p:sp>
        </mc:Fallback>
      </mc:AlternateContent>
    </p:spTree>
    <p:extLst>
      <p:ext uri="{BB962C8B-B14F-4D97-AF65-F5344CB8AC3E}">
        <p14:creationId xmlns:p14="http://schemas.microsoft.com/office/powerpoint/2010/main" val="1043729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0143" y="2484211"/>
            <a:ext cx="10515600" cy="1325563"/>
          </a:xfrm>
        </p:spPr>
        <p:txBody>
          <a:bodyPr/>
          <a:lstStyle/>
          <a:p>
            <a:pPr algn="ctr"/>
            <a:r>
              <a:rPr lang="fr-FR" dirty="0" smtClean="0"/>
              <a:t>Comment trouver le valeurs de </a:t>
            </a:r>
            <a:r>
              <a:rPr lang="el-GR" dirty="0" smtClean="0"/>
              <a:t>θ</a:t>
            </a:r>
            <a:r>
              <a:rPr lang="fr-FR" dirty="0" smtClean="0"/>
              <a:t>? </a:t>
            </a:r>
            <a:endParaRPr lang="fr-FR" dirty="0"/>
          </a:p>
        </p:txBody>
      </p:sp>
    </p:spTree>
    <p:extLst>
      <p:ext uri="{BB962C8B-B14F-4D97-AF65-F5344CB8AC3E}">
        <p14:creationId xmlns:p14="http://schemas.microsoft.com/office/powerpoint/2010/main" val="208814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96686"/>
            <a:ext cx="10515600" cy="5480277"/>
          </a:xfrm>
        </p:spPr>
        <p:txBody>
          <a:bodyPr/>
          <a:lstStyle/>
          <a:p>
            <a:pPr marL="0" indent="0" algn="ctr">
              <a:buNone/>
            </a:pPr>
            <a:r>
              <a:rPr lang="fr-FR" dirty="0" smtClean="0"/>
              <a:t>On va chercher les valeurs de </a:t>
            </a:r>
            <a:r>
              <a:rPr lang="el-GR" dirty="0"/>
              <a:t>θ</a:t>
            </a:r>
            <a:r>
              <a:rPr lang="fr-FR" dirty="0" smtClean="0"/>
              <a:t> qui minimise la fonction de coût .</a:t>
            </a:r>
          </a:p>
          <a:p>
            <a:pPr marL="0" indent="0" algn="ctr">
              <a:buNone/>
            </a:pPr>
            <a:endParaRPr lang="fr-FR" dirty="0"/>
          </a:p>
          <a:p>
            <a:pPr marL="0" indent="0" algn="ctr">
              <a:buNone/>
            </a:pPr>
            <a:endParaRPr lang="fr-FR" dirty="0"/>
          </a:p>
        </p:txBody>
      </p:sp>
      <p:pic>
        <p:nvPicPr>
          <p:cNvPr id="4" name="Image 3"/>
          <p:cNvPicPr>
            <a:picLocks noChangeAspect="1"/>
          </p:cNvPicPr>
          <p:nvPr/>
        </p:nvPicPr>
        <p:blipFill>
          <a:blip r:embed="rId2"/>
          <a:stretch>
            <a:fillRect/>
          </a:stretch>
        </p:blipFill>
        <p:spPr>
          <a:xfrm>
            <a:off x="1400407" y="2962734"/>
            <a:ext cx="10188651" cy="1014906"/>
          </a:xfrm>
          <a:prstGeom prst="rect">
            <a:avLst/>
          </a:prstGeom>
        </p:spPr>
      </p:pic>
    </p:spTree>
    <p:extLst>
      <p:ext uri="{BB962C8B-B14F-4D97-AF65-F5344CB8AC3E}">
        <p14:creationId xmlns:p14="http://schemas.microsoft.com/office/powerpoint/2010/main" val="1039284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11369"/>
            <a:ext cx="10515600" cy="5365594"/>
          </a:xfrm>
        </p:spPr>
        <p:txBody>
          <a:bodyPr>
            <a:normAutofit fontScale="47500" lnSpcReduction="20000"/>
          </a:bodyPr>
          <a:lstStyle/>
          <a:p>
            <a:r>
              <a:rPr lang="fr-FR" sz="3400" dirty="0"/>
              <a:t>Les algorithmes d'apprentissage peuvent se catégoriser selon le mode d'apprentissage qu'ils emploient :</a:t>
            </a:r>
          </a:p>
          <a:p>
            <a:endParaRPr lang="fr-FR" dirty="0"/>
          </a:p>
          <a:p>
            <a:r>
              <a:rPr lang="fr-FR" sz="6400" dirty="0">
                <a:solidFill>
                  <a:schemeClr val="accent1">
                    <a:lumMod val="75000"/>
                  </a:schemeClr>
                </a:solidFill>
              </a:rPr>
              <a:t>L'apprentissage supervisé  </a:t>
            </a:r>
            <a:r>
              <a:rPr lang="fr-FR" dirty="0"/>
              <a:t>: </a:t>
            </a:r>
            <a:r>
              <a:rPr lang="fr-FR" dirty="0" smtClean="0"/>
              <a:t>Ex </a:t>
            </a:r>
            <a:r>
              <a:rPr lang="fr-FR" dirty="0"/>
              <a:t>: L'analyse discriminante linéaire ou les SVM en sont des exemples typiques. Autre exemple : en fonction de points communs détectés avec les symptômes d'autres patients connus (les exemples), le système peut catégoriser de nouveaux patients au vu de leurs analyses médicales en risque estimé (probabilité) de développer telle ou telle maladie.</a:t>
            </a:r>
          </a:p>
          <a:p>
            <a:r>
              <a:rPr lang="fr-FR" sz="6000" dirty="0">
                <a:solidFill>
                  <a:schemeClr val="accent1">
                    <a:lumMod val="75000"/>
                  </a:schemeClr>
                </a:solidFill>
              </a:rPr>
              <a:t>L'apprentissage non supervisé (ou classification automatique). </a:t>
            </a:r>
            <a:r>
              <a:rPr lang="fr-FR" dirty="0" smtClean="0"/>
              <a:t>Ex </a:t>
            </a:r>
            <a:r>
              <a:rPr lang="fr-FR" dirty="0"/>
              <a:t>: Pour un épidémiologiste qui voudrait dans un ensemble assez large de victimes de cancer du foie tenter de faire émerger des hypothèses explicatives, l'ordinateur pourrait différencier différents groupes, que l'épidémiologiste chercherait ensuite à associer à divers facteurs explicatifs, origines géographique, génétique, habitudes ou pratiques de consommation, expositions à divers agents potentiellement ou effectivement toxiques (métaux lourds, toxines telle que l'aflatoxine, etc.).</a:t>
            </a:r>
          </a:p>
          <a:p>
            <a:r>
              <a:rPr lang="fr-FR" sz="4000" dirty="0">
                <a:solidFill>
                  <a:schemeClr val="accent1">
                    <a:lumMod val="75000"/>
                  </a:schemeClr>
                </a:solidFill>
              </a:rPr>
              <a:t>L'apprentissage semi-supervisé </a:t>
            </a:r>
            <a:r>
              <a:rPr lang="fr-FR" sz="3800" dirty="0"/>
              <a:t>. </a:t>
            </a:r>
            <a:r>
              <a:rPr lang="fr-FR" dirty="0"/>
              <a:t>Effectué de manière probabiliste ou non, il vise à faire apparaître la distribution sous-jacente des exemples dans leur espace de description. Il est mis en œuvre quand des données (ou « étiquettes ») manquent… Le modèle doit utiliser des exemples non étiquetés pouvant néanmoins renseigner.</a:t>
            </a:r>
          </a:p>
          <a:p>
            <a:r>
              <a:rPr lang="fr-FR" dirty="0"/>
              <a:t>Ex : En médecine, il peut constituer une aide au diagnostic ou au choix des moyens les moins onéreux de tests de diagnostic.</a:t>
            </a:r>
          </a:p>
          <a:p>
            <a:r>
              <a:rPr lang="fr-FR" sz="4500" dirty="0">
                <a:solidFill>
                  <a:schemeClr val="accent1">
                    <a:lumMod val="75000"/>
                  </a:schemeClr>
                </a:solidFill>
              </a:rPr>
              <a:t>L'apprentissage partiellement supervisé </a:t>
            </a:r>
            <a:r>
              <a:rPr lang="fr-FR" dirty="0"/>
              <a:t>(probabiliste ou non), quand l'étiquetage des données est partiel1. C'est le cas quand un modèle énonce qu'une donnée n'appartient pas à une classe A, mais peut-être à une classe B ou C (A, B et C étant 3 maladies par exemple évoquées dans le cadre d'un diagnostic différentiel).</a:t>
            </a:r>
          </a:p>
          <a:p>
            <a:r>
              <a:rPr lang="fr-FR" sz="4200" dirty="0">
                <a:solidFill>
                  <a:schemeClr val="accent1">
                    <a:lumMod val="75000"/>
                  </a:schemeClr>
                </a:solidFill>
              </a:rPr>
              <a:t>L'apprentissage par renforcement 2 </a:t>
            </a:r>
            <a:r>
              <a:rPr lang="fr-FR" dirty="0"/>
              <a:t>: l'algorithme apprend un comportement étant donné une observation. L'action de l'algorithme sur l'environnement produit une valeur de retour qui guide l'algorithme d'apprentissage.</a:t>
            </a:r>
          </a:p>
          <a:p>
            <a:r>
              <a:rPr lang="fr-FR" dirty="0"/>
              <a:t>Ex : L'algorithme de Q-learning3 est un exemple classique.</a:t>
            </a:r>
          </a:p>
        </p:txBody>
      </p:sp>
    </p:spTree>
    <p:extLst>
      <p:ext uri="{BB962C8B-B14F-4D97-AF65-F5344CB8AC3E}">
        <p14:creationId xmlns:p14="http://schemas.microsoft.com/office/powerpoint/2010/main" val="2574084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Alors comment faire pour détecter les </a:t>
            </a:r>
            <a:r>
              <a:rPr lang="fr-FR" dirty="0" err="1" smtClean="0"/>
              <a:t>spams</a:t>
            </a:r>
            <a:r>
              <a:rPr lang="fr-FR" dirty="0" smtClean="0"/>
              <a:t> ?</a:t>
            </a:r>
            <a:endParaRPr lang="fr-FR" dirty="0"/>
          </a:p>
        </p:txBody>
      </p:sp>
    </p:spTree>
    <p:extLst>
      <p:ext uri="{BB962C8B-B14F-4D97-AF65-F5344CB8AC3E}">
        <p14:creationId xmlns:p14="http://schemas.microsoft.com/office/powerpoint/2010/main" val="358260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Solution machine </a:t>
            </a:r>
            <a:r>
              <a:rPr lang="fr-FR" dirty="0" err="1" smtClean="0"/>
              <a:t>learning</a:t>
            </a:r>
            <a:endParaRPr lang="fr-FR" dirty="0"/>
          </a:p>
        </p:txBody>
      </p:sp>
      <p:sp>
        <p:nvSpPr>
          <p:cNvPr id="5" name="Sous-titre 4"/>
          <p:cNvSpPr>
            <a:spLocks noGrp="1"/>
          </p:cNvSpPr>
          <p:nvPr>
            <p:ph type="subTitle" idx="1"/>
          </p:nvPr>
        </p:nvSpPr>
        <p:spPr/>
        <p:txBody>
          <a:bodyPr/>
          <a:lstStyle/>
          <a:p>
            <a:r>
              <a:rPr lang="fr-FR" dirty="0" smtClean="0"/>
              <a:t>Mais comment ?</a:t>
            </a:r>
            <a:endParaRPr lang="fr-FR" dirty="0"/>
          </a:p>
        </p:txBody>
      </p:sp>
    </p:spTree>
    <p:extLst>
      <p:ext uri="{BB962C8B-B14F-4D97-AF65-F5344CB8AC3E}">
        <p14:creationId xmlns:p14="http://schemas.microsoft.com/office/powerpoint/2010/main" val="420718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chaque email on fait un ensemble de prétraitements .</a:t>
            </a:r>
            <a:endParaRPr lang="fr-FR" dirty="0"/>
          </a:p>
        </p:txBody>
      </p:sp>
      <p:sp>
        <p:nvSpPr>
          <p:cNvPr id="3" name="Espace réservé du contenu 2"/>
          <p:cNvSpPr>
            <a:spLocks noGrp="1"/>
          </p:cNvSpPr>
          <p:nvPr>
            <p:ph idx="1"/>
          </p:nvPr>
        </p:nvSpPr>
        <p:spPr/>
        <p:txBody>
          <a:bodyPr/>
          <a:lstStyle/>
          <a:p>
            <a:r>
              <a:rPr lang="fr-FR" dirty="0" smtClean="0"/>
              <a:t>Convertir l’email en minuscule .</a:t>
            </a:r>
          </a:p>
          <a:p>
            <a:r>
              <a:rPr lang="fr-FR" dirty="0" smtClean="0"/>
              <a:t>Eliminer les balises HTML.</a:t>
            </a:r>
          </a:p>
          <a:p>
            <a:r>
              <a:rPr lang="fr-FR" dirty="0" smtClean="0"/>
              <a:t>Normaliser les </a:t>
            </a:r>
            <a:r>
              <a:rPr lang="fr-FR" dirty="0" err="1" smtClean="0"/>
              <a:t>URLs</a:t>
            </a:r>
            <a:r>
              <a:rPr lang="fr-FR" dirty="0" smtClean="0"/>
              <a:t> ,</a:t>
            </a:r>
          </a:p>
          <a:p>
            <a:pPr marL="0" indent="0">
              <a:buNone/>
            </a:pPr>
            <a:r>
              <a:rPr lang="fr-FR" dirty="0" smtClean="0"/>
              <a:t>Exemple:</a:t>
            </a:r>
          </a:p>
          <a:p>
            <a:pPr marL="0" indent="0">
              <a:buNone/>
            </a:pPr>
            <a:r>
              <a:rPr lang="fr-FR" dirty="0" smtClean="0">
                <a:hlinkClick r:id="rId2"/>
              </a:rPr>
              <a:t>http://google.com</a:t>
            </a:r>
            <a:r>
              <a:rPr lang="fr-FR" dirty="0" smtClean="0"/>
              <a:t> va devenir « </a:t>
            </a:r>
            <a:r>
              <a:rPr lang="fr-FR" dirty="0" err="1" smtClean="0"/>
              <a:t>httpaddr</a:t>
            </a:r>
            <a:r>
              <a:rPr lang="fr-FR" dirty="0" smtClean="0"/>
              <a:t> »</a:t>
            </a:r>
          </a:p>
          <a:p>
            <a:r>
              <a:rPr lang="fr-FR" dirty="0" smtClean="0"/>
              <a:t>Normaliser les adresses email.</a:t>
            </a:r>
          </a:p>
          <a:p>
            <a:pPr marL="0" indent="0">
              <a:buNone/>
            </a:pPr>
            <a:r>
              <a:rPr lang="fr-FR" dirty="0" smtClean="0"/>
              <a:t>Exemple:</a:t>
            </a:r>
          </a:p>
          <a:p>
            <a:pPr marL="0" indent="0">
              <a:buNone/>
            </a:pPr>
            <a:r>
              <a:rPr lang="fr-FR" dirty="0" err="1" smtClean="0"/>
              <a:t>exemple@exemple,com</a:t>
            </a:r>
            <a:r>
              <a:rPr lang="fr-FR" dirty="0" smtClean="0"/>
              <a:t> va devenir  «  </a:t>
            </a:r>
            <a:r>
              <a:rPr lang="fr-FR" dirty="0" err="1" smtClean="0"/>
              <a:t>emailaddr</a:t>
            </a:r>
            <a:r>
              <a:rPr lang="fr-FR" dirty="0" smtClean="0"/>
              <a:t>»</a:t>
            </a:r>
            <a:endParaRPr lang="fr-FR" dirty="0"/>
          </a:p>
        </p:txBody>
      </p:sp>
    </p:spTree>
    <p:extLst>
      <p:ext uri="{BB962C8B-B14F-4D97-AF65-F5344CB8AC3E}">
        <p14:creationId xmlns:p14="http://schemas.microsoft.com/office/powerpoint/2010/main" val="42336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2729" y="631005"/>
            <a:ext cx="10515600" cy="4351338"/>
          </a:xfrm>
        </p:spPr>
        <p:txBody>
          <a:bodyPr>
            <a:normAutofit fontScale="77500" lnSpcReduction="20000"/>
          </a:bodyPr>
          <a:lstStyle/>
          <a:p>
            <a:r>
              <a:rPr lang="fr-FR" dirty="0" smtClean="0"/>
              <a:t>Normaliser les nombres .</a:t>
            </a:r>
          </a:p>
          <a:p>
            <a:pPr marL="0" indent="0">
              <a:buNone/>
            </a:pPr>
            <a:r>
              <a:rPr lang="fr-FR" dirty="0" smtClean="0"/>
              <a:t>Exemple:</a:t>
            </a:r>
          </a:p>
          <a:p>
            <a:pPr marL="0" indent="0">
              <a:buNone/>
            </a:pPr>
            <a:r>
              <a:rPr lang="fr-FR" dirty="0" smtClean="0"/>
              <a:t>30 va devenir «  </a:t>
            </a:r>
            <a:r>
              <a:rPr lang="fr-FR" dirty="0" err="1" smtClean="0"/>
              <a:t>number</a:t>
            </a:r>
            <a:r>
              <a:rPr lang="fr-FR" dirty="0" smtClean="0"/>
              <a:t> »</a:t>
            </a:r>
          </a:p>
          <a:p>
            <a:r>
              <a:rPr lang="fr-FR" dirty="0"/>
              <a:t>la </a:t>
            </a:r>
            <a:r>
              <a:rPr lang="fr-FR" b="1" dirty="0" err="1"/>
              <a:t>racinisation</a:t>
            </a:r>
            <a:r>
              <a:rPr lang="fr-FR" dirty="0"/>
              <a:t> ou </a:t>
            </a:r>
            <a:r>
              <a:rPr lang="fr-FR" b="1" dirty="0" err="1" smtClean="0"/>
              <a:t>désuffixation</a:t>
            </a:r>
            <a:r>
              <a:rPr lang="fr-FR" b="1" dirty="0" smtClean="0"/>
              <a:t>(</a:t>
            </a:r>
            <a:r>
              <a:rPr lang="fr-FR" b="1" dirty="0" err="1" smtClean="0"/>
              <a:t>word</a:t>
            </a:r>
            <a:r>
              <a:rPr lang="fr-FR" b="1" dirty="0" smtClean="0"/>
              <a:t> </a:t>
            </a:r>
            <a:r>
              <a:rPr lang="fr-FR" b="1" dirty="0" err="1" smtClean="0"/>
              <a:t>stemming</a:t>
            </a:r>
            <a:r>
              <a:rPr lang="fr-FR" b="1" dirty="0" smtClean="0"/>
              <a:t>).</a:t>
            </a:r>
          </a:p>
          <a:p>
            <a:pPr marL="0" indent="0">
              <a:buNone/>
            </a:pPr>
            <a:r>
              <a:rPr lang="fr-FR" b="1" dirty="0" smtClean="0"/>
              <a:t>Exemple:</a:t>
            </a:r>
          </a:p>
          <a:p>
            <a:pPr marL="0" indent="0">
              <a:buNone/>
            </a:pPr>
            <a:r>
              <a:rPr lang="fr-FR" b="1" dirty="0" smtClean="0"/>
              <a:t>Discount ,</a:t>
            </a:r>
            <a:r>
              <a:rPr lang="fr-FR" b="1" dirty="0" err="1" smtClean="0"/>
              <a:t>discounts,discounted</a:t>
            </a:r>
            <a:r>
              <a:rPr lang="fr-FR" b="1" dirty="0" smtClean="0"/>
              <a:t> et </a:t>
            </a:r>
            <a:r>
              <a:rPr lang="fr-FR" b="1" dirty="0" err="1" smtClean="0"/>
              <a:t>discounting</a:t>
            </a:r>
            <a:r>
              <a:rPr lang="fr-FR" b="1" dirty="0" smtClean="0"/>
              <a:t> vont </a:t>
            </a:r>
            <a:r>
              <a:rPr lang="fr-FR" b="1" dirty="0" err="1" smtClean="0"/>
              <a:t>etre</a:t>
            </a:r>
            <a:r>
              <a:rPr lang="fr-FR" b="1" dirty="0" smtClean="0"/>
              <a:t> remplacer par « discount ».</a:t>
            </a:r>
          </a:p>
          <a:p>
            <a:r>
              <a:rPr lang="fr-FR" b="1" dirty="0" smtClean="0"/>
              <a:t>Enlever les non mots .</a:t>
            </a:r>
          </a:p>
          <a:p>
            <a:endParaRPr lang="fr-FR" b="1" dirty="0"/>
          </a:p>
          <a:p>
            <a:pPr marL="0" indent="0">
              <a:buNone/>
            </a:pPr>
            <a:r>
              <a:rPr lang="fr-FR" sz="5200" b="1" dirty="0" smtClean="0">
                <a:solidFill>
                  <a:schemeClr val="tx2">
                    <a:lumMod val="50000"/>
                  </a:schemeClr>
                </a:solidFill>
              </a:rPr>
              <a:t>Maintenant  on a un email normalisé ,on va procéder à extraire les mots indicateurs d’un spam.</a:t>
            </a:r>
            <a:endParaRPr lang="fr-FR" sz="5200" dirty="0" smtClean="0">
              <a:solidFill>
                <a:schemeClr val="tx2">
                  <a:lumMod val="50000"/>
                </a:schemeClr>
              </a:solidFill>
            </a:endParaRPr>
          </a:p>
        </p:txBody>
      </p:sp>
    </p:spTree>
    <p:extLst>
      <p:ext uri="{BB962C8B-B14F-4D97-AF65-F5344CB8AC3E}">
        <p14:creationId xmlns:p14="http://schemas.microsoft.com/office/powerpoint/2010/main" val="188611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2226" y="2842854"/>
            <a:ext cx="10515600" cy="1325563"/>
          </a:xfrm>
        </p:spPr>
        <p:txBody>
          <a:bodyPr>
            <a:normAutofit/>
          </a:bodyPr>
          <a:lstStyle/>
          <a:p>
            <a:pPr algn="ctr"/>
            <a:r>
              <a:rPr lang="fr-FR" sz="5400" dirty="0" smtClean="0"/>
              <a:t>Où les trouver ?</a:t>
            </a:r>
            <a:endParaRPr lang="fr-FR" sz="5400" dirty="0"/>
          </a:p>
        </p:txBody>
      </p:sp>
    </p:spTree>
    <p:extLst>
      <p:ext uri="{BB962C8B-B14F-4D97-AF65-F5344CB8AC3E}">
        <p14:creationId xmlns:p14="http://schemas.microsoft.com/office/powerpoint/2010/main" val="348728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42452"/>
            <a:ext cx="10515600" cy="5734511"/>
          </a:xfrm>
        </p:spPr>
        <p:txBody>
          <a:bodyPr/>
          <a:lstStyle/>
          <a:p>
            <a:pPr marL="0" indent="0">
              <a:buNone/>
            </a:pPr>
            <a:r>
              <a:rPr lang="fr-FR" dirty="0" smtClean="0"/>
              <a:t>J’ ai une liste de 1899 mots .qui se répète dans plus de 100 fois dans une collection de spam.</a:t>
            </a:r>
          </a:p>
          <a:p>
            <a:pPr marL="0" indent="0">
              <a:buNone/>
            </a:pPr>
            <a:endParaRPr lang="fr-FR" dirty="0"/>
          </a:p>
          <a:p>
            <a:pPr marL="0" indent="0">
              <a:buNone/>
            </a:pPr>
            <a:r>
              <a:rPr lang="fr-FR" sz="4400" dirty="0" smtClean="0">
                <a:solidFill>
                  <a:srgbClr val="002060"/>
                </a:solidFill>
              </a:rPr>
              <a:t>Formalisation mathématique :</a:t>
            </a:r>
          </a:p>
          <a:p>
            <a:pPr marL="0" indent="0">
              <a:buNone/>
            </a:pPr>
            <a:endParaRPr lang="fr-FR" sz="4400" dirty="0" smtClean="0">
              <a:solidFill>
                <a:srgbClr val="002060"/>
              </a:solidFill>
            </a:endParaRPr>
          </a:p>
          <a:p>
            <a:pPr marL="0" indent="0">
              <a:buNone/>
            </a:pPr>
            <a:r>
              <a:rPr lang="fr-FR" dirty="0" smtClean="0"/>
              <a:t>               [mot1 mot2 ………………………………………mot1898 mot1899]</a:t>
            </a:r>
          </a:p>
          <a:p>
            <a:pPr marL="0" indent="0">
              <a:buNone/>
            </a:pPr>
            <a:r>
              <a:rPr lang="fr-FR" dirty="0" smtClean="0"/>
              <a:t>Vecteur [1            0                                                        1                   0    ]</a:t>
            </a:r>
            <a:endParaRPr lang="fr-FR" dirty="0"/>
          </a:p>
        </p:txBody>
      </p:sp>
    </p:spTree>
    <p:extLst>
      <p:ext uri="{BB962C8B-B14F-4D97-AF65-F5344CB8AC3E}">
        <p14:creationId xmlns:p14="http://schemas.microsoft.com/office/powerpoint/2010/main" val="371640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7697" y="2695370"/>
            <a:ext cx="10515600" cy="1325563"/>
          </a:xfrm>
        </p:spPr>
        <p:txBody>
          <a:bodyPr/>
          <a:lstStyle/>
          <a:p>
            <a:r>
              <a:rPr lang="fr-FR" dirty="0" smtClean="0"/>
              <a:t>On a un vecteur des mots indicateur d’un spam ,mais comment juger ?</a:t>
            </a:r>
            <a:endParaRPr lang="fr-FR" dirty="0"/>
          </a:p>
        </p:txBody>
      </p:sp>
    </p:spTree>
    <p:extLst>
      <p:ext uri="{BB962C8B-B14F-4D97-AF65-F5344CB8AC3E}">
        <p14:creationId xmlns:p14="http://schemas.microsoft.com/office/powerpoint/2010/main" val="233799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86697"/>
            <a:ext cx="10515600" cy="5690266"/>
          </a:xfrm>
        </p:spPr>
        <p:txBody>
          <a:bodyPr>
            <a:normAutofit fontScale="92500" lnSpcReduction="10000"/>
          </a:bodyPr>
          <a:lstStyle/>
          <a:p>
            <a:pPr marL="0" indent="0">
              <a:buNone/>
            </a:pPr>
            <a:r>
              <a:rPr lang="fr-FR" dirty="0" smtClean="0"/>
              <a:t>On doit s’appuyer sur quelque chose qui existe déjà .</a:t>
            </a:r>
          </a:p>
          <a:p>
            <a:pPr marL="0" indent="0">
              <a:buNone/>
            </a:pPr>
            <a:r>
              <a:rPr lang="fr-FR" dirty="0" smtClean="0"/>
              <a:t>La communauté de </a:t>
            </a:r>
            <a:r>
              <a:rPr lang="fr-FR" dirty="0">
                <a:hlinkClick r:id="rId2"/>
              </a:rPr>
              <a:t>http://spamassassin.apache.org/publiccorpus</a:t>
            </a:r>
            <a:r>
              <a:rPr lang="fr-FR" dirty="0" smtClean="0">
                <a:hlinkClick r:id="rId2"/>
              </a:rPr>
              <a:t>/</a:t>
            </a:r>
            <a:r>
              <a:rPr lang="fr-FR" dirty="0" smtClean="0"/>
              <a:t> a fait le travaille .</a:t>
            </a:r>
          </a:p>
          <a:p>
            <a:pPr marL="0" indent="0">
              <a:buNone/>
            </a:pPr>
            <a:r>
              <a:rPr lang="fr-FR" dirty="0" smtClean="0"/>
              <a:t>Ils ont déjà  fait le travaille dont j’ai parlé(normalisation ….),</a:t>
            </a:r>
          </a:p>
          <a:p>
            <a:pPr marL="0" indent="0">
              <a:buNone/>
            </a:pPr>
            <a:r>
              <a:rPr lang="fr-FR" dirty="0" smtClean="0"/>
              <a:t>Ils ont classé les vecteurs emails manuellement sous forme:</a:t>
            </a:r>
          </a:p>
          <a:p>
            <a:pPr marL="0" indent="0">
              <a:buNone/>
            </a:pPr>
            <a:r>
              <a:rPr lang="fr-FR" dirty="0"/>
              <a:t> </a:t>
            </a:r>
            <a:r>
              <a:rPr lang="fr-FR" dirty="0" smtClean="0"/>
              <a:t>   vecteur                                                                spam</a:t>
            </a:r>
          </a:p>
          <a:p>
            <a:pPr marL="0" indent="0">
              <a:buNone/>
            </a:pPr>
            <a:r>
              <a:rPr lang="fr-FR" dirty="0" smtClean="0"/>
              <a:t>X(I)  [1 0 0 ……1]                                                          1</a:t>
            </a:r>
          </a:p>
          <a:p>
            <a:pPr marL="0" indent="0">
              <a:buNone/>
            </a:pPr>
            <a:r>
              <a:rPr lang="fr-FR" dirty="0"/>
              <a:t>X(I)  [1 </a:t>
            </a:r>
            <a:r>
              <a:rPr lang="fr-FR" dirty="0" smtClean="0"/>
              <a:t>1 0 </a:t>
            </a:r>
            <a:r>
              <a:rPr lang="fr-FR" dirty="0"/>
              <a:t>……1]                                                          </a:t>
            </a:r>
            <a:r>
              <a:rPr lang="fr-FR" dirty="0" smtClean="0"/>
              <a:t>0</a:t>
            </a:r>
            <a:endParaRPr lang="fr-FR" dirty="0"/>
          </a:p>
          <a:p>
            <a:pPr marL="0" indent="0">
              <a:buNone/>
            </a:pPr>
            <a:r>
              <a:rPr lang="fr-FR" dirty="0"/>
              <a:t>X(I)  [1 0 0 </a:t>
            </a:r>
            <a:r>
              <a:rPr lang="fr-FR" dirty="0" smtClean="0"/>
              <a:t>……0]                                                          1</a:t>
            </a:r>
          </a:p>
          <a:p>
            <a:pPr marL="0" indent="0">
              <a:buNone/>
            </a:pPr>
            <a:r>
              <a:rPr lang="fr-FR" dirty="0" smtClean="0"/>
              <a:t>.                                                                                      .</a:t>
            </a:r>
          </a:p>
          <a:p>
            <a:pPr marL="0" indent="0">
              <a:buNone/>
            </a:pPr>
            <a:r>
              <a:rPr lang="fr-FR" dirty="0" smtClean="0"/>
              <a:t>.                                                                                      .</a:t>
            </a:r>
          </a:p>
          <a:p>
            <a:pPr marL="0" indent="0">
              <a:buNone/>
            </a:pPr>
            <a:r>
              <a:rPr lang="fr-FR" dirty="0" smtClean="0"/>
              <a:t>X(I</a:t>
            </a:r>
            <a:r>
              <a:rPr lang="fr-FR" dirty="0"/>
              <a:t>)  [1 0 0 ……1]                                                          </a:t>
            </a:r>
            <a:r>
              <a:rPr lang="fr-FR" dirty="0" smtClean="0"/>
              <a:t>1</a:t>
            </a:r>
          </a:p>
          <a:p>
            <a:pPr marL="0" indent="0">
              <a:buNone/>
            </a:pPr>
            <a:r>
              <a:rPr lang="fr-FR" dirty="0" smtClean="0"/>
              <a:t>1 non spam     0 spam</a:t>
            </a:r>
            <a:endParaRPr lang="fr-FR" dirty="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1734690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584</Words>
  <Application>Microsoft Office PowerPoint</Application>
  <PresentationFormat>Grand écran</PresentationFormat>
  <Paragraphs>66</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Cambria Math</vt:lpstr>
      <vt:lpstr>Thème Office</vt:lpstr>
      <vt:lpstr>Présentation PowerPoint</vt:lpstr>
      <vt:lpstr>Alors comment faire pour détecter les spams ?</vt:lpstr>
      <vt:lpstr>Solution machine learning</vt:lpstr>
      <vt:lpstr>Pour chaque email on fait un ensemble de prétraitements .</vt:lpstr>
      <vt:lpstr>Présentation PowerPoint</vt:lpstr>
      <vt:lpstr>Où les trouver ?</vt:lpstr>
      <vt:lpstr>Présentation PowerPoint</vt:lpstr>
      <vt:lpstr>On a un vecteur des mots indicateur d’un spam ,mais comment juger ?</vt:lpstr>
      <vt:lpstr>Présentation PowerPoint</vt:lpstr>
      <vt:lpstr>Présentation PowerPoint</vt:lpstr>
      <vt:lpstr>Comment trouver le valeurs de θ? </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otm kami</dc:creator>
  <cp:lastModifiedBy>otm kami</cp:lastModifiedBy>
  <cp:revision>24</cp:revision>
  <dcterms:created xsi:type="dcterms:W3CDTF">2014-09-23T22:03:57Z</dcterms:created>
  <dcterms:modified xsi:type="dcterms:W3CDTF">2014-10-15T13:55:54Z</dcterms:modified>
</cp:coreProperties>
</file>