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1935" r:id="rId2"/>
    <p:sldId id="1937" r:id="rId3"/>
    <p:sldId id="1932" r:id="rId4"/>
    <p:sldId id="1930" r:id="rId5"/>
    <p:sldId id="1938" r:id="rId6"/>
    <p:sldId id="1936" r:id="rId7"/>
  </p:sldIdLst>
  <p:sldSz cx="9144000" cy="6858000" type="screen4x3"/>
  <p:notesSz cx="6735763" cy="98663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D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6" autoAdjust="0"/>
    <p:restoredTop sz="92251" autoAdjust="0"/>
  </p:normalViewPr>
  <p:slideViewPr>
    <p:cSldViewPr>
      <p:cViewPr varScale="1">
        <p:scale>
          <a:sx n="93" d="100"/>
          <a:sy n="93" d="100"/>
        </p:scale>
        <p:origin x="86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50" charset="-128"/>
              </a:defRPr>
            </a:lvl1pPr>
          </a:lstStyle>
          <a:p>
            <a:pPr>
              <a:defRPr/>
            </a:pPr>
            <a:endParaRPr lang="en-US" altLang="ja-JP"/>
          </a:p>
        </p:txBody>
      </p:sp>
      <p:sp>
        <p:nvSpPr>
          <p:cNvPr id="22531" name="Rectangle 3"/>
          <p:cNvSpPr>
            <a:spLocks noGrp="1" noChangeArrowheads="1"/>
          </p:cNvSpPr>
          <p:nvPr>
            <p:ph type="dt" sz="quarter" idx="1"/>
          </p:nvPr>
        </p:nvSpPr>
        <p:spPr bwMode="auto">
          <a:xfrm>
            <a:off x="3815373" y="0"/>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50" charset="-128"/>
              </a:defRPr>
            </a:lvl1pPr>
          </a:lstStyle>
          <a:p>
            <a:pPr>
              <a:defRPr/>
            </a:pPr>
            <a:endParaRPr lang="en-US" altLang="ja-JP"/>
          </a:p>
        </p:txBody>
      </p:sp>
      <p:sp>
        <p:nvSpPr>
          <p:cNvPr id="22532" name="Rectangle 4"/>
          <p:cNvSpPr>
            <a:spLocks noGrp="1" noChangeArrowheads="1"/>
          </p:cNvSpPr>
          <p:nvPr>
            <p:ph type="ftr" sz="quarter" idx="2"/>
          </p:nvPr>
        </p:nvSpPr>
        <p:spPr bwMode="auto">
          <a:xfrm>
            <a:off x="0" y="9371285"/>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50" charset="-128"/>
              </a:defRPr>
            </a:lvl1pPr>
          </a:lstStyle>
          <a:p>
            <a:pPr>
              <a:defRPr/>
            </a:pPr>
            <a:endParaRPr lang="en-US" altLang="ja-JP"/>
          </a:p>
        </p:txBody>
      </p:sp>
      <p:sp>
        <p:nvSpPr>
          <p:cNvPr id="22533" name="Rectangle 5"/>
          <p:cNvSpPr>
            <a:spLocks noGrp="1" noChangeArrowheads="1"/>
          </p:cNvSpPr>
          <p:nvPr>
            <p:ph type="sldNum" sz="quarter" idx="3"/>
          </p:nvPr>
        </p:nvSpPr>
        <p:spPr bwMode="auto">
          <a:xfrm>
            <a:off x="3815373" y="9371285"/>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8B91693-0EE4-4958-9FF5-A90CD34EC20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eaLnBrk="1" hangingPunct="1">
              <a:defRPr sz="1200">
                <a:latin typeface="Arial" charset="0"/>
                <a:ea typeface="ＭＳ Ｐゴシック" pitchFamily="50" charset="-128"/>
              </a:defRPr>
            </a:lvl1pPr>
          </a:lstStyle>
          <a:p>
            <a:pPr>
              <a:defRPr/>
            </a:pPr>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eaLnBrk="1" hangingPunct="1">
              <a:defRPr sz="1200">
                <a:latin typeface="Arial" charset="0"/>
                <a:ea typeface="ＭＳ Ｐゴシック" pitchFamily="50" charset="-128"/>
              </a:defRPr>
            </a:lvl1pPr>
          </a:lstStyle>
          <a:p>
            <a:pPr>
              <a:defRPr/>
            </a:pPr>
            <a:fld id="{A3579F9E-8E4E-4A2E-8987-6F6BA7E973C5}" type="datetimeFigureOut">
              <a:rPr lang="ja-JP" altLang="en-US"/>
              <a:pPr>
                <a:defRPr/>
              </a:pPr>
              <a:t>2022/1/28</a:t>
            </a:fld>
            <a:endParaRPr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eaLnBrk="1" hangingPunct="1">
              <a:defRPr sz="1200">
                <a:latin typeface="Arial" charset="0"/>
                <a:ea typeface="ＭＳ Ｐゴシック" pitchFamily="50" charset="-128"/>
              </a:defRPr>
            </a:lvl1pPr>
          </a:lstStyle>
          <a:p>
            <a:pPr>
              <a:defRPr/>
            </a:pPr>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E23D7D7-C9F6-45CF-BACC-7972B01BFBE7}"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1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50" charset="-128"/>
              </a:defRPr>
            </a:lvl1pPr>
            <a:lvl2pPr marL="742950" indent="-285750">
              <a:spcBef>
                <a:spcPct val="30000"/>
              </a:spcBef>
              <a:defRPr kumimoji="1" sz="1200">
                <a:solidFill>
                  <a:schemeClr val="tx1"/>
                </a:solidFill>
                <a:latin typeface="Calibri" panose="020F0502020204030204" pitchFamily="34" charset="0"/>
                <a:ea typeface="ＭＳ Ｐゴシック" panose="020B0600070205080204" pitchFamily="50" charset="-128"/>
              </a:defRPr>
            </a:lvl2pPr>
            <a:lvl3pPr marL="1143000" indent="-228600">
              <a:spcBef>
                <a:spcPct val="30000"/>
              </a:spcBef>
              <a:defRPr kumimoji="1" sz="1200">
                <a:solidFill>
                  <a:schemeClr val="tx1"/>
                </a:solidFill>
                <a:latin typeface="Calibri" panose="020F0502020204030204" pitchFamily="34" charset="0"/>
                <a:ea typeface="ＭＳ Ｐゴシック" panose="020B0600070205080204" pitchFamily="50" charset="-128"/>
              </a:defRPr>
            </a:lvl3pPr>
            <a:lvl4pPr marL="1600200" indent="-228600">
              <a:spcBef>
                <a:spcPct val="30000"/>
              </a:spcBef>
              <a:defRPr kumimoji="1" sz="1200">
                <a:solidFill>
                  <a:schemeClr val="tx1"/>
                </a:solidFill>
                <a:latin typeface="Calibri" panose="020F0502020204030204" pitchFamily="34" charset="0"/>
                <a:ea typeface="ＭＳ Ｐゴシック" panose="020B0600070205080204" pitchFamily="50" charset="-128"/>
              </a:defRPr>
            </a:lvl4pPr>
            <a:lvl5pPr marL="2057400" indent="-228600">
              <a:spcBef>
                <a:spcPct val="30000"/>
              </a:spcBef>
              <a:defRPr kumimoji="1" sz="12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9pPr>
          </a:lstStyle>
          <a:p>
            <a:pPr>
              <a:spcBef>
                <a:spcPct val="0"/>
              </a:spcBef>
            </a:pPr>
            <a:fld id="{399B5437-D6E4-4D91-B88D-7888BAAEED60}" type="slidenum">
              <a:rPr lang="ja-JP" altLang="en-US" smtClean="0">
                <a:latin typeface="Arial" panose="020B0604020202020204" pitchFamily="34" charset="0"/>
              </a:rPr>
              <a:pPr>
                <a:spcBef>
                  <a:spcPct val="0"/>
                </a:spcBef>
              </a:pPr>
              <a:t>1</a:t>
            </a:fld>
            <a:endParaRPr lang="ja-JP"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300CE81-95D0-4466-9A83-D19A80C2AF50}" type="slidenum">
              <a:rPr lang="en-US" altLang="ja-JP"/>
              <a:pPr>
                <a:defRPr/>
              </a:pPr>
              <a:t>‹#›</a:t>
            </a:fld>
            <a:endParaRPr lang="en-US" altLang="ja-JP"/>
          </a:p>
        </p:txBody>
      </p:sp>
    </p:spTree>
    <p:extLst>
      <p:ext uri="{BB962C8B-B14F-4D97-AF65-F5344CB8AC3E}">
        <p14:creationId xmlns:p14="http://schemas.microsoft.com/office/powerpoint/2010/main" val="115716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A73D8E0-0120-479E-9E31-8B42A7A8E54F}" type="slidenum">
              <a:rPr lang="en-US" altLang="ja-JP"/>
              <a:pPr>
                <a:defRPr/>
              </a:pPr>
              <a:t>‹#›</a:t>
            </a:fld>
            <a:endParaRPr lang="en-US" altLang="ja-JP"/>
          </a:p>
        </p:txBody>
      </p:sp>
    </p:spTree>
    <p:extLst>
      <p:ext uri="{BB962C8B-B14F-4D97-AF65-F5344CB8AC3E}">
        <p14:creationId xmlns:p14="http://schemas.microsoft.com/office/powerpoint/2010/main" val="210162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26D2F71-F7A3-416A-8A82-6A6CAC15778A}" type="slidenum">
              <a:rPr lang="en-US" altLang="ja-JP"/>
              <a:pPr>
                <a:defRPr/>
              </a:pPr>
              <a:t>‹#›</a:t>
            </a:fld>
            <a:endParaRPr lang="en-US" altLang="ja-JP"/>
          </a:p>
        </p:txBody>
      </p:sp>
    </p:spTree>
    <p:extLst>
      <p:ext uri="{BB962C8B-B14F-4D97-AF65-F5344CB8AC3E}">
        <p14:creationId xmlns:p14="http://schemas.microsoft.com/office/powerpoint/2010/main" val="354643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76D6A5F-3DFE-419F-9F84-19BEF08991D8}" type="slidenum">
              <a:rPr lang="en-US" altLang="ja-JP"/>
              <a:pPr>
                <a:defRPr/>
              </a:pPr>
              <a:t>‹#›</a:t>
            </a:fld>
            <a:endParaRPr lang="en-US" altLang="ja-JP"/>
          </a:p>
        </p:txBody>
      </p:sp>
    </p:spTree>
    <p:extLst>
      <p:ext uri="{BB962C8B-B14F-4D97-AF65-F5344CB8AC3E}">
        <p14:creationId xmlns:p14="http://schemas.microsoft.com/office/powerpoint/2010/main" val="243654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E5D89E7A-7377-400E-851E-EED6614BD690}" type="slidenum">
              <a:rPr lang="en-US" altLang="ja-JP"/>
              <a:pPr>
                <a:defRPr/>
              </a:pPr>
              <a:t>‹#›</a:t>
            </a:fld>
            <a:endParaRPr lang="en-US" altLang="ja-JP"/>
          </a:p>
        </p:txBody>
      </p:sp>
    </p:spTree>
    <p:extLst>
      <p:ext uri="{BB962C8B-B14F-4D97-AF65-F5344CB8AC3E}">
        <p14:creationId xmlns:p14="http://schemas.microsoft.com/office/powerpoint/2010/main" val="410724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582463A-A10A-423A-AB88-8A0E9E2F022D}" type="slidenum">
              <a:rPr lang="en-US" altLang="ja-JP"/>
              <a:pPr>
                <a:defRPr/>
              </a:pPr>
              <a:t>‹#›</a:t>
            </a:fld>
            <a:endParaRPr lang="en-US" altLang="ja-JP"/>
          </a:p>
        </p:txBody>
      </p:sp>
    </p:spTree>
    <p:extLst>
      <p:ext uri="{BB962C8B-B14F-4D97-AF65-F5344CB8AC3E}">
        <p14:creationId xmlns:p14="http://schemas.microsoft.com/office/powerpoint/2010/main" val="407509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BC8473A6-61DA-4010-B336-D09F38680DC5}" type="slidenum">
              <a:rPr lang="en-US" altLang="ja-JP"/>
              <a:pPr>
                <a:defRPr/>
              </a:pPr>
              <a:t>‹#›</a:t>
            </a:fld>
            <a:endParaRPr lang="en-US" altLang="ja-JP"/>
          </a:p>
        </p:txBody>
      </p:sp>
    </p:spTree>
    <p:extLst>
      <p:ext uri="{BB962C8B-B14F-4D97-AF65-F5344CB8AC3E}">
        <p14:creationId xmlns:p14="http://schemas.microsoft.com/office/powerpoint/2010/main" val="30479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CE18DDB3-E936-4EF8-8FF1-7DEFA3E2F365}" type="slidenum">
              <a:rPr lang="en-US" altLang="ja-JP"/>
              <a:pPr>
                <a:defRPr/>
              </a:pPr>
              <a:t>‹#›</a:t>
            </a:fld>
            <a:endParaRPr lang="en-US" altLang="ja-JP"/>
          </a:p>
        </p:txBody>
      </p:sp>
    </p:spTree>
    <p:extLst>
      <p:ext uri="{BB962C8B-B14F-4D97-AF65-F5344CB8AC3E}">
        <p14:creationId xmlns:p14="http://schemas.microsoft.com/office/powerpoint/2010/main" val="128370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599A9C9D-5A71-4362-A57B-C6849BADD778}" type="slidenum">
              <a:rPr lang="en-US" altLang="ja-JP"/>
              <a:pPr>
                <a:defRPr/>
              </a:pPr>
              <a:t>‹#›</a:t>
            </a:fld>
            <a:endParaRPr lang="en-US" altLang="ja-JP"/>
          </a:p>
        </p:txBody>
      </p:sp>
    </p:spTree>
    <p:extLst>
      <p:ext uri="{BB962C8B-B14F-4D97-AF65-F5344CB8AC3E}">
        <p14:creationId xmlns:p14="http://schemas.microsoft.com/office/powerpoint/2010/main" val="702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659935BE-1A7D-46A7-8DB3-B0F1F4F5F1EE}" type="slidenum">
              <a:rPr lang="en-US" altLang="ja-JP"/>
              <a:pPr>
                <a:defRPr/>
              </a:pPr>
              <a:t>‹#›</a:t>
            </a:fld>
            <a:endParaRPr lang="en-US" altLang="ja-JP"/>
          </a:p>
        </p:txBody>
      </p:sp>
    </p:spTree>
    <p:extLst>
      <p:ext uri="{BB962C8B-B14F-4D97-AF65-F5344CB8AC3E}">
        <p14:creationId xmlns:p14="http://schemas.microsoft.com/office/powerpoint/2010/main" val="15759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58762480-B137-4A60-9CCF-1D043E53F6D9}" type="slidenum">
              <a:rPr lang="en-US" altLang="ja-JP"/>
              <a:pPr>
                <a:defRPr/>
              </a:pPr>
              <a:t>‹#›</a:t>
            </a:fld>
            <a:endParaRPr lang="en-US" altLang="ja-JP"/>
          </a:p>
        </p:txBody>
      </p:sp>
    </p:spTree>
    <p:extLst>
      <p:ext uri="{BB962C8B-B14F-4D97-AF65-F5344CB8AC3E}">
        <p14:creationId xmlns:p14="http://schemas.microsoft.com/office/powerpoint/2010/main" val="159471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E4731F1-DF87-4369-88E1-7C8608E92968}"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0" name="スライド番号プレースホルダー 4"/>
          <p:cNvSpPr>
            <a:spLocks noGrp="1"/>
          </p:cNvSpPr>
          <p:nvPr>
            <p:ph type="sldNum" sz="quarter" idx="12"/>
          </p:nvPr>
        </p:nvSpPr>
        <p:spPr>
          <a:xfrm>
            <a:off x="6977063" y="131763"/>
            <a:ext cx="2133600" cy="476250"/>
          </a:xfrm>
          <a:noFill/>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fld id="{3807F986-452D-4B1F-BCC9-A0EB0B494964}" type="slidenum">
              <a:rPr lang="en-US" altLang="ja-JP" sz="2000" smtClean="0"/>
              <a:pPr>
                <a:spcBef>
                  <a:spcPct val="0"/>
                </a:spcBef>
                <a:buFontTx/>
                <a:buNone/>
              </a:pPr>
              <a:t>1</a:t>
            </a:fld>
            <a:endParaRPr lang="en-US" altLang="ja-JP" sz="2000" smtClean="0"/>
          </a:p>
        </p:txBody>
      </p:sp>
      <p:graphicFrame>
        <p:nvGraphicFramePr>
          <p:cNvPr id="5" name="表 4"/>
          <p:cNvGraphicFramePr>
            <a:graphicFrameLocks noGrp="1"/>
          </p:cNvGraphicFramePr>
          <p:nvPr>
            <p:extLst>
              <p:ext uri="{D42A27DB-BD31-4B8C-83A1-F6EECF244321}">
                <p14:modId xmlns:p14="http://schemas.microsoft.com/office/powerpoint/2010/main" val="4158922820"/>
              </p:ext>
            </p:extLst>
          </p:nvPr>
        </p:nvGraphicFramePr>
        <p:xfrm>
          <a:off x="862483" y="836712"/>
          <a:ext cx="7669957" cy="6143447"/>
        </p:xfrm>
        <a:graphic>
          <a:graphicData uri="http://schemas.openxmlformats.org/drawingml/2006/table">
            <a:tbl>
              <a:tblPr firstRow="1" bandRow="1">
                <a:tableStyleId>{5C22544A-7EE6-4342-B048-85BDC9FD1C3A}</a:tableStyleId>
              </a:tblPr>
              <a:tblGrid>
                <a:gridCol w="1572915">
                  <a:extLst>
                    <a:ext uri="{9D8B030D-6E8A-4147-A177-3AD203B41FA5}">
                      <a16:colId xmlns:a16="http://schemas.microsoft.com/office/drawing/2014/main" val="20000"/>
                    </a:ext>
                  </a:extLst>
                </a:gridCol>
                <a:gridCol w="5182334">
                  <a:extLst>
                    <a:ext uri="{9D8B030D-6E8A-4147-A177-3AD203B41FA5}">
                      <a16:colId xmlns:a16="http://schemas.microsoft.com/office/drawing/2014/main" val="20001"/>
                    </a:ext>
                  </a:extLst>
                </a:gridCol>
                <a:gridCol w="914708">
                  <a:extLst>
                    <a:ext uri="{9D8B030D-6E8A-4147-A177-3AD203B41FA5}">
                      <a16:colId xmlns:a16="http://schemas.microsoft.com/office/drawing/2014/main" val="20002"/>
                    </a:ext>
                  </a:extLst>
                </a:gridCol>
              </a:tblGrid>
              <a:tr h="881361">
                <a:tc>
                  <a:txBody>
                    <a:bodyPr/>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Item</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Content</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Page</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61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Improvement</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Study of improvement of the storage performance by improving the corrosion resistance of zinc cans</a:t>
                      </a:r>
                    </a:p>
                  </a:txBody>
                  <a:tcPr marL="36000" marR="36000"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2</a:t>
                      </a:r>
                      <a:endParaRPr kumimoji="1" lang="ja-JP" altLang="en-US" sz="180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58304"/>
                  </a:ext>
                </a:extLst>
              </a:tr>
              <a:tr h="961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Development</a:t>
                      </a:r>
                      <a:endPar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Mix perlite with cathode instead of Acetylene black</a:t>
                      </a:r>
                      <a:endPar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u="none" dirty="0" smtClean="0">
                          <a:solidFill>
                            <a:schemeClr val="tx1"/>
                          </a:solidFill>
                          <a:latin typeface="HGP創英角ｺﾞｼｯｸUB" panose="020B0900000000000000" pitchFamily="50" charset="-128"/>
                          <a:ea typeface="HGP創英角ｺﾞｼｯｸUB" panose="020B0900000000000000" pitchFamily="50" charset="-128"/>
                        </a:rPr>
                        <a:t>3</a:t>
                      </a:r>
                      <a:endParaRPr kumimoji="1" lang="ja-JP" altLang="en-US" sz="1800" b="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974597"/>
                  </a:ext>
                </a:extLst>
              </a:tr>
              <a:tr h="961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Deign of materials/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component parts</a:t>
                      </a:r>
                      <a:endPar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R6 tube battery without cap hole safety evaluation </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u="none" dirty="0" smtClean="0">
                          <a:solidFill>
                            <a:schemeClr val="tx1"/>
                          </a:solidFill>
                          <a:latin typeface="HGP創英角ｺﾞｼｯｸUB" panose="020B0900000000000000" pitchFamily="50" charset="-128"/>
                          <a:ea typeface="HGP創英角ｺﾞｼｯｸUB" panose="020B0900000000000000" pitchFamily="50" charset="-128"/>
                        </a:rPr>
                        <a:t>4</a:t>
                      </a:r>
                      <a:endParaRPr kumimoji="1" lang="ja-JP" altLang="en-US" sz="1800" b="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965811"/>
                  </a:ext>
                </a:extLst>
              </a:tr>
              <a:tr h="9614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Deign of materials/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component</a:t>
                      </a:r>
                      <a:r>
                        <a:rPr lang="en-US" altLang="ja-JP" sz="1800" u="none" baseline="0" dirty="0" smtClean="0">
                          <a:solidFill>
                            <a:schemeClr val="tx1"/>
                          </a:solidFill>
                          <a:latin typeface="HGP創英角ｺﾞｼｯｸUB" panose="020B0900000000000000" pitchFamily="50" charset="-128"/>
                          <a:ea typeface="HGP創英角ｺﾞｼｯｸUB" panose="020B0900000000000000" pitchFamily="50" charset="-128"/>
                        </a:rPr>
                        <a:t> parts</a:t>
                      </a:r>
                      <a:endPar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Study of Maximum insulation ring curvature for LC-NAS</a:t>
                      </a:r>
                      <a:endPar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5</a:t>
                      </a:r>
                      <a:endParaRPr kumimoji="1" lang="ja-JP" altLang="en-US" sz="180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344189"/>
                  </a:ext>
                </a:extLst>
              </a:tr>
              <a:tr h="9614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Benchmarking</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Performance evaluation of Competitor in the Peru</a:t>
                      </a:r>
                      <a:r>
                        <a:rPr kumimoji="1" lang="ja-JP" altLang="en-US"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Market</a:t>
                      </a:r>
                      <a:endPar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72000" marR="72000"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6</a:t>
                      </a:r>
                      <a:endParaRPr kumimoji="1" lang="ja-JP" altLang="en-US" sz="180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401146"/>
                  </a:ext>
                </a:extLst>
              </a:tr>
            </a:tbl>
          </a:graphicData>
        </a:graphic>
      </p:graphicFrame>
      <p:pic>
        <p:nvPicPr>
          <p:cNvPr id="2" name="図 1"/>
          <p:cNvPicPr>
            <a:picLocks noChangeAspect="1"/>
          </p:cNvPicPr>
          <p:nvPr/>
        </p:nvPicPr>
        <p:blipFill>
          <a:blip r:embed="rId3"/>
          <a:stretch>
            <a:fillRect/>
          </a:stretch>
        </p:blipFill>
        <p:spPr>
          <a:xfrm>
            <a:off x="7596336" y="196921"/>
            <a:ext cx="1066892" cy="3962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2582717089"/>
              </p:ext>
            </p:extLst>
          </p:nvPr>
        </p:nvGraphicFramePr>
        <p:xfrm>
          <a:off x="107950" y="108954"/>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W04  07/Jan–20/Jan/2022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56"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0A82A042-288A-4A8E-9614-9F80DA481656}" type="slidenum">
              <a:rPr lang="en-US" altLang="ja-JP" sz="2000"/>
              <a:pPr algn="r" eaLnBrk="1" hangingPunct="1">
                <a:spcBef>
                  <a:spcPct val="0"/>
                </a:spcBef>
                <a:buFontTx/>
                <a:buNone/>
              </a:pPr>
              <a:t>2</a:t>
            </a:fld>
            <a:endParaRPr lang="en-US" altLang="ja-JP" sz="2000"/>
          </a:p>
        </p:txBody>
      </p:sp>
      <p:pic>
        <p:nvPicPr>
          <p:cNvPr id="11" name="図 10"/>
          <p:cNvPicPr>
            <a:picLocks noChangeAspect="1"/>
          </p:cNvPicPr>
          <p:nvPr/>
        </p:nvPicPr>
        <p:blipFill>
          <a:blip r:embed="rId2"/>
          <a:stretch>
            <a:fillRect/>
          </a:stretch>
        </p:blipFill>
        <p:spPr>
          <a:xfrm>
            <a:off x="7783421" y="73876"/>
            <a:ext cx="1066892" cy="396274"/>
          </a:xfrm>
          <a:prstGeom prst="rect">
            <a:avLst/>
          </a:prstGeom>
        </p:spPr>
      </p:pic>
      <p:graphicFrame>
        <p:nvGraphicFramePr>
          <p:cNvPr id="8" name="Group 1272"/>
          <p:cNvGraphicFramePr>
            <a:graphicFrameLocks noGrp="1"/>
          </p:cNvGraphicFramePr>
          <p:nvPr>
            <p:extLst>
              <p:ext uri="{D42A27DB-BD31-4B8C-83A1-F6EECF244321}">
                <p14:modId xmlns:p14="http://schemas.microsoft.com/office/powerpoint/2010/main" val="288940033"/>
              </p:ext>
            </p:extLst>
          </p:nvPr>
        </p:nvGraphicFramePr>
        <p:xfrm>
          <a:off x="107950" y="477753"/>
          <a:ext cx="8928100" cy="6376987"/>
        </p:xfrm>
        <a:graphic>
          <a:graphicData uri="http://schemas.openxmlformats.org/drawingml/2006/table">
            <a:tbl>
              <a:tblPr/>
              <a:tblGrid>
                <a:gridCol w="5256138">
                  <a:extLst>
                    <a:ext uri="{9D8B030D-6E8A-4147-A177-3AD203B41FA5}">
                      <a16:colId xmlns:a16="http://schemas.microsoft.com/office/drawing/2014/main" val="20000"/>
                    </a:ext>
                  </a:extLst>
                </a:gridCol>
                <a:gridCol w="3671962">
                  <a:extLst>
                    <a:ext uri="{9D8B030D-6E8A-4147-A177-3AD203B41FA5}">
                      <a16:colId xmlns:a16="http://schemas.microsoft.com/office/drawing/2014/main" val="20001"/>
                    </a:ext>
                  </a:extLst>
                </a:gridCol>
              </a:tblGrid>
              <a:tr h="283560">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a:t>
                      </a:r>
                    </a:p>
                  </a:txBody>
                  <a:tcPr marL="91431" marR="91431" marT="45753" marB="4575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6093427">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r>
                        <a:rPr lang="en-US" altLang="ja-JP" sz="1100" u="sng" dirty="0" smtClean="0">
                          <a:latin typeface="HGS創英角ｺﾞｼｯｸUB" panose="020B0900000000000000" pitchFamily="50" charset="-128"/>
                          <a:ea typeface="HGS創英角ｺﾞｼｯｸUB" panose="020B0900000000000000" pitchFamily="50" charset="-128"/>
                        </a:rPr>
                        <a:t>Study of improvement</a:t>
                      </a:r>
                      <a:r>
                        <a:rPr lang="ja-JP" altLang="en-US" sz="1100" u="sng" baseline="0" dirty="0" smtClean="0">
                          <a:latin typeface="HGS創英角ｺﾞｼｯｸUB" panose="020B0900000000000000" pitchFamily="50" charset="-128"/>
                          <a:ea typeface="HGS創英角ｺﾞｼｯｸUB" panose="020B0900000000000000" pitchFamily="50" charset="-128"/>
                        </a:rPr>
                        <a:t> </a:t>
                      </a:r>
                      <a:r>
                        <a:rPr lang="en-US" altLang="ja-JP" sz="1100" u="sng" baseline="0" dirty="0" smtClean="0">
                          <a:latin typeface="HGS創英角ｺﾞｼｯｸUB" panose="020B0900000000000000" pitchFamily="50" charset="-128"/>
                          <a:ea typeface="HGS創英角ｺﾞｼｯｸUB" panose="020B0900000000000000" pitchFamily="50" charset="-128"/>
                        </a:rPr>
                        <a:t>of </a:t>
                      </a:r>
                      <a:r>
                        <a:rPr lang="en-US" altLang="ja-JP" sz="1100" u="sng" dirty="0" smtClean="0">
                          <a:latin typeface="HGS創英角ｺﾞｼｯｸUB" panose="020B0900000000000000" pitchFamily="50" charset="-128"/>
                          <a:ea typeface="HGS創英角ｺﾞｼｯｸUB" panose="020B0900000000000000" pitchFamily="50" charset="-128"/>
                        </a:rPr>
                        <a:t>the storage performance by improving the corrosion</a:t>
                      </a:r>
                    </a:p>
                    <a:p>
                      <a:r>
                        <a:rPr lang="en-US" altLang="ja-JP" sz="1100" u="sng" dirty="0" smtClean="0">
                          <a:latin typeface="HGS創英角ｺﾞｼｯｸUB" panose="020B0900000000000000" pitchFamily="50" charset="-128"/>
                          <a:ea typeface="HGS創英角ｺﾞｼｯｸUB" panose="020B0900000000000000" pitchFamily="50" charset="-128"/>
                        </a:rPr>
                        <a:t> resistance of zinc cans</a:t>
                      </a:r>
                    </a:p>
                    <a:p>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【Background</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and Purpose】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After changing the lead-no added zinc can, the long-term storage performance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room temperature tend to deteriorate.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particular, PECSH batteries using lead-no added zinc materials from other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company have been complaining about performance degradation at an early stage.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W49, we reported that zinc can corrosion during storage was suppressed by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increasing the amount of zinc oxide to MIX, but the discharge performance was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reduced.</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This time, we report the results of changing the electrolyte formulation for the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purpose of improving the initial discharge performance (particularly high drain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Discharge performance) that was reduced by increasing the amount of zinc oxide.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【Contents】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-Mix prescription : EMD100% M/C=6  Zinc oxide added 1.5-3.0% (EMD ratio)</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-Electrolyte spec : No.130(Current), No.125(</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Panabras</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No.120(New)</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-Zinc cans : PECIN lead-no added zinc cans (in-house zinc cans)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-Discharge mode</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IEC mode Initial discharge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From the results of the initial discharge performance, when the amount of zinc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oxide was increased (1.5% ⇒ 3.0%) and the current No. 130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electrolytewas</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used,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initial discharge performance PI showed a tendency to decrease by 6 points.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particular, 3.9Ω continuous and 3.9Ω LIF tended to decrease.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However, when No.125 and No.120 electrolytes were used, the discharge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performance of 3.9Ω and 3.9LIF tended to improve.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particular, the No.125 electrolyte tended to improve.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(No.125 is currently used in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Panabras</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Ammonium chloride in No.120 and No.125 electrolyte is larger than that in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No.130 electrolyte. It is known that the discharge reactivity of the positive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electrode is improved by increasing the amount of ammonium chloride.</a:t>
                      </a:r>
                    </a:p>
                  </a:txBody>
                  <a:tcPr marL="91431" marR="91431" marT="45753" marB="457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91431" marR="91431" marT="45753" marB="457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テキスト ボックス 1"/>
          <p:cNvSpPr txBox="1">
            <a:spLocks noChangeArrowheads="1"/>
          </p:cNvSpPr>
          <p:nvPr/>
        </p:nvSpPr>
        <p:spPr bwMode="auto">
          <a:xfrm>
            <a:off x="5394325" y="825415"/>
            <a:ext cx="36718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buFontTx/>
              <a:buNone/>
            </a:pPr>
            <a:r>
              <a:rPr lang="en-US" altLang="ja-JP" sz="1000">
                <a:latin typeface="HGP創英角ｺﾞｼｯｸUB" panose="020B0900000000000000" pitchFamily="50" charset="-128"/>
                <a:ea typeface="HGP創英角ｺﾞｼｯｸUB" panose="020B0900000000000000" pitchFamily="50" charset="-128"/>
              </a:rPr>
              <a:t>Fig1. Impact of increased zinc oxide and discharge </a:t>
            </a:r>
          </a:p>
          <a:p>
            <a:pPr eaLnBrk="1" hangingPunct="1">
              <a:buFontTx/>
              <a:buNone/>
            </a:pPr>
            <a:r>
              <a:rPr lang="en-US" altLang="ja-JP" sz="1000">
                <a:latin typeface="HGP創英角ｺﾞｼｯｸUB" panose="020B0900000000000000" pitchFamily="50" charset="-128"/>
                <a:ea typeface="HGP創英角ｺﾞｼｯｸUB" panose="020B0900000000000000" pitchFamily="50" charset="-128"/>
              </a:rPr>
              <a:t>       performance depending on the type of electrolyte</a:t>
            </a:r>
          </a:p>
        </p:txBody>
      </p:sp>
      <p:pic>
        <p:nvPicPr>
          <p:cNvPr id="10" name="図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0688" y="1390565"/>
            <a:ext cx="346392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正方形/長方形 14"/>
          <p:cNvSpPr/>
          <p:nvPr/>
        </p:nvSpPr>
        <p:spPr>
          <a:xfrm>
            <a:off x="5965825" y="2841540"/>
            <a:ext cx="939800" cy="83502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909131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1380707123"/>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W04  07/Jan–20/Jan/2022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80"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95ABD37E-7774-4D04-95D4-27BE91A17EFD}" type="slidenum">
              <a:rPr lang="en-US" altLang="ja-JP" sz="2000"/>
              <a:pPr algn="r" eaLnBrk="1" hangingPunct="1">
                <a:spcBef>
                  <a:spcPct val="0"/>
                </a:spcBef>
                <a:buFontTx/>
                <a:buNone/>
              </a:pPr>
              <a:t>3</a:t>
            </a:fld>
            <a:endParaRPr lang="en-US" altLang="ja-JP" sz="2000"/>
          </a:p>
        </p:txBody>
      </p:sp>
      <p:pic>
        <p:nvPicPr>
          <p:cNvPr id="10" name="図 9"/>
          <p:cNvPicPr>
            <a:picLocks noChangeAspect="1"/>
          </p:cNvPicPr>
          <p:nvPr/>
        </p:nvPicPr>
        <p:blipFill>
          <a:blip r:embed="rId2"/>
          <a:stretch>
            <a:fillRect/>
          </a:stretch>
        </p:blipFill>
        <p:spPr>
          <a:xfrm>
            <a:off x="7783421" y="73876"/>
            <a:ext cx="1066892" cy="396274"/>
          </a:xfrm>
          <a:prstGeom prst="rect">
            <a:avLst/>
          </a:prstGeom>
        </p:spPr>
      </p:pic>
      <p:graphicFrame>
        <p:nvGraphicFramePr>
          <p:cNvPr id="17" name="Group 1272"/>
          <p:cNvGraphicFramePr>
            <a:graphicFrameLocks noGrp="1"/>
          </p:cNvGraphicFramePr>
          <p:nvPr/>
        </p:nvGraphicFramePr>
        <p:xfrm>
          <a:off x="38100" y="661988"/>
          <a:ext cx="9067800" cy="6175375"/>
        </p:xfrm>
        <a:graphic>
          <a:graphicData uri="http://schemas.openxmlformats.org/drawingml/2006/table">
            <a:tbl>
              <a:tblPr/>
              <a:tblGrid>
                <a:gridCol w="3885828">
                  <a:extLst>
                    <a:ext uri="{9D8B030D-6E8A-4147-A177-3AD203B41FA5}">
                      <a16:colId xmlns:a16="http://schemas.microsoft.com/office/drawing/2014/main" val="20000"/>
                    </a:ext>
                  </a:extLst>
                </a:gridCol>
                <a:gridCol w="5181972">
                  <a:extLst>
                    <a:ext uri="{9D8B030D-6E8A-4147-A177-3AD203B41FA5}">
                      <a16:colId xmlns:a16="http://schemas.microsoft.com/office/drawing/2014/main" val="20001"/>
                    </a:ext>
                  </a:extLst>
                </a:gridCol>
              </a:tblGrid>
              <a:tr h="283470">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0" marR="9143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891905">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eaLnBrk="1" hangingPunct="1">
                        <a:spcBef>
                          <a:spcPct val="20000"/>
                        </a:spcBef>
                        <a:buFont typeface="HGP創英角ｺﾞｼｯｸUB" panose="020B0900000000000000" pitchFamily="50" charset="-128"/>
                        <a:buNone/>
                      </a:pPr>
                      <a:r>
                        <a:rPr lang="en-US" altLang="ja-JP" sz="1100" b="0" i="0" u="none" baseline="0" dirty="0" smtClean="0">
                          <a:latin typeface="HGP創英角ｺﾞｼｯｸUB" panose="020B0900000000000000" pitchFamily="50" charset="-128"/>
                          <a:ea typeface="HGP創英角ｺﾞｼｯｸUB" panose="020B0900000000000000" pitchFamily="50" charset="-128"/>
                        </a:rPr>
                        <a:t>【Title】 Mix perlite with cathode instead of Acetylene black</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【Back ground】</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In 2021 the price of acetylene black for cathode mix</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Rapidly Increase. We need to reduce the amount acetylene </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black for profit.</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I try to test Perlite which it have electrolyte absorption</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instead of acetylene black. But the main component of it is</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SiO2 and Al2O3. So it has low electrical conductivity.</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To reduce the amount of acetylene black I try to test the </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New cathode mix it is replaced partial acetylene black to it.</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【Material】</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Name : Perlite</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Image : Milled powder</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Main composition</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SiO2(72.7%), Al2O3(16.5%)</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Material cost : 880 USD/MT</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*Jiaozuo acetylene black : 4350USD/MT</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【Evaluation】</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Evaluate battery performance for the mix with Perlite.</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Battery type : R6 tube made in PECIN</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EMD : </a:t>
                      </a:r>
                      <a:r>
                        <a:rPr lang="en-US" altLang="ja-JP" sz="1100" b="0" baseline="0" dirty="0" err="1" smtClean="0">
                          <a:latin typeface="HGP創英角ｺﾞｼｯｸUB" panose="020B0900000000000000" pitchFamily="50" charset="-128"/>
                          <a:ea typeface="HGP創英角ｺﾞｼｯｸUB" panose="020B0900000000000000" pitchFamily="50" charset="-128"/>
                        </a:rPr>
                        <a:t>Zhongxin</a:t>
                      </a: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AB : Jiaozuo</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Electrolyte : No. 130 (LC-200 500ppm)</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M/C = 6.0</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I replace parts of acetylene black with Perlite.</a:t>
                      </a: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txBody>
                  <a:tcPr marL="91431" marR="91431"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【Results】</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Larger perlite ratio mix cathode have, static characteristic change lower SCC</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and higher IR .</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Discharge performance of the battery with perlite is similar as reference battery with only acetylene black. </a:t>
                      </a: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Fig.1 Static characteristic</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OCV</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SCC</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IR</a:t>
                      </a: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Table.2 Discharge performance</a:t>
                      </a:r>
                    </a:p>
                  </a:txBody>
                  <a:tcPr marL="91431" marR="91431"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8" name="図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75" y="3205163"/>
            <a:ext cx="11191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表 18"/>
          <p:cNvGraphicFramePr>
            <a:graphicFrameLocks noGrp="1"/>
          </p:cNvGraphicFramePr>
          <p:nvPr/>
        </p:nvGraphicFramePr>
        <p:xfrm>
          <a:off x="279400" y="6092825"/>
          <a:ext cx="2465388" cy="68580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193020417"/>
                    </a:ext>
                  </a:extLst>
                </a:gridCol>
                <a:gridCol w="454343">
                  <a:extLst>
                    <a:ext uri="{9D8B030D-6E8A-4147-A177-3AD203B41FA5}">
                      <a16:colId xmlns:a16="http://schemas.microsoft.com/office/drawing/2014/main" val="1160618581"/>
                    </a:ext>
                  </a:extLst>
                </a:gridCol>
                <a:gridCol w="376555">
                  <a:extLst>
                    <a:ext uri="{9D8B030D-6E8A-4147-A177-3AD203B41FA5}">
                      <a16:colId xmlns:a16="http://schemas.microsoft.com/office/drawing/2014/main" val="2005615696"/>
                    </a:ext>
                  </a:extLst>
                </a:gridCol>
                <a:gridCol w="376555">
                  <a:extLst>
                    <a:ext uri="{9D8B030D-6E8A-4147-A177-3AD203B41FA5}">
                      <a16:colId xmlns:a16="http://schemas.microsoft.com/office/drawing/2014/main" val="2646036552"/>
                    </a:ext>
                  </a:extLst>
                </a:gridCol>
                <a:gridCol w="376555">
                  <a:extLst>
                    <a:ext uri="{9D8B030D-6E8A-4147-A177-3AD203B41FA5}">
                      <a16:colId xmlns:a16="http://schemas.microsoft.com/office/drawing/2014/main" val="14881513"/>
                    </a:ext>
                  </a:extLst>
                </a:gridCol>
              </a:tblGrid>
              <a:tr h="192633">
                <a:tc>
                  <a:txBody>
                    <a:bodyPr/>
                    <a:lstStyle/>
                    <a:p>
                      <a:r>
                        <a:rPr kumimoji="1" lang="en-US" altLang="ja-JP" sz="1100" b="1" dirty="0" smtClean="0"/>
                        <a:t>Acetylene</a:t>
                      </a:r>
                    </a:p>
                    <a:p>
                      <a:r>
                        <a:rPr kumimoji="1" lang="en-US" altLang="ja-JP" sz="1100" b="1" dirty="0" smtClean="0"/>
                        <a:t>Black(%)</a:t>
                      </a:r>
                      <a:endParaRPr kumimoji="1" lang="ja-JP" altLang="en-US" sz="1100" b="1" dirty="0"/>
                    </a:p>
                  </a:txBody>
                  <a:tcPr anchor="ctr"/>
                </a:tc>
                <a:tc>
                  <a:txBody>
                    <a:bodyPr/>
                    <a:lstStyle/>
                    <a:p>
                      <a:r>
                        <a:rPr kumimoji="1" lang="en-US" altLang="ja-JP" sz="1100" b="1" dirty="0" smtClean="0"/>
                        <a:t>100</a:t>
                      </a:r>
                      <a:endParaRPr kumimoji="1" lang="ja-JP" altLang="en-US" sz="1100" b="1" dirty="0"/>
                    </a:p>
                  </a:txBody>
                  <a:tcPr anchor="ctr"/>
                </a:tc>
                <a:tc>
                  <a:txBody>
                    <a:bodyPr/>
                    <a:lstStyle/>
                    <a:p>
                      <a:r>
                        <a:rPr kumimoji="1" lang="en-US" altLang="ja-JP" sz="1100" b="1" dirty="0" smtClean="0"/>
                        <a:t>95</a:t>
                      </a:r>
                      <a:endParaRPr kumimoji="1" lang="ja-JP" altLang="en-US" sz="1100" b="1" dirty="0"/>
                    </a:p>
                  </a:txBody>
                  <a:tcPr anchor="ctr"/>
                </a:tc>
                <a:tc>
                  <a:txBody>
                    <a:bodyPr/>
                    <a:lstStyle/>
                    <a:p>
                      <a:r>
                        <a:rPr kumimoji="1" lang="en-US" altLang="ja-JP" sz="1100" b="1" dirty="0" smtClean="0"/>
                        <a:t>90</a:t>
                      </a:r>
                      <a:endParaRPr kumimoji="1" lang="ja-JP" altLang="en-US" sz="1100" b="1" dirty="0"/>
                    </a:p>
                  </a:txBody>
                  <a:tcPr anchor="ctr"/>
                </a:tc>
                <a:tc>
                  <a:txBody>
                    <a:bodyPr/>
                    <a:lstStyle/>
                    <a:p>
                      <a:r>
                        <a:rPr kumimoji="1" lang="en-US" altLang="ja-JP" sz="1100" b="1" dirty="0" smtClean="0"/>
                        <a:t>80</a:t>
                      </a:r>
                      <a:endParaRPr kumimoji="1" lang="ja-JP" altLang="en-US" sz="1100" b="1" dirty="0"/>
                    </a:p>
                  </a:txBody>
                  <a:tcPr anchor="ctr"/>
                </a:tc>
                <a:extLst>
                  <a:ext uri="{0D108BD9-81ED-4DB2-BD59-A6C34878D82A}">
                    <a16:rowId xmlns:a16="http://schemas.microsoft.com/office/drawing/2014/main" val="1929688325"/>
                  </a:ext>
                </a:extLst>
              </a:tr>
              <a:tr h="167407">
                <a:tc>
                  <a:txBody>
                    <a:bodyPr/>
                    <a:lstStyle/>
                    <a:p>
                      <a:r>
                        <a:rPr kumimoji="1" lang="en-US" altLang="ja-JP" sz="1100" b="1" dirty="0" err="1" smtClean="0"/>
                        <a:t>Parlite</a:t>
                      </a:r>
                      <a:r>
                        <a:rPr kumimoji="1" lang="en-US" altLang="ja-JP" sz="1100" b="1" dirty="0" smtClean="0"/>
                        <a:t>(%)</a:t>
                      </a:r>
                      <a:endParaRPr kumimoji="1" lang="ja-JP" altLang="en-US" sz="1100" b="1" dirty="0"/>
                    </a:p>
                  </a:txBody>
                  <a:tcPr anchor="ctr"/>
                </a:tc>
                <a:tc>
                  <a:txBody>
                    <a:bodyPr/>
                    <a:lstStyle/>
                    <a:p>
                      <a:r>
                        <a:rPr kumimoji="1" lang="en-US" altLang="ja-JP" sz="1100" b="1" dirty="0" smtClean="0"/>
                        <a:t>0</a:t>
                      </a:r>
                      <a:endParaRPr kumimoji="1" lang="ja-JP" altLang="en-US" sz="1100" b="1" dirty="0"/>
                    </a:p>
                  </a:txBody>
                  <a:tcPr anchor="ctr"/>
                </a:tc>
                <a:tc>
                  <a:txBody>
                    <a:bodyPr/>
                    <a:lstStyle/>
                    <a:p>
                      <a:r>
                        <a:rPr kumimoji="1" lang="en-US" altLang="ja-JP" sz="1100" b="1" dirty="0" smtClean="0"/>
                        <a:t>5</a:t>
                      </a:r>
                      <a:endParaRPr kumimoji="1" lang="ja-JP" altLang="en-US" sz="1100" b="1" dirty="0"/>
                    </a:p>
                  </a:txBody>
                  <a:tcPr anchor="ctr"/>
                </a:tc>
                <a:tc>
                  <a:txBody>
                    <a:bodyPr/>
                    <a:lstStyle/>
                    <a:p>
                      <a:r>
                        <a:rPr kumimoji="1" lang="en-US" altLang="ja-JP" sz="1100" b="1" dirty="0" smtClean="0"/>
                        <a:t>10</a:t>
                      </a:r>
                      <a:endParaRPr kumimoji="1" lang="ja-JP" altLang="en-US" sz="1100" b="1" dirty="0"/>
                    </a:p>
                  </a:txBody>
                  <a:tcPr anchor="ctr"/>
                </a:tc>
                <a:tc>
                  <a:txBody>
                    <a:bodyPr/>
                    <a:lstStyle/>
                    <a:p>
                      <a:r>
                        <a:rPr kumimoji="1" lang="en-US" altLang="ja-JP" sz="1100" b="1" dirty="0" smtClean="0"/>
                        <a:t>20</a:t>
                      </a:r>
                      <a:endParaRPr kumimoji="1" lang="ja-JP" altLang="en-US" sz="1100" b="1" dirty="0"/>
                    </a:p>
                  </a:txBody>
                  <a:tcPr anchor="ctr"/>
                </a:tc>
                <a:extLst>
                  <a:ext uri="{0D108BD9-81ED-4DB2-BD59-A6C34878D82A}">
                    <a16:rowId xmlns:a16="http://schemas.microsoft.com/office/drawing/2014/main" val="1935840248"/>
                  </a:ext>
                </a:extLst>
              </a:tr>
            </a:tbl>
          </a:graphicData>
        </a:graphic>
      </p:graphicFrame>
      <p:graphicFrame>
        <p:nvGraphicFramePr>
          <p:cNvPr id="20" name="表 19"/>
          <p:cNvGraphicFramePr>
            <a:graphicFrameLocks noGrp="1"/>
          </p:cNvGraphicFramePr>
          <p:nvPr/>
        </p:nvGraphicFramePr>
        <p:xfrm>
          <a:off x="3995738" y="4386263"/>
          <a:ext cx="4935538" cy="2436812"/>
        </p:xfrm>
        <a:graphic>
          <a:graphicData uri="http://schemas.openxmlformats.org/drawingml/2006/table">
            <a:tbl>
              <a:tblPr>
                <a:tableStyleId>{616DA210-FB5B-4158-B5E0-FEB733F419BA}</a:tableStyleId>
              </a:tblPr>
              <a:tblGrid>
                <a:gridCol w="482793">
                  <a:extLst>
                    <a:ext uri="{9D8B030D-6E8A-4147-A177-3AD203B41FA5}">
                      <a16:colId xmlns:a16="http://schemas.microsoft.com/office/drawing/2014/main" val="241688784"/>
                    </a:ext>
                  </a:extLst>
                </a:gridCol>
                <a:gridCol w="1019340">
                  <a:extLst>
                    <a:ext uri="{9D8B030D-6E8A-4147-A177-3AD203B41FA5}">
                      <a16:colId xmlns:a16="http://schemas.microsoft.com/office/drawing/2014/main" val="2396371869"/>
                    </a:ext>
                  </a:extLst>
                </a:gridCol>
                <a:gridCol w="611375">
                  <a:extLst>
                    <a:ext uri="{9D8B030D-6E8A-4147-A177-3AD203B41FA5}">
                      <a16:colId xmlns:a16="http://schemas.microsoft.com/office/drawing/2014/main" val="895982314"/>
                    </a:ext>
                  </a:extLst>
                </a:gridCol>
                <a:gridCol w="431996">
                  <a:extLst>
                    <a:ext uri="{9D8B030D-6E8A-4147-A177-3AD203B41FA5}">
                      <a16:colId xmlns:a16="http://schemas.microsoft.com/office/drawing/2014/main" val="1536716665"/>
                    </a:ext>
                  </a:extLst>
                </a:gridCol>
                <a:gridCol w="398660">
                  <a:extLst>
                    <a:ext uri="{9D8B030D-6E8A-4147-A177-3AD203B41FA5}">
                      <a16:colId xmlns:a16="http://schemas.microsoft.com/office/drawing/2014/main" val="491766817"/>
                    </a:ext>
                  </a:extLst>
                </a:gridCol>
                <a:gridCol w="533591">
                  <a:extLst>
                    <a:ext uri="{9D8B030D-6E8A-4147-A177-3AD203B41FA5}">
                      <a16:colId xmlns:a16="http://schemas.microsoft.com/office/drawing/2014/main" val="2521084852"/>
                    </a:ext>
                  </a:extLst>
                </a:gridCol>
                <a:gridCol w="525653">
                  <a:extLst>
                    <a:ext uri="{9D8B030D-6E8A-4147-A177-3AD203B41FA5}">
                      <a16:colId xmlns:a16="http://schemas.microsoft.com/office/drawing/2014/main" val="3292270287"/>
                    </a:ext>
                  </a:extLst>
                </a:gridCol>
                <a:gridCol w="490731">
                  <a:extLst>
                    <a:ext uri="{9D8B030D-6E8A-4147-A177-3AD203B41FA5}">
                      <a16:colId xmlns:a16="http://schemas.microsoft.com/office/drawing/2014/main" val="1007310858"/>
                    </a:ext>
                  </a:extLst>
                </a:gridCol>
                <a:gridCol w="441399">
                  <a:extLst>
                    <a:ext uri="{9D8B030D-6E8A-4147-A177-3AD203B41FA5}">
                      <a16:colId xmlns:a16="http://schemas.microsoft.com/office/drawing/2014/main" val="1323595235"/>
                    </a:ext>
                  </a:extLst>
                </a:gridCol>
              </a:tblGrid>
              <a:tr h="187822">
                <a:tc rowSpan="4">
                  <a:txBody>
                    <a:bodyPr/>
                    <a:lstStyle/>
                    <a:p>
                      <a:pPr algn="ctr" fontAlgn="ctr"/>
                      <a:r>
                        <a:rPr lang="en-US" altLang="ja-JP" sz="1200" b="0" i="0" u="none" strike="noStrike" dirty="0" smtClean="0">
                          <a:solidFill>
                            <a:srgbClr val="000000"/>
                          </a:solidFill>
                          <a:effectLst/>
                          <a:latin typeface="Arial" panose="020B0604020202020204" pitchFamily="34" charset="0"/>
                          <a:ea typeface="メイリオ" panose="020B0604030504040204" pitchFamily="50" charset="-128"/>
                        </a:rPr>
                        <a:t>Perlite</a:t>
                      </a:r>
                    </a:p>
                    <a:p>
                      <a:pPr algn="ctr" fontAlgn="ctr"/>
                      <a:r>
                        <a:rPr lang="en-US" altLang="ja-JP" sz="1200" b="0" i="0" u="none" strike="noStrike" dirty="0" smtClean="0">
                          <a:solidFill>
                            <a:srgbClr val="000000"/>
                          </a:solidFill>
                          <a:effectLst/>
                          <a:latin typeface="Arial" panose="020B0604020202020204" pitchFamily="34" charset="0"/>
                          <a:ea typeface="メイリオ" panose="020B0604030504040204" pitchFamily="50" charset="-128"/>
                        </a:rPr>
                        <a:t>Ratio</a:t>
                      </a:r>
                      <a:endParaRPr lang="ja-JP" alt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dirty="0">
                          <a:effectLst/>
                        </a:rPr>
                        <a:t>Resistance(</a:t>
                      </a:r>
                      <a:r>
                        <a:rPr lang="el-GR" sz="1200" u="none" strike="noStrike" dirty="0">
                          <a:effectLst/>
                        </a:rPr>
                        <a:t>Ω)</a:t>
                      </a:r>
                      <a:endParaRPr lang="el-GR"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100mA</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50mA</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43</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rowSpan="4">
                  <a:txBody>
                    <a:bodyPr/>
                    <a:lstStyle/>
                    <a:p>
                      <a:pPr algn="ctr" fontAlgn="ctr"/>
                      <a:r>
                        <a:rPr lang="en-US" sz="1200" u="none" strike="noStrike" dirty="0" smtClean="0">
                          <a:effectLst/>
                        </a:rPr>
                        <a:t>PI</a:t>
                      </a:r>
                      <a:endParaRPr lang="en-US" sz="1200" b="1" i="0" u="none" strike="noStrike" dirty="0">
                        <a:solidFill>
                          <a:srgbClr val="00B050"/>
                        </a:solidFill>
                        <a:effectLst/>
                        <a:latin typeface="Arial" panose="020B0604020202020204" pitchFamily="34" charset="0"/>
                        <a:ea typeface="メイリオ" panose="020B0604030504040204" pitchFamily="50" charset="-128"/>
                      </a:endParaRPr>
                    </a:p>
                  </a:txBody>
                  <a:tcPr marL="4872" marR="4872" marT="4874" marB="0" anchor="ctr"/>
                </a:tc>
                <a:extLst>
                  <a:ext uri="{0D108BD9-81ED-4DB2-BD59-A6C34878D82A}">
                    <a16:rowId xmlns:a16="http://schemas.microsoft.com/office/drawing/2014/main" val="3925987983"/>
                  </a:ext>
                </a:extLst>
              </a:tr>
              <a:tr h="370770">
                <a:tc vMerge="1">
                  <a:txBody>
                    <a:bodyPr/>
                    <a:lstStyle/>
                    <a:p>
                      <a:pPr algn="ctr" fontAlgn="ctr"/>
                      <a:endParaRPr lang="ja-JP" alt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2" marB="0" anchor="ctr"/>
                </a:tc>
                <a:tc>
                  <a:txBody>
                    <a:bodyPr/>
                    <a:lstStyle/>
                    <a:p>
                      <a:pPr algn="ctr" fontAlgn="ctr"/>
                      <a:r>
                        <a:rPr lang="en-US" sz="1200" u="none" strike="noStrike">
                          <a:effectLst/>
                        </a:rPr>
                        <a:t>mode</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Scont.M</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dirty="0">
                          <a:effectLst/>
                        </a:rPr>
                        <a:t>LIF</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1H/D</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1H/D</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dirty="0" smtClean="0">
                          <a:effectLst/>
                        </a:rPr>
                        <a:t>1H/8H,</a:t>
                      </a:r>
                    </a:p>
                    <a:p>
                      <a:pPr algn="ctr" fontAlgn="ctr"/>
                      <a:r>
                        <a:rPr lang="en-US" sz="1200" u="none" strike="noStrike" dirty="0" smtClean="0">
                          <a:effectLst/>
                        </a:rPr>
                        <a:t>24H/D</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4H/D</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1743575869"/>
                  </a:ext>
                </a:extLst>
              </a:tr>
              <a:tr h="187822">
                <a:tc vMerge="1">
                  <a:txBody>
                    <a:bodyPr/>
                    <a:lstStyle/>
                    <a:p>
                      <a:pPr algn="ctr" fontAlgn="ctr"/>
                      <a:endParaRPr lang="ja-JP" alt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2" marB="0" anchor="ctr"/>
                </a:tc>
                <a:tc>
                  <a:txBody>
                    <a:bodyPr/>
                    <a:lstStyle/>
                    <a:p>
                      <a:pPr algn="ctr" fontAlgn="ctr"/>
                      <a:r>
                        <a:rPr lang="en-US" sz="1200" u="none" strike="noStrike" dirty="0">
                          <a:effectLst/>
                        </a:rPr>
                        <a:t>End point(V)</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0.9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0.9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effectLst/>
                        </a:rPr>
                        <a:t>0.8</a:t>
                      </a:r>
                      <a:endParaRPr lang="en-US" altLang="ja-JP"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0.9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1.0</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0.9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2103899571"/>
                  </a:ext>
                </a:extLst>
              </a:tr>
              <a:tr h="187822">
                <a:tc vMerge="1">
                  <a:txBody>
                    <a:bodyPr/>
                    <a:lstStyle/>
                    <a:p>
                      <a:pPr algn="ctr" fontAlgn="ctr"/>
                      <a:endParaRPr lang="ja-JP" alt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2" marB="0" anchor="ctr"/>
                </a:tc>
                <a:tc>
                  <a:txBody>
                    <a:bodyPr/>
                    <a:lstStyle/>
                    <a:p>
                      <a:pPr algn="ctr" fontAlgn="ctr"/>
                      <a:r>
                        <a:rPr lang="en-US" sz="1200" u="none" strike="noStrike">
                          <a:effectLst/>
                        </a:rPr>
                        <a:t>unit</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min</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min</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dirty="0">
                          <a:effectLst/>
                        </a:rPr>
                        <a:t>hour</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hour</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hour</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sz="1200" u="none" strike="noStrike">
                          <a:effectLst/>
                        </a:rPr>
                        <a:t>hour</a:t>
                      </a:r>
                      <a:endParaRPr lang="en-US"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2994009664"/>
                  </a:ext>
                </a:extLst>
              </a:tr>
              <a:tr h="187822">
                <a:tc rowSpan="2">
                  <a:txBody>
                    <a:bodyPr/>
                    <a:lstStyle/>
                    <a:p>
                      <a:pPr algn="ctr" fontAlgn="ctr"/>
                      <a:r>
                        <a:rPr lang="en-US" sz="1200" b="0" i="0" u="none" strike="noStrike" dirty="0" smtClean="0">
                          <a:solidFill>
                            <a:schemeClr val="tx1"/>
                          </a:solidFill>
                          <a:effectLst/>
                          <a:latin typeface="+mn-lt"/>
                          <a:ea typeface="+mn-ea"/>
                        </a:rPr>
                        <a:t>0%</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872" marR="4872" marT="4874" marB="0" anchor="ctr"/>
                </a:tc>
                <a:tc>
                  <a:txBody>
                    <a:bodyPr/>
                    <a:lstStyle/>
                    <a:p>
                      <a:pPr algn="ctr" fontAlgn="ctr"/>
                      <a:r>
                        <a:rPr lang="en-US" sz="1200" b="0" i="0" u="none" strike="noStrike" dirty="0" smtClean="0">
                          <a:solidFill>
                            <a:schemeClr val="tx1"/>
                          </a:solidFill>
                          <a:effectLst/>
                          <a:latin typeface="+mn-lt"/>
                          <a:ea typeface="+mn-ea"/>
                        </a:rPr>
                        <a:t>Duration</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97.0</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165.9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2.5</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8.5</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19.9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35.3</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rowSpan="2">
                  <a:txBody>
                    <a:bodyPr/>
                    <a:lstStyle/>
                    <a:p>
                      <a:pPr algn="ctr" fontAlgn="ctr"/>
                      <a:r>
                        <a:rPr lang="en-US" altLang="ja-JP" sz="1200" u="none" strike="noStrike">
                          <a:effectLst/>
                        </a:rPr>
                        <a:t>152</a:t>
                      </a:r>
                      <a:endParaRPr lang="en-US" altLang="ja-JP" sz="1200" b="1" i="0" u="none" strike="noStrike">
                        <a:solidFill>
                          <a:srgbClr val="00B050"/>
                        </a:solidFill>
                        <a:effectLst/>
                        <a:latin typeface="Arial" panose="020B0604020202020204" pitchFamily="34" charset="0"/>
                        <a:ea typeface="メイリオ" panose="020B0604030504040204" pitchFamily="50" charset="-128"/>
                      </a:endParaRPr>
                    </a:p>
                  </a:txBody>
                  <a:tcPr marL="4872" marR="4872" marT="4874" marB="0" anchor="ctr"/>
                </a:tc>
                <a:extLst>
                  <a:ext uri="{0D108BD9-81ED-4DB2-BD59-A6C34878D82A}">
                    <a16:rowId xmlns:a16="http://schemas.microsoft.com/office/drawing/2014/main" val="807367835"/>
                  </a:ext>
                </a:extLst>
              </a:tr>
              <a:tr h="187822">
                <a:tc vMerge="1">
                  <a:txBody>
                    <a:bodyPr/>
                    <a:lstStyle/>
                    <a:p>
                      <a:endParaRPr kumimoji="1" lang="ja-JP" altLang="en-US"/>
                    </a:p>
                  </a:txBody>
                  <a:tcPr/>
                </a:tc>
                <a:tc>
                  <a:txBody>
                    <a:bodyPr/>
                    <a:lstStyle/>
                    <a:p>
                      <a:pPr algn="ctr" fontAlgn="ctr"/>
                      <a:r>
                        <a:rPr lang="en-US" sz="1200" u="none" strike="noStrike" dirty="0">
                          <a:solidFill>
                            <a:srgbClr val="0070C0"/>
                          </a:solidFill>
                          <a:effectLst/>
                        </a:rPr>
                        <a:t>Index</a:t>
                      </a:r>
                      <a:endParaRPr lang="en-US"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solidFill>
                            <a:srgbClr val="0070C0"/>
                          </a:solidFill>
                          <a:effectLst/>
                        </a:rPr>
                        <a:t>100</a:t>
                      </a:r>
                      <a:endParaRPr lang="en-US" altLang="ja-JP" sz="1200" b="1" i="0" u="none" strike="noStrike">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434095956"/>
                  </a:ext>
                </a:extLst>
              </a:tr>
              <a:tr h="187822">
                <a:tc rowSpan="2">
                  <a:txBody>
                    <a:bodyPr/>
                    <a:lstStyle/>
                    <a:p>
                      <a:pPr algn="ctr" fontAlgn="ctr"/>
                      <a:r>
                        <a:rPr lang="en-US" sz="1200" u="none" strike="noStrike" dirty="0" smtClean="0">
                          <a:effectLst/>
                        </a:rPr>
                        <a:t>5</a:t>
                      </a:r>
                      <a:r>
                        <a:rPr lang="en-US" sz="1200" u="none" strike="noStrike" dirty="0">
                          <a:effectLst/>
                        </a:rPr>
                        <a:t>%</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872" marR="4872" marT="4874" marB="0" anchor="ctr"/>
                </a:tc>
                <a:tc>
                  <a:txBody>
                    <a:bodyPr/>
                    <a:lstStyle/>
                    <a:p>
                      <a:pPr algn="ctr" fontAlgn="ctr"/>
                      <a:r>
                        <a:rPr lang="en-US" sz="1200" b="0" i="0" u="none" strike="noStrike" dirty="0" smtClean="0">
                          <a:solidFill>
                            <a:schemeClr val="tx1"/>
                          </a:solidFill>
                          <a:effectLst/>
                          <a:latin typeface="+mn-lt"/>
                          <a:ea typeface="+mn-ea"/>
                        </a:rPr>
                        <a:t>Duration</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100.3</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166.9</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2.5</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8.2</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19.7</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35.3</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rowSpan="2">
                  <a:txBody>
                    <a:bodyPr/>
                    <a:lstStyle/>
                    <a:p>
                      <a:pPr algn="ctr" fontAlgn="ctr"/>
                      <a:r>
                        <a:rPr lang="en-US" altLang="ja-JP" sz="1200" u="none" strike="noStrike">
                          <a:effectLst/>
                        </a:rPr>
                        <a:t>152</a:t>
                      </a:r>
                      <a:endParaRPr lang="en-US" altLang="ja-JP" sz="1200" b="1" i="0" u="none" strike="noStrike">
                        <a:solidFill>
                          <a:srgbClr val="00B050"/>
                        </a:solidFill>
                        <a:effectLst/>
                        <a:latin typeface="Arial" panose="020B0604020202020204" pitchFamily="34" charset="0"/>
                        <a:ea typeface="メイリオ" panose="020B0604030504040204" pitchFamily="50" charset="-128"/>
                      </a:endParaRPr>
                    </a:p>
                  </a:txBody>
                  <a:tcPr marL="4872" marR="4872" marT="4874" marB="0" anchor="ctr"/>
                </a:tc>
                <a:extLst>
                  <a:ext uri="{0D108BD9-81ED-4DB2-BD59-A6C34878D82A}">
                    <a16:rowId xmlns:a16="http://schemas.microsoft.com/office/drawing/2014/main" val="1452187720"/>
                  </a:ext>
                </a:extLst>
              </a:tr>
              <a:tr h="187822">
                <a:tc vMerge="1">
                  <a:txBody>
                    <a:bodyPr/>
                    <a:lstStyle/>
                    <a:p>
                      <a:endParaRPr kumimoji="1" lang="ja-JP" altLang="en-US"/>
                    </a:p>
                  </a:txBody>
                  <a:tcPr/>
                </a:tc>
                <a:tc>
                  <a:txBody>
                    <a:bodyPr/>
                    <a:lstStyle/>
                    <a:p>
                      <a:pPr algn="ctr" fontAlgn="ctr"/>
                      <a:r>
                        <a:rPr lang="en-US" sz="1200" u="none" strike="noStrike" dirty="0">
                          <a:solidFill>
                            <a:srgbClr val="0070C0"/>
                          </a:solidFill>
                          <a:effectLst/>
                        </a:rPr>
                        <a:t>Index</a:t>
                      </a:r>
                      <a:endParaRPr lang="en-US"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103</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101</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96</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99</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1617251178"/>
                  </a:ext>
                </a:extLst>
              </a:tr>
              <a:tr h="187822">
                <a:tc rowSpan="2">
                  <a:txBody>
                    <a:bodyPr/>
                    <a:lstStyle/>
                    <a:p>
                      <a:pPr algn="ctr" fontAlgn="ctr"/>
                      <a:r>
                        <a:rPr lang="en-US" sz="1200" u="none" strike="noStrike" dirty="0" smtClean="0">
                          <a:effectLst/>
                        </a:rPr>
                        <a:t>10</a:t>
                      </a:r>
                      <a:r>
                        <a:rPr lang="en-US" sz="1200" u="none" strike="noStrike" dirty="0">
                          <a:effectLst/>
                        </a:rPr>
                        <a:t>%</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872" marR="4872" marT="4874" marB="0" anchor="ctr"/>
                </a:tc>
                <a:tc>
                  <a:txBody>
                    <a:bodyPr/>
                    <a:lstStyle/>
                    <a:p>
                      <a:pPr algn="ctr" fontAlgn="ctr"/>
                      <a:r>
                        <a:rPr lang="en-US" sz="1200" b="0" i="0" u="none" strike="noStrike" dirty="0" smtClean="0">
                          <a:solidFill>
                            <a:schemeClr val="tx1"/>
                          </a:solidFill>
                          <a:effectLst/>
                          <a:latin typeface="+mn-lt"/>
                          <a:ea typeface="+mn-ea"/>
                        </a:rPr>
                        <a:t>Duration</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100.0</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163.4</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2.5</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8.2</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19.7</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35.2</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rowSpan="2">
                  <a:txBody>
                    <a:bodyPr/>
                    <a:lstStyle/>
                    <a:p>
                      <a:pPr algn="ctr" fontAlgn="ctr"/>
                      <a:r>
                        <a:rPr lang="en-US" altLang="ja-JP" sz="1200" u="none" strike="noStrike">
                          <a:effectLst/>
                        </a:rPr>
                        <a:t>151</a:t>
                      </a:r>
                      <a:endParaRPr lang="en-US" altLang="ja-JP" sz="1200" b="1" i="0" u="none" strike="noStrike">
                        <a:solidFill>
                          <a:srgbClr val="00B050"/>
                        </a:solidFill>
                        <a:effectLst/>
                        <a:latin typeface="Arial" panose="020B0604020202020204" pitchFamily="34" charset="0"/>
                        <a:ea typeface="メイリオ" panose="020B0604030504040204" pitchFamily="50" charset="-128"/>
                      </a:endParaRPr>
                    </a:p>
                  </a:txBody>
                  <a:tcPr marL="4872" marR="4872" marT="4874" marB="0" anchor="ctr"/>
                </a:tc>
                <a:extLst>
                  <a:ext uri="{0D108BD9-81ED-4DB2-BD59-A6C34878D82A}">
                    <a16:rowId xmlns:a16="http://schemas.microsoft.com/office/drawing/2014/main" val="1787622707"/>
                  </a:ext>
                </a:extLst>
              </a:tr>
              <a:tr h="187822">
                <a:tc vMerge="1">
                  <a:txBody>
                    <a:bodyPr/>
                    <a:lstStyle/>
                    <a:p>
                      <a:endParaRPr kumimoji="1" lang="ja-JP" altLang="en-US"/>
                    </a:p>
                  </a:txBody>
                  <a:tcPr/>
                </a:tc>
                <a:tc>
                  <a:txBody>
                    <a:bodyPr/>
                    <a:lstStyle/>
                    <a:p>
                      <a:pPr algn="ctr" fontAlgn="ctr"/>
                      <a:r>
                        <a:rPr lang="en-US" sz="1200" u="none" strike="noStrike" dirty="0">
                          <a:solidFill>
                            <a:srgbClr val="0070C0"/>
                          </a:solidFill>
                          <a:effectLst/>
                        </a:rPr>
                        <a:t>Index</a:t>
                      </a:r>
                      <a:endParaRPr lang="en-US"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103</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solidFill>
                            <a:srgbClr val="0070C0"/>
                          </a:solidFill>
                          <a:effectLst/>
                        </a:rPr>
                        <a:t>98</a:t>
                      </a:r>
                      <a:endParaRPr lang="en-US" altLang="ja-JP" sz="1200" b="1" i="0" u="none" strike="noStrike">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solidFill>
                            <a:srgbClr val="0070C0"/>
                          </a:solidFill>
                          <a:effectLst/>
                        </a:rPr>
                        <a:t>96</a:t>
                      </a:r>
                      <a:endParaRPr lang="en-US" altLang="ja-JP" sz="1200" b="1" i="0" u="none" strike="noStrike">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99</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100</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3916390157"/>
                  </a:ext>
                </a:extLst>
              </a:tr>
              <a:tr h="187822">
                <a:tc rowSpan="2">
                  <a:txBody>
                    <a:bodyPr/>
                    <a:lstStyle/>
                    <a:p>
                      <a:pPr algn="ctr" fontAlgn="ctr"/>
                      <a:r>
                        <a:rPr lang="en-US" sz="1200" u="none" strike="noStrike" dirty="0" smtClean="0">
                          <a:effectLst/>
                        </a:rPr>
                        <a:t>20</a:t>
                      </a:r>
                      <a:r>
                        <a:rPr lang="en-US" sz="1200" u="none" strike="noStrike" dirty="0">
                          <a:effectLst/>
                        </a:rPr>
                        <a:t>%</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4872" marR="4872" marT="4874" marB="0" anchor="ctr"/>
                </a:tc>
                <a:tc>
                  <a:txBody>
                    <a:bodyPr/>
                    <a:lstStyle/>
                    <a:p>
                      <a:pPr algn="ctr" fontAlgn="ctr"/>
                      <a:r>
                        <a:rPr lang="en-US" sz="1200" b="0" i="0" u="none" strike="noStrike" dirty="0" smtClean="0">
                          <a:solidFill>
                            <a:schemeClr val="tx1"/>
                          </a:solidFill>
                          <a:effectLst/>
                          <a:latin typeface="+mn-lt"/>
                          <a:ea typeface="+mn-ea"/>
                        </a:rPr>
                        <a:t>Duration</a:t>
                      </a:r>
                      <a:endParaRPr lang="en-US" sz="1200" b="0" i="0" u="none" strike="noStrike" dirty="0">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100.4</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168.1</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2.5</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8.3</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19.6</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effectLst/>
                        </a:rPr>
                        <a:t>35.1</a:t>
                      </a:r>
                      <a:endParaRPr lang="en-US" altLang="ja-JP" sz="1200" b="0" i="0" u="none" strike="noStrike">
                        <a:solidFill>
                          <a:srgbClr val="000000"/>
                        </a:solidFill>
                        <a:effectLst/>
                        <a:latin typeface="Arial" panose="020B0604020202020204" pitchFamily="34" charset="0"/>
                        <a:ea typeface="メイリオ" panose="020B0604030504040204" pitchFamily="50" charset="-128"/>
                      </a:endParaRPr>
                    </a:p>
                  </a:txBody>
                  <a:tcPr marL="4872" marR="4872" marT="4874" marB="0" anchor="ctr"/>
                </a:tc>
                <a:tc rowSpan="2">
                  <a:txBody>
                    <a:bodyPr/>
                    <a:lstStyle/>
                    <a:p>
                      <a:pPr algn="ctr" fontAlgn="ctr"/>
                      <a:r>
                        <a:rPr lang="en-US" altLang="ja-JP" sz="1200" u="none" strike="noStrike">
                          <a:effectLst/>
                        </a:rPr>
                        <a:t>152</a:t>
                      </a:r>
                      <a:endParaRPr lang="en-US" altLang="ja-JP" sz="1200" b="1" i="0" u="none" strike="noStrike">
                        <a:solidFill>
                          <a:srgbClr val="00B050"/>
                        </a:solidFill>
                        <a:effectLst/>
                        <a:latin typeface="Arial" panose="020B0604020202020204" pitchFamily="34" charset="0"/>
                        <a:ea typeface="メイリオ" panose="020B0604030504040204" pitchFamily="50" charset="-128"/>
                      </a:endParaRPr>
                    </a:p>
                  </a:txBody>
                  <a:tcPr marL="4872" marR="4872" marT="4874" marB="0" anchor="ctr"/>
                </a:tc>
                <a:extLst>
                  <a:ext uri="{0D108BD9-81ED-4DB2-BD59-A6C34878D82A}">
                    <a16:rowId xmlns:a16="http://schemas.microsoft.com/office/drawing/2014/main" val="1407470472"/>
                  </a:ext>
                </a:extLst>
              </a:tr>
              <a:tr h="187822">
                <a:tc vMerge="1">
                  <a:txBody>
                    <a:bodyPr/>
                    <a:lstStyle/>
                    <a:p>
                      <a:endParaRPr kumimoji="1" lang="ja-JP" altLang="en-US"/>
                    </a:p>
                  </a:txBody>
                  <a:tcPr/>
                </a:tc>
                <a:tc>
                  <a:txBody>
                    <a:bodyPr/>
                    <a:lstStyle/>
                    <a:p>
                      <a:pPr algn="ctr" fontAlgn="ctr"/>
                      <a:r>
                        <a:rPr lang="en-US" sz="1200" u="none" strike="noStrike" dirty="0">
                          <a:solidFill>
                            <a:srgbClr val="0070C0"/>
                          </a:solidFill>
                          <a:effectLst/>
                        </a:rPr>
                        <a:t>Index</a:t>
                      </a:r>
                      <a:endParaRPr lang="en-US"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103</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solidFill>
                            <a:srgbClr val="0070C0"/>
                          </a:solidFill>
                          <a:effectLst/>
                        </a:rPr>
                        <a:t>101</a:t>
                      </a:r>
                      <a:endParaRPr lang="en-US" altLang="ja-JP" sz="1200" b="1" i="0" u="none" strike="noStrike">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a:solidFill>
                            <a:srgbClr val="0070C0"/>
                          </a:solidFill>
                          <a:effectLst/>
                        </a:rPr>
                        <a:t>100</a:t>
                      </a:r>
                      <a:endParaRPr lang="en-US" altLang="ja-JP" sz="1200" b="1" i="0" u="none" strike="noStrike">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98</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98</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a:txBody>
                    <a:bodyPr/>
                    <a:lstStyle/>
                    <a:p>
                      <a:pPr algn="ctr" fontAlgn="ctr"/>
                      <a:r>
                        <a:rPr lang="en-US" altLang="ja-JP" sz="1200" u="none" strike="noStrike" dirty="0">
                          <a:solidFill>
                            <a:srgbClr val="0070C0"/>
                          </a:solidFill>
                          <a:effectLst/>
                        </a:rPr>
                        <a:t>99</a:t>
                      </a:r>
                      <a:endParaRPr lang="en-US" altLang="ja-JP" sz="1200" b="1" i="0" u="none" strike="noStrike" dirty="0">
                        <a:solidFill>
                          <a:srgbClr val="0070C0"/>
                        </a:solidFill>
                        <a:effectLst/>
                        <a:latin typeface="Arial" panose="020B0604020202020204" pitchFamily="34" charset="0"/>
                        <a:ea typeface="メイリオ" panose="020B0604030504040204" pitchFamily="50" charset="-128"/>
                      </a:endParaRPr>
                    </a:p>
                  </a:txBody>
                  <a:tcPr marL="4872" marR="4872" marT="4874" marB="0" anchor="ctr"/>
                </a:tc>
                <a:tc vMerge="1">
                  <a:txBody>
                    <a:bodyPr/>
                    <a:lstStyle/>
                    <a:p>
                      <a:endParaRPr kumimoji="1" lang="ja-JP" altLang="en-US"/>
                    </a:p>
                  </a:txBody>
                  <a:tcPr/>
                </a:tc>
                <a:extLst>
                  <a:ext uri="{0D108BD9-81ED-4DB2-BD59-A6C34878D82A}">
                    <a16:rowId xmlns:a16="http://schemas.microsoft.com/office/drawing/2014/main" val="3203004362"/>
                  </a:ext>
                </a:extLst>
              </a:tr>
            </a:tbl>
          </a:graphicData>
        </a:graphic>
      </p:graphicFrame>
      <p:pic>
        <p:nvPicPr>
          <p:cNvPr id="21" name="図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2563" y="2647950"/>
            <a:ext cx="165258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図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48338" y="2665413"/>
            <a:ext cx="1676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図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51725" y="2678113"/>
            <a:ext cx="15970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2120881340"/>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W04  07/Jan–20/Jan/2022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56"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0A82A042-288A-4A8E-9614-9F80DA481656}" type="slidenum">
              <a:rPr lang="en-US" altLang="ja-JP" sz="2000"/>
              <a:pPr algn="r" eaLnBrk="1" hangingPunct="1">
                <a:spcBef>
                  <a:spcPct val="0"/>
                </a:spcBef>
                <a:buFontTx/>
                <a:buNone/>
              </a:pPr>
              <a:t>4</a:t>
            </a:fld>
            <a:endParaRPr lang="en-US" altLang="ja-JP" sz="2000"/>
          </a:p>
        </p:txBody>
      </p:sp>
      <p:pic>
        <p:nvPicPr>
          <p:cNvPr id="11" name="図 10"/>
          <p:cNvPicPr>
            <a:picLocks noChangeAspect="1"/>
          </p:cNvPicPr>
          <p:nvPr/>
        </p:nvPicPr>
        <p:blipFill>
          <a:blip r:embed="rId2"/>
          <a:stretch>
            <a:fillRect/>
          </a:stretch>
        </p:blipFill>
        <p:spPr>
          <a:xfrm>
            <a:off x="7783421" y="73876"/>
            <a:ext cx="1066892" cy="396274"/>
          </a:xfrm>
          <a:prstGeom prst="rect">
            <a:avLst/>
          </a:prstGeom>
        </p:spPr>
      </p:pic>
      <p:graphicFrame>
        <p:nvGraphicFramePr>
          <p:cNvPr id="12" name="Group 1272"/>
          <p:cNvGraphicFramePr>
            <a:graphicFrameLocks noGrp="1"/>
          </p:cNvGraphicFramePr>
          <p:nvPr/>
        </p:nvGraphicFramePr>
        <p:xfrm>
          <a:off x="107950" y="609600"/>
          <a:ext cx="8928100" cy="6224588"/>
        </p:xfrm>
        <a:graphic>
          <a:graphicData uri="http://schemas.openxmlformats.org/drawingml/2006/table">
            <a:tbl>
              <a:tblPr/>
              <a:tblGrid>
                <a:gridCol w="4320034">
                  <a:extLst>
                    <a:ext uri="{9D8B030D-6E8A-4147-A177-3AD203B41FA5}">
                      <a16:colId xmlns:a16="http://schemas.microsoft.com/office/drawing/2014/main" val="20000"/>
                    </a:ext>
                  </a:extLst>
                </a:gridCol>
                <a:gridCol w="4608066">
                  <a:extLst>
                    <a:ext uri="{9D8B030D-6E8A-4147-A177-3AD203B41FA5}">
                      <a16:colId xmlns:a16="http://schemas.microsoft.com/office/drawing/2014/main" val="20001"/>
                    </a:ext>
                  </a:extLst>
                </a:gridCol>
              </a:tblGrid>
              <a:tr h="304794">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1" marR="91431" marT="45717" marB="4571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919794">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sng" strike="noStrike" cap="none" normalizeH="0" baseline="0" dirty="0" smtClean="0">
                          <a:ln>
                            <a:noFill/>
                          </a:ln>
                          <a:solidFill>
                            <a:schemeClr val="tx1"/>
                          </a:solidFill>
                          <a:effectLst/>
                          <a:latin typeface="HGP創英角ｺﾞｼｯｸUB" pitchFamily="50" charset="-128"/>
                          <a:ea typeface="HGP創英角ｺﾞｼｯｸUB" pitchFamily="50" charset="-128"/>
                        </a:rPr>
                        <a:t>R6 tube battery without cap hole safety evaluation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 ground &amp; Objective]</a:t>
                      </a:r>
                    </a:p>
                    <a:p>
                      <a:pPr marL="171450" marR="0" lvl="0" indent="-171450" algn="l" defTabSz="914400" rtl="0" eaLnBrk="1" fontAlgn="base" latinLnBrk="0" hangingPunct="1">
                        <a:lnSpc>
                          <a:spcPct val="100000"/>
                        </a:lnSpc>
                        <a:spcBef>
                          <a:spcPct val="20000"/>
                        </a:spcBef>
                        <a:spcAft>
                          <a:spcPct val="0"/>
                        </a:spcAft>
                        <a:buClrTx/>
                        <a:buSzTx/>
                        <a:buFontTx/>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current tube type battery of Panasonic, every battery has vent on gasket and hole on cap to release gas to outside.</a:t>
                      </a:r>
                    </a:p>
                    <a:p>
                      <a:pPr marL="171450" marR="0" lvl="0" indent="-171450" algn="l" defTabSz="914400" rtl="0" eaLnBrk="1" fontAlgn="base" latinLnBrk="0" hangingPunct="1">
                        <a:lnSpc>
                          <a:spcPct val="100000"/>
                        </a:lnSpc>
                        <a:spcBef>
                          <a:spcPct val="20000"/>
                        </a:spcBef>
                        <a:spcAft>
                          <a:spcPct val="0"/>
                        </a:spcAft>
                        <a:buClrTx/>
                        <a:buSzTx/>
                        <a:buFontTx/>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Recently, PECIN asked us about possibility of removing hole on cap. This time, we evaluated the effect of hole on safety.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[Sample]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1) R6 tube battery with cap hole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2) R6 tube battery without cap hole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[Evaluation]</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¼ reverse test , X-ray fluoroscopy</a:t>
                      </a:r>
                    </a:p>
                    <a:p>
                      <a:pPr marL="0" marR="0" lvl="0" indent="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As a result of trial in PECIN, they observed No explosion od the battery without cap hole. So we made trial battery in our Lab. and evaluated the effect of hole on safety.</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Table 1 shows the results. As a result of the test, No explosion was observed in both samples with and without cap holes. On the other hand, we found that total height of the battery without cap hole increased by 2 mm.</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Table 2 shows result of X-ray fluoroscopy. As a result of the analysis, shape of the battery with cap hole was not changed. However, following point were observed in the battery without cap hole.</a:t>
                      </a:r>
                    </a:p>
                    <a:p>
                      <a:pPr marL="666750" lvl="1" indent="-285750">
                        <a:spcBef>
                          <a:spcPts val="0"/>
                        </a:spcBef>
                        <a:buFont typeface="Wingdings" panose="05000000000000000000" pitchFamily="2" charset="2"/>
                        <a:buChar char="ü"/>
                      </a:pPr>
                      <a:r>
                        <a:rPr kumimoji="1" lang="en-US" altLang="ja-JP" sz="1000" b="0" dirty="0" smtClean="0">
                          <a:latin typeface="HGP創英角ｺﾞｼｯｸUB" panose="020B0900000000000000" pitchFamily="50" charset="-128"/>
                          <a:ea typeface="HGP創英角ｺﾞｼｯｸUB" panose="020B0900000000000000" pitchFamily="50" charset="-128"/>
                        </a:rPr>
                        <a:t>Cap was protruded condition</a:t>
                      </a:r>
                    </a:p>
                    <a:p>
                      <a:pPr marL="666750" lvl="1" indent="-285750">
                        <a:spcBef>
                          <a:spcPts val="0"/>
                        </a:spcBef>
                        <a:buFont typeface="Wingdings" panose="05000000000000000000" pitchFamily="2" charset="2"/>
                        <a:buChar char="ü"/>
                      </a:pPr>
                      <a:r>
                        <a:rPr kumimoji="1" lang="en-US" altLang="ja-JP" sz="1000" b="0" dirty="0" smtClean="0">
                          <a:latin typeface="HGP創英角ｺﾞｼｯｸUB" panose="020B0900000000000000" pitchFamily="50" charset="-128"/>
                          <a:ea typeface="HGP創英角ｺﾞｼｯｸUB" panose="020B0900000000000000" pitchFamily="50" charset="-128"/>
                        </a:rPr>
                        <a:t>Zinc can bottom was also protruded condition</a:t>
                      </a:r>
                    </a:p>
                    <a:p>
                      <a:pPr marL="666750" lvl="1" indent="-285750">
                        <a:spcBef>
                          <a:spcPts val="0"/>
                        </a:spcBef>
                        <a:buFont typeface="Wingdings" panose="05000000000000000000" pitchFamily="2" charset="2"/>
                        <a:buChar char="ü"/>
                      </a:pPr>
                      <a:r>
                        <a:rPr kumimoji="1" lang="en-US" altLang="ja-JP" sz="1000" b="0" dirty="0" smtClean="0">
                          <a:latin typeface="HGP創英角ｺﾞｼｯｸUB" panose="020B0900000000000000" pitchFamily="50" charset="-128"/>
                          <a:ea typeface="HGP創英角ｺﾞｼｯｸUB" panose="020B0900000000000000" pitchFamily="50" charset="-128"/>
                        </a:rPr>
                        <a:t>Distance between zinc can grooving position and shoulder of zinc can was increased</a:t>
                      </a:r>
                    </a:p>
                    <a:p>
                      <a:pPr marL="666750" lvl="1" indent="-285750">
                        <a:spcBef>
                          <a:spcPts val="0"/>
                        </a:spcBef>
                        <a:buFont typeface="Wingdings" panose="05000000000000000000" pitchFamily="2" charset="2"/>
                        <a:buChar char="ü"/>
                      </a:pPr>
                      <a:r>
                        <a:rPr kumimoji="1" lang="en-US" altLang="ja-JP" sz="1000" b="0" dirty="0" smtClean="0">
                          <a:latin typeface="HGP創英角ｺﾞｼｯｸUB" panose="020B0900000000000000" pitchFamily="50" charset="-128"/>
                          <a:ea typeface="HGP創英角ｺﾞｼｯｸUB" panose="020B0900000000000000" pitchFamily="50" charset="-128"/>
                        </a:rPr>
                        <a:t>Position of curled zinc can edge was changed and sealing shape was loosed</a:t>
                      </a:r>
                      <a:endParaRPr kumimoji="1" lang="en-US" altLang="ja-JP" sz="10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From above results, we confirmed that sealing condition (Zinc can curling) of the  battery without cap hole was loosed. And this condition has a risk on safety. </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We will analyze detailed mechanism of how the gas is released to outside from the battery without cap hole .</a:t>
                      </a: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txBody>
                  <a:tcPr marL="91431" marR="91431"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テキスト ボックス 9"/>
          <p:cNvSpPr txBox="1">
            <a:spLocks noChangeArrowheads="1"/>
          </p:cNvSpPr>
          <p:nvPr/>
        </p:nvSpPr>
        <p:spPr bwMode="auto">
          <a:xfrm>
            <a:off x="5697538" y="1111250"/>
            <a:ext cx="205898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900">
                <a:latin typeface="HGS創英角ｺﾞｼｯｸUB" panose="020B0900000000000000" pitchFamily="50" charset="-128"/>
                <a:ea typeface="HGS創英角ｺﾞｼｯｸUB" panose="020B0900000000000000" pitchFamily="50" charset="-128"/>
              </a:rPr>
              <a:t>Table 1 Initial discharge performance</a:t>
            </a:r>
            <a:endParaRPr lang="ja-JP" altLang="en-US" sz="900">
              <a:latin typeface="HGS創英角ｺﾞｼｯｸUB" panose="020B0900000000000000" pitchFamily="50" charset="-128"/>
              <a:ea typeface="HGS創英角ｺﾞｼｯｸUB" panose="020B0900000000000000" pitchFamily="50" charset="-128"/>
            </a:endParaRPr>
          </a:p>
        </p:txBody>
      </p:sp>
      <p:sp>
        <p:nvSpPr>
          <p:cNvPr id="14" name="テキスト ボックス 9"/>
          <p:cNvSpPr txBox="1">
            <a:spLocks noChangeArrowheads="1"/>
          </p:cNvSpPr>
          <p:nvPr/>
        </p:nvSpPr>
        <p:spPr bwMode="auto">
          <a:xfrm>
            <a:off x="5892800" y="3559175"/>
            <a:ext cx="16684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900">
                <a:latin typeface="HGS創英角ｺﾞｼｯｸUB" panose="020B0900000000000000" pitchFamily="50" charset="-128"/>
                <a:ea typeface="HGS創英角ｺﾞｼｯｸUB" panose="020B0900000000000000" pitchFamily="50" charset="-128"/>
              </a:rPr>
              <a:t>Table 2 Static characteristics</a:t>
            </a:r>
            <a:endParaRPr lang="ja-JP" altLang="en-US" sz="900">
              <a:latin typeface="HGS創英角ｺﾞｼｯｸUB" panose="020B0900000000000000" pitchFamily="50" charset="-128"/>
              <a:ea typeface="HGS創英角ｺﾞｼｯｸUB" panose="020B0900000000000000" pitchFamily="50" charset="-128"/>
            </a:endParaRPr>
          </a:p>
        </p:txBody>
      </p:sp>
      <p:graphicFrame>
        <p:nvGraphicFramePr>
          <p:cNvPr id="15" name="表 14"/>
          <p:cNvGraphicFramePr>
            <a:graphicFrameLocks noGrp="1"/>
          </p:cNvGraphicFramePr>
          <p:nvPr/>
        </p:nvGraphicFramePr>
        <p:xfrm>
          <a:off x="4460875" y="1379538"/>
          <a:ext cx="2886077" cy="1905000"/>
        </p:xfrm>
        <a:graphic>
          <a:graphicData uri="http://schemas.openxmlformats.org/drawingml/2006/table">
            <a:tbl>
              <a:tblPr/>
              <a:tblGrid>
                <a:gridCol w="700055">
                  <a:extLst>
                    <a:ext uri="{9D8B030D-6E8A-4147-A177-3AD203B41FA5}">
                      <a16:colId xmlns:a16="http://schemas.microsoft.com/office/drawing/2014/main" val="1094296671"/>
                    </a:ext>
                  </a:extLst>
                </a:gridCol>
                <a:gridCol w="47623">
                  <a:extLst>
                    <a:ext uri="{9D8B030D-6E8A-4147-A177-3AD203B41FA5}">
                      <a16:colId xmlns:a16="http://schemas.microsoft.com/office/drawing/2014/main" val="1221905391"/>
                    </a:ext>
                  </a:extLst>
                </a:gridCol>
                <a:gridCol w="698467">
                  <a:extLst>
                    <a:ext uri="{9D8B030D-6E8A-4147-A177-3AD203B41FA5}">
                      <a16:colId xmlns:a16="http://schemas.microsoft.com/office/drawing/2014/main" val="2978811340"/>
                    </a:ext>
                  </a:extLst>
                </a:gridCol>
                <a:gridCol w="719966">
                  <a:extLst>
                    <a:ext uri="{9D8B030D-6E8A-4147-A177-3AD203B41FA5}">
                      <a16:colId xmlns:a16="http://schemas.microsoft.com/office/drawing/2014/main" val="890235051"/>
                    </a:ext>
                  </a:extLst>
                </a:gridCol>
                <a:gridCol w="719966">
                  <a:extLst>
                    <a:ext uri="{9D8B030D-6E8A-4147-A177-3AD203B41FA5}">
                      <a16:colId xmlns:a16="http://schemas.microsoft.com/office/drawing/2014/main" val="2414611958"/>
                    </a:ext>
                  </a:extLst>
                </a:gridCol>
              </a:tblGrid>
              <a:tr h="217498">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Trial battery</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gridSpan="3">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sz="600" b="0" i="0" u="none" strike="noStrike" dirty="0">
                          <a:solidFill>
                            <a:srgbClr val="000000"/>
                          </a:solidFill>
                          <a:effectLst/>
                          <a:latin typeface="Meiryo UI" panose="020B0604030504040204" pitchFamily="50" charset="-128"/>
                          <a:ea typeface="Meiryo UI" panose="020B0604030504040204" pitchFamily="50" charset="-128"/>
                        </a:rPr>
                        <a:t>EDBD Lab. R6 </a:t>
                      </a:r>
                      <a:r>
                        <a:rPr lang="en-US" sz="600" b="0" i="0" u="none" strike="noStrike" dirty="0" smtClean="0">
                          <a:solidFill>
                            <a:srgbClr val="000000"/>
                          </a:solidFill>
                          <a:effectLst/>
                          <a:latin typeface="Meiryo UI" panose="020B0604030504040204" pitchFamily="50" charset="-128"/>
                          <a:ea typeface="Meiryo UI" panose="020B0604030504040204" pitchFamily="50" charset="-128"/>
                        </a:rPr>
                        <a:t>tube battery</a:t>
                      </a:r>
                    </a:p>
                    <a:p>
                      <a:pPr algn="l" fontAlgn="ctr"/>
                      <a:r>
                        <a:rPr lang="en-US" sz="600" b="0" i="0" u="none" strike="noStrike" dirty="0" smtClean="0">
                          <a:solidFill>
                            <a:srgbClr val="000000"/>
                          </a:solidFill>
                          <a:effectLst/>
                          <a:latin typeface="Meiryo UI" panose="020B0604030504040204" pitchFamily="50" charset="-128"/>
                          <a:ea typeface="Meiryo UI" panose="020B0604030504040204" pitchFamily="50" charset="-128"/>
                        </a:rPr>
                        <a:t>Gasket </a:t>
                      </a:r>
                      <a:r>
                        <a:rPr lang="en-US" sz="600" b="0" i="0" u="sng" strike="noStrike" dirty="0" smtClean="0">
                          <a:solidFill>
                            <a:srgbClr val="000000"/>
                          </a:solidFill>
                          <a:effectLst/>
                          <a:latin typeface="Meiryo UI" panose="020B0604030504040204" pitchFamily="50" charset="-128"/>
                          <a:ea typeface="Meiryo UI" panose="020B0604030504040204" pitchFamily="50" charset="-128"/>
                        </a:rPr>
                        <a:t>with vent</a:t>
                      </a:r>
                    </a:p>
                    <a:p>
                      <a:pPr algn="l" fontAlgn="ctr"/>
                      <a:r>
                        <a:rPr lang="en-US" sz="600" b="0" i="0" u="none" strike="noStrike" dirty="0" smtClean="0">
                          <a:solidFill>
                            <a:srgbClr val="000000"/>
                          </a:solidFill>
                          <a:effectLst/>
                          <a:latin typeface="Meiryo UI" panose="020B0604030504040204" pitchFamily="50" charset="-128"/>
                          <a:ea typeface="Meiryo UI" panose="020B0604030504040204" pitchFamily="50" charset="-128"/>
                        </a:rPr>
                        <a:t>EMD100% &amp; M/C=6 prescription</a:t>
                      </a:r>
                      <a:endParaRPr 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a:noFill/>
                    </a:lnL>
                    <a:lnR w="6350" cap="flat" cmpd="sng" algn="ctr">
                      <a:noFill/>
                      <a:prstDash val="dot"/>
                      <a:round/>
                      <a:headEnd type="none" w="med" len="med"/>
                      <a:tailEnd type="none" w="med" len="med"/>
                    </a:lnR>
                    <a:lnT>
                      <a:noFill/>
                    </a:lnT>
                    <a:lnB>
                      <a:noFill/>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918040012"/>
                  </a:ext>
                </a:extLst>
              </a:tr>
              <a:tr h="72785">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Booster</a:t>
                      </a:r>
                      <a:r>
                        <a:rPr lang="en-US" altLang="ja-JP" sz="600" b="0" i="0" u="none" strike="noStrike" baseline="0" dirty="0" smtClean="0">
                          <a:solidFill>
                            <a:srgbClr val="000000"/>
                          </a:solidFill>
                          <a:effectLst/>
                          <a:latin typeface="Meiryo UI" panose="020B0604030504040204" pitchFamily="50" charset="-128"/>
                          <a:ea typeface="Meiryo UI" panose="020B0604030504040204" pitchFamily="50" charset="-128"/>
                        </a:rPr>
                        <a:t> battery</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w="12700" cmpd="sng">
                      <a:noFill/>
                      <a:prstDash val="solid"/>
                    </a:lnL>
                    <a:lnR w="635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w="635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3">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sz="600" b="1" i="0" u="none" strike="noStrike" dirty="0" smtClean="0">
                          <a:solidFill>
                            <a:srgbClr val="FF0000"/>
                          </a:solidFill>
                          <a:effectLst/>
                          <a:latin typeface="Meiryo UI" panose="020B0604030504040204" pitchFamily="50" charset="-128"/>
                          <a:ea typeface="Meiryo UI" panose="020B0604030504040204" pitchFamily="50" charset="-128"/>
                        </a:rPr>
                        <a:t>PECGI R6 </a:t>
                      </a:r>
                      <a:r>
                        <a:rPr lang="en-US" sz="600" b="1" i="0" u="none" strike="noStrike" dirty="0">
                          <a:solidFill>
                            <a:srgbClr val="FF0000"/>
                          </a:solidFill>
                          <a:effectLst/>
                          <a:latin typeface="Meiryo UI" panose="020B0604030504040204" pitchFamily="50" charset="-128"/>
                          <a:ea typeface="Meiryo UI" panose="020B0604030504040204" pitchFamily="50" charset="-128"/>
                        </a:rPr>
                        <a:t>NWC (EMD100</a:t>
                      </a:r>
                      <a:r>
                        <a:rPr lang="en-US" sz="600" b="1" i="0" u="none" strike="noStrike" dirty="0" smtClean="0">
                          <a:solidFill>
                            <a:srgbClr val="FF0000"/>
                          </a:solidFill>
                          <a:effectLst/>
                          <a:latin typeface="Meiryo UI" panose="020B0604030504040204" pitchFamily="50" charset="-128"/>
                          <a:ea typeface="Meiryo UI" panose="020B0604030504040204" pitchFamily="50" charset="-128"/>
                        </a:rPr>
                        <a:t>%, M/C=6)</a:t>
                      </a:r>
                      <a:endParaRPr lang="en-US" sz="600" b="1" i="0" u="none" strike="noStrike" dirty="0">
                        <a:solidFill>
                          <a:srgbClr val="FF0000"/>
                        </a:solidFill>
                        <a:effectLst/>
                        <a:latin typeface="Meiryo UI" panose="020B0604030504040204" pitchFamily="50" charset="-128"/>
                        <a:ea typeface="Meiryo UI" panose="020B0604030504040204" pitchFamily="50" charset="-128"/>
                      </a:endParaRPr>
                    </a:p>
                  </a:txBody>
                  <a:tcPr marL="0" marR="0" marT="0" marB="0">
                    <a:lnL w="12700" cmpd="sng">
                      <a:noFill/>
                      <a:prstDash val="solid"/>
                    </a:lnL>
                    <a:lnR>
                      <a:noFill/>
                    </a:lnR>
                    <a:lnT>
                      <a:noFill/>
                    </a:lnT>
                    <a:lnB>
                      <a:noFill/>
                    </a:lnB>
                    <a:lnTlToBr w="12700" cmpd="sng">
                      <a:noFill/>
                      <a:prstDash val="solid"/>
                    </a:lnTlToBr>
                    <a:lnBlToTr w="12700" cmpd="sng">
                      <a:noFill/>
                      <a:prstDash val="solid"/>
                    </a:lnBlToTr>
                    <a:noFill/>
                  </a:tcPr>
                </a:tc>
                <a:tc hMerge="1">
                  <a:txBody>
                    <a:bodyPr/>
                    <a:lstStyle/>
                    <a:p>
                      <a:endParaRPr kumimoji="1" lang="ja-JP" altLang="en-US" dirty="0"/>
                    </a:p>
                  </a:txBody>
                  <a:tcPr/>
                </a:tc>
                <a:tc h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861219994"/>
                  </a:ext>
                </a:extLst>
              </a:tr>
              <a:tr h="72785">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w="12700" cmpd="sng">
                      <a:noFill/>
                      <a:prstDash val="soli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a:noFill/>
                    </a:lnR>
                    <a:lnT w="12700" cmpd="sng">
                      <a:noFill/>
                      <a:prstDash val="soli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1989597"/>
                  </a:ext>
                </a:extLst>
              </a:tr>
              <a:tr h="72785">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1"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600" b="1"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en-US" sz="600" b="1"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gridSpan="2">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Cap</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82049149"/>
                  </a:ext>
                </a:extLst>
              </a:tr>
              <a:tr h="72785">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ja-JP" altLang="en-US" sz="600" b="0" i="0" u="none" strike="noStrike" dirty="0">
                          <a:solidFill>
                            <a:srgbClr val="000000"/>
                          </a:solidFill>
                          <a:effectLst/>
                          <a:latin typeface="Meiryo UI" panose="020B0604030504040204" pitchFamily="50" charset="-128"/>
                          <a:ea typeface="Meiryo UI"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With</a:t>
                      </a:r>
                      <a:r>
                        <a:rPr lang="en-US" altLang="ja-JP" sz="600" b="0" i="0" u="none" strike="noStrike" baseline="0" dirty="0" smtClean="0">
                          <a:solidFill>
                            <a:srgbClr val="000000"/>
                          </a:solidFill>
                          <a:effectLst/>
                          <a:latin typeface="Meiryo UI" panose="020B0604030504040204" pitchFamily="50" charset="-128"/>
                          <a:ea typeface="Meiryo UI" panose="020B0604030504040204" pitchFamily="50" charset="-128"/>
                        </a:rPr>
                        <a:t> hole</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Without hole</a:t>
                      </a:r>
                      <a:endParaRPr lang="en-US" altLang="ja-JP"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5123606"/>
                  </a:ext>
                </a:extLst>
              </a:tr>
              <a:tr h="72785">
                <a:tc rowSpan="4">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Explosion*</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1" i="0" u="none" strike="noStrike" dirty="0">
                          <a:solidFill>
                            <a:srgbClr val="0000FF"/>
                          </a:solidFill>
                          <a:effectLst/>
                          <a:latin typeface="Meiryo UI" panose="020B0604030504040204" pitchFamily="50" charset="-128"/>
                          <a:ea typeface="Meiryo UI" panose="020B0604030504040204" pitchFamily="50" charset="-128"/>
                        </a:rPr>
                        <a:t>0/3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1" i="0" u="none" strike="noStrike" dirty="0">
                          <a:solidFill>
                            <a:srgbClr val="0000FF"/>
                          </a:solidFill>
                          <a:effectLst/>
                          <a:latin typeface="Meiryo UI" panose="020B0604030504040204" pitchFamily="50" charset="-128"/>
                          <a:ea typeface="Meiryo UI" panose="020B0604030504040204" pitchFamily="50" charset="-128"/>
                        </a:rPr>
                        <a:t>0/3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86288934"/>
                  </a:ext>
                </a:extLst>
              </a:tr>
              <a:tr h="72785">
                <a:tc vMerge="1">
                  <a:txBody>
                    <a:bodyPr/>
                    <a:lstStyle/>
                    <a:p>
                      <a:endParaRPr kumimoji="1" lang="ja-JP" altLang="en-US"/>
                    </a:p>
                  </a:txBody>
                  <a:tcPr/>
                </a:tc>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sz="600" b="0" i="0" u="none" strike="noStrike" dirty="0" smtClean="0">
                          <a:solidFill>
                            <a:srgbClr val="000000"/>
                          </a:solidFill>
                          <a:effectLst/>
                          <a:latin typeface="Meiryo UI" panose="020B0604030504040204" pitchFamily="50" charset="-128"/>
                          <a:ea typeface="Meiryo UI" panose="020B0604030504040204" pitchFamily="50" charset="-128"/>
                        </a:rPr>
                        <a:t>Cap protrusion </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0/3</a:t>
                      </a:r>
                    </a:p>
                  </a:txBody>
                  <a:tcPr marL="0" marR="0" marT="0" marB="0" anchor="ctr">
                    <a:lnL w="635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92228210"/>
                  </a:ext>
                </a:extLst>
              </a:tr>
              <a:tr h="72785">
                <a:tc vMerge="1">
                  <a:txBody>
                    <a:bodyPr/>
                    <a:lstStyle/>
                    <a:p>
                      <a:endParaRPr kumimoji="1" lang="ja-JP" altLang="en-US"/>
                    </a:p>
                  </a:txBody>
                  <a:tcPr/>
                </a:tc>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Increasing</a:t>
                      </a:r>
                      <a:r>
                        <a:rPr lang="en-US" altLang="ja-JP" sz="600" b="0" i="0" u="none" strike="noStrike" baseline="0" dirty="0" smtClean="0">
                          <a:solidFill>
                            <a:srgbClr val="000000"/>
                          </a:solidFill>
                          <a:effectLst/>
                          <a:latin typeface="Meiryo UI" panose="020B0604030504040204" pitchFamily="50" charset="-128"/>
                          <a:ea typeface="Meiryo UI" panose="020B0604030504040204" pitchFamily="50" charset="-128"/>
                        </a:rPr>
                        <a:t> T.H.</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0/3</a:t>
                      </a:r>
                    </a:p>
                  </a:txBody>
                  <a:tcPr marL="0" marR="0" marT="0" marB="0" anchor="ctr">
                    <a:lnL w="635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3/3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12339468"/>
                  </a:ext>
                </a:extLst>
              </a:tr>
              <a:tr h="72785">
                <a:tc vMerge="1">
                  <a:txBody>
                    <a:bodyPr/>
                    <a:lstStyle/>
                    <a:p>
                      <a:endParaRPr kumimoji="1" lang="ja-JP" altLang="en-US"/>
                    </a:p>
                  </a:txBody>
                  <a:tcPr/>
                </a:tc>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Leakage</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2/3</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2/3</a:t>
                      </a:r>
                      <a:endParaRPr lang="en-US" altLang="ja-JP"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6386968"/>
                  </a:ext>
                </a:extLst>
              </a:tr>
              <a:tr h="72785">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en-US" altLang="ja-JP"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en-US" altLang="ja-JP"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29291"/>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Δ T.H. after</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0.0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a:solidFill>
                            <a:srgbClr val="000000"/>
                          </a:solidFill>
                          <a:effectLst/>
                          <a:latin typeface="Meiryo UI" panose="020B0604030504040204" pitchFamily="50" charset="-128"/>
                          <a:ea typeface="Meiryo UI" panose="020B0604030504040204" pitchFamily="50" charset="-128"/>
                        </a:rPr>
                        <a:t>2.3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4955017"/>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safety test</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0.1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1.2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430714"/>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(mm)</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0.1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2.6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9479930"/>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Ave.</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FF"/>
                          </a:solidFill>
                          <a:effectLst/>
                          <a:latin typeface="Meiryo UI" panose="020B0604030504040204" pitchFamily="50" charset="-128"/>
                          <a:ea typeface="Meiryo UI" panose="020B0604030504040204" pitchFamily="50" charset="-128"/>
                        </a:rPr>
                        <a:t>0.1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ysDot"/>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1" i="0" u="none" strike="noStrike" dirty="0">
                          <a:solidFill>
                            <a:srgbClr val="FF0000"/>
                          </a:solidFill>
                          <a:effectLst/>
                          <a:latin typeface="Meiryo UI" panose="020B0604030504040204" pitchFamily="50" charset="-128"/>
                          <a:ea typeface="Meiryo UI" panose="020B0604030504040204" pitchFamily="50" charset="-128"/>
                        </a:rPr>
                        <a:t>2.0</a:t>
                      </a: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ysDot"/>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3705995734"/>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Δ S.H. after</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a:solidFill>
                            <a:srgbClr val="000000"/>
                          </a:solidFill>
                          <a:effectLst/>
                          <a:latin typeface="Meiryo UI" panose="020B0604030504040204" pitchFamily="50" charset="-128"/>
                          <a:ea typeface="Meiryo UI" panose="020B0604030504040204" pitchFamily="50" charset="-128"/>
                        </a:rPr>
                        <a:t>0.3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0.8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7160878"/>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safety test</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0.3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0.4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0695581"/>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(mm)</a:t>
                      </a: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0.0 </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1.0 </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674396"/>
                  </a:ext>
                </a:extLst>
              </a:tr>
              <a:tr h="8005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6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altLang="ja-JP" sz="600" b="0" i="0" u="none" strike="noStrike" dirty="0" smtClean="0">
                          <a:solidFill>
                            <a:srgbClr val="000000"/>
                          </a:solidFill>
                          <a:effectLst/>
                          <a:latin typeface="Meiryo UI" panose="020B0604030504040204" pitchFamily="50" charset="-128"/>
                          <a:ea typeface="Meiryo UI" panose="020B0604030504040204" pitchFamily="50" charset="-128"/>
                        </a:rPr>
                        <a:t>Ave.</a:t>
                      </a:r>
                      <a:endParaRPr lang="ja-JP" altLang="en-US" sz="6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0" i="0" u="none" strike="noStrike" dirty="0">
                          <a:solidFill>
                            <a:srgbClr val="0000FF"/>
                          </a:solidFill>
                          <a:effectLst/>
                          <a:latin typeface="Meiryo UI" panose="020B0604030504040204" pitchFamily="50" charset="-128"/>
                          <a:ea typeface="Meiryo UI" panose="020B0604030504040204" pitchFamily="50" charset="-128"/>
                        </a:rPr>
                        <a:t>0.2</a:t>
                      </a: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ysDot"/>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600" b="1" i="0" u="none" strike="noStrike" dirty="0">
                          <a:solidFill>
                            <a:srgbClr val="FF0000"/>
                          </a:solidFill>
                          <a:effectLst/>
                          <a:latin typeface="Meiryo UI" panose="020B0604030504040204" pitchFamily="50" charset="-128"/>
                          <a:ea typeface="Meiryo UI" panose="020B0604030504040204" pitchFamily="50" charset="-128"/>
                        </a:rPr>
                        <a:t>0.7</a:t>
                      </a:r>
                      <a:r>
                        <a:rPr lang="en-US" altLang="ja-JP" sz="600" b="0" i="0" u="none" strike="noStrike" dirty="0">
                          <a:solidFill>
                            <a:srgbClr val="000000"/>
                          </a:solidFill>
                          <a:effectLst/>
                          <a:latin typeface="Meiryo UI" panose="020B0604030504040204" pitchFamily="50" charset="-128"/>
                          <a:ea typeface="Meiryo UI" panose="020B0604030504040204" pitchFamily="50" charset="-128"/>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ysDot"/>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2044476163"/>
                  </a:ext>
                </a:extLst>
              </a:tr>
            </a:tbl>
          </a:graphicData>
        </a:graphic>
      </p:graphicFrame>
      <p:pic>
        <p:nvPicPr>
          <p:cNvPr id="16" name="図 8"/>
          <p:cNvPicPr>
            <a:picLocks noChangeAspect="1"/>
          </p:cNvPicPr>
          <p:nvPr/>
        </p:nvPicPr>
        <p:blipFill>
          <a:blip r:embed="rId3">
            <a:extLst>
              <a:ext uri="{28A0092B-C50C-407E-A947-70E740481C1C}">
                <a14:useLocalDpi xmlns:a14="http://schemas.microsoft.com/office/drawing/2010/main" val="0"/>
              </a:ext>
            </a:extLst>
          </a:blip>
          <a:srcRect r="47" b="-44"/>
          <a:stretch>
            <a:fillRect/>
          </a:stretch>
        </p:blipFill>
        <p:spPr bwMode="auto">
          <a:xfrm>
            <a:off x="7434263" y="1841500"/>
            <a:ext cx="15367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図 5"/>
          <p:cNvPicPr>
            <a:picLocks noChangeAspect="1"/>
          </p:cNvPicPr>
          <p:nvPr/>
        </p:nvPicPr>
        <p:blipFill>
          <a:blip r:embed="rId4">
            <a:extLst>
              <a:ext uri="{28A0092B-C50C-407E-A947-70E740481C1C}">
                <a14:useLocalDpi xmlns:a14="http://schemas.microsoft.com/office/drawing/2010/main" val="0"/>
              </a:ext>
            </a:extLst>
          </a:blip>
          <a:srcRect r="5"/>
          <a:stretch>
            <a:fillRect/>
          </a:stretch>
        </p:blipFill>
        <p:spPr bwMode="auto">
          <a:xfrm>
            <a:off x="4437063" y="3789363"/>
            <a:ext cx="4591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501637472"/>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W04  07/Jan–20/Jan/2022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80"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95ABD37E-7774-4D04-95D4-27BE91A17EFD}" type="slidenum">
              <a:rPr lang="en-US" altLang="ja-JP" sz="2000"/>
              <a:pPr algn="r" eaLnBrk="1" hangingPunct="1">
                <a:spcBef>
                  <a:spcPct val="0"/>
                </a:spcBef>
                <a:buFontTx/>
                <a:buNone/>
              </a:pPr>
              <a:t>5</a:t>
            </a:fld>
            <a:endParaRPr lang="en-US" altLang="ja-JP" sz="2000"/>
          </a:p>
        </p:txBody>
      </p:sp>
      <p:pic>
        <p:nvPicPr>
          <p:cNvPr id="10" name="図 9"/>
          <p:cNvPicPr>
            <a:picLocks noChangeAspect="1"/>
          </p:cNvPicPr>
          <p:nvPr/>
        </p:nvPicPr>
        <p:blipFill>
          <a:blip r:embed="rId2"/>
          <a:stretch>
            <a:fillRect/>
          </a:stretch>
        </p:blipFill>
        <p:spPr>
          <a:xfrm>
            <a:off x="7783421" y="73876"/>
            <a:ext cx="1066892" cy="396274"/>
          </a:xfrm>
          <a:prstGeom prst="rect">
            <a:avLst/>
          </a:prstGeom>
        </p:spPr>
      </p:pic>
      <p:pic>
        <p:nvPicPr>
          <p:cNvPr id="9"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5350" y="5440363"/>
            <a:ext cx="2005013"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1272"/>
          <p:cNvGraphicFramePr>
            <a:graphicFrameLocks noGrp="1"/>
          </p:cNvGraphicFramePr>
          <p:nvPr/>
        </p:nvGraphicFramePr>
        <p:xfrm>
          <a:off x="93663" y="620713"/>
          <a:ext cx="8928100" cy="6175375"/>
        </p:xfrm>
        <a:graphic>
          <a:graphicData uri="http://schemas.openxmlformats.org/drawingml/2006/table">
            <a:tbl>
              <a:tblPr/>
              <a:tblGrid>
                <a:gridCol w="4464050">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283471">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1" marR="91431"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891904">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sng" strike="noStrike" cap="none" normalizeH="0" baseline="0" dirty="0" smtClean="0">
                          <a:ln>
                            <a:noFill/>
                          </a:ln>
                          <a:solidFill>
                            <a:schemeClr val="tx1"/>
                          </a:solidFill>
                          <a:effectLst/>
                          <a:latin typeface="HGP創英角ｺﾞｼｯｸUB" pitchFamily="50" charset="-128"/>
                          <a:ea typeface="HGP創英角ｺﾞｼｯｸUB" pitchFamily="50" charset="-128"/>
                        </a:rPr>
                        <a:t>Maximum insulation ring curvature for LC-NAS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 ground </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Objective]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Process defect about insulation ring insertion is a lot in PCA.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Insulation ring has curvature due to decreasing its strength that may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be caused by increasing the material recycle ratio for VE.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[Evaluation]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We simulated the insulation ring that has curvature 0.1mm on 0.6mm</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thickness. Cap setting height maximum is 62.1±0.2mm from</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Panabras</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and PCA process spec.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case of curved insulation ring t0.6mm+0.1mm, tip of metal jacket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crashed with insulation ring during metal jacket crimping.</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[Consideration]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spec. of insulation ring thickness is 0.6±0.05mm. If the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insulation ring height at outer perimeter exceeds 0.70mm, it is not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approved due to crimping error by the crash. Therefore we think the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maximum insulation ring height is 0.7mm max which has curvature and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burr. But the insulation ring thickness itself is 0.6±0.05mm.</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[Future activity]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factor of process defect is within insulation ring supply process.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However we can add the maximum by flatness and parallelism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tolerance on insulation ring drawing. The flatness tolerance is 0.05mm</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and the parallelism tolerance is 0.05mm. This is derived from</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thickness tolerance±0.05mm mathematically. These tolerances of IR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thickness, flatness and parallelism make IR height 0.7maximum. If IR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height is bellow 0.7mm, crimping was succeeded. We will continue to</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investigate or search the process design or some rules.</a:t>
                      </a:r>
                    </a:p>
                  </a:txBody>
                  <a:tcPr marL="91431" marR="91431"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txBody>
                  <a:tcPr marL="91431" marR="91431"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2" name="図 1"/>
          <p:cNvPicPr>
            <a:picLocks noChangeAspect="1"/>
          </p:cNvPicPr>
          <p:nvPr/>
        </p:nvPicPr>
        <p:blipFill>
          <a:blip r:embed="rId4">
            <a:extLst>
              <a:ext uri="{28A0092B-C50C-407E-A947-70E740481C1C}">
                <a14:useLocalDpi xmlns:a14="http://schemas.microsoft.com/office/drawing/2010/main" val="0"/>
              </a:ext>
            </a:extLst>
          </a:blip>
          <a:srcRect l="50343" t="24582" r="4932" b="2583"/>
          <a:stretch>
            <a:fillRect/>
          </a:stretch>
        </p:blipFill>
        <p:spPr bwMode="auto">
          <a:xfrm>
            <a:off x="6978650" y="5403850"/>
            <a:ext cx="18716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図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1216025"/>
            <a:ext cx="364490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6"/>
          <p:cNvPicPr>
            <a:picLocks noChangeAspect="1"/>
          </p:cNvPicPr>
          <p:nvPr/>
        </p:nvPicPr>
        <p:blipFill>
          <a:blip r:embed="rId6">
            <a:extLst>
              <a:ext uri="{28A0092B-C50C-407E-A947-70E740481C1C}">
                <a14:useLocalDpi xmlns:a14="http://schemas.microsoft.com/office/drawing/2010/main" val="0"/>
              </a:ext>
            </a:extLst>
          </a:blip>
          <a:srcRect t="3223"/>
          <a:stretch>
            <a:fillRect/>
          </a:stretch>
        </p:blipFill>
        <p:spPr bwMode="auto">
          <a:xfrm>
            <a:off x="4656138" y="3141663"/>
            <a:ext cx="3519487"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正方形/長方形 28"/>
          <p:cNvSpPr>
            <a:spLocks noChangeArrowheads="1"/>
          </p:cNvSpPr>
          <p:nvPr/>
        </p:nvSpPr>
        <p:spPr bwMode="auto">
          <a:xfrm>
            <a:off x="4572000" y="927100"/>
            <a:ext cx="2971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&lt;IR thickness 0.6mm(0.6mm=spec. center)&gt;</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sp>
        <p:nvSpPr>
          <p:cNvPr id="20" name="正方形/長方形 28"/>
          <p:cNvSpPr>
            <a:spLocks noChangeArrowheads="1"/>
          </p:cNvSpPr>
          <p:nvPr/>
        </p:nvSpPr>
        <p:spPr bwMode="auto">
          <a:xfrm>
            <a:off x="7305675" y="5097463"/>
            <a:ext cx="15827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Crash tip of MJ with IR</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cxnSp>
        <p:nvCxnSpPr>
          <p:cNvPr id="21" name="直線矢印コネクタ 20"/>
          <p:cNvCxnSpPr/>
          <p:nvPr/>
        </p:nvCxnSpPr>
        <p:spPr>
          <a:xfrm>
            <a:off x="8318500" y="5372100"/>
            <a:ext cx="239713" cy="430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8"/>
          <p:cNvSpPr>
            <a:spLocks noChangeArrowheads="1"/>
          </p:cNvSpPr>
          <p:nvPr/>
        </p:nvSpPr>
        <p:spPr bwMode="auto">
          <a:xfrm>
            <a:off x="4554538" y="4954588"/>
            <a:ext cx="27352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&lt;IR height 0.6+0.1mm (+0.1mm=warp)&gt;</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sp>
        <p:nvSpPr>
          <p:cNvPr id="23" name="二等辺三角形 22"/>
          <p:cNvSpPr/>
          <p:nvPr/>
        </p:nvSpPr>
        <p:spPr>
          <a:xfrm rot="10800000">
            <a:off x="6022975" y="3235325"/>
            <a:ext cx="719138" cy="19685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正方形/長方形 28"/>
          <p:cNvSpPr>
            <a:spLocks noChangeArrowheads="1"/>
          </p:cNvSpPr>
          <p:nvPr/>
        </p:nvSpPr>
        <p:spPr bwMode="auto">
          <a:xfrm>
            <a:off x="7104063" y="3582988"/>
            <a:ext cx="17081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Crimping was succeeded</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cxnSp>
        <p:nvCxnSpPr>
          <p:cNvPr id="25" name="直線コネクタ 24"/>
          <p:cNvCxnSpPr/>
          <p:nvPr/>
        </p:nvCxnSpPr>
        <p:spPr>
          <a:xfrm>
            <a:off x="7958138" y="2020888"/>
            <a:ext cx="466725"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7961313" y="2136775"/>
            <a:ext cx="466725"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8239125" y="2136775"/>
            <a:ext cx="0" cy="268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8239125" y="1741488"/>
            <a:ext cx="0" cy="27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正方形/長方形 28"/>
          <p:cNvSpPr>
            <a:spLocks noChangeArrowheads="1"/>
          </p:cNvSpPr>
          <p:nvPr/>
        </p:nvSpPr>
        <p:spPr bwMode="auto">
          <a:xfrm>
            <a:off x="8258175" y="1731963"/>
            <a:ext cx="598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0.6mm</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cxnSp>
        <p:nvCxnSpPr>
          <p:cNvPr id="30" name="直線コネクタ 29"/>
          <p:cNvCxnSpPr/>
          <p:nvPr/>
        </p:nvCxnSpPr>
        <p:spPr>
          <a:xfrm>
            <a:off x="6357938" y="5813425"/>
            <a:ext cx="292100" cy="0"/>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5580063" y="5986463"/>
            <a:ext cx="106045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線矢印コネクタ 31"/>
          <p:cNvCxnSpPr/>
          <p:nvPr/>
        </p:nvCxnSpPr>
        <p:spPr>
          <a:xfrm flipV="1">
            <a:off x="6416675" y="6000750"/>
            <a:ext cx="0" cy="268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a:off x="6424613" y="5502275"/>
            <a:ext cx="0" cy="28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正方形/長方形 28"/>
          <p:cNvSpPr>
            <a:spLocks noChangeArrowheads="1"/>
          </p:cNvSpPr>
          <p:nvPr/>
        </p:nvSpPr>
        <p:spPr bwMode="auto">
          <a:xfrm>
            <a:off x="5549900" y="5445125"/>
            <a:ext cx="8937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0.6+0.1mm</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sp>
        <p:nvSpPr>
          <p:cNvPr id="35" name="二等辺三角形 34"/>
          <p:cNvSpPr/>
          <p:nvPr/>
        </p:nvSpPr>
        <p:spPr>
          <a:xfrm rot="5400000">
            <a:off x="6480969" y="6109494"/>
            <a:ext cx="719138" cy="19685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36" name="直線矢印コネクタ 35"/>
          <p:cNvCxnSpPr/>
          <p:nvPr/>
        </p:nvCxnSpPr>
        <p:spPr>
          <a:xfrm flipV="1">
            <a:off x="5862638" y="1225550"/>
            <a:ext cx="0" cy="1703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4932363" y="1227138"/>
            <a:ext cx="1200150" cy="0"/>
          </a:xfrm>
          <a:prstGeom prst="line">
            <a:avLst/>
          </a:prstGeom>
        </p:spPr>
        <p:style>
          <a:lnRef idx="1">
            <a:schemeClr val="dk1"/>
          </a:lnRef>
          <a:fillRef idx="0">
            <a:schemeClr val="dk1"/>
          </a:fillRef>
          <a:effectRef idx="0">
            <a:schemeClr val="dk1"/>
          </a:effectRef>
          <a:fontRef idx="minor">
            <a:schemeClr val="tx1"/>
          </a:fontRef>
        </p:style>
      </p:cxnSp>
      <p:sp>
        <p:nvSpPr>
          <p:cNvPr id="38" name="正方形/長方形 28"/>
          <p:cNvSpPr>
            <a:spLocks noChangeArrowheads="1"/>
          </p:cNvSpPr>
          <p:nvPr/>
        </p:nvSpPr>
        <p:spPr bwMode="auto">
          <a:xfrm>
            <a:off x="5791200" y="1266825"/>
            <a:ext cx="931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Cap setting </a:t>
            </a:r>
          </a:p>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height max.</a:t>
            </a:r>
          </a:p>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62.3mm</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sp>
        <p:nvSpPr>
          <p:cNvPr id="39" name="正方形/長方形 3"/>
          <p:cNvSpPr>
            <a:spLocks noChangeArrowheads="1"/>
          </p:cNvSpPr>
          <p:nvPr/>
        </p:nvSpPr>
        <p:spPr bwMode="auto">
          <a:xfrm>
            <a:off x="7610475" y="2914650"/>
            <a:ext cx="14462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800">
                <a:solidFill>
                  <a:srgbClr val="000000"/>
                </a:solidFill>
                <a:latin typeface="HGP創英角ｺﾞｼｯｸUB" panose="020B0900000000000000" pitchFamily="50" charset="-128"/>
                <a:ea typeface="HGP創英角ｺﾞｼｯｸUB" panose="020B0900000000000000" pitchFamily="50" charset="-128"/>
              </a:rPr>
              <a:t>IR spec. (Ref: PECTH)</a:t>
            </a:r>
          </a:p>
          <a:p>
            <a:pPr>
              <a:spcBef>
                <a:spcPct val="0"/>
              </a:spcBef>
              <a:buFontTx/>
              <a:buNone/>
            </a:pPr>
            <a:r>
              <a:rPr lang="en-US" altLang="ja-JP" sz="800">
                <a:solidFill>
                  <a:srgbClr val="000000"/>
                </a:solidFill>
                <a:latin typeface="HGP創英角ｺﾞｼｯｸUB" panose="020B0900000000000000" pitchFamily="50" charset="-128"/>
                <a:ea typeface="HGP創英角ｺﾞｼｯｸUB" panose="020B0900000000000000" pitchFamily="50" charset="-128"/>
              </a:rPr>
              <a:t>Thickness : 0.6±0.05mm</a:t>
            </a:r>
          </a:p>
          <a:p>
            <a:pPr>
              <a:spcBef>
                <a:spcPct val="0"/>
              </a:spcBef>
              <a:buFontTx/>
              <a:buNone/>
            </a:pPr>
            <a:r>
              <a:rPr lang="en-US" altLang="ja-JP" sz="800">
                <a:solidFill>
                  <a:srgbClr val="000000"/>
                </a:solidFill>
                <a:latin typeface="HGP創英角ｺﾞｼｯｸUB" panose="020B0900000000000000" pitchFamily="50" charset="-128"/>
                <a:ea typeface="HGP創英角ｺﾞｼｯｸUB" panose="020B0900000000000000" pitchFamily="50" charset="-128"/>
              </a:rPr>
              <a:t>Outer Φ : 31±0.1mm</a:t>
            </a:r>
          </a:p>
          <a:p>
            <a:pPr>
              <a:spcBef>
                <a:spcPct val="0"/>
              </a:spcBef>
              <a:buFontTx/>
              <a:buNone/>
            </a:pPr>
            <a:r>
              <a:rPr lang="en-US" altLang="ja-JP" sz="800">
                <a:solidFill>
                  <a:srgbClr val="000000"/>
                </a:solidFill>
                <a:latin typeface="HGP創英角ｺﾞｼｯｸUB" panose="020B0900000000000000" pitchFamily="50" charset="-128"/>
                <a:ea typeface="HGP創英角ｺﾞｼｯｸUB" panose="020B0900000000000000" pitchFamily="50" charset="-128"/>
              </a:rPr>
              <a:t>Inner Φ : 23.5</a:t>
            </a:r>
            <a:r>
              <a:rPr lang="ja-JP" altLang="en-US" sz="800">
                <a:solidFill>
                  <a:srgbClr val="000000"/>
                </a:solidFill>
                <a:latin typeface="HGP創英角ｺﾞｼｯｸUB" panose="020B0900000000000000" pitchFamily="50" charset="-128"/>
                <a:ea typeface="HGP創英角ｺﾞｼｯｸUB" panose="020B0900000000000000" pitchFamily="50" charset="-128"/>
              </a:rPr>
              <a:t>＋</a:t>
            </a:r>
            <a:r>
              <a:rPr lang="en-US" altLang="ja-JP" sz="800">
                <a:solidFill>
                  <a:srgbClr val="000000"/>
                </a:solidFill>
                <a:latin typeface="HGP創英角ｺﾞｼｯｸUB" panose="020B0900000000000000" pitchFamily="50" charset="-128"/>
                <a:ea typeface="HGP創英角ｺﾞｼｯｸUB" panose="020B0900000000000000" pitchFamily="50" charset="-128"/>
              </a:rPr>
              <a:t>0.2/-0mm</a:t>
            </a:r>
            <a:endParaRPr lang="ja-JP" altLang="en-US" sz="800"/>
          </a:p>
        </p:txBody>
      </p:sp>
      <p:sp>
        <p:nvSpPr>
          <p:cNvPr id="40" name="正方形/長方形 5"/>
          <p:cNvSpPr>
            <a:spLocks noChangeArrowheads="1"/>
          </p:cNvSpPr>
          <p:nvPr/>
        </p:nvSpPr>
        <p:spPr bwMode="auto">
          <a:xfrm>
            <a:off x="7832725" y="1301750"/>
            <a:ext cx="1257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900">
                <a:solidFill>
                  <a:srgbClr val="000000"/>
                </a:solidFill>
                <a:latin typeface="HGP創英角ｺﾞｼｯｸUB" panose="020B0900000000000000" pitchFamily="50" charset="-128"/>
                <a:ea typeface="HGP創英角ｺﾞｼｯｸUB" panose="020B0900000000000000" pitchFamily="50" charset="-128"/>
              </a:rPr>
              <a:t>IR Outer Φ:31mm</a:t>
            </a:r>
          </a:p>
          <a:p>
            <a:pPr>
              <a:spcBef>
                <a:spcPct val="0"/>
              </a:spcBef>
              <a:buFontTx/>
              <a:buNone/>
            </a:pPr>
            <a:r>
              <a:rPr lang="en-US" altLang="ja-JP" sz="900">
                <a:solidFill>
                  <a:srgbClr val="000000"/>
                </a:solidFill>
                <a:latin typeface="HGP創英角ｺﾞｼｯｸUB" panose="020B0900000000000000" pitchFamily="50" charset="-128"/>
                <a:ea typeface="HGP創英角ｺﾞｼｯｸUB" panose="020B0900000000000000" pitchFamily="50" charset="-128"/>
              </a:rPr>
              <a:t>IR Inner Φ:23.6mm</a:t>
            </a:r>
            <a:endParaRPr lang="ja-JP" altLang="en-US" sz="900"/>
          </a:p>
        </p:txBody>
      </p:sp>
      <p:cxnSp>
        <p:nvCxnSpPr>
          <p:cNvPr id="41" name="直線コネクタ 40"/>
          <p:cNvCxnSpPr/>
          <p:nvPr/>
        </p:nvCxnSpPr>
        <p:spPr>
          <a:xfrm flipH="1">
            <a:off x="7697788" y="1647825"/>
            <a:ext cx="158750" cy="438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28"/>
          <p:cNvSpPr>
            <a:spLocks noChangeArrowheads="1"/>
          </p:cNvSpPr>
          <p:nvPr/>
        </p:nvSpPr>
        <p:spPr bwMode="auto">
          <a:xfrm>
            <a:off x="5813425" y="2687638"/>
            <a:ext cx="1739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fontAlgn="ctr">
              <a:spcBef>
                <a:spcPct val="0"/>
              </a:spcBef>
              <a:buFontTx/>
              <a:buNone/>
            </a:pPr>
            <a:r>
              <a:rPr lang="en-US" altLang="ja-JP" sz="800">
                <a:solidFill>
                  <a:srgbClr val="000000"/>
                </a:solidFill>
                <a:latin typeface="HGP創英角ｺﾞｼｯｸUB" panose="020B0900000000000000" pitchFamily="50" charset="-128"/>
                <a:ea typeface="HGP創英角ｺﾞｼｯｸUB" panose="020B0900000000000000" pitchFamily="50" charset="-128"/>
              </a:rPr>
              <a:t>Cap setting height spec.:</a:t>
            </a:r>
          </a:p>
          <a:p>
            <a:pPr fontAlgn="ctr">
              <a:spcBef>
                <a:spcPct val="0"/>
              </a:spcBef>
              <a:buFontTx/>
              <a:buNone/>
            </a:pPr>
            <a:r>
              <a:rPr lang="en-US" altLang="ja-JP" sz="800">
                <a:solidFill>
                  <a:srgbClr val="000000"/>
                </a:solidFill>
                <a:latin typeface="HGP創英角ｺﾞｼｯｸUB" panose="020B0900000000000000" pitchFamily="50" charset="-128"/>
                <a:ea typeface="HGP創英角ｺﾞｼｯｸUB" panose="020B0900000000000000" pitchFamily="50" charset="-128"/>
              </a:rPr>
              <a:t>62.1±0.2mm(Ref.Panabras, PCA)</a:t>
            </a:r>
            <a:endParaRPr lang="ja-JP" altLang="en-US" sz="800">
              <a:solidFill>
                <a:srgbClr val="0000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365480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3284021847"/>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W04  07/Jan–20/Jan/2022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80"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95ABD37E-7774-4D04-95D4-27BE91A17EFD}" type="slidenum">
              <a:rPr lang="en-US" altLang="ja-JP" sz="2000"/>
              <a:pPr algn="r" eaLnBrk="1" hangingPunct="1">
                <a:spcBef>
                  <a:spcPct val="0"/>
                </a:spcBef>
                <a:buFontTx/>
                <a:buNone/>
              </a:pPr>
              <a:t>6</a:t>
            </a:fld>
            <a:endParaRPr lang="en-US" altLang="ja-JP" sz="2000"/>
          </a:p>
        </p:txBody>
      </p:sp>
      <p:pic>
        <p:nvPicPr>
          <p:cNvPr id="25" name="図 24"/>
          <p:cNvPicPr>
            <a:picLocks noChangeAspect="1"/>
          </p:cNvPicPr>
          <p:nvPr/>
        </p:nvPicPr>
        <p:blipFill>
          <a:blip r:embed="rId2"/>
          <a:stretch>
            <a:fillRect/>
          </a:stretch>
        </p:blipFill>
        <p:spPr>
          <a:xfrm>
            <a:off x="7783421" y="73876"/>
            <a:ext cx="1066892" cy="396274"/>
          </a:xfrm>
          <a:prstGeom prst="rect">
            <a:avLst/>
          </a:prstGeom>
        </p:spPr>
      </p:pic>
      <p:graphicFrame>
        <p:nvGraphicFramePr>
          <p:cNvPr id="14" name="Group 1272"/>
          <p:cNvGraphicFramePr>
            <a:graphicFrameLocks noGrp="1"/>
          </p:cNvGraphicFramePr>
          <p:nvPr/>
        </p:nvGraphicFramePr>
        <p:xfrm>
          <a:off x="38100" y="661988"/>
          <a:ext cx="9067800" cy="6175375"/>
        </p:xfrm>
        <a:graphic>
          <a:graphicData uri="http://schemas.openxmlformats.org/drawingml/2006/table">
            <a:tbl>
              <a:tblPr/>
              <a:tblGrid>
                <a:gridCol w="2877716">
                  <a:extLst>
                    <a:ext uri="{9D8B030D-6E8A-4147-A177-3AD203B41FA5}">
                      <a16:colId xmlns:a16="http://schemas.microsoft.com/office/drawing/2014/main" val="20000"/>
                    </a:ext>
                  </a:extLst>
                </a:gridCol>
                <a:gridCol w="6190084">
                  <a:extLst>
                    <a:ext uri="{9D8B030D-6E8A-4147-A177-3AD203B41FA5}">
                      <a16:colId xmlns:a16="http://schemas.microsoft.com/office/drawing/2014/main" val="20001"/>
                    </a:ext>
                  </a:extLst>
                </a:gridCol>
              </a:tblGrid>
              <a:tr h="283470">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0" marR="9143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891905">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【Background】</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order to expand sales in the Latin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American market, we</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conducted research</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on the trends of other companies and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evaluated the performance of other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companies' batteries.</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【Purpose】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Performance evaluation of other companies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the Peru</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Market</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R20:ROV/Brazil, Tokai/China</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Test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Discharge performance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(Initial, 45-3M)</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Heavy metal content</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When the ROV battery is stored at 45 °C</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for 3 months and then subjected to a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discharge test, the probability of abnormal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discharge in flashlight mode is high.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TOKAI battery can be used without any</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problems.</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Both ROV and TOKAI are not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environmentally friendly because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Pb</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is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added.</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See the next chart.</a:t>
                      </a:r>
                    </a:p>
                  </a:txBody>
                  <a:tcPr marL="91431" marR="91431"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txBody>
                  <a:tcPr marL="91431" marR="91431"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5"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321175"/>
            <a:ext cx="171450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図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8150" y="4335463"/>
            <a:ext cx="1727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図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675" y="1052513"/>
            <a:ext cx="60483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55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21206</TotalTime>
  <Words>1694</Words>
  <Application>Microsoft Office PowerPoint</Application>
  <PresentationFormat>画面に合わせる (4:3)</PresentationFormat>
  <Paragraphs>395</Paragraphs>
  <Slides>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vt:i4>
      </vt:variant>
    </vt:vector>
  </HeadingPairs>
  <TitlesOfParts>
    <vt:vector size="15" baseType="lpstr">
      <vt:lpstr>HGP創英角ｺﾞｼｯｸUB</vt:lpstr>
      <vt:lpstr>HGS創英角ｺﾞｼｯｸUB</vt:lpstr>
      <vt:lpstr>Meiryo UI</vt:lpstr>
      <vt:lpstr>ＭＳ Ｐゴシック</vt:lpstr>
      <vt:lpstr>メイリオ</vt:lpstr>
      <vt:lpstr>Arial</vt:lpstr>
      <vt:lpstr>Calibri</vt:lpstr>
      <vt:lpstr>Wingdings</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パナソニック株式会社　エナジー社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乾電池ＢＵ　商品技術Ｇ</dc:creator>
  <cp:lastModifiedBy>Wakabayashi Naoto (若林 直人)</cp:lastModifiedBy>
  <cp:revision>1049</cp:revision>
  <cp:lastPrinted>2021-01-15T01:21:39Z</cp:lastPrinted>
  <dcterms:created xsi:type="dcterms:W3CDTF">2011-04-26T10:07:46Z</dcterms:created>
  <dcterms:modified xsi:type="dcterms:W3CDTF">2022-01-28T07:11:52Z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582981</vt:lpwstr>
  </property>
  <property fmtid="{D5CDD505-2E9C-101B-9397-08002B2CF9AE}" pid="3" name="NXPowerLiteSettings">
    <vt:lpwstr>C700052003A000</vt:lpwstr>
  </property>
  <property fmtid="{D5CDD505-2E9C-101B-9397-08002B2CF9AE}" pid="4" name="NXPowerLiteVersion">
    <vt:lpwstr>D8.0.5</vt:lpwstr>
  </property>
  <property fmtid="{D5CDD505-2E9C-101B-9397-08002B2CF9AE}" pid="5" name="NXTAG2">
    <vt:lpwstr>000800f6120000000000010280500207e700052003a000</vt:lpwstr>
  </property>
</Properties>
</file>