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1935" r:id="rId2"/>
    <p:sldId id="1937" r:id="rId3"/>
    <p:sldId id="1932" r:id="rId4"/>
    <p:sldId id="1930" r:id="rId5"/>
    <p:sldId id="1938" r:id="rId6"/>
    <p:sldId id="1936" r:id="rId7"/>
  </p:sldIdLst>
  <p:sldSz cx="9144000" cy="6858000" type="screen4x3"/>
  <p:notesSz cx="6735763" cy="9866313"/>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FFD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6" autoAdjust="0"/>
    <p:restoredTop sz="92251" autoAdjust="0"/>
  </p:normalViewPr>
  <p:slideViewPr>
    <p:cSldViewPr>
      <p:cViewPr varScale="1">
        <p:scale>
          <a:sx n="80" d="100"/>
          <a:sy n="80" d="100"/>
        </p:scale>
        <p:origin x="41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itchFamily="50" charset="-128"/>
              </a:defRPr>
            </a:lvl1pPr>
          </a:lstStyle>
          <a:p>
            <a:pPr>
              <a:defRPr/>
            </a:pPr>
            <a:endParaRPr lang="en-US" altLang="ja-JP"/>
          </a:p>
        </p:txBody>
      </p:sp>
      <p:sp>
        <p:nvSpPr>
          <p:cNvPr id="22531" name="Rectangle 3"/>
          <p:cNvSpPr>
            <a:spLocks noGrp="1" noChangeArrowheads="1"/>
          </p:cNvSpPr>
          <p:nvPr>
            <p:ph type="dt" sz="quarter" idx="1"/>
          </p:nvPr>
        </p:nvSpPr>
        <p:spPr bwMode="auto">
          <a:xfrm>
            <a:off x="3815373" y="0"/>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50" charset="-128"/>
              </a:defRPr>
            </a:lvl1pPr>
          </a:lstStyle>
          <a:p>
            <a:pPr>
              <a:defRPr/>
            </a:pPr>
            <a:endParaRPr lang="en-US" altLang="ja-JP"/>
          </a:p>
        </p:txBody>
      </p:sp>
      <p:sp>
        <p:nvSpPr>
          <p:cNvPr id="22532" name="Rectangle 4"/>
          <p:cNvSpPr>
            <a:spLocks noGrp="1" noChangeArrowheads="1"/>
          </p:cNvSpPr>
          <p:nvPr>
            <p:ph type="ftr" sz="quarter" idx="2"/>
          </p:nvPr>
        </p:nvSpPr>
        <p:spPr bwMode="auto">
          <a:xfrm>
            <a:off x="0" y="9371285"/>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50" charset="-128"/>
              </a:defRPr>
            </a:lvl1pPr>
          </a:lstStyle>
          <a:p>
            <a:pPr>
              <a:defRPr/>
            </a:pPr>
            <a:endParaRPr lang="en-US" altLang="ja-JP"/>
          </a:p>
        </p:txBody>
      </p:sp>
      <p:sp>
        <p:nvSpPr>
          <p:cNvPr id="22533" name="Rectangle 5"/>
          <p:cNvSpPr>
            <a:spLocks noGrp="1" noChangeArrowheads="1"/>
          </p:cNvSpPr>
          <p:nvPr>
            <p:ph type="sldNum" sz="quarter" idx="3"/>
          </p:nvPr>
        </p:nvSpPr>
        <p:spPr bwMode="auto">
          <a:xfrm>
            <a:off x="3815373" y="9371285"/>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8B91693-0EE4-4958-9FF5-A90CD34EC20B}"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eaLnBrk="1" hangingPunct="1">
              <a:defRPr sz="1200">
                <a:latin typeface="Arial" charset="0"/>
                <a:ea typeface="ＭＳ Ｐゴシック" pitchFamily="50" charset="-128"/>
              </a:defRPr>
            </a:lvl1pPr>
          </a:lstStyle>
          <a:p>
            <a:pPr>
              <a:defRPr/>
            </a:pPr>
            <a:endParaRPr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eaLnBrk="1" hangingPunct="1">
              <a:defRPr sz="1200">
                <a:latin typeface="Arial" charset="0"/>
                <a:ea typeface="ＭＳ Ｐゴシック" pitchFamily="50" charset="-128"/>
              </a:defRPr>
            </a:lvl1pPr>
          </a:lstStyle>
          <a:p>
            <a:pPr>
              <a:defRPr/>
            </a:pPr>
            <a:fld id="{A3579F9E-8E4E-4A2E-8987-6F6BA7E973C5}" type="datetimeFigureOut">
              <a:rPr lang="ja-JP" altLang="en-US"/>
              <a:pPr>
                <a:defRPr/>
              </a:pPr>
              <a:t>2022/2/4</a:t>
            </a:fld>
            <a:endParaRPr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eaLnBrk="1" hangingPunct="1">
              <a:defRPr sz="1200">
                <a:latin typeface="Arial" charset="0"/>
                <a:ea typeface="ＭＳ Ｐゴシック" pitchFamily="50" charset="-128"/>
              </a:defRPr>
            </a:lvl1pPr>
          </a:lstStyle>
          <a:p>
            <a:pPr>
              <a:defRPr/>
            </a:pPr>
            <a:endParaRPr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E23D7D7-C9F6-45CF-BACC-7972B01BFBE7}"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1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anose="020B0600070205080204" pitchFamily="50" charset="-128"/>
              </a:defRPr>
            </a:lvl1pPr>
            <a:lvl2pPr marL="742950" indent="-285750">
              <a:spcBef>
                <a:spcPct val="30000"/>
              </a:spcBef>
              <a:defRPr kumimoji="1" sz="1200">
                <a:solidFill>
                  <a:schemeClr val="tx1"/>
                </a:solidFill>
                <a:latin typeface="Calibri" panose="020F0502020204030204" pitchFamily="34" charset="0"/>
                <a:ea typeface="ＭＳ Ｐゴシック" panose="020B0600070205080204" pitchFamily="50" charset="-128"/>
              </a:defRPr>
            </a:lvl2pPr>
            <a:lvl3pPr marL="1143000" indent="-228600">
              <a:spcBef>
                <a:spcPct val="30000"/>
              </a:spcBef>
              <a:defRPr kumimoji="1" sz="1200">
                <a:solidFill>
                  <a:schemeClr val="tx1"/>
                </a:solidFill>
                <a:latin typeface="Calibri" panose="020F0502020204030204" pitchFamily="34" charset="0"/>
                <a:ea typeface="ＭＳ Ｐゴシック" panose="020B0600070205080204" pitchFamily="50" charset="-128"/>
              </a:defRPr>
            </a:lvl3pPr>
            <a:lvl4pPr marL="1600200" indent="-228600">
              <a:spcBef>
                <a:spcPct val="30000"/>
              </a:spcBef>
              <a:defRPr kumimoji="1" sz="1200">
                <a:solidFill>
                  <a:schemeClr val="tx1"/>
                </a:solidFill>
                <a:latin typeface="Calibri" panose="020F0502020204030204" pitchFamily="34" charset="0"/>
                <a:ea typeface="ＭＳ Ｐゴシック" panose="020B0600070205080204" pitchFamily="50" charset="-128"/>
              </a:defRPr>
            </a:lvl4pPr>
            <a:lvl5pPr marL="2057400" indent="-228600">
              <a:spcBef>
                <a:spcPct val="30000"/>
              </a:spcBef>
              <a:defRPr kumimoji="1" sz="12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50" charset="-128"/>
              </a:defRPr>
            </a:lvl9pPr>
          </a:lstStyle>
          <a:p>
            <a:pPr>
              <a:spcBef>
                <a:spcPct val="0"/>
              </a:spcBef>
            </a:pPr>
            <a:fld id="{399B5437-D6E4-4D91-B88D-7888BAAEED60}" type="slidenum">
              <a:rPr lang="ja-JP" altLang="en-US" smtClean="0">
                <a:latin typeface="Arial" panose="020B0604020202020204" pitchFamily="34" charset="0"/>
              </a:rPr>
              <a:pPr>
                <a:spcBef>
                  <a:spcPct val="0"/>
                </a:spcBef>
              </a:pPr>
              <a:t>1</a:t>
            </a:fld>
            <a:endParaRPr lang="ja-JP"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C300CE81-95D0-4466-9A83-D19A80C2AF50}" type="slidenum">
              <a:rPr lang="en-US" altLang="ja-JP"/>
              <a:pPr>
                <a:defRPr/>
              </a:pPr>
              <a:t>‹#›</a:t>
            </a:fld>
            <a:endParaRPr lang="en-US" altLang="ja-JP"/>
          </a:p>
        </p:txBody>
      </p:sp>
    </p:spTree>
    <p:extLst>
      <p:ext uri="{BB962C8B-B14F-4D97-AF65-F5344CB8AC3E}">
        <p14:creationId xmlns:p14="http://schemas.microsoft.com/office/powerpoint/2010/main" val="115716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0A73D8E0-0120-479E-9E31-8B42A7A8E54F}" type="slidenum">
              <a:rPr lang="en-US" altLang="ja-JP"/>
              <a:pPr>
                <a:defRPr/>
              </a:pPr>
              <a:t>‹#›</a:t>
            </a:fld>
            <a:endParaRPr lang="en-US" altLang="ja-JP"/>
          </a:p>
        </p:txBody>
      </p:sp>
    </p:spTree>
    <p:extLst>
      <p:ext uri="{BB962C8B-B14F-4D97-AF65-F5344CB8AC3E}">
        <p14:creationId xmlns:p14="http://schemas.microsoft.com/office/powerpoint/2010/main" val="210162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626D2F71-F7A3-416A-8A82-6A6CAC15778A}" type="slidenum">
              <a:rPr lang="en-US" altLang="ja-JP"/>
              <a:pPr>
                <a:defRPr/>
              </a:pPr>
              <a:t>‹#›</a:t>
            </a:fld>
            <a:endParaRPr lang="en-US" altLang="ja-JP"/>
          </a:p>
        </p:txBody>
      </p:sp>
    </p:spTree>
    <p:extLst>
      <p:ext uri="{BB962C8B-B14F-4D97-AF65-F5344CB8AC3E}">
        <p14:creationId xmlns:p14="http://schemas.microsoft.com/office/powerpoint/2010/main" val="354643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276D6A5F-3DFE-419F-9F84-19BEF08991D8}" type="slidenum">
              <a:rPr lang="en-US" altLang="ja-JP"/>
              <a:pPr>
                <a:defRPr/>
              </a:pPr>
              <a:t>‹#›</a:t>
            </a:fld>
            <a:endParaRPr lang="en-US" altLang="ja-JP"/>
          </a:p>
        </p:txBody>
      </p:sp>
    </p:spTree>
    <p:extLst>
      <p:ext uri="{BB962C8B-B14F-4D97-AF65-F5344CB8AC3E}">
        <p14:creationId xmlns:p14="http://schemas.microsoft.com/office/powerpoint/2010/main" val="243654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E5D89E7A-7377-400E-851E-EED6614BD690}" type="slidenum">
              <a:rPr lang="en-US" altLang="ja-JP"/>
              <a:pPr>
                <a:defRPr/>
              </a:pPr>
              <a:t>‹#›</a:t>
            </a:fld>
            <a:endParaRPr lang="en-US" altLang="ja-JP"/>
          </a:p>
        </p:txBody>
      </p:sp>
    </p:spTree>
    <p:extLst>
      <p:ext uri="{BB962C8B-B14F-4D97-AF65-F5344CB8AC3E}">
        <p14:creationId xmlns:p14="http://schemas.microsoft.com/office/powerpoint/2010/main" val="410724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582463A-A10A-423A-AB88-8A0E9E2F022D}" type="slidenum">
              <a:rPr lang="en-US" altLang="ja-JP"/>
              <a:pPr>
                <a:defRPr/>
              </a:pPr>
              <a:t>‹#›</a:t>
            </a:fld>
            <a:endParaRPr lang="en-US" altLang="ja-JP"/>
          </a:p>
        </p:txBody>
      </p:sp>
    </p:spTree>
    <p:extLst>
      <p:ext uri="{BB962C8B-B14F-4D97-AF65-F5344CB8AC3E}">
        <p14:creationId xmlns:p14="http://schemas.microsoft.com/office/powerpoint/2010/main" val="407509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BC8473A6-61DA-4010-B336-D09F38680DC5}" type="slidenum">
              <a:rPr lang="en-US" altLang="ja-JP"/>
              <a:pPr>
                <a:defRPr/>
              </a:pPr>
              <a:t>‹#›</a:t>
            </a:fld>
            <a:endParaRPr lang="en-US" altLang="ja-JP"/>
          </a:p>
        </p:txBody>
      </p:sp>
    </p:spTree>
    <p:extLst>
      <p:ext uri="{BB962C8B-B14F-4D97-AF65-F5344CB8AC3E}">
        <p14:creationId xmlns:p14="http://schemas.microsoft.com/office/powerpoint/2010/main" val="304793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CE18DDB3-E936-4EF8-8FF1-7DEFA3E2F365}" type="slidenum">
              <a:rPr lang="en-US" altLang="ja-JP"/>
              <a:pPr>
                <a:defRPr/>
              </a:pPr>
              <a:t>‹#›</a:t>
            </a:fld>
            <a:endParaRPr lang="en-US" altLang="ja-JP"/>
          </a:p>
        </p:txBody>
      </p:sp>
    </p:spTree>
    <p:extLst>
      <p:ext uri="{BB962C8B-B14F-4D97-AF65-F5344CB8AC3E}">
        <p14:creationId xmlns:p14="http://schemas.microsoft.com/office/powerpoint/2010/main" val="128370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599A9C9D-5A71-4362-A57B-C6849BADD778}" type="slidenum">
              <a:rPr lang="en-US" altLang="ja-JP"/>
              <a:pPr>
                <a:defRPr/>
              </a:pPr>
              <a:t>‹#›</a:t>
            </a:fld>
            <a:endParaRPr lang="en-US" altLang="ja-JP"/>
          </a:p>
        </p:txBody>
      </p:sp>
    </p:spTree>
    <p:extLst>
      <p:ext uri="{BB962C8B-B14F-4D97-AF65-F5344CB8AC3E}">
        <p14:creationId xmlns:p14="http://schemas.microsoft.com/office/powerpoint/2010/main" val="7023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659935BE-1A7D-46A7-8DB3-B0F1F4F5F1EE}" type="slidenum">
              <a:rPr lang="en-US" altLang="ja-JP"/>
              <a:pPr>
                <a:defRPr/>
              </a:pPr>
              <a:t>‹#›</a:t>
            </a:fld>
            <a:endParaRPr lang="en-US" altLang="ja-JP"/>
          </a:p>
        </p:txBody>
      </p:sp>
    </p:spTree>
    <p:extLst>
      <p:ext uri="{BB962C8B-B14F-4D97-AF65-F5344CB8AC3E}">
        <p14:creationId xmlns:p14="http://schemas.microsoft.com/office/powerpoint/2010/main" val="15759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58762480-B137-4A60-9CCF-1D043E53F6D9}" type="slidenum">
              <a:rPr lang="en-US" altLang="ja-JP"/>
              <a:pPr>
                <a:defRPr/>
              </a:pPr>
              <a:t>‹#›</a:t>
            </a:fld>
            <a:endParaRPr lang="en-US" altLang="ja-JP"/>
          </a:p>
        </p:txBody>
      </p:sp>
    </p:spTree>
    <p:extLst>
      <p:ext uri="{BB962C8B-B14F-4D97-AF65-F5344CB8AC3E}">
        <p14:creationId xmlns:p14="http://schemas.microsoft.com/office/powerpoint/2010/main" val="159471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pitchFamily="50"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E4731F1-DF87-4369-88E1-7C8608E92968}"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arget="../media/image11.pn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5" Target="../media/image13.jpeg" Type="http://schemas.openxmlformats.org/officeDocument/2006/relationships/image"/><Relationship Id="rId4" Target="../media/image12.jpeg" Type="http://schemas.openxmlformats.org/officeDocument/2006/relationships/image"/></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0" name="スライド番号プレースホルダー 4"/>
          <p:cNvSpPr>
            <a:spLocks noGrp="1"/>
          </p:cNvSpPr>
          <p:nvPr>
            <p:ph type="sldNum" sz="quarter" idx="12"/>
          </p:nvPr>
        </p:nvSpPr>
        <p:spPr>
          <a:xfrm>
            <a:off x="6977063" y="131763"/>
            <a:ext cx="2133600" cy="476250"/>
          </a:xfrm>
          <a:noFill/>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fld id="{3807F986-452D-4B1F-BCC9-A0EB0B494964}" type="slidenum">
              <a:rPr lang="en-US" altLang="ja-JP" sz="2000" smtClean="0"/>
              <a:pPr>
                <a:spcBef>
                  <a:spcPct val="0"/>
                </a:spcBef>
                <a:buFontTx/>
                <a:buNone/>
              </a:pPr>
              <a:t>1</a:t>
            </a:fld>
            <a:endParaRPr lang="en-US" altLang="ja-JP" sz="2000" smtClean="0"/>
          </a:p>
        </p:txBody>
      </p:sp>
      <p:graphicFrame>
        <p:nvGraphicFramePr>
          <p:cNvPr id="5" name="表 4"/>
          <p:cNvGraphicFramePr>
            <a:graphicFrameLocks noGrp="1"/>
          </p:cNvGraphicFramePr>
          <p:nvPr>
            <p:extLst>
              <p:ext uri="{D42A27DB-BD31-4B8C-83A1-F6EECF244321}">
                <p14:modId xmlns:p14="http://schemas.microsoft.com/office/powerpoint/2010/main" val="1614504320"/>
              </p:ext>
            </p:extLst>
          </p:nvPr>
        </p:nvGraphicFramePr>
        <p:xfrm>
          <a:off x="107950" y="836713"/>
          <a:ext cx="8424491" cy="5688631"/>
        </p:xfrm>
        <a:graphic>
          <a:graphicData uri="http://schemas.openxmlformats.org/drawingml/2006/table">
            <a:tbl>
              <a:tblPr firstRow="1" bandRow="1">
                <a:tableStyleId>{5C22544A-7EE6-4342-B048-85BDC9FD1C3A}</a:tableStyleId>
              </a:tblPr>
              <a:tblGrid>
                <a:gridCol w="1871762">
                  <a:extLst>
                    <a:ext uri="{9D8B030D-6E8A-4147-A177-3AD203B41FA5}">
                      <a16:colId xmlns:a16="http://schemas.microsoft.com/office/drawing/2014/main" val="20000"/>
                    </a:ext>
                  </a:extLst>
                </a:gridCol>
                <a:gridCol w="5548036">
                  <a:extLst>
                    <a:ext uri="{9D8B030D-6E8A-4147-A177-3AD203B41FA5}">
                      <a16:colId xmlns:a16="http://schemas.microsoft.com/office/drawing/2014/main" val="20001"/>
                    </a:ext>
                  </a:extLst>
                </a:gridCol>
                <a:gridCol w="1004693">
                  <a:extLst>
                    <a:ext uri="{9D8B030D-6E8A-4147-A177-3AD203B41FA5}">
                      <a16:colId xmlns:a16="http://schemas.microsoft.com/office/drawing/2014/main" val="20002"/>
                    </a:ext>
                  </a:extLst>
                </a:gridCol>
              </a:tblGrid>
              <a:tr h="881361">
                <a:tc>
                  <a:txBody>
                    <a:bodyPr/>
                    <a:lstStyle/>
                    <a:p>
                      <a:pPr algn="ct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Item</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Content</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Page</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61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Improvement</a:t>
                      </a: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Study of improvement of the storage performance by improving the corrosion resistance of zinc cans</a:t>
                      </a:r>
                    </a:p>
                  </a:txBody>
                  <a:tcPr marL="36000" marR="36000"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2</a:t>
                      </a:r>
                      <a:endParaRPr kumimoji="1" lang="ja-JP" altLang="en-US" sz="180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58304"/>
                  </a:ext>
                </a:extLst>
              </a:tr>
              <a:tr h="961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Development</a:t>
                      </a: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rPr>
                        <a:t>The new carbon rod (C/R) with high melting point wax</a:t>
                      </a:r>
                      <a:endPar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u="none" dirty="0" smtClean="0">
                          <a:solidFill>
                            <a:schemeClr val="tx1"/>
                          </a:solidFill>
                          <a:latin typeface="HGP創英角ｺﾞｼｯｸUB" panose="020B0900000000000000" pitchFamily="50" charset="-128"/>
                          <a:ea typeface="HGP創英角ｺﾞｼｯｸUB" panose="020B0900000000000000" pitchFamily="50" charset="-128"/>
                        </a:rPr>
                        <a:t>3</a:t>
                      </a:r>
                      <a:endParaRPr kumimoji="1" lang="ja-JP" altLang="en-US" sz="1800" b="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9974597"/>
                  </a:ext>
                </a:extLst>
              </a:tr>
              <a:tr h="961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Deign of materials/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component parts</a:t>
                      </a: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rPr>
                        <a:t>Safety of R6 </a:t>
                      </a:r>
                      <a:r>
                        <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rPr>
                        <a:t>tube battery without </a:t>
                      </a:r>
                      <a:r>
                        <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rPr>
                        <a:t>cap;</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rPr>
                        <a:t>Safety evaluation</a:t>
                      </a:r>
                      <a:endParaRPr lang="en-US" altLang="ja-JP" sz="1800" b="0" i="0" u="none" baseline="0" dirty="0" smtClean="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u="none" dirty="0" smtClean="0">
                          <a:solidFill>
                            <a:schemeClr val="tx1"/>
                          </a:solidFill>
                          <a:latin typeface="HGP創英角ｺﾞｼｯｸUB" panose="020B0900000000000000" pitchFamily="50" charset="-128"/>
                          <a:ea typeface="HGP創英角ｺﾞｼｯｸUB" panose="020B0900000000000000" pitchFamily="50" charset="-128"/>
                        </a:rPr>
                        <a:t>4</a:t>
                      </a:r>
                      <a:endParaRPr kumimoji="1" lang="ja-JP" altLang="en-US" sz="1800" b="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965811"/>
                  </a:ext>
                </a:extLst>
              </a:tr>
              <a:tr h="9614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Deign of materials/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component</a:t>
                      </a:r>
                      <a:r>
                        <a:rPr lang="en-US" altLang="ja-JP" sz="1800" u="none" baseline="0" dirty="0" smtClean="0">
                          <a:solidFill>
                            <a:schemeClr val="tx1"/>
                          </a:solidFill>
                          <a:latin typeface="HGP創英角ｺﾞｼｯｸUB" panose="020B0900000000000000" pitchFamily="50" charset="-128"/>
                          <a:ea typeface="HGP創英角ｺﾞｼｯｸUB" panose="020B0900000000000000" pitchFamily="50" charset="-128"/>
                        </a:rPr>
                        <a:t> parts</a:t>
                      </a:r>
                      <a:endPar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Safety of R6 tube battery without cap;</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Simulation of higher internal pressure by CAE </a:t>
                      </a:r>
                    </a:p>
                  </a:txBody>
                  <a:tcPr marL="72000" marR="72000"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5</a:t>
                      </a:r>
                      <a:endParaRPr kumimoji="1" lang="ja-JP" altLang="en-US" sz="180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344189"/>
                  </a:ext>
                </a:extLst>
              </a:tr>
              <a:tr h="9614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Benchmarking</a:t>
                      </a: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Performance evaluation of Competitor in the Peru</a:t>
                      </a:r>
                      <a:r>
                        <a:rPr kumimoji="1" lang="ja-JP" altLang="en-US"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Market</a:t>
                      </a:r>
                    </a:p>
                  </a:txBody>
                  <a:tcPr marL="72000" marR="72000"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u="none" dirty="0" smtClean="0">
                          <a:solidFill>
                            <a:schemeClr val="tx1"/>
                          </a:solidFill>
                          <a:latin typeface="HGP創英角ｺﾞｼｯｸUB" panose="020B0900000000000000" pitchFamily="50" charset="-128"/>
                          <a:ea typeface="HGP創英角ｺﾞｼｯｸUB" panose="020B0900000000000000" pitchFamily="50" charset="-128"/>
                        </a:rPr>
                        <a:t>6</a:t>
                      </a:r>
                      <a:endParaRPr kumimoji="1" lang="ja-JP" altLang="en-US" sz="1800" u="none" dirty="0">
                        <a:solidFill>
                          <a:schemeClr val="tx1"/>
                        </a:solidFill>
                        <a:latin typeface="HGP創英角ｺﾞｼｯｸUB" panose="020B0900000000000000" pitchFamily="50" charset="-128"/>
                        <a:ea typeface="HGP創英角ｺﾞｼｯｸUB" panose="020B0900000000000000" pitchFamily="50" charset="-128"/>
                      </a:endParaRPr>
                    </a:p>
                  </a:txBody>
                  <a:tcPr marL="91452" marR="91452" marT="45791" marB="457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2401146"/>
                  </a:ext>
                </a:extLst>
              </a:tr>
            </a:tbl>
          </a:graphicData>
        </a:graphic>
      </p:graphicFrame>
      <p:pic>
        <p:nvPicPr>
          <p:cNvPr id="2" name="図 1"/>
          <p:cNvPicPr>
            <a:picLocks noChangeAspect="1"/>
          </p:cNvPicPr>
          <p:nvPr/>
        </p:nvPicPr>
        <p:blipFill>
          <a:blip r:embed="rId3"/>
          <a:stretch>
            <a:fillRect/>
          </a:stretch>
        </p:blipFill>
        <p:spPr>
          <a:xfrm>
            <a:off x="7596336" y="196921"/>
            <a:ext cx="1066892" cy="396274"/>
          </a:xfrm>
          <a:prstGeom prst="rect">
            <a:avLst/>
          </a:prstGeom>
        </p:spPr>
      </p:pic>
      <p:graphicFrame>
        <p:nvGraphicFramePr>
          <p:cNvPr id="6" name="Group 3"/>
          <p:cNvGraphicFramePr>
            <a:graphicFrameLocks noGrp="1"/>
          </p:cNvGraphicFramePr>
          <p:nvPr>
            <p:extLst>
              <p:ext uri="{D42A27DB-BD31-4B8C-83A1-F6EECF244321}">
                <p14:modId xmlns:p14="http://schemas.microsoft.com/office/powerpoint/2010/main" val="4087652627"/>
              </p:ext>
            </p:extLst>
          </p:nvPr>
        </p:nvGraphicFramePr>
        <p:xfrm>
          <a:off x="107950" y="108954"/>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W06  21/Jan – 03/Feb/2022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1240151968"/>
              </p:ext>
            </p:extLst>
          </p:nvPr>
        </p:nvGraphicFramePr>
        <p:xfrm>
          <a:off x="107950" y="108954"/>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W06  21/Jan – 03/Feb/2022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56"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0A82A042-288A-4A8E-9614-9F80DA481656}" type="slidenum">
              <a:rPr lang="en-US" altLang="ja-JP" sz="2000"/>
              <a:pPr algn="r" eaLnBrk="1" hangingPunct="1">
                <a:spcBef>
                  <a:spcPct val="0"/>
                </a:spcBef>
                <a:buFontTx/>
                <a:buNone/>
              </a:pPr>
              <a:t>2</a:t>
            </a:fld>
            <a:endParaRPr lang="en-US" altLang="ja-JP" sz="2000"/>
          </a:p>
        </p:txBody>
      </p:sp>
      <p:pic>
        <p:nvPicPr>
          <p:cNvPr id="11" name="図 10"/>
          <p:cNvPicPr>
            <a:picLocks noChangeAspect="1"/>
          </p:cNvPicPr>
          <p:nvPr/>
        </p:nvPicPr>
        <p:blipFill>
          <a:blip r:embed="rId2"/>
          <a:stretch>
            <a:fillRect/>
          </a:stretch>
        </p:blipFill>
        <p:spPr>
          <a:xfrm>
            <a:off x="7783421" y="73876"/>
            <a:ext cx="1066892" cy="396274"/>
          </a:xfrm>
          <a:prstGeom prst="rect">
            <a:avLst/>
          </a:prstGeom>
        </p:spPr>
      </p:pic>
      <p:graphicFrame>
        <p:nvGraphicFramePr>
          <p:cNvPr id="12" name="Group 1272"/>
          <p:cNvGraphicFramePr>
            <a:graphicFrameLocks noGrp="1"/>
          </p:cNvGraphicFramePr>
          <p:nvPr>
            <p:extLst>
              <p:ext uri="{D42A27DB-BD31-4B8C-83A1-F6EECF244321}">
                <p14:modId xmlns:p14="http://schemas.microsoft.com/office/powerpoint/2010/main" val="624783705"/>
              </p:ext>
            </p:extLst>
          </p:nvPr>
        </p:nvGraphicFramePr>
        <p:xfrm>
          <a:off x="107950" y="474663"/>
          <a:ext cx="8928100" cy="6376987"/>
        </p:xfrm>
        <a:graphic>
          <a:graphicData uri="http://schemas.openxmlformats.org/drawingml/2006/table">
            <a:tbl>
              <a:tblPr/>
              <a:tblGrid>
                <a:gridCol w="5256138">
                  <a:extLst>
                    <a:ext uri="{9D8B030D-6E8A-4147-A177-3AD203B41FA5}">
                      <a16:colId xmlns:a16="http://schemas.microsoft.com/office/drawing/2014/main" val="20000"/>
                    </a:ext>
                  </a:extLst>
                </a:gridCol>
                <a:gridCol w="3671962">
                  <a:extLst>
                    <a:ext uri="{9D8B030D-6E8A-4147-A177-3AD203B41FA5}">
                      <a16:colId xmlns:a16="http://schemas.microsoft.com/office/drawing/2014/main" val="20001"/>
                    </a:ext>
                  </a:extLst>
                </a:gridCol>
              </a:tblGrid>
              <a:tr h="283560">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a:t>
                      </a:r>
                    </a:p>
                  </a:txBody>
                  <a:tcPr marL="91431" marR="91431" marT="45753" marB="4575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6093427">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r>
                        <a:rPr lang="en-US" altLang="ja-JP" sz="1100" u="sng" dirty="0" smtClean="0">
                          <a:latin typeface="HGS創英角ｺﾞｼｯｸUB" panose="020B0900000000000000" pitchFamily="50" charset="-128"/>
                          <a:ea typeface="HGS創英角ｺﾞｼｯｸUB" panose="020B0900000000000000" pitchFamily="50" charset="-128"/>
                        </a:rPr>
                        <a:t>Study of improvement</a:t>
                      </a:r>
                      <a:r>
                        <a:rPr lang="ja-JP" altLang="en-US" sz="1100" u="sng" baseline="0" dirty="0" smtClean="0">
                          <a:latin typeface="HGS創英角ｺﾞｼｯｸUB" panose="020B0900000000000000" pitchFamily="50" charset="-128"/>
                          <a:ea typeface="HGS創英角ｺﾞｼｯｸUB" panose="020B0900000000000000" pitchFamily="50" charset="-128"/>
                        </a:rPr>
                        <a:t> </a:t>
                      </a:r>
                      <a:r>
                        <a:rPr lang="en-US" altLang="ja-JP" sz="1100" u="sng" baseline="0" dirty="0" smtClean="0">
                          <a:latin typeface="HGS創英角ｺﾞｼｯｸUB" panose="020B0900000000000000" pitchFamily="50" charset="-128"/>
                          <a:ea typeface="HGS創英角ｺﾞｼｯｸUB" panose="020B0900000000000000" pitchFamily="50" charset="-128"/>
                        </a:rPr>
                        <a:t>of </a:t>
                      </a:r>
                      <a:r>
                        <a:rPr lang="en-US" altLang="ja-JP" sz="1100" u="sng" dirty="0" smtClean="0">
                          <a:latin typeface="HGS創英角ｺﾞｼｯｸUB" panose="020B0900000000000000" pitchFamily="50" charset="-128"/>
                          <a:ea typeface="HGS創英角ｺﾞｼｯｸUB" panose="020B0900000000000000" pitchFamily="50" charset="-128"/>
                        </a:rPr>
                        <a:t>the storage performance by improving the corrosion</a:t>
                      </a:r>
                    </a:p>
                    <a:p>
                      <a:r>
                        <a:rPr lang="en-US" altLang="ja-JP" sz="1100" u="sng" dirty="0" smtClean="0">
                          <a:latin typeface="HGS創英角ｺﾞｼｯｸUB" panose="020B0900000000000000" pitchFamily="50" charset="-128"/>
                          <a:ea typeface="HGS創英角ｺﾞｼｯｸUB" panose="020B0900000000000000" pitchFamily="50" charset="-128"/>
                        </a:rPr>
                        <a:t> resistance of zinc cans</a:t>
                      </a:r>
                    </a:p>
                    <a:p>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【Background</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and Purpose】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After changing the lead-no added zinc can, the long-term storage performance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room temperature tend to deteriorate.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particular, PECSH batteries using lead-no added zinc materials from other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company have been complaining about performance degradation at an early stage.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W51, we reported that increasing the amount of zinc oxide in MIX could be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expected to increase the pH of MX and suppress corrosion of zinc cans during</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storage.</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This time, we report the result of gas generation of a zinc can in electrolyte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which sulfuric acid was added and the pH was adjusted.</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【Contents】</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Electrolyte prescription: No. 130 electrolyte,  added sulfuric acid 0.0-0.4%</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Zinc cans: PECSH (VINNIC), PECIN lead-free zinc cans (in-house zinc cans),   </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PECSH lead-added zinc cans (VINNIC)</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Gas generation test during storage (corrosion test): Stored at 45</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【Results】</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amount of gas generation of lead-free zinc cans was equivalent to that in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lead-added zinc cans in No.130 electrolyte, but they tended to increase sharply</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low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pH.</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particular, PECSH lead-free zinc cans showed a large amount of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gas generation.</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-These results showed the same tendency as the result of the amount of zinc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oxide in MIX and the amount of gas generated from the battery in W51.</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We plan to reconsider the amount of In and Bi added to improve the low pH </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resistance of zinc cans.</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【Future plans】</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Reconsideration of zinc can composition</a:t>
                      </a:r>
                    </a:p>
                    <a:p>
                      <a:pPr marL="533400" marR="0" lvl="0" indent="-533400" algn="l" defTabSz="914400" rtl="0" eaLnBrk="1" fontAlgn="auto" latinLnBrk="0" hangingPunct="1">
                        <a:lnSpc>
                          <a:spcPct val="100000"/>
                        </a:lnSpc>
                        <a:spcBef>
                          <a:spcPct val="20000"/>
                        </a:spcBef>
                        <a:spcAft>
                          <a:spcPts val="0"/>
                        </a:spcAft>
                        <a:buClrTx/>
                        <a:buSzTx/>
                        <a:buFontTx/>
                        <a:buNone/>
                        <a:tabLst/>
                        <a:defRPr/>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Investigation of the effect of zinc oxide addition on battery characteristics</a:t>
                      </a:r>
                    </a:p>
                  </a:txBody>
                  <a:tcPr marL="91431" marR="91431" marT="45753" marB="457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91431" marR="91431" marT="45753" marB="457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テキスト ボックス 1"/>
          <p:cNvSpPr txBox="1">
            <a:spLocks noChangeArrowheads="1"/>
          </p:cNvSpPr>
          <p:nvPr/>
        </p:nvSpPr>
        <p:spPr bwMode="auto">
          <a:xfrm>
            <a:off x="5394325" y="822325"/>
            <a:ext cx="36718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buFontTx/>
              <a:buNone/>
            </a:pPr>
            <a:r>
              <a:rPr lang="en-US" altLang="ja-JP" sz="1000">
                <a:latin typeface="HGP創英角ｺﾞｼｯｸUB" panose="020B0900000000000000" pitchFamily="50" charset="-128"/>
                <a:ea typeface="HGP創英角ｺﾞｼｯｸUB" panose="020B0900000000000000" pitchFamily="50" charset="-128"/>
              </a:rPr>
              <a:t>Fig1. The results of gas</a:t>
            </a:r>
            <a:r>
              <a:rPr lang="ja-JP" altLang="en-US" sz="1000">
                <a:latin typeface="HGP創英角ｺﾞｼｯｸUB" panose="020B0900000000000000" pitchFamily="50" charset="-128"/>
                <a:ea typeface="HGP創英角ｺﾞｼｯｸUB" panose="020B0900000000000000" pitchFamily="50" charset="-128"/>
              </a:rPr>
              <a:t> </a:t>
            </a:r>
            <a:r>
              <a:rPr lang="en-US" altLang="ja-JP" sz="1000">
                <a:latin typeface="HGP創英角ｺﾞｼｯｸUB" panose="020B0900000000000000" pitchFamily="50" charset="-128"/>
                <a:ea typeface="HGP創英角ｺﾞｼｯｸUB" panose="020B0900000000000000" pitchFamily="50" charset="-128"/>
              </a:rPr>
              <a:t>generation of storage zinc can in the </a:t>
            </a:r>
          </a:p>
          <a:p>
            <a:pPr eaLnBrk="1" hangingPunct="1">
              <a:buFontTx/>
              <a:buNone/>
            </a:pPr>
            <a:r>
              <a:rPr lang="en-US" altLang="ja-JP" sz="1000">
                <a:latin typeface="HGP創英角ｺﾞｼｯｸUB" panose="020B0900000000000000" pitchFamily="50" charset="-128"/>
                <a:ea typeface="HGP創英角ｺﾞｼｯｸUB" panose="020B0900000000000000" pitchFamily="50" charset="-128"/>
              </a:rPr>
              <a:t>        electrolyte</a:t>
            </a:r>
          </a:p>
        </p:txBody>
      </p:sp>
      <p:pic>
        <p:nvPicPr>
          <p:cNvPr id="14"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9588" y="1284288"/>
            <a:ext cx="1350962"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図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9588" y="2185988"/>
            <a:ext cx="3086100"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図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9588" y="4595813"/>
            <a:ext cx="30861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9131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1586985592"/>
              </p:ext>
            </p:extLst>
          </p:nvPr>
        </p:nvGraphicFramePr>
        <p:xfrm>
          <a:off x="107950" y="116632"/>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W06  21/Jan – 03/Feb/2022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180"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95ABD37E-7774-4D04-95D4-27BE91A17EFD}" type="slidenum">
              <a:rPr lang="en-US" altLang="ja-JP" sz="2000"/>
              <a:pPr algn="r" eaLnBrk="1" hangingPunct="1">
                <a:spcBef>
                  <a:spcPct val="0"/>
                </a:spcBef>
                <a:buFontTx/>
                <a:buNone/>
              </a:pPr>
              <a:t>3</a:t>
            </a:fld>
            <a:endParaRPr lang="en-US" altLang="ja-JP" sz="2000"/>
          </a:p>
        </p:txBody>
      </p:sp>
      <p:pic>
        <p:nvPicPr>
          <p:cNvPr id="10" name="図 9"/>
          <p:cNvPicPr>
            <a:picLocks noChangeAspect="1"/>
          </p:cNvPicPr>
          <p:nvPr/>
        </p:nvPicPr>
        <p:blipFill>
          <a:blip r:embed="rId2"/>
          <a:stretch>
            <a:fillRect/>
          </a:stretch>
        </p:blipFill>
        <p:spPr>
          <a:xfrm>
            <a:off x="7783421" y="73876"/>
            <a:ext cx="1066892" cy="396274"/>
          </a:xfrm>
          <a:prstGeom prst="rect">
            <a:avLst/>
          </a:prstGeom>
        </p:spPr>
      </p:pic>
      <p:graphicFrame>
        <p:nvGraphicFramePr>
          <p:cNvPr id="12" name="Group 1272"/>
          <p:cNvGraphicFramePr>
            <a:graphicFrameLocks noGrp="1"/>
          </p:cNvGraphicFramePr>
          <p:nvPr/>
        </p:nvGraphicFramePr>
        <p:xfrm>
          <a:off x="38100" y="661988"/>
          <a:ext cx="9067800" cy="6175375"/>
        </p:xfrm>
        <a:graphic>
          <a:graphicData uri="http://schemas.openxmlformats.org/drawingml/2006/table">
            <a:tbl>
              <a:tblPr/>
              <a:tblGrid>
                <a:gridCol w="4029844">
                  <a:extLst>
                    <a:ext uri="{9D8B030D-6E8A-4147-A177-3AD203B41FA5}">
                      <a16:colId xmlns:a16="http://schemas.microsoft.com/office/drawing/2014/main" val="20000"/>
                    </a:ext>
                  </a:extLst>
                </a:gridCol>
                <a:gridCol w="5037956">
                  <a:extLst>
                    <a:ext uri="{9D8B030D-6E8A-4147-A177-3AD203B41FA5}">
                      <a16:colId xmlns:a16="http://schemas.microsoft.com/office/drawing/2014/main" val="20001"/>
                    </a:ext>
                  </a:extLst>
                </a:gridCol>
              </a:tblGrid>
              <a:tr h="283470">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 </a:t>
                      </a:r>
                    </a:p>
                  </a:txBody>
                  <a:tcPr marL="91430" marR="9143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5891905">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eaLnBrk="1" hangingPunct="1">
                        <a:spcBef>
                          <a:spcPct val="20000"/>
                        </a:spcBef>
                        <a:buFont typeface="HGP創英角ｺﾞｼｯｸUB" panose="020B0900000000000000" pitchFamily="50" charset="-128"/>
                        <a:buNone/>
                      </a:pPr>
                      <a:r>
                        <a:rPr lang="en-US" altLang="ja-JP" sz="1100" b="0" i="0" u="none" baseline="0" dirty="0" smtClean="0">
                          <a:latin typeface="HGP創英角ｺﾞｼｯｸUB" panose="020B0900000000000000" pitchFamily="50" charset="-128"/>
                          <a:ea typeface="HGP創英角ｺﾞｼｯｸUB" panose="020B0900000000000000" pitchFamily="50" charset="-128"/>
                        </a:rPr>
                        <a:t>【Title】 The new carbon rod (C/R) with high melting point wax</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【Back ground】</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Zinc-carbon battery is difficult to use after 60</a:t>
                      </a:r>
                      <a:r>
                        <a:rPr lang="ja-JP" altLang="en-US"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smtClean="0">
                          <a:latin typeface="HGP創英角ｺﾞｼｯｸUB" panose="020B0900000000000000" pitchFamily="50" charset="-128"/>
                          <a:ea typeface="HGP創英角ｺﾞｼｯｸUB" panose="020B0900000000000000" pitchFamily="50" charset="-128"/>
                        </a:rPr>
                        <a:t>storage</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because it has the risk about electrolyte leakage. Carbon rod </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is degraded in  60</a:t>
                      </a:r>
                      <a:r>
                        <a:rPr lang="ja-JP" altLang="en-US"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smtClean="0">
                          <a:latin typeface="HGP創英角ｺﾞｼｯｸUB" panose="020B0900000000000000" pitchFamily="50" charset="-128"/>
                          <a:ea typeface="HGP創英角ｺﾞｼｯｸUB" panose="020B0900000000000000" pitchFamily="50" charset="-128"/>
                        </a:rPr>
                        <a:t>because of melting paraffin it works for </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waterproof material.</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I try to use the high melting point wax to improve storage</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performance in high temperature (about 60</a:t>
                      </a: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【Material】</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Synthesis paraffin wax made by Shell. Grade : SX70S</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【Evaluation】</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Carbon rod property (Reported in W41 2021)</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Storage test for Sealant viscosity (Reported in W41 2021)</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Battery performance (Partial report in W41 2021 and W49)</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  Cell type : R6 tube cell in PECIN</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  Cathode : EMD(</a:t>
                      </a:r>
                      <a:r>
                        <a:rPr lang="en-US" altLang="ja-JP" sz="1100" b="0" baseline="0" dirty="0" err="1" smtClean="0">
                          <a:latin typeface="HGP創英角ｺﾞｼｯｸUB" panose="020B0900000000000000" pitchFamily="50" charset="-128"/>
                          <a:ea typeface="HGP創英角ｺﾞｼｯｸUB" panose="020B0900000000000000" pitchFamily="50" charset="-128"/>
                        </a:rPr>
                        <a:t>Zhongxin</a:t>
                      </a:r>
                      <a:r>
                        <a:rPr lang="en-US" altLang="ja-JP" sz="1100" b="0" baseline="0" dirty="0" smtClean="0">
                          <a:latin typeface="HGP創英角ｺﾞｼｯｸUB" panose="020B0900000000000000" pitchFamily="50" charset="-128"/>
                          <a:ea typeface="HGP創英角ｺﾞｼｯｸUB" panose="020B0900000000000000" pitchFamily="50" charset="-128"/>
                        </a:rPr>
                        <a:t>)/GCA(Denka)=6.0</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err="1" smtClean="0">
                          <a:latin typeface="HGP創英角ｺﾞｼｯｸUB" panose="020B0900000000000000" pitchFamily="50" charset="-128"/>
                          <a:ea typeface="HGP創英角ｺﾞｼｯｸUB" panose="020B0900000000000000" pitchFamily="50" charset="-128"/>
                        </a:rPr>
                        <a:t>ZnO</a:t>
                      </a:r>
                      <a:r>
                        <a:rPr lang="en-US" altLang="ja-JP" sz="1100" b="0" baseline="0" dirty="0" smtClean="0">
                          <a:latin typeface="HGP創英角ｺﾞｼｯｸUB" panose="020B0900000000000000" pitchFamily="50" charset="-128"/>
                          <a:ea typeface="HGP創英角ｺﾞｼｯｸUB" panose="020B0900000000000000" pitchFamily="50" charset="-128"/>
                        </a:rPr>
                        <a:t> additive is 1.5% as EMD weight.</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  Electrolyte : No.130 with 500ppm LC-200</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I evaluated 3 C/R in the below table.(Table.1)</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Table.1 C/R sample information.</a:t>
                      </a: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【Results】</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OCV variation after storage is more stable than PCIN current.</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Discharge performance is similar as PCIN current before and</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after storage.</a:t>
                      </a:r>
                    </a:p>
                  </a:txBody>
                  <a:tcPr marL="91431" marR="91431"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【Consideration】</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SX70S have better sealant storage performance than PCIN current(W41 2021). So OCV degradation caused by flowing in air and Zinc can corrosion.</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【Further action】</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Cap corrosion</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Evaluation moisture of cathode after storage.</a:t>
                      </a: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Fig.1 Static property before and after 45</a:t>
                      </a:r>
                      <a:r>
                        <a:rPr lang="ja-JP" altLang="en-US"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smtClean="0">
                          <a:latin typeface="HGP創英角ｺﾞｼｯｸUB" panose="020B0900000000000000" pitchFamily="50" charset="-128"/>
                          <a:ea typeface="HGP創英角ｺﾞｼｯｸUB" panose="020B0900000000000000" pitchFamily="50" charset="-128"/>
                        </a:rPr>
                        <a:t>storage.</a:t>
                      </a:r>
                    </a:p>
                    <a:p>
                      <a:pPr eaLnBrk="1" hangingPunct="1">
                        <a:spcBef>
                          <a:spcPct val="20000"/>
                        </a:spcBef>
                        <a:buFont typeface="HGP創英角ｺﾞｼｯｸUB" panose="020B0900000000000000" pitchFamily="50" charset="-128"/>
                        <a:buNone/>
                      </a:pPr>
                      <a:r>
                        <a:rPr lang="ja-JP" altLang="en-US" sz="1100" b="0" baseline="0" dirty="0" smtClean="0">
                          <a:latin typeface="HGP創英角ｺﾞｼｯｸUB" panose="020B0900000000000000" pitchFamily="50" charset="-128"/>
                          <a:ea typeface="HGP創英角ｺﾞｼｯｸUB" panose="020B0900000000000000" pitchFamily="50" charset="-128"/>
                        </a:rPr>
                        <a:t>●</a:t>
                      </a:r>
                      <a:r>
                        <a:rPr lang="en-US" altLang="ja-JP" sz="1100" b="0" baseline="0" dirty="0" smtClean="0">
                          <a:latin typeface="HGP創英角ｺﾞｼｯｸUB" panose="020B0900000000000000" pitchFamily="50" charset="-128"/>
                          <a:ea typeface="HGP創英角ｺﾞｼｯｸUB" panose="020B0900000000000000" pitchFamily="50" charset="-128"/>
                        </a:rPr>
                        <a:t>OCV</a:t>
                      </a:r>
                      <a:r>
                        <a:rPr lang="ja-JP" altLang="en-US"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smtClean="0">
                          <a:latin typeface="HGP創英角ｺﾞｼｯｸUB" panose="020B0900000000000000" pitchFamily="50" charset="-128"/>
                          <a:ea typeface="HGP創英角ｺﾞｼｯｸUB" panose="020B0900000000000000" pitchFamily="50" charset="-128"/>
                        </a:rPr>
                        <a:t>SCC</a:t>
                      </a:r>
                      <a:r>
                        <a:rPr lang="ja-JP" altLang="en-US"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smtClean="0">
                          <a:latin typeface="HGP創英角ｺﾞｼｯｸUB" panose="020B0900000000000000" pitchFamily="50" charset="-128"/>
                          <a:ea typeface="HGP創英角ｺﾞｼｯｸUB" panose="020B0900000000000000" pitchFamily="50" charset="-128"/>
                        </a:rPr>
                        <a:t>IR</a:t>
                      </a: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r>
                        <a:rPr lang="en-US" altLang="ja-JP" sz="1100" b="0" baseline="0" dirty="0" smtClean="0">
                          <a:latin typeface="HGP創英角ｺﾞｼｯｸUB" panose="020B0900000000000000" pitchFamily="50" charset="-128"/>
                          <a:ea typeface="HGP創英角ｺﾞｼｯｸUB" panose="020B0900000000000000" pitchFamily="50" charset="-128"/>
                        </a:rPr>
                        <a:t>Table.2 Discharge performance before and after 45</a:t>
                      </a:r>
                      <a:r>
                        <a:rPr lang="ja-JP" altLang="en-US" sz="1100" b="0" baseline="0" dirty="0" smtClean="0">
                          <a:latin typeface="HGP創英角ｺﾞｼｯｸUB" panose="020B0900000000000000" pitchFamily="50" charset="-128"/>
                          <a:ea typeface="HGP創英角ｺﾞｼｯｸUB" panose="020B0900000000000000" pitchFamily="50" charset="-128"/>
                        </a:rPr>
                        <a:t>℃ </a:t>
                      </a:r>
                      <a:r>
                        <a:rPr lang="en-US" altLang="ja-JP" sz="1100" b="0" baseline="0" dirty="0" smtClean="0">
                          <a:latin typeface="HGP創英角ｺﾞｼｯｸUB" panose="020B0900000000000000" pitchFamily="50" charset="-128"/>
                          <a:ea typeface="HGP創英角ｺﾞｼｯｸUB" panose="020B0900000000000000" pitchFamily="50" charset="-128"/>
                        </a:rPr>
                        <a:t>storage.</a:t>
                      </a:r>
                    </a:p>
                  </a:txBody>
                  <a:tcPr marL="91431" marR="91431"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 name="表 12"/>
          <p:cNvGraphicFramePr>
            <a:graphicFrameLocks noGrp="1"/>
          </p:cNvGraphicFramePr>
          <p:nvPr/>
        </p:nvGraphicFramePr>
        <p:xfrm>
          <a:off x="107950" y="5013325"/>
          <a:ext cx="3765550" cy="975192"/>
        </p:xfrm>
        <a:graphic>
          <a:graphicData uri="http://schemas.openxmlformats.org/drawingml/2006/table">
            <a:tbl>
              <a:tblPr firstRow="1" bandRow="1">
                <a:tableStyleId>{5940675A-B579-460E-94D1-54222C63F5DA}</a:tableStyleId>
              </a:tblPr>
              <a:tblGrid>
                <a:gridCol w="368664">
                  <a:extLst>
                    <a:ext uri="{9D8B030D-6E8A-4147-A177-3AD203B41FA5}">
                      <a16:colId xmlns:a16="http://schemas.microsoft.com/office/drawing/2014/main" val="316725218"/>
                    </a:ext>
                  </a:extLst>
                </a:gridCol>
                <a:gridCol w="608407">
                  <a:extLst>
                    <a:ext uri="{9D8B030D-6E8A-4147-A177-3AD203B41FA5}">
                      <a16:colId xmlns:a16="http://schemas.microsoft.com/office/drawing/2014/main" val="2946029045"/>
                    </a:ext>
                  </a:extLst>
                </a:gridCol>
                <a:gridCol w="2068933">
                  <a:extLst>
                    <a:ext uri="{9D8B030D-6E8A-4147-A177-3AD203B41FA5}">
                      <a16:colId xmlns:a16="http://schemas.microsoft.com/office/drawing/2014/main" val="2749402903"/>
                    </a:ext>
                  </a:extLst>
                </a:gridCol>
                <a:gridCol w="719546">
                  <a:extLst>
                    <a:ext uri="{9D8B030D-6E8A-4147-A177-3AD203B41FA5}">
                      <a16:colId xmlns:a16="http://schemas.microsoft.com/office/drawing/2014/main" val="3208083627"/>
                    </a:ext>
                  </a:extLst>
                </a:gridCol>
              </a:tblGrid>
              <a:tr h="243681">
                <a:tc>
                  <a:txBody>
                    <a:bodyPr/>
                    <a:lstStyle/>
                    <a:p>
                      <a:pPr algn="ct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r>
                        <a:rPr kumimoji="1" lang="en-US" altLang="ja-JP" sz="1000" dirty="0" smtClean="0">
                          <a:latin typeface="HGP創英角ｺﾞｼｯｸUB" panose="020B0900000000000000" pitchFamily="50" charset="-128"/>
                          <a:ea typeface="HGP創英角ｺﾞｼｯｸUB" panose="020B0900000000000000" pitchFamily="50" charset="-128"/>
                        </a:rPr>
                        <a:t>Grade</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r>
                        <a:rPr kumimoji="1" lang="en-US" altLang="ja-JP" sz="1000" dirty="0" smtClean="0">
                          <a:latin typeface="HGP創英角ｺﾞｼｯｸUB" panose="020B0900000000000000" pitchFamily="50" charset="-128"/>
                          <a:ea typeface="HGP創英角ｺﾞｼｯｸUB" panose="020B0900000000000000" pitchFamily="50" charset="-128"/>
                        </a:rPr>
                        <a:t>Wax</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pPr algn="ctr"/>
                      <a:r>
                        <a:rPr kumimoji="1" lang="en-US" altLang="ja-JP" sz="1000" dirty="0" smtClean="0">
                          <a:latin typeface="HGP創英角ｺﾞｼｯｸUB" panose="020B0900000000000000" pitchFamily="50" charset="-128"/>
                          <a:ea typeface="HGP創英角ｺﾞｼｯｸUB" panose="020B0900000000000000" pitchFamily="50" charset="-128"/>
                        </a:rPr>
                        <a:t>M.P</a:t>
                      </a:r>
                      <a:r>
                        <a:rPr kumimoji="1" lang="ja-JP" altLang="en-US" sz="1000" dirty="0" smtClean="0">
                          <a:latin typeface="HGP創英角ｺﾞｼｯｸUB" panose="020B0900000000000000" pitchFamily="50" charset="-128"/>
                          <a:ea typeface="HGP創英角ｺﾞｼｯｸUB" panose="020B0900000000000000" pitchFamily="50" charset="-128"/>
                        </a:rPr>
                        <a:t>（℃）</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extLst>
                  <a:ext uri="{0D108BD9-81ED-4DB2-BD59-A6C34878D82A}">
                    <a16:rowId xmlns:a16="http://schemas.microsoft.com/office/drawing/2014/main" val="3574233353"/>
                  </a:ext>
                </a:extLst>
              </a:tr>
              <a:tr h="243681">
                <a:tc>
                  <a:txBody>
                    <a:bodyPr/>
                    <a:lstStyle/>
                    <a:p>
                      <a:pPr algn="ctr"/>
                      <a:r>
                        <a:rPr kumimoji="1" lang="ja-JP" altLang="en-US" sz="1000" dirty="0" smtClean="0">
                          <a:latin typeface="HGP創英角ｺﾞｼｯｸUB" panose="020B0900000000000000" pitchFamily="50" charset="-128"/>
                          <a:ea typeface="HGP創英角ｺﾞｼｯｸUB" panose="020B0900000000000000" pitchFamily="50" charset="-128"/>
                        </a:rPr>
                        <a:t>①</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r>
                        <a:rPr kumimoji="1" lang="en-US" altLang="ja-JP" sz="1000" dirty="0" smtClean="0">
                          <a:latin typeface="HGP創英角ｺﾞｼｯｸUB" panose="020B0900000000000000" pitchFamily="50" charset="-128"/>
                          <a:ea typeface="HGP創英角ｺﾞｼｯｸUB" panose="020B0900000000000000" pitchFamily="50" charset="-128"/>
                        </a:rPr>
                        <a:t>R6 XP</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r>
                        <a:rPr kumimoji="1" lang="en-US" altLang="ja-JP" sz="1000" dirty="0" smtClean="0">
                          <a:latin typeface="HGP創英角ｺﾞｼｯｸUB" panose="020B0900000000000000" pitchFamily="50" charset="-128"/>
                          <a:ea typeface="HGP創英角ｺﾞｼｯｸUB" panose="020B0900000000000000" pitchFamily="50" charset="-128"/>
                        </a:rPr>
                        <a:t>Normal paraffin(PCIN</a:t>
                      </a:r>
                      <a:r>
                        <a:rPr kumimoji="1" lang="en-US" altLang="ja-JP" sz="1000" baseline="0" dirty="0" smtClean="0">
                          <a:latin typeface="HGP創英角ｺﾞｼｯｸUB" panose="020B0900000000000000" pitchFamily="50" charset="-128"/>
                          <a:ea typeface="HGP創英角ｺﾞｼｯｸUB" panose="020B0900000000000000" pitchFamily="50" charset="-128"/>
                        </a:rPr>
                        <a:t> current)</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pPr algn="ctr"/>
                      <a:r>
                        <a:rPr kumimoji="1" lang="en-US" altLang="ja-JP" sz="1000" dirty="0" smtClean="0">
                          <a:latin typeface="HGP創英角ｺﾞｼｯｸUB" panose="020B0900000000000000" pitchFamily="50" charset="-128"/>
                          <a:ea typeface="HGP創英角ｺﾞｼｯｸUB" panose="020B0900000000000000" pitchFamily="50" charset="-128"/>
                        </a:rPr>
                        <a:t>60-62</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extLst>
                  <a:ext uri="{0D108BD9-81ED-4DB2-BD59-A6C34878D82A}">
                    <a16:rowId xmlns:a16="http://schemas.microsoft.com/office/drawing/2014/main" val="3644680937"/>
                  </a:ext>
                </a:extLst>
              </a:tr>
              <a:tr h="243681">
                <a:tc>
                  <a:txBody>
                    <a:bodyPr/>
                    <a:lstStyle/>
                    <a:p>
                      <a:pPr algn="ctr"/>
                      <a:r>
                        <a:rPr kumimoji="1" lang="ja-JP" altLang="en-US" sz="1000" dirty="0" smtClean="0">
                          <a:latin typeface="HGP創英角ｺﾞｼｯｸUB" panose="020B0900000000000000" pitchFamily="50" charset="-128"/>
                          <a:ea typeface="HGP創英角ｺﾞｼｯｸUB" panose="020B0900000000000000" pitchFamily="50" charset="-128"/>
                        </a:rPr>
                        <a:t>②</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r>
                        <a:rPr kumimoji="1" lang="en-US" altLang="ja-JP" sz="1000" dirty="0" smtClean="0">
                          <a:latin typeface="HGP創英角ｺﾞｼｯｸUB" panose="020B0900000000000000" pitchFamily="50" charset="-128"/>
                          <a:ea typeface="HGP創英角ｺﾞｼｯｸUB" panose="020B0900000000000000" pitchFamily="50" charset="-128"/>
                        </a:rPr>
                        <a:t>R6 BP</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r>
                        <a:rPr kumimoji="1" lang="en-US" altLang="ja-JP" sz="1000" dirty="0" smtClean="0">
                          <a:latin typeface="HGP創英角ｺﾞｼｯｸUB" panose="020B0900000000000000" pitchFamily="50" charset="-128"/>
                          <a:ea typeface="HGP創英角ｺﾞｼｯｸUB" panose="020B0900000000000000" pitchFamily="50" charset="-128"/>
                        </a:rPr>
                        <a:t>HMP paraffin(PCIN current)</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tc>
                  <a:txBody>
                    <a:bodyPr/>
                    <a:lstStyle/>
                    <a:p>
                      <a:pPr algn="ctr"/>
                      <a:r>
                        <a:rPr kumimoji="1" lang="en-US" altLang="ja-JP" sz="1000" dirty="0" smtClean="0">
                          <a:latin typeface="HGP創英角ｺﾞｼｯｸUB" panose="020B0900000000000000" pitchFamily="50" charset="-128"/>
                          <a:ea typeface="HGP創英角ｺﾞｼｯｸUB" panose="020B0900000000000000" pitchFamily="50" charset="-128"/>
                        </a:rPr>
                        <a:t>66-68</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tc>
                <a:extLst>
                  <a:ext uri="{0D108BD9-81ED-4DB2-BD59-A6C34878D82A}">
                    <a16:rowId xmlns:a16="http://schemas.microsoft.com/office/drawing/2014/main" val="491464299"/>
                  </a:ext>
                </a:extLst>
              </a:tr>
              <a:tr h="243681">
                <a:tc>
                  <a:txBody>
                    <a:bodyPr/>
                    <a:lstStyle/>
                    <a:p>
                      <a:pPr algn="ctr"/>
                      <a:r>
                        <a:rPr kumimoji="1" lang="ja-JP" altLang="en-US" sz="1000" dirty="0" smtClean="0">
                          <a:latin typeface="HGP創英角ｺﾞｼｯｸUB" panose="020B0900000000000000" pitchFamily="50" charset="-128"/>
                          <a:ea typeface="HGP創英角ｺﾞｼｯｸUB" panose="020B0900000000000000" pitchFamily="50" charset="-128"/>
                        </a:rPr>
                        <a:t>③</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solidFill>
                      <a:srgbClr val="FFFFCC"/>
                    </a:solidFill>
                  </a:tcPr>
                </a:tc>
                <a:tc>
                  <a:txBody>
                    <a:bodyPr/>
                    <a:lstStyle/>
                    <a:p>
                      <a:r>
                        <a:rPr kumimoji="1" lang="en-US" altLang="ja-JP" sz="1000" dirty="0" smtClean="0">
                          <a:latin typeface="HGP創英角ｺﾞｼｯｸUB" panose="020B0900000000000000" pitchFamily="50" charset="-128"/>
                          <a:ea typeface="HGP創英角ｺﾞｼｯｸUB" panose="020B0900000000000000" pitchFamily="50" charset="-128"/>
                        </a:rPr>
                        <a:t>R6 BP</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solidFill>
                      <a:srgbClr val="FFFFCC"/>
                    </a:solidFill>
                  </a:tcPr>
                </a:tc>
                <a:tc>
                  <a:txBody>
                    <a:bodyPr/>
                    <a:lstStyle/>
                    <a:p>
                      <a:r>
                        <a:rPr kumimoji="1" lang="en-US" altLang="ja-JP" sz="1000" dirty="0" smtClean="0">
                          <a:latin typeface="HGP創英角ｺﾞｼｯｸUB" panose="020B0900000000000000" pitchFamily="50" charset="-128"/>
                          <a:ea typeface="HGP創英角ｺﾞｼｯｸUB" panose="020B0900000000000000" pitchFamily="50" charset="-128"/>
                        </a:rPr>
                        <a:t>Synthesis</a:t>
                      </a:r>
                      <a:r>
                        <a:rPr kumimoji="1" lang="en-US" altLang="ja-JP" sz="1000" baseline="0" dirty="0" smtClean="0">
                          <a:latin typeface="HGP創英角ｺﾞｼｯｸUB" panose="020B0900000000000000" pitchFamily="50" charset="-128"/>
                          <a:ea typeface="HGP創英角ｺﾞｼｯｸUB" panose="020B0900000000000000" pitchFamily="50" charset="-128"/>
                        </a:rPr>
                        <a:t> paraffin wax SX70S</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solidFill>
                      <a:srgbClr val="FFFFCC"/>
                    </a:solidFill>
                  </a:tcPr>
                </a:tc>
                <a:tc>
                  <a:txBody>
                    <a:bodyPr/>
                    <a:lstStyle/>
                    <a:p>
                      <a:pPr algn="ctr"/>
                      <a:r>
                        <a:rPr kumimoji="1" lang="en-US" altLang="ja-JP" sz="1000" dirty="0" smtClean="0">
                          <a:latin typeface="HGP創英角ｺﾞｼｯｸUB" panose="020B0900000000000000" pitchFamily="50" charset="-128"/>
                          <a:ea typeface="HGP創英角ｺﾞｼｯｸUB" panose="020B0900000000000000" pitchFamily="50" charset="-128"/>
                        </a:rPr>
                        <a:t>70-72</a:t>
                      </a:r>
                      <a:endParaRPr kumimoji="1" lang="ja-JP" altLang="en-US" sz="1000" dirty="0">
                        <a:latin typeface="HGP創英角ｺﾞｼｯｸUB" panose="020B0900000000000000" pitchFamily="50" charset="-128"/>
                        <a:ea typeface="HGP創英角ｺﾞｼｯｸUB" panose="020B0900000000000000" pitchFamily="50" charset="-128"/>
                      </a:endParaRPr>
                    </a:p>
                  </a:txBody>
                  <a:tcPr marL="91452" marR="91452" marT="45699" marB="45699">
                    <a:solidFill>
                      <a:srgbClr val="FFFFCC"/>
                    </a:solidFill>
                  </a:tcPr>
                </a:tc>
                <a:extLst>
                  <a:ext uri="{0D108BD9-81ED-4DB2-BD59-A6C34878D82A}">
                    <a16:rowId xmlns:a16="http://schemas.microsoft.com/office/drawing/2014/main" val="3271025959"/>
                  </a:ext>
                </a:extLst>
              </a:tr>
            </a:tbl>
          </a:graphicData>
        </a:graphic>
      </p:graphicFrame>
      <p:grpSp>
        <p:nvGrpSpPr>
          <p:cNvPr id="14" name="グループ化 13"/>
          <p:cNvGrpSpPr>
            <a:grpSpLocks/>
          </p:cNvGrpSpPr>
          <p:nvPr/>
        </p:nvGrpSpPr>
        <p:grpSpPr bwMode="auto">
          <a:xfrm>
            <a:off x="4140200" y="3781425"/>
            <a:ext cx="4911725" cy="2959100"/>
            <a:chOff x="4139952" y="3789040"/>
            <a:chExt cx="4911887" cy="2959475"/>
          </a:xfrm>
        </p:grpSpPr>
        <p:pic>
          <p:nvPicPr>
            <p:cNvPr id="15" name="図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5543" y="3789040"/>
              <a:ext cx="4150953" cy="295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正方形/長方形 15"/>
            <p:cNvSpPr/>
            <p:nvPr/>
          </p:nvSpPr>
          <p:spPr>
            <a:xfrm>
              <a:off x="4139952" y="4141510"/>
              <a:ext cx="4907125" cy="7700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dirty="0">
                  <a:solidFill>
                    <a:schemeClr val="tx1"/>
                  </a:solidFill>
                </a:rPr>
                <a:t>RT</a:t>
              </a:r>
            </a:p>
            <a:p>
              <a:pPr>
                <a:defRPr/>
              </a:pPr>
              <a:r>
                <a:rPr lang="en-US" altLang="ja-JP" dirty="0">
                  <a:solidFill>
                    <a:schemeClr val="tx1"/>
                  </a:solidFill>
                </a:rPr>
                <a:t>Initial</a:t>
              </a:r>
              <a:endParaRPr lang="ja-JP" altLang="en-US" dirty="0">
                <a:solidFill>
                  <a:schemeClr val="tx1"/>
                </a:solidFill>
              </a:endParaRPr>
            </a:p>
          </p:txBody>
        </p:sp>
        <p:sp>
          <p:nvSpPr>
            <p:cNvPr id="23" name="正方形/長方形 22"/>
            <p:cNvSpPr/>
            <p:nvPr/>
          </p:nvSpPr>
          <p:spPr>
            <a:xfrm>
              <a:off x="4139952" y="4932185"/>
              <a:ext cx="4907125" cy="88593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dirty="0">
                  <a:solidFill>
                    <a:srgbClr val="00B050"/>
                  </a:solidFill>
                </a:rPr>
                <a:t>45℃</a:t>
              </a:r>
            </a:p>
            <a:p>
              <a:pPr>
                <a:defRPr/>
              </a:pPr>
              <a:r>
                <a:rPr lang="en-US" altLang="ja-JP" dirty="0">
                  <a:solidFill>
                    <a:srgbClr val="00B050"/>
                  </a:solidFill>
                </a:rPr>
                <a:t>1M</a:t>
              </a:r>
              <a:endParaRPr lang="ja-JP" altLang="en-US" dirty="0">
                <a:solidFill>
                  <a:srgbClr val="00B050"/>
                </a:solidFill>
              </a:endParaRPr>
            </a:p>
          </p:txBody>
        </p:sp>
        <p:sp>
          <p:nvSpPr>
            <p:cNvPr id="24" name="正方形/長方形 23"/>
            <p:cNvSpPr/>
            <p:nvPr/>
          </p:nvSpPr>
          <p:spPr>
            <a:xfrm>
              <a:off x="4144715" y="5838763"/>
              <a:ext cx="4907124" cy="884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dirty="0">
                  <a:solidFill>
                    <a:srgbClr val="FF0000"/>
                  </a:solidFill>
                </a:rPr>
                <a:t>45℃</a:t>
              </a:r>
            </a:p>
            <a:p>
              <a:pPr>
                <a:defRPr/>
              </a:pPr>
              <a:r>
                <a:rPr lang="en-US" altLang="ja-JP" dirty="0">
                  <a:solidFill>
                    <a:srgbClr val="FF0000"/>
                  </a:solidFill>
                </a:rPr>
                <a:t>3M</a:t>
              </a:r>
              <a:endParaRPr lang="ja-JP" altLang="en-US" dirty="0">
                <a:solidFill>
                  <a:srgbClr val="FF0000"/>
                </a:solidFill>
              </a:endParaRPr>
            </a:p>
          </p:txBody>
        </p:sp>
      </p:grpSp>
      <p:grpSp>
        <p:nvGrpSpPr>
          <p:cNvPr id="25" name="グループ化 20"/>
          <p:cNvGrpSpPr>
            <a:grpSpLocks/>
          </p:cNvGrpSpPr>
          <p:nvPr/>
        </p:nvGrpSpPr>
        <p:grpSpPr bwMode="auto">
          <a:xfrm>
            <a:off x="4140200" y="2543175"/>
            <a:ext cx="4924425" cy="1063625"/>
            <a:chOff x="4139952" y="2392808"/>
            <a:chExt cx="4924890" cy="1063871"/>
          </a:xfrm>
        </p:grpSpPr>
        <p:grpSp>
          <p:nvGrpSpPr>
            <p:cNvPr id="27" name="グループ化 15"/>
            <p:cNvGrpSpPr>
              <a:grpSpLocks/>
            </p:cNvGrpSpPr>
            <p:nvPr/>
          </p:nvGrpSpPr>
          <p:grpSpPr bwMode="auto">
            <a:xfrm>
              <a:off x="4139952" y="2392808"/>
              <a:ext cx="4924890" cy="1049444"/>
              <a:chOff x="4139952" y="2392808"/>
              <a:chExt cx="4924890" cy="1049444"/>
            </a:xfrm>
          </p:grpSpPr>
          <p:pic>
            <p:nvPicPr>
              <p:cNvPr id="31" name="図 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2364" y="2393746"/>
                <a:ext cx="1628407" cy="104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図 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7036" y="2392808"/>
                <a:ext cx="1717806" cy="104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図 1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9952" y="2392809"/>
                <a:ext cx="1521354" cy="103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8" name="直線矢印コネクタ 27"/>
            <p:cNvCxnSpPr/>
            <p:nvPr/>
          </p:nvCxnSpPr>
          <p:spPr>
            <a:xfrm>
              <a:off x="4724207" y="3129578"/>
              <a:ext cx="0" cy="32233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5203677" y="3135930"/>
              <a:ext cx="0" cy="32074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5665684" y="3127991"/>
              <a:ext cx="0" cy="219126"/>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1047107945"/>
              </p:ext>
            </p:extLst>
          </p:nvPr>
        </p:nvGraphicFramePr>
        <p:xfrm>
          <a:off x="107950" y="116632"/>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W06  21/Jan – 03/Feb/2022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56"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0A82A042-288A-4A8E-9614-9F80DA481656}" type="slidenum">
              <a:rPr lang="en-US" altLang="ja-JP" sz="2000"/>
              <a:pPr algn="r" eaLnBrk="1" hangingPunct="1">
                <a:spcBef>
                  <a:spcPct val="0"/>
                </a:spcBef>
                <a:buFontTx/>
                <a:buNone/>
              </a:pPr>
              <a:t>4</a:t>
            </a:fld>
            <a:endParaRPr lang="en-US" altLang="ja-JP" sz="2000"/>
          </a:p>
        </p:txBody>
      </p:sp>
      <p:pic>
        <p:nvPicPr>
          <p:cNvPr id="11" name="図 10"/>
          <p:cNvPicPr>
            <a:picLocks noChangeAspect="1"/>
          </p:cNvPicPr>
          <p:nvPr/>
        </p:nvPicPr>
        <p:blipFill>
          <a:blip r:embed="rId2"/>
          <a:stretch>
            <a:fillRect/>
          </a:stretch>
        </p:blipFill>
        <p:spPr>
          <a:xfrm>
            <a:off x="7783421" y="73876"/>
            <a:ext cx="1066892" cy="396274"/>
          </a:xfrm>
          <a:prstGeom prst="rect">
            <a:avLst/>
          </a:prstGeom>
        </p:spPr>
      </p:pic>
      <p:graphicFrame>
        <p:nvGraphicFramePr>
          <p:cNvPr id="22" name="Group 1272"/>
          <p:cNvGraphicFramePr>
            <a:graphicFrameLocks noGrp="1"/>
          </p:cNvGraphicFramePr>
          <p:nvPr>
            <p:extLst>
              <p:ext uri="{D42A27DB-BD31-4B8C-83A1-F6EECF244321}">
                <p14:modId xmlns:p14="http://schemas.microsoft.com/office/powerpoint/2010/main" val="3851328168"/>
              </p:ext>
            </p:extLst>
          </p:nvPr>
        </p:nvGraphicFramePr>
        <p:xfrm>
          <a:off x="92521" y="611286"/>
          <a:ext cx="8928100" cy="6224588"/>
        </p:xfrm>
        <a:graphic>
          <a:graphicData uri="http://schemas.openxmlformats.org/drawingml/2006/table">
            <a:tbl>
              <a:tblPr/>
              <a:tblGrid>
                <a:gridCol w="4320034">
                  <a:extLst>
                    <a:ext uri="{9D8B030D-6E8A-4147-A177-3AD203B41FA5}">
                      <a16:colId xmlns:a16="http://schemas.microsoft.com/office/drawing/2014/main" val="20000"/>
                    </a:ext>
                  </a:extLst>
                </a:gridCol>
                <a:gridCol w="4608066">
                  <a:extLst>
                    <a:ext uri="{9D8B030D-6E8A-4147-A177-3AD203B41FA5}">
                      <a16:colId xmlns:a16="http://schemas.microsoft.com/office/drawing/2014/main" val="20001"/>
                    </a:ext>
                  </a:extLst>
                </a:gridCol>
              </a:tblGrid>
              <a:tr h="304794">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 </a:t>
                      </a:r>
                    </a:p>
                  </a:txBody>
                  <a:tcPr marL="91431" marR="91431" marT="45717" marB="4571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5919794">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1" i="0" u="sng" strike="noStrike" cap="none" normalizeH="0" baseline="0" dirty="0" smtClean="0">
                          <a:ln>
                            <a:noFill/>
                          </a:ln>
                          <a:solidFill>
                            <a:schemeClr val="tx1"/>
                          </a:solidFill>
                          <a:effectLst/>
                          <a:latin typeface="HGP創英角ｺﾞｼｯｸUB" pitchFamily="50" charset="-128"/>
                          <a:ea typeface="HGP創英角ｺﾞｼｯｸUB" pitchFamily="50" charset="-128"/>
                        </a:rPr>
                        <a:t>R6 tube battery without cap hole safety evaluation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[Back ground &amp; Objective]</a:t>
                      </a:r>
                    </a:p>
                    <a:p>
                      <a:pPr marL="171450" marR="0" lvl="0" indent="-171450" algn="l" defTabSz="914400" rtl="0" eaLnBrk="1" fontAlgn="base" latinLnBrk="0" hangingPunct="1">
                        <a:lnSpc>
                          <a:spcPct val="100000"/>
                        </a:lnSpc>
                        <a:spcBef>
                          <a:spcPct val="20000"/>
                        </a:spcBef>
                        <a:spcAft>
                          <a:spcPct val="0"/>
                        </a:spcAft>
                        <a:buClrTx/>
                        <a:buSzTx/>
                        <a:buFontTx/>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current tube type battery of Panasonic, every battery has vent on gasket and hole on cap to release gas to outside.</a:t>
                      </a:r>
                    </a:p>
                    <a:p>
                      <a:pPr marL="171450" marR="0" lvl="0" indent="-171450" algn="l" defTabSz="914400" rtl="0" eaLnBrk="1" fontAlgn="base" latinLnBrk="0" hangingPunct="1">
                        <a:lnSpc>
                          <a:spcPct val="100000"/>
                        </a:lnSpc>
                        <a:spcBef>
                          <a:spcPct val="20000"/>
                        </a:spcBef>
                        <a:spcAft>
                          <a:spcPct val="0"/>
                        </a:spcAft>
                        <a:buClrTx/>
                        <a:buSzTx/>
                        <a:buFontTx/>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Recently, PECIN asked us about possibility of removing hole on cap. And we evaluated the safety of R6 tube type battery without gas hole.</a:t>
                      </a:r>
                    </a:p>
                    <a:p>
                      <a:pPr marL="171450" marR="0" lvl="0" indent="-171450" algn="l" defTabSz="914400" rtl="0" eaLnBrk="1" fontAlgn="base" latinLnBrk="0" hangingPunct="1">
                        <a:lnSpc>
                          <a:spcPct val="100000"/>
                        </a:lnSpc>
                        <a:spcBef>
                          <a:spcPct val="20000"/>
                        </a:spcBef>
                        <a:spcAft>
                          <a:spcPct val="0"/>
                        </a:spcAft>
                        <a:buClrTx/>
                        <a:buSzTx/>
                        <a:buFontTx/>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As a result of safety test and X-ray fluoroscopy analysis, we confirmed that the batteries without cap hole didn’t explode after reverse test but sealing condition (Zinc can curling) of the  battery was loosed.</a:t>
                      </a:r>
                    </a:p>
                    <a:p>
                      <a:pPr marL="171450" marR="0" lvl="0" indent="-171450" algn="l" defTabSz="914400" rtl="0" eaLnBrk="1" fontAlgn="base" latinLnBrk="0" hangingPunct="1">
                        <a:lnSpc>
                          <a:spcPct val="100000"/>
                        </a:lnSpc>
                        <a:spcBef>
                          <a:spcPct val="20000"/>
                        </a:spcBef>
                        <a:spcAft>
                          <a:spcPct val="0"/>
                        </a:spcAft>
                        <a:buClrTx/>
                        <a:buSzTx/>
                        <a:buFontTx/>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This time, we analyzed detailed mechanism of how the gas is released to outside from the battery without cap hole.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[Sample]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1) R6 tube battery with cap hole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2) R6 tube battery without cap hole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[Evaluation]</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Measuring released gas amount in ¼ reverse test</a:t>
                      </a:r>
                    </a:p>
                    <a:p>
                      <a:pPr marL="0" marR="0" lvl="0" indent="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None/>
                        <a:tabLst/>
                        <a:defRPr/>
                      </a:pPr>
                      <a:r>
                        <a:rPr kumimoji="1" lang="en-US" altLang="ja-JP" sz="1100" b="1"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[Result]</a:t>
                      </a:r>
                    </a:p>
                    <a:p>
                      <a:pPr marL="171450" marR="0" lvl="0" indent="-17145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Table 1 shows ¼ reverse test results and Table 2 shows result of X-ray fluoroscopy. </a:t>
                      </a:r>
                      <a:r>
                        <a:rPr kumimoji="1" lang="en-US" altLang="ja-JP" sz="1100" b="0" i="0" u="none" strike="noStrike" cap="none" normalizeH="0" baseline="30000" dirty="0" smtClean="0">
                          <a:ln>
                            <a:noFill/>
                          </a:ln>
                          <a:solidFill>
                            <a:schemeClr val="tx1"/>
                          </a:solidFill>
                          <a:effectLst/>
                          <a:latin typeface="HGP創英角ｺﾞｼｯｸUB" pitchFamily="50" charset="-128"/>
                          <a:ea typeface="HGP創英角ｺﾞｼｯｸUB" pitchFamily="50" charset="-128"/>
                        </a:rPr>
                        <a:t>*</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Already reported in previous report</a:t>
                      </a:r>
                    </a:p>
                    <a:p>
                      <a:pPr marL="171450" marR="0" lvl="0" indent="-17145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Char char="-"/>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Fig. shows transition of measured gas released amount to outside of battery. As a result of measuring released gas amount in ¼ reverse test, difference of duration until gas release was observed between the battery with cap hole and that without hole. And </a:t>
                      </a:r>
                      <a:r>
                        <a:rPr kumimoji="1" lang="en-US" altLang="ja-JP" sz="1100" b="0" dirty="0" smtClean="0">
                          <a:latin typeface="HGP創英角ｺﾞｼｯｸUB" panose="020B0900000000000000" pitchFamily="50" charset="-128"/>
                          <a:ea typeface="HGP創英角ｺﾞｼｯｸUB" panose="020B0900000000000000" pitchFamily="50" charset="-128"/>
                        </a:rPr>
                        <a:t>The battery without cap hole is slower to release gas than the battery with cap hole. This result indicates that gas have trapped by cap without hole after vent activation of gasket and it caused further increasing internal pressure. And this is</a:t>
                      </a:r>
                      <a:r>
                        <a:rPr kumimoji="1" lang="en-US" altLang="ja-JP" sz="1100" b="0" baseline="0" dirty="0" smtClean="0">
                          <a:latin typeface="HGP創英角ｺﾞｼｯｸUB" panose="020B0900000000000000" pitchFamily="50" charset="-128"/>
                          <a:ea typeface="HGP創英角ｺﾞｼｯｸUB" panose="020B0900000000000000" pitchFamily="50" charset="-128"/>
                        </a:rPr>
                        <a:t> the estimated cause of loosed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sealing condition (Zinc can curling)after reverse test.</a:t>
                      </a:r>
                      <a:r>
                        <a:rPr kumimoji="1" lang="en-US" altLang="ja-JP" sz="1100" b="0" baseline="0" dirty="0" smtClean="0">
                          <a:latin typeface="HGP創英角ｺﾞｼｯｸUB" panose="020B0900000000000000" pitchFamily="50" charset="-128"/>
                          <a:ea typeface="HGP創英角ｺﾞｼｯｸUB" panose="020B0900000000000000" pitchFamily="50" charset="-128"/>
                        </a:rPr>
                        <a:t> </a:t>
                      </a:r>
                    </a:p>
                    <a:p>
                      <a:pPr marL="171450" marR="0" lvl="0" indent="-171450" algn="l" defTabSz="914400" rtl="0" eaLnBrk="1" fontAlgn="base" latinLnBrk="0" hangingPunct="1">
                        <a:lnSpc>
                          <a:spcPct val="100000"/>
                        </a:lnSpc>
                        <a:spcBef>
                          <a:spcPct val="20000"/>
                        </a:spcBef>
                        <a:spcAft>
                          <a:spcPct val="0"/>
                        </a:spcAft>
                        <a:buClrTx/>
                        <a:buSzTx/>
                        <a:buFont typeface="HGP創英角ｺﾞｼｯｸUB" panose="020B0900000000000000" pitchFamily="50" charset="-128"/>
                        <a:buChar char="-"/>
                        <a:tabLst/>
                        <a:defRPr/>
                      </a:pPr>
                      <a:r>
                        <a:rPr kumimoji="1" lang="en-US" altLang="ja-JP" sz="1100" b="0" baseline="0" dirty="0" smtClean="0">
                          <a:latin typeface="HGP創英角ｺﾞｼｯｸUB" panose="020B0900000000000000" pitchFamily="50" charset="-128"/>
                          <a:ea typeface="HGP創英角ｺﾞｼｯｸUB" panose="020B0900000000000000" pitchFamily="50" charset="-128"/>
                        </a:rPr>
                        <a:t>We already informed these result to PECIN. And PECIN is considering re-introduction of cap hole to R6 tube battery</a:t>
                      </a:r>
                      <a:endParaRPr kumimoji="1" lang="en-US" altLang="ja-JP" sz="1100" b="0" dirty="0" smtClean="0">
                        <a:latin typeface="HGP創英角ｺﾞｼｯｸUB" panose="020B0900000000000000" pitchFamily="50" charset="-128"/>
                        <a:ea typeface="HGP創英角ｺﾞｼｯｸUB" panose="020B0900000000000000" pitchFamily="50" charset="-128"/>
                      </a:endParaRPr>
                    </a:p>
                  </a:txBody>
                  <a:tcPr marL="91431" marR="91431"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kumimoji="1" lang="en-US" altLang="ja-JP" sz="11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kumimoji="1" lang="en-US" altLang="ja-JP" sz="11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ts val="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txBody>
                  <a:tcPr marL="91431" marR="91431"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 name="テキスト ボックス 9"/>
          <p:cNvSpPr txBox="1">
            <a:spLocks noChangeArrowheads="1"/>
          </p:cNvSpPr>
          <p:nvPr/>
        </p:nvSpPr>
        <p:spPr bwMode="auto">
          <a:xfrm>
            <a:off x="5683696" y="922436"/>
            <a:ext cx="20589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r>
              <a:rPr lang="en-US" altLang="ja-JP" sz="900">
                <a:latin typeface="HGS創英角ｺﾞｼｯｸUB" panose="020B0900000000000000" pitchFamily="50" charset="-128"/>
                <a:ea typeface="HGS創英角ｺﾞｼｯｸUB" panose="020B0900000000000000" pitchFamily="50" charset="-128"/>
              </a:rPr>
              <a:t>Table 1 Initial discharge performance</a:t>
            </a:r>
            <a:endParaRPr lang="ja-JP" altLang="en-US" sz="900">
              <a:latin typeface="HGS創英角ｺﾞｼｯｸUB" panose="020B0900000000000000" pitchFamily="50" charset="-128"/>
              <a:ea typeface="HGS創英角ｺﾞｼｯｸUB" panose="020B0900000000000000" pitchFamily="50" charset="-128"/>
            </a:endParaRPr>
          </a:p>
        </p:txBody>
      </p:sp>
      <p:sp>
        <p:nvSpPr>
          <p:cNvPr id="24" name="テキスト ボックス 9"/>
          <p:cNvSpPr txBox="1">
            <a:spLocks noChangeArrowheads="1"/>
          </p:cNvSpPr>
          <p:nvPr/>
        </p:nvSpPr>
        <p:spPr bwMode="auto">
          <a:xfrm>
            <a:off x="5878959" y="2513111"/>
            <a:ext cx="166846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r>
              <a:rPr lang="en-US" altLang="ja-JP" sz="900">
                <a:latin typeface="HGS創英角ｺﾞｼｯｸUB" panose="020B0900000000000000" pitchFamily="50" charset="-128"/>
                <a:ea typeface="HGS創英角ｺﾞｼｯｸUB" panose="020B0900000000000000" pitchFamily="50" charset="-128"/>
              </a:rPr>
              <a:t>Table 2 Static characteristics</a:t>
            </a:r>
            <a:endParaRPr lang="ja-JP" altLang="en-US" sz="900">
              <a:latin typeface="HGS創英角ｺﾞｼｯｸUB" panose="020B0900000000000000" pitchFamily="50" charset="-128"/>
              <a:ea typeface="HGS創英角ｺﾞｼｯｸUB" panose="020B0900000000000000" pitchFamily="50" charset="-128"/>
            </a:endParaRPr>
          </a:p>
        </p:txBody>
      </p:sp>
      <p:graphicFrame>
        <p:nvGraphicFramePr>
          <p:cNvPr id="25" name="表 24"/>
          <p:cNvGraphicFramePr>
            <a:graphicFrameLocks noGrp="1"/>
          </p:cNvGraphicFramePr>
          <p:nvPr>
            <p:extLst>
              <p:ext uri="{D42A27DB-BD31-4B8C-83A1-F6EECF244321}">
                <p14:modId xmlns:p14="http://schemas.microsoft.com/office/powerpoint/2010/main" val="3117135341"/>
              </p:ext>
            </p:extLst>
          </p:nvPr>
        </p:nvGraphicFramePr>
        <p:xfrm>
          <a:off x="5493196" y="1139924"/>
          <a:ext cx="2038350" cy="1295400"/>
        </p:xfrm>
        <a:graphic>
          <a:graphicData uri="http://schemas.openxmlformats.org/drawingml/2006/table">
            <a:tbl>
              <a:tblPr/>
              <a:tblGrid>
                <a:gridCol w="494427">
                  <a:extLst>
                    <a:ext uri="{9D8B030D-6E8A-4147-A177-3AD203B41FA5}">
                      <a16:colId xmlns:a16="http://schemas.microsoft.com/office/drawing/2014/main" val="1094296671"/>
                    </a:ext>
                  </a:extLst>
                </a:gridCol>
                <a:gridCol w="33635">
                  <a:extLst>
                    <a:ext uri="{9D8B030D-6E8A-4147-A177-3AD203B41FA5}">
                      <a16:colId xmlns:a16="http://schemas.microsoft.com/office/drawing/2014/main" val="1221905391"/>
                    </a:ext>
                  </a:extLst>
                </a:gridCol>
                <a:gridCol w="493306">
                  <a:extLst>
                    <a:ext uri="{9D8B030D-6E8A-4147-A177-3AD203B41FA5}">
                      <a16:colId xmlns:a16="http://schemas.microsoft.com/office/drawing/2014/main" val="2978811340"/>
                    </a:ext>
                  </a:extLst>
                </a:gridCol>
                <a:gridCol w="508491">
                  <a:extLst>
                    <a:ext uri="{9D8B030D-6E8A-4147-A177-3AD203B41FA5}">
                      <a16:colId xmlns:a16="http://schemas.microsoft.com/office/drawing/2014/main" val="890235051"/>
                    </a:ext>
                  </a:extLst>
                </a:gridCol>
                <a:gridCol w="508491">
                  <a:extLst>
                    <a:ext uri="{9D8B030D-6E8A-4147-A177-3AD203B41FA5}">
                      <a16:colId xmlns:a16="http://schemas.microsoft.com/office/drawing/2014/main" val="2414611958"/>
                    </a:ext>
                  </a:extLst>
                </a:gridCol>
              </a:tblGrid>
              <a:tr h="106131">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Trial battery</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gridSpan="3">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en-US" sz="400" b="0" i="0" u="none" strike="noStrike" dirty="0">
                          <a:solidFill>
                            <a:srgbClr val="000000"/>
                          </a:solidFill>
                          <a:effectLst/>
                          <a:latin typeface="Meiryo UI" panose="020B0604030504040204" pitchFamily="50" charset="-128"/>
                          <a:ea typeface="Meiryo UI" panose="020B0604030504040204" pitchFamily="50" charset="-128"/>
                        </a:rPr>
                        <a:t>EDBD Lab. R6 </a:t>
                      </a:r>
                      <a:r>
                        <a:rPr lang="en-US" sz="400" b="0" i="0" u="none" strike="noStrike" dirty="0" smtClean="0">
                          <a:solidFill>
                            <a:srgbClr val="000000"/>
                          </a:solidFill>
                          <a:effectLst/>
                          <a:latin typeface="Meiryo UI" panose="020B0604030504040204" pitchFamily="50" charset="-128"/>
                          <a:ea typeface="Meiryo UI" panose="020B0604030504040204" pitchFamily="50" charset="-128"/>
                        </a:rPr>
                        <a:t>tube battery</a:t>
                      </a:r>
                    </a:p>
                    <a:p>
                      <a:pPr algn="l" fontAlgn="ctr"/>
                      <a:r>
                        <a:rPr lang="en-US" sz="400" b="0" i="0" u="none" strike="noStrike" dirty="0" smtClean="0">
                          <a:solidFill>
                            <a:srgbClr val="000000"/>
                          </a:solidFill>
                          <a:effectLst/>
                          <a:latin typeface="Meiryo UI" panose="020B0604030504040204" pitchFamily="50" charset="-128"/>
                          <a:ea typeface="Meiryo UI" panose="020B0604030504040204" pitchFamily="50" charset="-128"/>
                        </a:rPr>
                        <a:t>Gasket </a:t>
                      </a:r>
                      <a:r>
                        <a:rPr lang="en-US" sz="400" b="0" i="0" u="sng" strike="noStrike" dirty="0" smtClean="0">
                          <a:solidFill>
                            <a:srgbClr val="000000"/>
                          </a:solidFill>
                          <a:effectLst/>
                          <a:latin typeface="Meiryo UI" panose="020B0604030504040204" pitchFamily="50" charset="-128"/>
                          <a:ea typeface="Meiryo UI" panose="020B0604030504040204" pitchFamily="50" charset="-128"/>
                        </a:rPr>
                        <a:t>with vent</a:t>
                      </a:r>
                    </a:p>
                    <a:p>
                      <a:pPr algn="l" fontAlgn="ctr"/>
                      <a:r>
                        <a:rPr lang="en-US" sz="400" b="0" i="0" u="none" strike="noStrike" dirty="0" smtClean="0">
                          <a:solidFill>
                            <a:srgbClr val="000000"/>
                          </a:solidFill>
                          <a:effectLst/>
                          <a:latin typeface="Meiryo UI" panose="020B0604030504040204" pitchFamily="50" charset="-128"/>
                          <a:ea typeface="Meiryo UI" panose="020B0604030504040204" pitchFamily="50" charset="-128"/>
                        </a:rPr>
                        <a:t>EMD100% &amp; M/C=6 prescription</a:t>
                      </a:r>
                      <a:endParaRPr 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a:noFill/>
                    </a:lnL>
                    <a:lnR w="6350" cap="flat" cmpd="sng" algn="ctr">
                      <a:noFill/>
                      <a:prstDash val="dot"/>
                      <a:round/>
                      <a:headEnd type="none" w="med" len="med"/>
                      <a:tailEnd type="none" w="med" len="med"/>
                    </a:lnR>
                    <a:lnT>
                      <a:noFill/>
                    </a:lnT>
                    <a:lnB>
                      <a:noFill/>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918040012"/>
                  </a:ext>
                </a:extLst>
              </a:tr>
              <a:tr h="35377">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Booster</a:t>
                      </a:r>
                      <a:r>
                        <a:rPr lang="en-US" altLang="ja-JP" sz="400" b="0" i="0" u="none" strike="noStrike" baseline="0" dirty="0" smtClean="0">
                          <a:solidFill>
                            <a:srgbClr val="000000"/>
                          </a:solidFill>
                          <a:effectLst/>
                          <a:latin typeface="Meiryo UI" panose="020B0604030504040204" pitchFamily="50" charset="-128"/>
                          <a:ea typeface="Meiryo UI" panose="020B0604030504040204" pitchFamily="50" charset="-128"/>
                        </a:rPr>
                        <a:t> battery</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w="12700" cmpd="sng">
                      <a:noFill/>
                      <a:prstDash val="solid"/>
                    </a:lnL>
                    <a:lnR w="635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w="635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3">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en-US" sz="400" b="1" i="0" u="none" strike="noStrike" dirty="0" smtClean="0">
                          <a:solidFill>
                            <a:srgbClr val="FF0000"/>
                          </a:solidFill>
                          <a:effectLst/>
                          <a:latin typeface="Meiryo UI" panose="020B0604030504040204" pitchFamily="50" charset="-128"/>
                          <a:ea typeface="Meiryo UI" panose="020B0604030504040204" pitchFamily="50" charset="-128"/>
                        </a:rPr>
                        <a:t>PECGI R6 </a:t>
                      </a:r>
                      <a:r>
                        <a:rPr lang="en-US" sz="400" b="1" i="0" u="none" strike="noStrike" dirty="0">
                          <a:solidFill>
                            <a:srgbClr val="FF0000"/>
                          </a:solidFill>
                          <a:effectLst/>
                          <a:latin typeface="Meiryo UI" panose="020B0604030504040204" pitchFamily="50" charset="-128"/>
                          <a:ea typeface="Meiryo UI" panose="020B0604030504040204" pitchFamily="50" charset="-128"/>
                        </a:rPr>
                        <a:t>NWC (EMD100</a:t>
                      </a:r>
                      <a:r>
                        <a:rPr lang="en-US" sz="400" b="1" i="0" u="none" strike="noStrike" dirty="0" smtClean="0">
                          <a:solidFill>
                            <a:srgbClr val="FF0000"/>
                          </a:solidFill>
                          <a:effectLst/>
                          <a:latin typeface="Meiryo UI" panose="020B0604030504040204" pitchFamily="50" charset="-128"/>
                          <a:ea typeface="Meiryo UI" panose="020B0604030504040204" pitchFamily="50" charset="-128"/>
                        </a:rPr>
                        <a:t>%, M/C=6)</a:t>
                      </a:r>
                      <a:endParaRPr lang="en-US" sz="400" b="1" i="0" u="none" strike="noStrike" dirty="0">
                        <a:solidFill>
                          <a:srgbClr val="FF0000"/>
                        </a:solidFill>
                        <a:effectLst/>
                        <a:latin typeface="Meiryo UI" panose="020B0604030504040204" pitchFamily="50" charset="-128"/>
                        <a:ea typeface="Meiryo UI" panose="020B0604030504040204" pitchFamily="50" charset="-128"/>
                      </a:endParaRPr>
                    </a:p>
                  </a:txBody>
                  <a:tcPr marL="0" marR="0" marT="0" marB="0">
                    <a:lnL w="12700" cmpd="sng">
                      <a:noFill/>
                      <a:prstDash val="solid"/>
                    </a:lnL>
                    <a:lnR>
                      <a:noFill/>
                    </a:lnR>
                    <a:lnT>
                      <a:noFill/>
                    </a:lnT>
                    <a:lnB>
                      <a:noFill/>
                    </a:lnB>
                    <a:lnTlToBr w="12700" cmpd="sng">
                      <a:noFill/>
                      <a:prstDash val="solid"/>
                    </a:lnTlToBr>
                    <a:lnBlToTr w="12700" cmpd="sng">
                      <a:noFill/>
                      <a:prstDash val="solid"/>
                    </a:lnBlToTr>
                    <a:noFill/>
                  </a:tcPr>
                </a:tc>
                <a:tc hMerge="1">
                  <a:txBody>
                    <a:bodyPr/>
                    <a:lstStyle/>
                    <a:p>
                      <a:endParaRPr kumimoji="1" lang="ja-JP" altLang="en-US" dirty="0"/>
                    </a:p>
                  </a:txBody>
                  <a:tcPr/>
                </a:tc>
                <a:tc h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861219994"/>
                  </a:ext>
                </a:extLst>
              </a:tr>
              <a:tr h="35377">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noFill/>
                      <a:prstDash val="solid"/>
                      <a:round/>
                      <a:headEnd type="none" w="med" len="med"/>
                      <a:tailEnd type="none" w="med" len="med"/>
                    </a:lnR>
                    <a:lnT w="12700" cmpd="sng">
                      <a:noFill/>
                      <a:prstDash val="soli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a:noFill/>
                    </a:lnR>
                    <a:lnT w="12700" cmpd="sng">
                      <a:noFill/>
                      <a:prstDash val="soli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1989597"/>
                  </a:ext>
                </a:extLst>
              </a:tr>
              <a:tr h="35377">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1"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ja-JP" altLang="en-US" sz="400" b="1"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endParaRPr lang="en-US" sz="400" b="1"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gridSpan="2">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Cap</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82049149"/>
                  </a:ext>
                </a:extLst>
              </a:tr>
              <a:tr h="35377">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l" fontAlgn="ctr"/>
                      <a:r>
                        <a:rPr lang="ja-JP" altLang="en-US" sz="400" b="0" i="0" u="none" strike="noStrike" dirty="0">
                          <a:solidFill>
                            <a:srgbClr val="000000"/>
                          </a:solidFill>
                          <a:effectLst/>
                          <a:latin typeface="Meiryo UI" panose="020B0604030504040204" pitchFamily="50" charset="-128"/>
                          <a:ea typeface="Meiryo UI"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With</a:t>
                      </a:r>
                      <a:r>
                        <a:rPr lang="en-US" altLang="ja-JP" sz="400" b="0" i="0" u="none" strike="noStrike" baseline="0" dirty="0" smtClean="0">
                          <a:solidFill>
                            <a:srgbClr val="000000"/>
                          </a:solidFill>
                          <a:effectLst/>
                          <a:latin typeface="Meiryo UI" panose="020B0604030504040204" pitchFamily="50" charset="-128"/>
                          <a:ea typeface="Meiryo UI" panose="020B0604030504040204" pitchFamily="50" charset="-128"/>
                        </a:rPr>
                        <a:t> hole</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Without hole</a:t>
                      </a:r>
                      <a:endParaRPr lang="en-US" altLang="ja-JP"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5123606"/>
                  </a:ext>
                </a:extLst>
              </a:tr>
              <a:tr h="35377">
                <a:tc rowSpan="4">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Explosion*</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1" i="0" u="none" strike="noStrike" dirty="0">
                          <a:solidFill>
                            <a:srgbClr val="0000FF"/>
                          </a:solidFill>
                          <a:effectLst/>
                          <a:latin typeface="Meiryo UI" panose="020B0604030504040204" pitchFamily="50" charset="-128"/>
                          <a:ea typeface="Meiryo UI" panose="020B0604030504040204" pitchFamily="50" charset="-128"/>
                        </a:rPr>
                        <a:t>0/3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1" i="0" u="none" strike="noStrike" dirty="0">
                          <a:solidFill>
                            <a:srgbClr val="0000FF"/>
                          </a:solidFill>
                          <a:effectLst/>
                          <a:latin typeface="Meiryo UI" panose="020B0604030504040204" pitchFamily="50" charset="-128"/>
                          <a:ea typeface="Meiryo UI" panose="020B0604030504040204" pitchFamily="50" charset="-128"/>
                        </a:rPr>
                        <a:t>0/3</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86288934"/>
                  </a:ext>
                </a:extLst>
              </a:tr>
              <a:tr h="35377">
                <a:tc vMerge="1">
                  <a:txBody>
                    <a:bodyPr/>
                    <a:lstStyle/>
                    <a:p>
                      <a:endParaRPr kumimoji="1" lang="ja-JP" altLang="en-US"/>
                    </a:p>
                  </a:txBody>
                  <a:tcPr/>
                </a:tc>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sz="400" b="0" i="0" u="none" strike="noStrike" dirty="0" smtClean="0">
                          <a:solidFill>
                            <a:srgbClr val="000000"/>
                          </a:solidFill>
                          <a:effectLst/>
                          <a:latin typeface="Meiryo UI" panose="020B0604030504040204" pitchFamily="50" charset="-128"/>
                          <a:ea typeface="Meiryo UI" panose="020B0604030504040204" pitchFamily="50" charset="-128"/>
                        </a:rPr>
                        <a:t>Cap protrusion </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0/3</a:t>
                      </a:r>
                    </a:p>
                  </a:txBody>
                  <a:tcPr marL="0" marR="0" marT="0" marB="0" anchor="ctr">
                    <a:lnL w="635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0/3</a:t>
                      </a:r>
                    </a:p>
                  </a:txBody>
                  <a:tcPr marL="0" marR="0" marT="0" marB="0" anchor="ctr">
                    <a:lnL>
                      <a:noFill/>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92228210"/>
                  </a:ext>
                </a:extLst>
              </a:tr>
              <a:tr h="35377">
                <a:tc vMerge="1">
                  <a:txBody>
                    <a:bodyPr/>
                    <a:lstStyle/>
                    <a:p>
                      <a:endParaRPr kumimoji="1" lang="ja-JP" altLang="en-US"/>
                    </a:p>
                  </a:txBody>
                  <a:tcPr/>
                </a:tc>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Increasing</a:t>
                      </a:r>
                      <a:r>
                        <a:rPr lang="en-US" altLang="ja-JP" sz="400" b="0" i="0" u="none" strike="noStrike" baseline="0" dirty="0" smtClean="0">
                          <a:solidFill>
                            <a:srgbClr val="000000"/>
                          </a:solidFill>
                          <a:effectLst/>
                          <a:latin typeface="Meiryo UI" panose="020B0604030504040204" pitchFamily="50" charset="-128"/>
                          <a:ea typeface="Meiryo UI" panose="020B0604030504040204" pitchFamily="50" charset="-128"/>
                        </a:rPr>
                        <a:t> T.H.</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0/3</a:t>
                      </a:r>
                    </a:p>
                  </a:txBody>
                  <a:tcPr marL="0" marR="0" marT="0" marB="0" anchor="ctr">
                    <a:lnL w="635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3/3</a:t>
                      </a:r>
                    </a:p>
                  </a:txBody>
                  <a:tcPr marL="0" marR="0" marT="0" marB="0" anchor="ctr">
                    <a:lnL>
                      <a:noFill/>
                    </a:lnL>
                    <a:lnR w="635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12339468"/>
                  </a:ext>
                </a:extLst>
              </a:tr>
              <a:tr h="35377">
                <a:tc vMerge="1">
                  <a:txBody>
                    <a:bodyPr/>
                    <a:lstStyle/>
                    <a:p>
                      <a:endParaRPr kumimoji="1" lang="ja-JP" altLang="en-US"/>
                    </a:p>
                  </a:txBody>
                  <a:tcPr/>
                </a:tc>
                <a:tc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Leakage</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2/3</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2/3</a:t>
                      </a:r>
                      <a:endParaRPr lang="en-US" altLang="ja-JP"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6386968"/>
                  </a:ext>
                </a:extLst>
              </a:tr>
              <a:tr h="35377">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en-US" altLang="ja-JP"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en-US" altLang="ja-JP"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a:noFill/>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29291"/>
                  </a:ext>
                </a:extLst>
              </a:tr>
              <a:tr h="39799">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Δ T.H. after</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0.0 </a:t>
                      </a:r>
                    </a:p>
                  </a:txBody>
                  <a:tcPr marL="9523" marR="9523"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a:solidFill>
                            <a:srgbClr val="000000"/>
                          </a:solidFill>
                          <a:effectLst/>
                          <a:latin typeface="Meiryo UI" panose="020B0604030504040204" pitchFamily="50" charset="-128"/>
                          <a:ea typeface="Meiryo UI" panose="020B0604030504040204" pitchFamily="50" charset="-128"/>
                        </a:rPr>
                        <a:t>2.3 </a:t>
                      </a:r>
                    </a:p>
                  </a:txBody>
                  <a:tcPr marL="9523" marR="9523"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4955017"/>
                  </a:ext>
                </a:extLst>
              </a:tr>
              <a:tr h="39799">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safety test</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0.1 </a:t>
                      </a:r>
                    </a:p>
                  </a:txBody>
                  <a:tcPr marL="9523" marR="9523" marT="9525" marB="0" anchor="ctr">
                    <a:lnL w="635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1.2 </a:t>
                      </a:r>
                    </a:p>
                  </a:txBody>
                  <a:tcPr marL="9523" marR="9523" marT="9525" marB="0" anchor="ctr">
                    <a:lnL>
                      <a:noFill/>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430714"/>
                  </a:ext>
                </a:extLst>
              </a:tr>
              <a:tr h="39799">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(mm)</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0.1 </a:t>
                      </a:r>
                    </a:p>
                  </a:txBody>
                  <a:tcPr marL="9523" marR="9523"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2.6 </a:t>
                      </a:r>
                    </a:p>
                  </a:txBody>
                  <a:tcPr marL="9523" marR="9523"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9479930"/>
                  </a:ext>
                </a:extLst>
              </a:tr>
              <a:tr h="39799">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Ave.</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FF"/>
                          </a:solidFill>
                          <a:effectLst/>
                          <a:latin typeface="Meiryo UI" panose="020B0604030504040204" pitchFamily="50" charset="-128"/>
                          <a:ea typeface="Meiryo UI" panose="020B0604030504040204" pitchFamily="50" charset="-128"/>
                        </a:rPr>
                        <a:t>0.1 </a:t>
                      </a:r>
                    </a:p>
                  </a:txBody>
                  <a:tcPr marL="9523" marR="9523"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ysDot"/>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1" i="0" u="none" strike="noStrike" dirty="0">
                          <a:solidFill>
                            <a:srgbClr val="FF0000"/>
                          </a:solidFill>
                          <a:effectLst/>
                          <a:latin typeface="Meiryo UI" panose="020B0604030504040204" pitchFamily="50" charset="-128"/>
                          <a:ea typeface="Meiryo UI" panose="020B0604030504040204" pitchFamily="50" charset="-128"/>
                        </a:rPr>
                        <a:t>2.0</a:t>
                      </a: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 </a:t>
                      </a:r>
                    </a:p>
                  </a:txBody>
                  <a:tcPr marL="9523" marR="9523"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ysDot"/>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3705995734"/>
                  </a:ext>
                </a:extLst>
              </a:tr>
              <a:tr h="39799">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Δ S.H. after</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a:solidFill>
                            <a:srgbClr val="000000"/>
                          </a:solidFill>
                          <a:effectLst/>
                          <a:latin typeface="Meiryo UI" panose="020B0604030504040204" pitchFamily="50" charset="-128"/>
                          <a:ea typeface="Meiryo UI" panose="020B0604030504040204" pitchFamily="50" charset="-128"/>
                        </a:rPr>
                        <a:t>0.3 </a:t>
                      </a:r>
                    </a:p>
                  </a:txBody>
                  <a:tcPr marL="9523" marR="9523"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0.8 </a:t>
                      </a:r>
                    </a:p>
                  </a:txBody>
                  <a:tcPr marL="9523" marR="9523"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7160878"/>
                  </a:ext>
                </a:extLst>
              </a:tr>
              <a:tr h="39799">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safety test</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0.3 </a:t>
                      </a:r>
                    </a:p>
                  </a:txBody>
                  <a:tcPr marL="9523" marR="9523" marT="9525" marB="0" anchor="ctr">
                    <a:lnL w="635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0.4 </a:t>
                      </a:r>
                    </a:p>
                  </a:txBody>
                  <a:tcPr marL="9523" marR="9523" marT="9525" marB="0" anchor="ctr">
                    <a:lnL>
                      <a:noFill/>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0695581"/>
                  </a:ext>
                </a:extLst>
              </a:tr>
              <a:tr h="39799">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(mm)</a:t>
                      </a: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0.0 </a:t>
                      </a:r>
                    </a:p>
                  </a:txBody>
                  <a:tcPr marL="9523" marR="9523"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1.0 </a:t>
                      </a:r>
                    </a:p>
                  </a:txBody>
                  <a:tcPr marL="9523" marR="9523"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674396"/>
                  </a:ext>
                </a:extLst>
              </a:tr>
              <a:tr h="39799">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endParaRPr lang="ja-JP" altLang="en-US" sz="4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altLang="ja-JP" sz="400" b="0" i="0" u="none" strike="noStrike" dirty="0" smtClean="0">
                          <a:solidFill>
                            <a:srgbClr val="000000"/>
                          </a:solidFill>
                          <a:effectLst/>
                          <a:latin typeface="Meiryo UI" panose="020B0604030504040204" pitchFamily="50" charset="-128"/>
                          <a:ea typeface="Meiryo UI" panose="020B0604030504040204" pitchFamily="50" charset="-128"/>
                        </a:rPr>
                        <a:t>Ave.</a:t>
                      </a:r>
                      <a:endParaRPr lang="ja-JP" altLang="en-US" sz="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0" i="0" u="none" strike="noStrike" dirty="0">
                          <a:solidFill>
                            <a:srgbClr val="0000FF"/>
                          </a:solidFill>
                          <a:effectLst/>
                          <a:latin typeface="Meiryo UI" panose="020B0604030504040204" pitchFamily="50" charset="-128"/>
                          <a:ea typeface="Meiryo UI" panose="020B0604030504040204" pitchFamily="50" charset="-128"/>
                        </a:rPr>
                        <a:t>0.2</a:t>
                      </a: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 </a:t>
                      </a:r>
                    </a:p>
                  </a:txBody>
                  <a:tcPr marL="9523" marR="9523"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ysDot"/>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lgn="ctr" fontAlgn="ctr"/>
                      <a:r>
                        <a:rPr lang="en-US" altLang="ja-JP" sz="400" b="1" i="0" u="none" strike="noStrike" dirty="0">
                          <a:solidFill>
                            <a:srgbClr val="FF0000"/>
                          </a:solidFill>
                          <a:effectLst/>
                          <a:latin typeface="Meiryo UI" panose="020B0604030504040204" pitchFamily="50" charset="-128"/>
                          <a:ea typeface="Meiryo UI" panose="020B0604030504040204" pitchFamily="50" charset="-128"/>
                        </a:rPr>
                        <a:t>0.7</a:t>
                      </a:r>
                      <a:r>
                        <a:rPr lang="en-US" altLang="ja-JP" sz="400" b="0" i="0" u="none" strike="noStrike" dirty="0">
                          <a:solidFill>
                            <a:srgbClr val="000000"/>
                          </a:solidFill>
                          <a:effectLst/>
                          <a:latin typeface="Meiryo UI" panose="020B0604030504040204" pitchFamily="50" charset="-128"/>
                          <a:ea typeface="Meiryo UI" panose="020B0604030504040204" pitchFamily="50" charset="-128"/>
                        </a:rPr>
                        <a:t> </a:t>
                      </a:r>
                    </a:p>
                  </a:txBody>
                  <a:tcPr marL="9523" marR="9523"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ysDot"/>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2044476163"/>
                  </a:ext>
                </a:extLst>
              </a:tr>
            </a:tbl>
          </a:graphicData>
        </a:graphic>
      </p:graphicFrame>
      <p:pic>
        <p:nvPicPr>
          <p:cNvPr id="26" name="図 5"/>
          <p:cNvPicPr>
            <a:picLocks noChangeAspect="1"/>
          </p:cNvPicPr>
          <p:nvPr/>
        </p:nvPicPr>
        <p:blipFill>
          <a:blip r:embed="rId3">
            <a:extLst>
              <a:ext uri="{28A0092B-C50C-407E-A947-70E740481C1C}">
                <a14:useLocalDpi xmlns:a14="http://schemas.microsoft.com/office/drawing/2010/main" val="0"/>
              </a:ext>
            </a:extLst>
          </a:blip>
          <a:srcRect r="5"/>
          <a:stretch>
            <a:fillRect/>
          </a:stretch>
        </p:blipFill>
        <p:spPr bwMode="auto">
          <a:xfrm>
            <a:off x="5183634" y="2743299"/>
            <a:ext cx="3059112"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図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4151411"/>
            <a:ext cx="4572000"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テキスト ボックス 9"/>
          <p:cNvSpPr txBox="1">
            <a:spLocks noChangeArrowheads="1"/>
          </p:cNvSpPr>
          <p:nvPr/>
        </p:nvSpPr>
        <p:spPr bwMode="auto">
          <a:xfrm>
            <a:off x="5958334" y="6583461"/>
            <a:ext cx="15097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FontTx/>
              <a:buNone/>
            </a:pPr>
            <a:r>
              <a:rPr lang="en-US" altLang="ja-JP" sz="900">
                <a:latin typeface="HGS創英角ｺﾞｼｯｸUB" panose="020B0900000000000000" pitchFamily="50" charset="-128"/>
                <a:ea typeface="HGS創英角ｺﾞｼｯｸUB" panose="020B0900000000000000" pitchFamily="50" charset="-128"/>
              </a:rPr>
              <a:t>Fig.  Released gas amount</a:t>
            </a:r>
            <a:endParaRPr lang="ja-JP" altLang="en-US" sz="900">
              <a:latin typeface="HGS創英角ｺﾞｼｯｸUB" panose="020B0900000000000000" pitchFamily="50" charset="-128"/>
              <a:ea typeface="HGS創英角ｺﾞｼｯｸUB" panose="020B0900000000000000"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3993181618"/>
              </p:ext>
            </p:extLst>
          </p:nvPr>
        </p:nvGraphicFramePr>
        <p:xfrm>
          <a:off x="107950" y="116632"/>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W06  21/Jan – 03/Feb/2022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180"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95ABD37E-7774-4D04-95D4-27BE91A17EFD}" type="slidenum">
              <a:rPr lang="en-US" altLang="ja-JP" sz="2000"/>
              <a:pPr algn="r" eaLnBrk="1" hangingPunct="1">
                <a:spcBef>
                  <a:spcPct val="0"/>
                </a:spcBef>
                <a:buFontTx/>
                <a:buNone/>
              </a:pPr>
              <a:t>5</a:t>
            </a:fld>
            <a:endParaRPr lang="en-US" altLang="ja-JP" sz="2000"/>
          </a:p>
        </p:txBody>
      </p:sp>
      <p:pic>
        <p:nvPicPr>
          <p:cNvPr id="10" name="図 9"/>
          <p:cNvPicPr>
            <a:picLocks noChangeAspect="1"/>
          </p:cNvPicPr>
          <p:nvPr/>
        </p:nvPicPr>
        <p:blipFill>
          <a:blip r:embed="rId2"/>
          <a:stretch>
            <a:fillRect/>
          </a:stretch>
        </p:blipFill>
        <p:spPr>
          <a:xfrm>
            <a:off x="7783421" y="73876"/>
            <a:ext cx="1066892" cy="396274"/>
          </a:xfrm>
          <a:prstGeom prst="rect">
            <a:avLst/>
          </a:prstGeom>
        </p:spPr>
      </p:pic>
      <p:pic>
        <p:nvPicPr>
          <p:cNvPr id="43" name="図 3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25975" y="3900488"/>
            <a:ext cx="4246563"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図 14"/>
          <p:cNvPicPr>
            <a:picLocks noChangeAspect="1"/>
          </p:cNvPicPr>
          <p:nvPr/>
        </p:nvPicPr>
        <p:blipFill>
          <a:blip r:embed="rId4">
            <a:extLst>
              <a:ext uri="{28A0092B-C50C-407E-A947-70E740481C1C}">
                <a14:useLocalDpi xmlns:a14="http://schemas.microsoft.com/office/drawing/2010/main" val="0"/>
              </a:ext>
            </a:extLst>
          </a:blip>
          <a:srcRect l="3188" t="2841" r="33565" b="6358"/>
          <a:stretch>
            <a:fillRect/>
          </a:stretch>
        </p:blipFill>
        <p:spPr bwMode="auto">
          <a:xfrm>
            <a:off x="6896100" y="3327400"/>
            <a:ext cx="9731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図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83113" y="1144588"/>
            <a:ext cx="4381500"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 name="Group 1272"/>
          <p:cNvGraphicFramePr>
            <a:graphicFrameLocks noGrp="1"/>
          </p:cNvGraphicFramePr>
          <p:nvPr/>
        </p:nvGraphicFramePr>
        <p:xfrm>
          <a:off x="93663" y="620713"/>
          <a:ext cx="8928100" cy="6175375"/>
        </p:xfrm>
        <a:graphic>
          <a:graphicData uri="http://schemas.openxmlformats.org/drawingml/2006/table">
            <a:tbl>
              <a:tblPr/>
              <a:tblGrid>
                <a:gridCol w="4464050">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283471">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 </a:t>
                      </a:r>
                    </a:p>
                  </a:txBody>
                  <a:tcPr marL="91431" marR="91431"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5891904">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sng" strike="noStrike" cap="none" normalizeH="0" baseline="0" dirty="0" smtClean="0">
                          <a:ln>
                            <a:noFill/>
                          </a:ln>
                          <a:solidFill>
                            <a:schemeClr val="tx1"/>
                          </a:solidFill>
                          <a:effectLst/>
                          <a:latin typeface="HGP創英角ｺﾞｼｯｸUB" pitchFamily="50" charset="-128"/>
                          <a:ea typeface="HGP創英角ｺﾞｼｯｸUB" pitchFamily="50" charset="-128"/>
                        </a:rPr>
                        <a:t>Observation in inner pressure increasing (R6 tube)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[Back ground </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Objective]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Zinc can side thickness down has possibility of lower air tight or</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lower storage characteristics. But reverse connection test may be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no burst even if the cap doesn’t have hole for gas venting.</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[Evaluation]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We observed the cap coming off under inner pressure increasing by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comparing the zinc can side of t0.30 with that of t0.28.</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[Result]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clearance between zinc can and PY on the height at below tip of</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cap is increased more with t0.28 as shown in below graph.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Deformation of zinc can side t0.28 was larger that of zinc can side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t0.30. The clearance increasing from 0MPa to 10MPa is followings.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Zinc can side t0.28 is 0.35mm. Zinc can side t0.30 is 0.02mm.</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[Consideration]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Before cap coming off at 12MPa for t0.28 or 14MPa for t0.30,</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gas of t0.28 may go out through zinc can side due to its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large clearance. Therefore burst with t0.28 may not occur actually.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However if the gas can’t get off in some cases such as large amount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of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evertack</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paste, stronger crimping force of zinc can curling by small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shoulder height and so on, the burst may occur. Because the 12MPa</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of t0.28 is smaller than 14MPa of t0.30, t0.28 may not have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enough margin for bust if compared with t0.30.</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[Future activity]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These considerations shows some suspicions for possibility of lower</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margin for burst. Tolerance of max. or min. in battery production such</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as shoulder height,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evertack</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paste amount and so on had better be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examined.</a:t>
                      </a:r>
                    </a:p>
                  </a:txBody>
                  <a:tcPr marL="91431" marR="91431"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11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1100" b="0" i="0" u="none" strike="noStrike" cap="none" normalizeH="0" baseline="0" dirty="0" smtClean="0">
                        <a:ln>
                          <a:noFill/>
                        </a:ln>
                        <a:solidFill>
                          <a:srgbClr val="FF0000"/>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1" lang="en-US" altLang="ja-JP" sz="1100" b="0" i="0" u="none" strike="noStrike" cap="none" normalizeH="0" baseline="0" dirty="0" smtClean="0">
                        <a:ln>
                          <a:noFill/>
                        </a:ln>
                        <a:solidFill>
                          <a:srgbClr val="0000FF"/>
                        </a:solidFill>
                        <a:effectLst/>
                        <a:latin typeface="HGP創英角ｺﾞｼｯｸUB" pitchFamily="50" charset="-128"/>
                        <a:ea typeface="HGP創英角ｺﾞｼｯｸUB" pitchFamily="50" charset="-128"/>
                      </a:endParaRPr>
                    </a:p>
                  </a:txBody>
                  <a:tcPr marL="91431" marR="91431"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 name="正方形/長方形 28"/>
          <p:cNvSpPr>
            <a:spLocks noChangeArrowheads="1"/>
          </p:cNvSpPr>
          <p:nvPr/>
        </p:nvSpPr>
        <p:spPr bwMode="auto">
          <a:xfrm>
            <a:off x="4500563" y="904875"/>
            <a:ext cx="2882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deformation under inner pressure increasing</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sp>
        <p:nvSpPr>
          <p:cNvPr id="48" name="正方形/長方形 28"/>
          <p:cNvSpPr>
            <a:spLocks noChangeArrowheads="1"/>
          </p:cNvSpPr>
          <p:nvPr/>
        </p:nvSpPr>
        <p:spPr bwMode="auto">
          <a:xfrm>
            <a:off x="8258175" y="1252538"/>
            <a:ext cx="7810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700">
                <a:solidFill>
                  <a:srgbClr val="00FF00"/>
                </a:solidFill>
                <a:latin typeface="HGP創英角ｺﾞｼｯｸUB" panose="020B0900000000000000" pitchFamily="50" charset="-128"/>
                <a:ea typeface="HGP創英角ｺﾞｼｯｸUB" panose="020B0900000000000000" pitchFamily="50" charset="-128"/>
              </a:rPr>
              <a:t>Cap coming off</a:t>
            </a:r>
            <a:endParaRPr lang="ja-JP" altLang="en-US" sz="700">
              <a:solidFill>
                <a:srgbClr val="00FF00"/>
              </a:solidFill>
              <a:latin typeface="HGP創英角ｺﾞｼｯｸUB" panose="020B0900000000000000" pitchFamily="50" charset="-128"/>
              <a:ea typeface="HGP創英角ｺﾞｼｯｸUB" panose="020B0900000000000000" pitchFamily="50" charset="-128"/>
            </a:endParaRPr>
          </a:p>
        </p:txBody>
      </p:sp>
      <p:sp>
        <p:nvSpPr>
          <p:cNvPr id="49" name="正方形/長方形 28"/>
          <p:cNvSpPr>
            <a:spLocks noChangeArrowheads="1"/>
          </p:cNvSpPr>
          <p:nvPr/>
        </p:nvSpPr>
        <p:spPr bwMode="auto">
          <a:xfrm>
            <a:off x="4529138" y="3395663"/>
            <a:ext cx="21859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Displacement of zinc can and PY</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sp>
        <p:nvSpPr>
          <p:cNvPr id="50" name="正方形/長方形 6"/>
          <p:cNvSpPr>
            <a:spLocks noChangeArrowheads="1"/>
          </p:cNvSpPr>
          <p:nvPr/>
        </p:nvSpPr>
        <p:spPr bwMode="auto">
          <a:xfrm>
            <a:off x="4529138" y="3590925"/>
            <a:ext cx="2393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buFontTx/>
              <a:buNone/>
            </a:pPr>
            <a:r>
              <a:rPr lang="en-US" altLang="ja-JP" sz="1200">
                <a:latin typeface="HGP創英角ｺﾞｼｯｸUB" panose="020B0900000000000000" pitchFamily="50" charset="-128"/>
                <a:ea typeface="HGP創英角ｺﾞｼｯｸUB" panose="020B0900000000000000" pitchFamily="50" charset="-128"/>
              </a:rPr>
              <a:t>on the height at below tip of cap</a:t>
            </a:r>
            <a:endParaRPr lang="ja-JP" altLang="en-US" sz="1200"/>
          </a:p>
        </p:txBody>
      </p:sp>
      <p:sp>
        <p:nvSpPr>
          <p:cNvPr id="51" name="正方形/長方形 50"/>
          <p:cNvSpPr/>
          <p:nvPr/>
        </p:nvSpPr>
        <p:spPr>
          <a:xfrm>
            <a:off x="5651500" y="2659063"/>
            <a:ext cx="328613" cy="265112"/>
          </a:xfrm>
          <a:prstGeom prst="rect">
            <a:avLst/>
          </a:prstGeom>
          <a:noFill/>
          <a:ln w="952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2" name="正方形/長方形 51"/>
          <p:cNvSpPr/>
          <p:nvPr/>
        </p:nvSpPr>
        <p:spPr>
          <a:xfrm>
            <a:off x="6892925" y="3319463"/>
            <a:ext cx="981075" cy="833437"/>
          </a:xfrm>
          <a:prstGeom prst="rect">
            <a:avLst/>
          </a:prstGeom>
          <a:noFill/>
          <a:ln w="9525">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53" name="直線矢印コネクタ 52"/>
          <p:cNvCxnSpPr/>
          <p:nvPr/>
        </p:nvCxnSpPr>
        <p:spPr>
          <a:xfrm flipH="1">
            <a:off x="7954963" y="3867150"/>
            <a:ext cx="293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28"/>
          <p:cNvSpPr>
            <a:spLocks noChangeArrowheads="1"/>
          </p:cNvSpPr>
          <p:nvPr/>
        </p:nvSpPr>
        <p:spPr bwMode="auto">
          <a:xfrm>
            <a:off x="7839075" y="3444875"/>
            <a:ext cx="10334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 direction of</a:t>
            </a:r>
          </a:p>
          <a:p>
            <a:pPr algn="ctr" fontAlgn="ctr">
              <a:spcBef>
                <a:spcPct val="0"/>
              </a:spcBef>
              <a:buFontTx/>
              <a:buNone/>
            </a:pPr>
            <a:r>
              <a:rPr lang="en-US" altLang="ja-JP" sz="1100">
                <a:solidFill>
                  <a:srgbClr val="000000"/>
                </a:solidFill>
                <a:latin typeface="HGP創英角ｺﾞｼｯｸUB" panose="020B0900000000000000" pitchFamily="50" charset="-128"/>
                <a:ea typeface="HGP創英角ｺﾞｼｯｸUB" panose="020B0900000000000000" pitchFamily="50" charset="-128"/>
              </a:rPr>
              <a:t>displacement</a:t>
            </a:r>
            <a:endParaRPr lang="ja-JP" altLang="en-US" sz="1100">
              <a:solidFill>
                <a:srgbClr val="000000"/>
              </a:solidFill>
              <a:latin typeface="HGP創英角ｺﾞｼｯｸUB" panose="020B0900000000000000" pitchFamily="50" charset="-128"/>
              <a:ea typeface="HGP創英角ｺﾞｼｯｸUB" panose="020B0900000000000000" pitchFamily="50" charset="-128"/>
            </a:endParaRPr>
          </a:p>
        </p:txBody>
      </p:sp>
      <p:cxnSp>
        <p:nvCxnSpPr>
          <p:cNvPr id="55" name="直線コネクタ 54"/>
          <p:cNvCxnSpPr/>
          <p:nvPr/>
        </p:nvCxnSpPr>
        <p:spPr>
          <a:xfrm>
            <a:off x="5980113" y="2659063"/>
            <a:ext cx="1889125" cy="657225"/>
          </a:xfrm>
          <a:prstGeom prst="line">
            <a:avLst/>
          </a:prstGeom>
          <a:ln w="63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5651500" y="2924175"/>
            <a:ext cx="1239838" cy="1228725"/>
          </a:xfrm>
          <a:prstGeom prst="line">
            <a:avLst/>
          </a:prstGeom>
          <a:ln w="6350">
            <a:solidFill>
              <a:srgbClr val="0000FF"/>
            </a:solidFill>
          </a:ln>
        </p:spPr>
        <p:style>
          <a:lnRef idx="1">
            <a:schemeClr val="accent1"/>
          </a:lnRef>
          <a:fillRef idx="0">
            <a:schemeClr val="accent1"/>
          </a:fillRef>
          <a:effectRef idx="0">
            <a:schemeClr val="accent1"/>
          </a:effectRef>
          <a:fontRef idx="minor">
            <a:schemeClr val="tx1"/>
          </a:fontRef>
        </p:style>
      </p:cxnSp>
      <p:sp>
        <p:nvSpPr>
          <p:cNvPr id="57" name="正方形/長方形 28"/>
          <p:cNvSpPr>
            <a:spLocks noChangeArrowheads="1"/>
          </p:cNvSpPr>
          <p:nvPr/>
        </p:nvSpPr>
        <p:spPr bwMode="auto">
          <a:xfrm>
            <a:off x="7224713" y="2300288"/>
            <a:ext cx="7810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700">
                <a:solidFill>
                  <a:srgbClr val="FF0000"/>
                </a:solidFill>
                <a:latin typeface="HGP創英角ｺﾞｼｯｸUB" panose="020B0900000000000000" pitchFamily="50" charset="-128"/>
                <a:ea typeface="HGP創英角ｺﾞｼｯｸUB" panose="020B0900000000000000" pitchFamily="50" charset="-128"/>
              </a:rPr>
              <a:t>Cap coming off</a:t>
            </a:r>
            <a:endParaRPr lang="ja-JP" altLang="en-US" sz="700">
              <a:solidFill>
                <a:srgbClr val="FF0000"/>
              </a:solidFill>
              <a:latin typeface="HGP創英角ｺﾞｼｯｸUB" panose="020B0900000000000000" pitchFamily="50" charset="-128"/>
              <a:ea typeface="HGP創英角ｺﾞｼｯｸUB" panose="020B0900000000000000" pitchFamily="50" charset="-128"/>
            </a:endParaRPr>
          </a:p>
        </p:txBody>
      </p:sp>
      <p:cxnSp>
        <p:nvCxnSpPr>
          <p:cNvPr id="58" name="直線コネクタ 57"/>
          <p:cNvCxnSpPr/>
          <p:nvPr/>
        </p:nvCxnSpPr>
        <p:spPr>
          <a:xfrm flipV="1">
            <a:off x="7954963" y="3956050"/>
            <a:ext cx="0" cy="23860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V="1">
            <a:off x="8324850" y="3951288"/>
            <a:ext cx="0" cy="2376487"/>
          </a:xfrm>
          <a:prstGeom prst="line">
            <a:avLst/>
          </a:prstGeom>
          <a:ln w="12700">
            <a:solidFill>
              <a:srgbClr val="00FF00"/>
            </a:solidFill>
            <a:prstDash val="dash"/>
          </a:ln>
        </p:spPr>
        <p:style>
          <a:lnRef idx="1">
            <a:schemeClr val="accent1"/>
          </a:lnRef>
          <a:fillRef idx="0">
            <a:schemeClr val="accent1"/>
          </a:fillRef>
          <a:effectRef idx="0">
            <a:schemeClr val="accent1"/>
          </a:effectRef>
          <a:fontRef idx="minor">
            <a:schemeClr val="tx1"/>
          </a:fontRef>
        </p:style>
      </p:cxnSp>
      <p:sp>
        <p:nvSpPr>
          <p:cNvPr id="60" name="正方形/長方形 28"/>
          <p:cNvSpPr>
            <a:spLocks noChangeArrowheads="1"/>
          </p:cNvSpPr>
          <p:nvPr/>
        </p:nvSpPr>
        <p:spPr bwMode="auto">
          <a:xfrm>
            <a:off x="8183563" y="6516688"/>
            <a:ext cx="78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700">
                <a:solidFill>
                  <a:srgbClr val="00FF00"/>
                </a:solidFill>
                <a:latin typeface="HGP創英角ｺﾞｼｯｸUB" panose="020B0900000000000000" pitchFamily="50" charset="-128"/>
                <a:ea typeface="HGP創英角ｺﾞｼｯｸUB" panose="020B0900000000000000" pitchFamily="50" charset="-128"/>
              </a:rPr>
              <a:t>Cap coming off</a:t>
            </a:r>
          </a:p>
          <a:p>
            <a:pPr algn="ctr" fontAlgn="ctr">
              <a:spcBef>
                <a:spcPct val="0"/>
              </a:spcBef>
              <a:buFontTx/>
              <a:buNone/>
            </a:pPr>
            <a:r>
              <a:rPr lang="en-US" altLang="ja-JP" sz="700">
                <a:solidFill>
                  <a:srgbClr val="00FF00"/>
                </a:solidFill>
                <a:latin typeface="HGP創英角ｺﾞｼｯｸUB" panose="020B0900000000000000" pitchFamily="50" charset="-128"/>
                <a:ea typeface="HGP創英角ｺﾞｼｯｸUB" panose="020B0900000000000000" pitchFamily="50" charset="-128"/>
              </a:rPr>
              <a:t>t0.30</a:t>
            </a:r>
            <a:endParaRPr lang="ja-JP" altLang="en-US" sz="700">
              <a:solidFill>
                <a:srgbClr val="00FF00"/>
              </a:solidFill>
              <a:latin typeface="HGP創英角ｺﾞｼｯｸUB" panose="020B0900000000000000" pitchFamily="50" charset="-128"/>
              <a:ea typeface="HGP創英角ｺﾞｼｯｸUB" panose="020B0900000000000000" pitchFamily="50" charset="-128"/>
            </a:endParaRPr>
          </a:p>
        </p:txBody>
      </p:sp>
      <p:sp>
        <p:nvSpPr>
          <p:cNvPr id="61" name="正方形/長方形 28"/>
          <p:cNvSpPr>
            <a:spLocks noChangeArrowheads="1"/>
          </p:cNvSpPr>
          <p:nvPr/>
        </p:nvSpPr>
        <p:spPr bwMode="auto">
          <a:xfrm>
            <a:off x="7446963" y="6508750"/>
            <a:ext cx="78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fontAlgn="ctr">
              <a:spcBef>
                <a:spcPct val="0"/>
              </a:spcBef>
              <a:buFontTx/>
              <a:buNone/>
            </a:pPr>
            <a:r>
              <a:rPr lang="en-US" altLang="ja-JP" sz="700">
                <a:solidFill>
                  <a:srgbClr val="FF0000"/>
                </a:solidFill>
                <a:latin typeface="HGP創英角ｺﾞｼｯｸUB" panose="020B0900000000000000" pitchFamily="50" charset="-128"/>
                <a:ea typeface="HGP創英角ｺﾞｼｯｸUB" panose="020B0900000000000000" pitchFamily="50" charset="-128"/>
              </a:rPr>
              <a:t>Cap coming off</a:t>
            </a:r>
          </a:p>
          <a:p>
            <a:pPr algn="ctr" fontAlgn="ctr">
              <a:spcBef>
                <a:spcPct val="0"/>
              </a:spcBef>
              <a:buFontTx/>
              <a:buNone/>
            </a:pPr>
            <a:r>
              <a:rPr lang="en-US" altLang="ja-JP" sz="700">
                <a:solidFill>
                  <a:srgbClr val="FF0000"/>
                </a:solidFill>
                <a:latin typeface="HGP創英角ｺﾞｼｯｸUB" panose="020B0900000000000000" pitchFamily="50" charset="-128"/>
                <a:ea typeface="HGP創英角ｺﾞｼｯｸUB" panose="020B0900000000000000" pitchFamily="50" charset="-128"/>
              </a:rPr>
              <a:t>t0.28</a:t>
            </a:r>
            <a:endParaRPr lang="ja-JP" altLang="en-US" sz="700">
              <a:solidFill>
                <a:srgbClr val="FF0000"/>
              </a:solidFill>
              <a:latin typeface="HGP創英角ｺﾞｼｯｸUB" panose="020B0900000000000000" pitchFamily="50" charset="-128"/>
              <a:ea typeface="HGP創英角ｺﾞｼｯｸUB" panose="020B0900000000000000" pitchFamily="50" charset="-128"/>
            </a:endParaRPr>
          </a:p>
        </p:txBody>
      </p:sp>
      <p:cxnSp>
        <p:nvCxnSpPr>
          <p:cNvPr id="62" name="直線コネクタ 61"/>
          <p:cNvCxnSpPr/>
          <p:nvPr/>
        </p:nvCxnSpPr>
        <p:spPr>
          <a:xfrm>
            <a:off x="7959725" y="6345238"/>
            <a:ext cx="101600" cy="17145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8343900" y="6357938"/>
            <a:ext cx="95250" cy="166687"/>
          </a:xfrm>
          <a:prstGeom prst="line">
            <a:avLst/>
          </a:prstGeom>
          <a:ln w="63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480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Group 3"/>
          <p:cNvGraphicFramePr>
            <a:graphicFrameLocks noGrp="1"/>
          </p:cNvGraphicFramePr>
          <p:nvPr>
            <p:extLst>
              <p:ext uri="{D42A27DB-BD31-4B8C-83A1-F6EECF244321}">
                <p14:modId xmlns:p14="http://schemas.microsoft.com/office/powerpoint/2010/main" val="3176072896"/>
              </p:ext>
            </p:extLst>
          </p:nvPr>
        </p:nvGraphicFramePr>
        <p:xfrm>
          <a:off x="107950" y="116632"/>
          <a:ext cx="7272338" cy="360362"/>
        </p:xfrm>
        <a:graphic>
          <a:graphicData uri="http://schemas.openxmlformats.org/drawingml/2006/table">
            <a:tbl>
              <a:tblPr/>
              <a:tblGrid>
                <a:gridCol w="2804878">
                  <a:extLst>
                    <a:ext uri="{9D8B030D-6E8A-4147-A177-3AD203B41FA5}">
                      <a16:colId xmlns:a16="http://schemas.microsoft.com/office/drawing/2014/main" val="20000"/>
                    </a:ext>
                  </a:extLst>
                </a:gridCol>
                <a:gridCol w="939092">
                  <a:extLst>
                    <a:ext uri="{9D8B030D-6E8A-4147-A177-3AD203B41FA5}">
                      <a16:colId xmlns:a16="http://schemas.microsoft.com/office/drawing/2014/main" val="20001"/>
                    </a:ext>
                  </a:extLst>
                </a:gridCol>
                <a:gridCol w="3528368">
                  <a:extLst>
                    <a:ext uri="{9D8B030D-6E8A-4147-A177-3AD203B41FA5}">
                      <a16:colId xmlns:a16="http://schemas.microsoft.com/office/drawing/2014/main" val="20002"/>
                    </a:ext>
                  </a:extLst>
                </a:gridCol>
              </a:tblGrid>
              <a:tr h="360362">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Technical Weekly Report</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HGP創英角ｺﾞｼｯｸUB" pitchFamily="50" charset="-128"/>
                          <a:ea typeface="HGP創英角ｺﾞｼｯｸUB" pitchFamily="50" charset="-128"/>
                        </a:rPr>
                        <a:t>EDBD</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pitchFamily="50" charset="-128"/>
                        </a:defRPr>
                      </a:lvl1pPr>
                      <a:lvl2pPr>
                        <a:spcBef>
                          <a:spcPct val="20000"/>
                        </a:spcBef>
                        <a:defRPr kumimoji="1" sz="2400">
                          <a:solidFill>
                            <a:schemeClr val="tx1"/>
                          </a:solidFill>
                          <a:latin typeface="Arial" charset="0"/>
                          <a:ea typeface="ＭＳ Ｐゴシック" pitchFamily="50" charset="-128"/>
                        </a:defRPr>
                      </a:lvl2pPr>
                      <a:lvl3pPr>
                        <a:spcBef>
                          <a:spcPct val="20000"/>
                        </a:spcBef>
                        <a:defRPr kumimoji="1" sz="2000">
                          <a:solidFill>
                            <a:schemeClr val="tx1"/>
                          </a:solidFill>
                          <a:latin typeface="Arial" charset="0"/>
                          <a:ea typeface="ＭＳ Ｐゴシック" pitchFamily="50" charset="-128"/>
                        </a:defRPr>
                      </a:lvl3pPr>
                      <a:lvl4pPr>
                        <a:spcBef>
                          <a:spcPct val="20000"/>
                        </a:spcBef>
                        <a:defRPr kumimoji="1">
                          <a:solidFill>
                            <a:schemeClr val="tx1"/>
                          </a:solidFill>
                          <a:latin typeface="Arial" charset="0"/>
                          <a:ea typeface="ＭＳ Ｐゴシック" pitchFamily="50" charset="-128"/>
                        </a:defRPr>
                      </a:lvl4pPr>
                      <a:lvl5pPr>
                        <a:spcBef>
                          <a:spcPct val="20000"/>
                        </a:spcBef>
                        <a:defRPr kumimoji="1">
                          <a:solidFill>
                            <a:schemeClr val="tx1"/>
                          </a:solidFill>
                          <a:latin typeface="Arial" charset="0"/>
                          <a:ea typeface="ＭＳ Ｐゴシック" pitchFamily="50" charset="-128"/>
                        </a:defRPr>
                      </a:lvl5pPr>
                      <a:lvl6pPr fontAlgn="base">
                        <a:spcBef>
                          <a:spcPct val="20000"/>
                        </a:spcBef>
                        <a:spcAft>
                          <a:spcPct val="0"/>
                        </a:spcAft>
                        <a:defRPr kumimoji="1">
                          <a:solidFill>
                            <a:schemeClr val="tx1"/>
                          </a:solidFill>
                          <a:latin typeface="Arial" charset="0"/>
                          <a:ea typeface="ＭＳ Ｐゴシック" pitchFamily="50" charset="-128"/>
                        </a:defRPr>
                      </a:lvl6pPr>
                      <a:lvl7pPr fontAlgn="base">
                        <a:spcBef>
                          <a:spcPct val="20000"/>
                        </a:spcBef>
                        <a:spcAft>
                          <a:spcPct val="0"/>
                        </a:spcAft>
                        <a:defRPr kumimoji="1">
                          <a:solidFill>
                            <a:schemeClr val="tx1"/>
                          </a:solidFill>
                          <a:latin typeface="Arial" charset="0"/>
                          <a:ea typeface="ＭＳ Ｐゴシック" pitchFamily="50" charset="-128"/>
                        </a:defRPr>
                      </a:lvl7pPr>
                      <a:lvl8pPr fontAlgn="base">
                        <a:spcBef>
                          <a:spcPct val="20000"/>
                        </a:spcBef>
                        <a:spcAft>
                          <a:spcPct val="0"/>
                        </a:spcAft>
                        <a:defRPr kumimoji="1">
                          <a:solidFill>
                            <a:schemeClr val="tx1"/>
                          </a:solidFill>
                          <a:latin typeface="Arial" charset="0"/>
                          <a:ea typeface="ＭＳ Ｐゴシック" pitchFamily="50" charset="-128"/>
                        </a:defRPr>
                      </a:lvl8pPr>
                      <a:lvl9pPr fontAlgn="base">
                        <a:spcBef>
                          <a:spcPct val="20000"/>
                        </a:spcBef>
                        <a:spcAft>
                          <a:spcPct val="0"/>
                        </a:spcAft>
                        <a:defRPr kumimoji="1">
                          <a:solidFill>
                            <a:schemeClr val="tx1"/>
                          </a:solidFill>
                          <a:latin typeface="Arial" charset="0"/>
                          <a:ea typeface="ＭＳ Ｐゴシック"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W06  21/Jan – 03/Feb/2022</a:t>
                      </a:r>
                      <a:endPar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180" name="スライド番号プレースホルダー 4"/>
          <p:cNvSpPr txBox="1">
            <a:spLocks/>
          </p:cNvSpPr>
          <p:nvPr/>
        </p:nvSpPr>
        <p:spPr bwMode="auto">
          <a:xfrm>
            <a:off x="8715375" y="131763"/>
            <a:ext cx="3952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r" eaLnBrk="1" hangingPunct="1">
              <a:spcBef>
                <a:spcPct val="0"/>
              </a:spcBef>
              <a:buFontTx/>
              <a:buNone/>
            </a:pPr>
            <a:fld id="{95ABD37E-7774-4D04-95D4-27BE91A17EFD}" type="slidenum">
              <a:rPr lang="en-US" altLang="ja-JP" sz="2000"/>
              <a:pPr algn="r" eaLnBrk="1" hangingPunct="1">
                <a:spcBef>
                  <a:spcPct val="0"/>
                </a:spcBef>
                <a:buFontTx/>
                <a:buNone/>
              </a:pPr>
              <a:t>6</a:t>
            </a:fld>
            <a:endParaRPr lang="en-US" altLang="ja-JP" sz="2000"/>
          </a:p>
        </p:txBody>
      </p:sp>
      <p:pic>
        <p:nvPicPr>
          <p:cNvPr id="25" name="図 24"/>
          <p:cNvPicPr>
            <a:picLocks noChangeAspect="1"/>
          </p:cNvPicPr>
          <p:nvPr/>
        </p:nvPicPr>
        <p:blipFill>
          <a:blip r:embed="rId2"/>
          <a:stretch>
            <a:fillRect/>
          </a:stretch>
        </p:blipFill>
        <p:spPr>
          <a:xfrm>
            <a:off x="7783421" y="73876"/>
            <a:ext cx="1066892" cy="396274"/>
          </a:xfrm>
          <a:prstGeom prst="rect">
            <a:avLst/>
          </a:prstGeom>
        </p:spPr>
      </p:pic>
      <p:graphicFrame>
        <p:nvGraphicFramePr>
          <p:cNvPr id="9" name="Group 1272"/>
          <p:cNvGraphicFramePr>
            <a:graphicFrameLocks noGrp="1"/>
          </p:cNvGraphicFramePr>
          <p:nvPr/>
        </p:nvGraphicFramePr>
        <p:xfrm>
          <a:off x="38100" y="661988"/>
          <a:ext cx="9067800" cy="6175375"/>
        </p:xfrm>
        <a:graphic>
          <a:graphicData uri="http://schemas.openxmlformats.org/drawingml/2006/table">
            <a:tbl>
              <a:tblPr/>
              <a:tblGrid>
                <a:gridCol w="2877716">
                  <a:extLst>
                    <a:ext uri="{9D8B030D-6E8A-4147-A177-3AD203B41FA5}">
                      <a16:colId xmlns:a16="http://schemas.microsoft.com/office/drawing/2014/main" val="20000"/>
                    </a:ext>
                  </a:extLst>
                </a:gridCol>
                <a:gridCol w="6190084">
                  <a:extLst>
                    <a:ext uri="{9D8B030D-6E8A-4147-A177-3AD203B41FA5}">
                      <a16:colId xmlns:a16="http://schemas.microsoft.com/office/drawing/2014/main" val="20001"/>
                    </a:ext>
                  </a:extLst>
                </a:gridCol>
              </a:tblGrid>
              <a:tr h="283470">
                <a:tc gridSpan="2">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 </a:t>
                      </a:r>
                    </a:p>
                  </a:txBody>
                  <a:tcPr marL="91430" marR="9143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0"/>
                  </a:ext>
                </a:extLst>
              </a:tr>
              <a:tr h="5891905">
                <a:tc>
                  <a:txBody>
                    <a:bodyPr/>
                    <a:lstStyle>
                      <a:lvl1pPr marL="533400" indent="-533400">
                        <a:spcBef>
                          <a:spcPct val="20000"/>
                        </a:spcBef>
                        <a:defRPr kumimoji="1" sz="2800">
                          <a:solidFill>
                            <a:schemeClr val="tx1"/>
                          </a:solidFill>
                          <a:latin typeface="Times New Roman" pitchFamily="18" charset="0"/>
                          <a:ea typeface="ＭＳ Ｐゴシック" pitchFamily="50" charset="-128"/>
                        </a:defRPr>
                      </a:lvl1pPr>
                      <a:lvl2pPr marL="914400" indent="-457200">
                        <a:spcBef>
                          <a:spcPct val="20000"/>
                        </a:spcBef>
                        <a:defRPr kumimoji="1" sz="2400">
                          <a:solidFill>
                            <a:schemeClr val="tx1"/>
                          </a:solidFill>
                          <a:latin typeface="Times New Roman" pitchFamily="18" charset="0"/>
                          <a:ea typeface="ＭＳ Ｐゴシック" pitchFamily="50" charset="-128"/>
                        </a:defRPr>
                      </a:lvl2pPr>
                      <a:lvl3pPr marL="1295400" indent="-381000">
                        <a:spcBef>
                          <a:spcPct val="20000"/>
                        </a:spcBef>
                        <a:defRPr kumimoji="1" sz="2000">
                          <a:solidFill>
                            <a:schemeClr val="tx1"/>
                          </a:solidFill>
                          <a:latin typeface="Times New Roman" pitchFamily="18" charset="0"/>
                          <a:ea typeface="ＭＳ Ｐゴシック" pitchFamily="50" charset="-128"/>
                        </a:defRPr>
                      </a:lvl3pPr>
                      <a:lvl4pPr marL="1714500" indent="-342900">
                        <a:spcBef>
                          <a:spcPct val="20000"/>
                        </a:spcBef>
                        <a:defRPr kumimoji="1">
                          <a:solidFill>
                            <a:schemeClr val="tx1"/>
                          </a:solidFill>
                          <a:latin typeface="Times New Roman" pitchFamily="18" charset="0"/>
                          <a:ea typeface="ＭＳ Ｐゴシック" pitchFamily="50" charset="-128"/>
                        </a:defRPr>
                      </a:lvl4pPr>
                      <a:lvl5pPr marL="2171700" indent="-342900">
                        <a:spcBef>
                          <a:spcPct val="20000"/>
                        </a:spcBef>
                        <a:defRPr kumimoji="1">
                          <a:solidFill>
                            <a:schemeClr val="tx1"/>
                          </a:solidFill>
                          <a:latin typeface="Times New Roman" pitchFamily="18" charset="0"/>
                          <a:ea typeface="ＭＳ Ｐゴシック" pitchFamily="50" charset="-128"/>
                        </a:defRPr>
                      </a:lvl5pPr>
                      <a:lvl6pPr marL="2628900" indent="-342900" fontAlgn="base">
                        <a:spcBef>
                          <a:spcPct val="20000"/>
                        </a:spcBef>
                        <a:spcAft>
                          <a:spcPct val="0"/>
                        </a:spcAft>
                        <a:defRPr kumimoji="1">
                          <a:solidFill>
                            <a:schemeClr val="tx1"/>
                          </a:solidFill>
                          <a:latin typeface="Times New Roman" pitchFamily="18" charset="0"/>
                          <a:ea typeface="ＭＳ Ｐゴシック" pitchFamily="50" charset="-128"/>
                        </a:defRPr>
                      </a:lvl6pPr>
                      <a:lvl7pPr marL="3086100" indent="-342900" fontAlgn="base">
                        <a:spcBef>
                          <a:spcPct val="20000"/>
                        </a:spcBef>
                        <a:spcAft>
                          <a:spcPct val="0"/>
                        </a:spcAft>
                        <a:defRPr kumimoji="1">
                          <a:solidFill>
                            <a:schemeClr val="tx1"/>
                          </a:solidFill>
                          <a:latin typeface="Times New Roman" pitchFamily="18" charset="0"/>
                          <a:ea typeface="ＭＳ Ｐゴシック" pitchFamily="50" charset="-128"/>
                        </a:defRPr>
                      </a:lvl7pPr>
                      <a:lvl8pPr marL="3543300" indent="-342900" fontAlgn="base">
                        <a:spcBef>
                          <a:spcPct val="20000"/>
                        </a:spcBef>
                        <a:spcAft>
                          <a:spcPct val="0"/>
                        </a:spcAft>
                        <a:defRPr kumimoji="1">
                          <a:solidFill>
                            <a:schemeClr val="tx1"/>
                          </a:solidFill>
                          <a:latin typeface="Times New Roman" pitchFamily="18" charset="0"/>
                          <a:ea typeface="ＭＳ Ｐゴシック" pitchFamily="50" charset="-128"/>
                        </a:defRPr>
                      </a:lvl8pPr>
                      <a:lvl9pPr marL="4000500" indent="-342900"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【Background】</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Continue to W02</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order to expand sales in the Latin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American market, we</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conducted research</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on the trends of other companies and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evaluated the performance of other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companies' batteries.</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【Purpose】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Performance evaluation of other companies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 the Peru</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Market</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【Item】</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R6:Toshiba/China,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Panacell</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/China</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Test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Discharge performance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(Initial, 45-3M)</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Heavy metal content</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【Result】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When the Toshiba battery is stored at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45 C for 3 months and then subjected to</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 discharge test, there is the probability of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abnormal discharge in Motor mode.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Panacell</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battery can be used without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Any problems.</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Panacell</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are environmentally</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friendly because </a:t>
                      </a:r>
                      <a:r>
                        <a:rPr kumimoji="1" lang="en-US" altLang="ja-JP" sz="1100" b="0" i="0" u="none" strike="noStrike" cap="none" normalizeH="0" baseline="0" dirty="0" err="1" smtClean="0">
                          <a:ln>
                            <a:noFill/>
                          </a:ln>
                          <a:solidFill>
                            <a:schemeClr val="tx1"/>
                          </a:solidFill>
                          <a:effectLst/>
                          <a:latin typeface="HGP創英角ｺﾞｼｯｸUB" pitchFamily="50" charset="-128"/>
                          <a:ea typeface="HGP創英角ｺﾞｼｯｸUB" pitchFamily="50" charset="-128"/>
                        </a:rPr>
                        <a:t>Pb</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 is not added.</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The additive of Zinc can is not added, just</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Pure zinc only.</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So continue to storage test carefully.</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See the next chart.</a:t>
                      </a:r>
                    </a:p>
                  </a:txBody>
                  <a:tcPr marL="91431" marR="91431"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p>
                      <a:pPr eaLnBrk="1" hangingPunct="1">
                        <a:spcBef>
                          <a:spcPct val="20000"/>
                        </a:spcBef>
                        <a:buFont typeface="HGP創英角ｺﾞｼｯｸUB" panose="020B0900000000000000" pitchFamily="50" charset="-128"/>
                        <a:buNone/>
                      </a:pPr>
                      <a:endParaRPr lang="en-US" altLang="ja-JP" sz="1100" b="0" baseline="0" dirty="0" smtClean="0">
                        <a:latin typeface="HGP創英角ｺﾞｼｯｸUB" panose="020B0900000000000000" pitchFamily="50" charset="-128"/>
                        <a:ea typeface="HGP創英角ｺﾞｼｯｸUB" panose="020B0900000000000000" pitchFamily="50" charset="-128"/>
                      </a:endParaRPr>
                    </a:p>
                  </a:txBody>
                  <a:tcPr marL="91431" marR="91431"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0" name="図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6238" y="981075"/>
            <a:ext cx="6189662"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図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5070475"/>
            <a:ext cx="1817687"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図 9"/>
          <p:cNvPicPr>
            <a:picLocks noChangeAspect="1"/>
          </p:cNvPicPr>
          <p:nvPr/>
        </p:nvPicPr>
        <p:blipFill>
          <a:blip r:embed="rId5">
            <a:extLst>
              <a:ext uri="{28A0092B-C50C-407E-A947-70E740481C1C}">
                <a14:useLocalDpi xmlns:a14="http://schemas.microsoft.com/office/drawing/2010/main" val="0"/>
              </a:ext>
            </a:extLst>
          </a:blip>
          <a:srcRect r="21642" b="10559"/>
          <a:stretch>
            <a:fillRect/>
          </a:stretch>
        </p:blipFill>
        <p:spPr bwMode="auto">
          <a:xfrm>
            <a:off x="5578475" y="5026025"/>
            <a:ext cx="966788"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558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21218</TotalTime>
  <Words>1713</Words>
  <Application>Microsoft Office PowerPoint</Application>
  <PresentationFormat>画面に合わせる (4:3)</PresentationFormat>
  <Paragraphs>307</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HGP創英角ｺﾞｼｯｸUB</vt:lpstr>
      <vt:lpstr>HGS創英角ｺﾞｼｯｸUB</vt:lpstr>
      <vt:lpstr>Meiryo UI</vt:lpstr>
      <vt:lpstr>ＭＳ Ｐゴシック</vt:lpstr>
      <vt:lpstr>Arial</vt:lpstr>
      <vt:lpstr>Calibri</vt: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パナソニック株式会社　エナジー社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乾電池ＢＵ　商品技術Ｇ</dc:creator>
  <cp:lastModifiedBy>Wakabayashi Naoto (若林 直人)</cp:lastModifiedBy>
  <cp:revision>1058</cp:revision>
  <cp:lastPrinted>2021-01-15T01:21:39Z</cp:lastPrinted>
  <dcterms:created xsi:type="dcterms:W3CDTF">2011-04-26T10:07:46Z</dcterms:created>
  <dcterms:modified xsi:type="dcterms:W3CDTF">2022-02-04T06:42:16Z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664585</vt:lpwstr>
  </property>
  <property fmtid="{D5CDD505-2E9C-101B-9397-08002B2CF9AE}" name="NXPowerLiteSettings" pid="3">
    <vt:lpwstr>C700052003A000</vt:lpwstr>
  </property>
  <property fmtid="{D5CDD505-2E9C-101B-9397-08002B2CF9AE}" name="NXPowerLiteVersion" pid="4">
    <vt:lpwstr>D8.0.5</vt:lpwstr>
  </property>
  <property fmtid="{D5CDD505-2E9C-101B-9397-08002B2CF9AE}" name="NXTAG2" pid="5">
    <vt:lpwstr>000800f6120000000000010280500207e700052003a000</vt:lpwstr>
  </property>
</Properties>
</file>