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935" r:id="rId2"/>
    <p:sldId id="1937" r:id="rId3"/>
    <p:sldId id="1932" r:id="rId4"/>
    <p:sldId id="1930" r:id="rId5"/>
    <p:sldId id="1938" r:id="rId6"/>
    <p:sldId id="1936" r:id="rId7"/>
  </p:sldIdLst>
  <p:sldSz cx="9144000" cy="6858000" type="screen4x3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D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6" autoAdjust="0"/>
    <p:restoredTop sz="92251" autoAdjust="0"/>
  </p:normalViewPr>
  <p:slideViewPr>
    <p:cSldViewPr>
      <p:cViewPr varScale="1">
        <p:scale>
          <a:sx n="86" d="100"/>
          <a:sy n="86" d="100"/>
        </p:scale>
        <p:origin x="72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8B91693-0EE4-4958-9FF5-A90CD34EC2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A3579F9E-8E4E-4A2E-8987-6F6BA7E973C5}" type="datetimeFigureOut">
              <a:rPr lang="ja-JP" altLang="en-US"/>
              <a:pPr>
                <a:defRPr/>
              </a:pPr>
              <a:t>2022/2/21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E23D7D7-C9F6-45CF-BACC-7972B01BFBE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399B5437-D6E4-4D91-B88D-7888BAAEED60}" type="slidenum">
              <a:rPr lang="ja-JP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0CE81-95D0-4466-9A83-D19A80C2AF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716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3D8E0-0120-479E-9E31-8B42A7A8E5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162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D2F71-F7A3-416A-8A82-6A6CAC1577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643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D6A5F-3DFE-419F-9F84-19BEF08991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654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9E7A-7377-400E-851E-EED6614BD6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724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2463A-A10A-423A-AB88-8A0E9E2F022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509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473A6-61DA-4010-B336-D09F38680D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793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8DDB3-E936-4EF8-8FF1-7DEFA3E2F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70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A9C9D-5A71-4362-A57B-C6849BADD7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23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935BE-1A7D-46A7-8DB3-B0F1F4F5F1E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594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62480-B137-4A60-9CCF-1D043E53F6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471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E4731F1-DF87-4369-88E1-7C8608E9296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9.png" Type="http://schemas.openxmlformats.org/officeDocument/2006/relationships/image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emf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977063" y="131763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7F986-452D-4B1F-BCC9-A0EB0B494964}" type="slidenum">
              <a:rPr lang="en-US" altLang="ja-JP" sz="20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200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90177"/>
              </p:ext>
            </p:extLst>
          </p:nvPr>
        </p:nvGraphicFramePr>
        <p:xfrm>
          <a:off x="107950" y="836713"/>
          <a:ext cx="8424491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13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Item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Content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Page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Improvement</a:t>
                      </a: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Study of improvement of the storage performance by improving the corrosion resistance of zinc cans</a:t>
                      </a:r>
                    </a:p>
                  </a:txBody>
                  <a:tcPr marL="36000" marR="36000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</a:t>
                      </a:r>
                      <a:endParaRPr kumimoji="1" lang="ja-JP" altLang="en-US" sz="1800" u="none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358304"/>
                  </a:ext>
                </a:extLst>
              </a:tr>
              <a:tr h="961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Development</a:t>
                      </a: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baseline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The new electrolyte prescription</a:t>
                      </a:r>
                      <a:endParaRPr lang="en-US" altLang="ja-JP" sz="1800" b="0" i="0" u="none" baseline="0" dirty="0" smtClean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</a:t>
                      </a:r>
                      <a:endParaRPr kumimoji="1" lang="ja-JP" altLang="en-US" sz="1800" b="0" u="none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974597"/>
                  </a:ext>
                </a:extLst>
              </a:tr>
              <a:tr h="961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BCP</a:t>
                      </a:r>
                      <a:endParaRPr lang="en-US" altLang="ja-JP" sz="1800" u="none" dirty="0" smtClean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baseline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Improvement of lump of acetylene black from Jiaozuo’s new factory</a:t>
                      </a:r>
                      <a:endParaRPr lang="en-US" altLang="ja-JP" sz="1800" b="0" i="0" u="none" baseline="0" dirty="0" smtClean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</a:t>
                      </a:r>
                      <a:endParaRPr kumimoji="1" lang="ja-JP" altLang="en-US" sz="1800" b="0" u="none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965811"/>
                  </a:ext>
                </a:extLst>
              </a:tr>
              <a:tr h="961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Deign of materials/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component</a:t>
                      </a:r>
                      <a:r>
                        <a:rPr lang="en-US" altLang="ja-JP" sz="1800" u="none" baseline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parts</a:t>
                      </a:r>
                      <a:endParaRPr lang="en-US" altLang="ja-JP" sz="1800" u="none" dirty="0" smtClean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Gasket shift due to curled zinc can shift (R6 MJ)</a:t>
                      </a:r>
                      <a:endParaRPr kumimoji="1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marL="72000" marR="72000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5</a:t>
                      </a:r>
                      <a:endParaRPr kumimoji="1" lang="ja-JP" altLang="en-US" sz="1800" u="none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344189"/>
                  </a:ext>
                </a:extLst>
              </a:tr>
              <a:tr h="961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Benchmarking</a:t>
                      </a: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Performance evaluation of Competitor in the Peru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Market</a:t>
                      </a:r>
                    </a:p>
                  </a:txBody>
                  <a:tcPr marL="72000" marR="72000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u="none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6</a:t>
                      </a:r>
                      <a:endParaRPr kumimoji="1" lang="ja-JP" altLang="en-US" sz="1800" u="none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52" marR="91452" marT="45791" marB="4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01146"/>
                  </a:ext>
                </a:extLst>
              </a:tr>
            </a:tbl>
          </a:graphicData>
        </a:graphic>
      </p:graphicFrame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196921"/>
            <a:ext cx="1066892" cy="396274"/>
          </a:xfrm>
          <a:prstGeom prst="rect">
            <a:avLst/>
          </a:prstGeom>
        </p:spPr>
      </p:pic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9323"/>
              </p:ext>
            </p:extLst>
          </p:nvPr>
        </p:nvGraphicFramePr>
        <p:xfrm>
          <a:off x="107950" y="108954"/>
          <a:ext cx="7272338" cy="360362"/>
        </p:xfrm>
        <a:graphic>
          <a:graphicData uri="http://schemas.openxmlformats.org/drawingml/2006/table">
            <a:tbl>
              <a:tblPr/>
              <a:tblGrid>
                <a:gridCol w="280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Technical Weekly Report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EDBD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W08  04/Feb – 17/Feb/2022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96693"/>
              </p:ext>
            </p:extLst>
          </p:nvPr>
        </p:nvGraphicFramePr>
        <p:xfrm>
          <a:off x="107950" y="108954"/>
          <a:ext cx="7272338" cy="360362"/>
        </p:xfrm>
        <a:graphic>
          <a:graphicData uri="http://schemas.openxmlformats.org/drawingml/2006/table">
            <a:tbl>
              <a:tblPr/>
              <a:tblGrid>
                <a:gridCol w="280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Technical Weekly Report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EDBD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W08  04/Feb – 17/Feb/2022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スライド番号プレースホルダー 4"/>
          <p:cNvSpPr txBox="1">
            <a:spLocks/>
          </p:cNvSpPr>
          <p:nvPr/>
        </p:nvSpPr>
        <p:spPr bwMode="auto">
          <a:xfrm>
            <a:off x="8715375" y="131763"/>
            <a:ext cx="3952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A82A042-288A-4A8E-9614-9F80DA481656}" type="slidenum">
              <a:rPr lang="en-US" altLang="ja-JP" sz="20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200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421" y="73876"/>
            <a:ext cx="1066892" cy="396274"/>
          </a:xfrm>
          <a:prstGeom prst="rect">
            <a:avLst/>
          </a:prstGeom>
        </p:spPr>
      </p:pic>
      <p:graphicFrame>
        <p:nvGraphicFramePr>
          <p:cNvPr id="10" name="Group 1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30521"/>
              </p:ext>
            </p:extLst>
          </p:nvPr>
        </p:nvGraphicFramePr>
        <p:xfrm>
          <a:off x="107950" y="472075"/>
          <a:ext cx="8928100" cy="6376987"/>
        </p:xfrm>
        <a:graphic>
          <a:graphicData uri="http://schemas.openxmlformats.org/drawingml/2006/table">
            <a:tbl>
              <a:tblPr/>
              <a:tblGrid>
                <a:gridCol w="525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6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Item/</a:t>
                      </a:r>
                    </a:p>
                  </a:txBody>
                  <a:tcPr marL="91431" marR="91431" marT="45753" marB="457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3427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r>
                        <a:rPr lang="en-US" altLang="ja-JP" sz="1100" u="sng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Study of improvement</a:t>
                      </a:r>
                      <a:r>
                        <a:rPr lang="ja-JP" altLang="en-US" sz="1100" u="sng" baseline="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 </a:t>
                      </a:r>
                      <a:r>
                        <a:rPr lang="en-US" altLang="ja-JP" sz="1100" u="sng" baseline="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of </a:t>
                      </a:r>
                      <a:r>
                        <a:rPr lang="en-US" altLang="ja-JP" sz="1100" u="sng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the storage performance by improving the corrosion</a:t>
                      </a:r>
                    </a:p>
                    <a:p>
                      <a:r>
                        <a:rPr lang="en-US" altLang="ja-JP" sz="1100" u="sng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 resistance of zinc cans</a:t>
                      </a:r>
                    </a:p>
                    <a:p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【Background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and Purpose】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After changing the lead-no added zinc can, the long-term storage performance 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at room temperature tend to deteriorate. 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In particular, PECSH batteries using lead-no added zinc materials from other 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company have been complaining about performance degradation at an early stage.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In W04, we reported the gas generation test results of lead-no added zinc cans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in the low pH electrolyte. It was confirmed that the amount of gas generated from 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the lead-no added zinc can was larger than that of the lead-added zinc can(old 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specification), and it tended to be easily corroded at low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pH.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This time, we report the contents of a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busbar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with a modified alloy composition in 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order to improve the corrosion resistance of lead-no added zinc cans at low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pH.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【Contents】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Lead-no added zinc alloy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-Zn-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Mn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-In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system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（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In ; 25 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～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100ppm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）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-Zn-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Mn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-In-Bi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system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（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In ; 50ppm, Bi ; 10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～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30ppm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）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-Zn-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Mn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-Bi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system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（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Bi ; 30ppm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）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Mn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; 200ppm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・</a:t>
                      </a:r>
                      <a:r>
                        <a:rPr lang="en-US" altLang="ja-JP" sz="1100" dirty="0" err="1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Mn</a:t>
                      </a:r>
                      <a:r>
                        <a:rPr lang="en-US" altLang="ja-JP" sz="11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is master alloy addition, In and Bi direct pure metal addition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【Results】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-The appearance of the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busbar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was the same as the current one, and there was 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 no problem with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castability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.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-These did not show any cracks or shrinkage cavities after solidification.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⇒, It is necessary to pay attention to the heating temperature before rolling,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  because Bi added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busbar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may cause edge cracks during rolling.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  These will be processed to pellets with PECTH.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【Future plans】</a:t>
                      </a:r>
                    </a:p>
                    <a:p>
                      <a:pPr marL="533400" marR="0" lvl="0" indent="-533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Zinc pellets, can making and corrosion resistance evaluation at low pH</a:t>
                      </a:r>
                    </a:p>
                  </a:txBody>
                  <a:tcPr marL="91431" marR="91431" marT="45753" marB="45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marL="91431" marR="91431" marT="45753" marB="45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テキスト ボックス 1"/>
          <p:cNvSpPr txBox="1">
            <a:spLocks noChangeArrowheads="1"/>
          </p:cNvSpPr>
          <p:nvPr/>
        </p:nvSpPr>
        <p:spPr bwMode="auto">
          <a:xfrm>
            <a:off x="5394325" y="819737"/>
            <a:ext cx="3671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r>
              <a:rPr lang="en-US" altLang="ja-JP" sz="1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Fig1. The sample lists of lead- no added zinc alloy for test </a:t>
            </a:r>
          </a:p>
        </p:txBody>
      </p:sp>
      <p:pic>
        <p:nvPicPr>
          <p:cNvPr id="18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097550"/>
            <a:ext cx="3589338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1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98801"/>
              </p:ext>
            </p:extLst>
          </p:nvPr>
        </p:nvGraphicFramePr>
        <p:xfrm>
          <a:off x="107950" y="116632"/>
          <a:ext cx="7272338" cy="360362"/>
        </p:xfrm>
        <a:graphic>
          <a:graphicData uri="http://schemas.openxmlformats.org/drawingml/2006/table">
            <a:tbl>
              <a:tblPr/>
              <a:tblGrid>
                <a:gridCol w="280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Technical Weekly Report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EDBD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W08  04/Feb – 17/Feb/2022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0" name="スライド番号プレースホルダー 4"/>
          <p:cNvSpPr txBox="1">
            <a:spLocks/>
          </p:cNvSpPr>
          <p:nvPr/>
        </p:nvSpPr>
        <p:spPr bwMode="auto">
          <a:xfrm>
            <a:off x="8715375" y="131763"/>
            <a:ext cx="3952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5ABD37E-7774-4D04-95D4-27BE91A17EFD}" type="slidenum">
              <a:rPr lang="en-US" altLang="ja-JP" sz="20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200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421" y="73876"/>
            <a:ext cx="1066892" cy="396274"/>
          </a:xfrm>
          <a:prstGeom prst="rect">
            <a:avLst/>
          </a:prstGeom>
        </p:spPr>
      </p:pic>
      <p:graphicFrame>
        <p:nvGraphicFramePr>
          <p:cNvPr id="20" name="Group 1272"/>
          <p:cNvGraphicFramePr>
            <a:graphicFrameLocks noGrp="1"/>
          </p:cNvGraphicFramePr>
          <p:nvPr/>
        </p:nvGraphicFramePr>
        <p:xfrm>
          <a:off x="38100" y="661988"/>
          <a:ext cx="9067800" cy="6175375"/>
        </p:xfrm>
        <a:graphic>
          <a:graphicData uri="http://schemas.openxmlformats.org/drawingml/2006/table">
            <a:tbl>
              <a:tblPr/>
              <a:tblGrid>
                <a:gridCol w="410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7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Item/ </a:t>
                      </a:r>
                    </a:p>
                  </a:txBody>
                  <a:tcPr marL="91430" marR="9143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905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i="0" u="none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【Title】 The new electrolyte prescription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【Back ground】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・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Electrolyte prescription for Manganese dry battery in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Panasonic has not changed in the past. We use No.130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electrolyte(ZnCl2 : 29.7%, NH4Cl : 1.0%) for a long time.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・ 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 compare No.130, No. 125 used in </a:t>
                      </a:r>
                      <a:r>
                        <a:rPr lang="en-US" altLang="ja-JP" sz="1100" b="0" baseline="0" dirty="0" err="1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Panabras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and the best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prescription calculated by statistical analysis with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pre-evaluation.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【Evaluation】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・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Battery performance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Cell type : R6 tube cell in PECIN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Cathode : EMD(</a:t>
                      </a:r>
                      <a:r>
                        <a:rPr lang="en-US" altLang="ja-JP" sz="1100" b="0" baseline="0" dirty="0" err="1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Zhongxin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)/GCA(Denka)=6.0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              </a:t>
                      </a:r>
                      <a:r>
                        <a:rPr lang="en-US" altLang="ja-JP" sz="1100" b="0" baseline="0" dirty="0" err="1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ZnO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additive is 1.5% as EMD weight.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Electrolyte : Refer to Table.1 (with 500ppm LC-200)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Table.1 Electrolyte prescription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【Results】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Test electrolyte have better performance than No.130.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・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OCV and SCC degradation is less.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 OCV</a:t>
                      </a: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→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No.130/-46mV, Test/-31mV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　 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SCC</a:t>
                      </a: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→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No.130/-0.81A, Test/-0.49A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・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Initial discharge performance of 3.9Ω cont. and 3.9Ω LIF are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better.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・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Duration retention ratio after 45</a:t>
                      </a: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℃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3M storage is better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(PI retention ratio is No.130:94%, Test:97%)</a:t>
                      </a:r>
                    </a:p>
                  </a:txBody>
                  <a:tcPr marL="91431" marR="91431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Fig.1 Static characteristics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●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OCV</a:t>
                      </a: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　　　　　　　　　　　   　  　　  　●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SCC</a:t>
                      </a: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　　　　　　　　　　　　　　</a:t>
                      </a: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Table.2 Static characteristic retention after 45</a:t>
                      </a:r>
                      <a:r>
                        <a:rPr lang="ja-JP" altLang="en-US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℃</a:t>
                      </a: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3M storage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r>
                        <a:rPr lang="en-US" altLang="ja-JP" sz="1100" b="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Table.3 Discharge performance (Index : No130 initial performance is 100)</a:t>
                      </a:r>
                    </a:p>
                  </a:txBody>
                  <a:tcPr marL="91431" marR="91431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/>
        </p:nvGraphicFramePr>
        <p:xfrm>
          <a:off x="107950" y="4005263"/>
          <a:ext cx="2743200" cy="975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832">
                  <a:extLst>
                    <a:ext uri="{9D8B030D-6E8A-4147-A177-3AD203B41FA5}">
                      <a16:colId xmlns:a16="http://schemas.microsoft.com/office/drawing/2014/main" val="316725218"/>
                    </a:ext>
                  </a:extLst>
                </a:gridCol>
                <a:gridCol w="804859">
                  <a:extLst>
                    <a:ext uri="{9D8B030D-6E8A-4147-A177-3AD203B41FA5}">
                      <a16:colId xmlns:a16="http://schemas.microsoft.com/office/drawing/2014/main" val="2946029045"/>
                    </a:ext>
                  </a:extLst>
                </a:gridCol>
                <a:gridCol w="554142">
                  <a:extLst>
                    <a:ext uri="{9D8B030D-6E8A-4147-A177-3AD203B41FA5}">
                      <a16:colId xmlns:a16="http://schemas.microsoft.com/office/drawing/2014/main" val="2749402903"/>
                    </a:ext>
                  </a:extLst>
                </a:gridCol>
                <a:gridCol w="574771">
                  <a:extLst>
                    <a:ext uri="{9D8B030D-6E8A-4147-A177-3AD203B41FA5}">
                      <a16:colId xmlns:a16="http://schemas.microsoft.com/office/drawing/2014/main" val="3750131950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val="3208083627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Electrolyte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ZnCl2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NH4Cl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H2O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extLst>
                  <a:ext uri="{0D108BD9-81ED-4DB2-BD59-A6C34878D82A}">
                    <a16:rowId xmlns:a16="http://schemas.microsoft.com/office/drawing/2014/main" val="3574233353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①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No.130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29.70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1.00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69.3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extLst>
                  <a:ext uri="{0D108BD9-81ED-4DB2-BD59-A6C34878D82A}">
                    <a16:rowId xmlns:a16="http://schemas.microsoft.com/office/drawing/2014/main" val="3644680937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②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No.125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25.60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2.54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71.86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/>
                </a:tc>
                <a:extLst>
                  <a:ext uri="{0D108BD9-81ED-4DB2-BD59-A6C34878D82A}">
                    <a16:rowId xmlns:a16="http://schemas.microsoft.com/office/drawing/2014/main" val="491464299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③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Test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22.80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4.56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72.64</a:t>
                      </a:r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13" marR="91413" marT="45677" marB="45677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25959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/>
        </p:nvGraphicFramePr>
        <p:xfrm>
          <a:off x="4221163" y="4008438"/>
          <a:ext cx="4727575" cy="2901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752">
                  <a:extLst>
                    <a:ext uri="{9D8B030D-6E8A-4147-A177-3AD203B41FA5}">
                      <a16:colId xmlns:a16="http://schemas.microsoft.com/office/drawing/2014/main" val="196169905"/>
                    </a:ext>
                  </a:extLst>
                </a:gridCol>
                <a:gridCol w="995474">
                  <a:extLst>
                    <a:ext uri="{9D8B030D-6E8A-4147-A177-3AD203B41FA5}">
                      <a16:colId xmlns:a16="http://schemas.microsoft.com/office/drawing/2014/main" val="2452764902"/>
                    </a:ext>
                  </a:extLst>
                </a:gridCol>
                <a:gridCol w="476371">
                  <a:extLst>
                    <a:ext uri="{9D8B030D-6E8A-4147-A177-3AD203B41FA5}">
                      <a16:colId xmlns:a16="http://schemas.microsoft.com/office/drawing/2014/main" val="1840613646"/>
                    </a:ext>
                  </a:extLst>
                </a:gridCol>
                <a:gridCol w="406634">
                  <a:extLst>
                    <a:ext uri="{9D8B030D-6E8A-4147-A177-3AD203B41FA5}">
                      <a16:colId xmlns:a16="http://schemas.microsoft.com/office/drawing/2014/main" val="2992149031"/>
                    </a:ext>
                  </a:extLst>
                </a:gridCol>
                <a:gridCol w="406634">
                  <a:extLst>
                    <a:ext uri="{9D8B030D-6E8A-4147-A177-3AD203B41FA5}">
                      <a16:colId xmlns:a16="http://schemas.microsoft.com/office/drawing/2014/main" val="1494189835"/>
                    </a:ext>
                  </a:extLst>
                </a:gridCol>
                <a:gridCol w="470022">
                  <a:extLst>
                    <a:ext uri="{9D8B030D-6E8A-4147-A177-3AD203B41FA5}">
                      <a16:colId xmlns:a16="http://schemas.microsoft.com/office/drawing/2014/main" val="4088676026"/>
                    </a:ext>
                  </a:extLst>
                </a:gridCol>
                <a:gridCol w="841420">
                  <a:extLst>
                    <a:ext uri="{9D8B030D-6E8A-4147-A177-3AD203B41FA5}">
                      <a16:colId xmlns:a16="http://schemas.microsoft.com/office/drawing/2014/main" val="3188659870"/>
                    </a:ext>
                  </a:extLst>
                </a:gridCol>
                <a:gridCol w="406634">
                  <a:extLst>
                    <a:ext uri="{9D8B030D-6E8A-4147-A177-3AD203B41FA5}">
                      <a16:colId xmlns:a16="http://schemas.microsoft.com/office/drawing/2014/main" val="644298118"/>
                    </a:ext>
                  </a:extLst>
                </a:gridCol>
                <a:gridCol w="406634">
                  <a:extLst>
                    <a:ext uri="{9D8B030D-6E8A-4147-A177-3AD203B41FA5}">
                      <a16:colId xmlns:a16="http://schemas.microsoft.com/office/drawing/2014/main" val="1308220106"/>
                    </a:ext>
                  </a:extLst>
                </a:gridCol>
              </a:tblGrid>
              <a:tr h="213422"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Resistance(</a:t>
                      </a:r>
                      <a:r>
                        <a:rPr lang="el-GR" sz="1100" u="none" strike="noStrike" dirty="0">
                          <a:effectLst/>
                        </a:rPr>
                        <a:t>Ω)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3.9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3.9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3.9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100mA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43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PI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55548"/>
                  </a:ext>
                </a:extLst>
              </a:tr>
              <a:tr h="232931">
                <a:tc>
                  <a:txBody>
                    <a:bodyPr/>
                    <a:lstStyle/>
                    <a:p>
                      <a:endParaRPr kumimoji="1" lang="ja-JP" altLang="en-US" sz="80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Cont.M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1H/D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1H/D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1H/8H,24H/D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4H/D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07162"/>
                  </a:ext>
                </a:extLst>
              </a:tr>
              <a:tr h="213422">
                <a:tc>
                  <a:txBody>
                    <a:bodyPr/>
                    <a:lstStyle/>
                    <a:p>
                      <a:endParaRPr kumimoji="1" lang="ja-JP" altLang="en-US" sz="80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End point(V)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0.9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0.9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0.8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0.9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1.0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0.9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62250"/>
                  </a:ext>
                </a:extLst>
              </a:tr>
              <a:tr h="213422">
                <a:tc>
                  <a:txBody>
                    <a:bodyPr/>
                    <a:lstStyle/>
                    <a:p>
                      <a:endParaRPr kumimoji="1" lang="ja-JP" altLang="en-US" sz="80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unit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メイリオ" panose="020B0604030504040204" pitchFamily="50" charset="-128"/>
                      </a:endParaRPr>
                    </a:p>
                  </a:txBody>
                  <a:tcPr marL="4871" marR="4871" marT="487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9601"/>
                  </a:ext>
                </a:extLst>
              </a:tr>
              <a:tr h="213422">
                <a:tc rowSpan="3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①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Initial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b="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b="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b="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b="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b="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b="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b="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60589"/>
                  </a:ext>
                </a:extLst>
              </a:tr>
              <a:tr h="213422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45</a:t>
                      </a:r>
                      <a:r>
                        <a:rPr kumimoji="1" lang="ja-JP" altLang="en-US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℃</a:t>
                      </a:r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3M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92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91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97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94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94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95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94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575336"/>
                  </a:ext>
                </a:extLst>
              </a:tr>
              <a:tr h="213422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Retention</a:t>
                      </a:r>
                      <a:r>
                        <a:rPr kumimoji="1" lang="en-US" altLang="ja-JP" sz="80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ratio/%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92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91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97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94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94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95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94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9724"/>
                  </a:ext>
                </a:extLst>
              </a:tr>
              <a:tr h="213422">
                <a:tc rowSpan="3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②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Initial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109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107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101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103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32314"/>
                  </a:ext>
                </a:extLst>
              </a:tr>
              <a:tr h="213422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45</a:t>
                      </a:r>
                      <a:r>
                        <a:rPr kumimoji="1" lang="ja-JP" altLang="en-US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℃</a:t>
                      </a:r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3M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91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95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97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95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94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95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94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40886"/>
                  </a:ext>
                </a:extLst>
              </a:tr>
              <a:tr h="213422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Retention</a:t>
                      </a:r>
                      <a:r>
                        <a:rPr kumimoji="1" lang="en-US" altLang="ja-JP" sz="80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ratio/%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84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89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96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95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95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95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91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25666"/>
                  </a:ext>
                </a:extLst>
              </a:tr>
              <a:tr h="213422">
                <a:tc rowSpan="3">
                  <a:txBody>
                    <a:bodyPr/>
                    <a:lstStyle/>
                    <a:p>
                      <a:r>
                        <a:rPr kumimoji="1" lang="ja-JP" altLang="en-US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③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Initial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109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104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99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97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102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487989"/>
                  </a:ext>
                </a:extLst>
              </a:tr>
              <a:tr h="213422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45</a:t>
                      </a:r>
                      <a:r>
                        <a:rPr kumimoji="1" lang="ja-JP" altLang="en-US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℃</a:t>
                      </a:r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3M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102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101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99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96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95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96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98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67943"/>
                  </a:ext>
                </a:extLst>
              </a:tr>
              <a:tr h="213422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Retention</a:t>
                      </a:r>
                      <a:r>
                        <a:rPr kumimoji="1" lang="en-US" altLang="ja-JP" sz="80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ratio/%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93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98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99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97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98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96</a:t>
                      </a:r>
                      <a:endParaRPr kumimoji="1" lang="ja-JP" altLang="en-US" sz="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97</a:t>
                      </a:r>
                      <a:endParaRPr kumimoji="1" lang="ja-JP" altLang="en-US" sz="80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21" marR="91421" marT="45733" marB="45733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382350"/>
                  </a:ext>
                </a:extLst>
              </a:tr>
            </a:tbl>
          </a:graphicData>
        </a:graphic>
      </p:graphicFrame>
      <p:pic>
        <p:nvPicPr>
          <p:cNvPr id="26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1363663"/>
            <a:ext cx="2049462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363663"/>
            <a:ext cx="2757488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表 34"/>
          <p:cNvGraphicFramePr>
            <a:graphicFrameLocks noGrp="1"/>
          </p:cNvGraphicFramePr>
          <p:nvPr/>
        </p:nvGraphicFramePr>
        <p:xfrm>
          <a:off x="4192588" y="3044825"/>
          <a:ext cx="3190874" cy="704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82">
                  <a:extLst>
                    <a:ext uri="{9D8B030D-6E8A-4147-A177-3AD203B41FA5}">
                      <a16:colId xmlns:a16="http://schemas.microsoft.com/office/drawing/2014/main" val="1824812778"/>
                    </a:ext>
                  </a:extLst>
                </a:gridCol>
                <a:gridCol w="470788">
                  <a:extLst>
                    <a:ext uri="{9D8B030D-6E8A-4147-A177-3AD203B41FA5}">
                      <a16:colId xmlns:a16="http://schemas.microsoft.com/office/drawing/2014/main" val="324447012"/>
                    </a:ext>
                  </a:extLst>
                </a:gridCol>
                <a:gridCol w="507870">
                  <a:extLst>
                    <a:ext uri="{9D8B030D-6E8A-4147-A177-3AD203B41FA5}">
                      <a16:colId xmlns:a16="http://schemas.microsoft.com/office/drawing/2014/main" val="3155023008"/>
                    </a:ext>
                  </a:extLst>
                </a:gridCol>
                <a:gridCol w="470788">
                  <a:extLst>
                    <a:ext uri="{9D8B030D-6E8A-4147-A177-3AD203B41FA5}">
                      <a16:colId xmlns:a16="http://schemas.microsoft.com/office/drawing/2014/main" val="3896239697"/>
                    </a:ext>
                  </a:extLst>
                </a:gridCol>
                <a:gridCol w="470788">
                  <a:extLst>
                    <a:ext uri="{9D8B030D-6E8A-4147-A177-3AD203B41FA5}">
                      <a16:colId xmlns:a16="http://schemas.microsoft.com/office/drawing/2014/main" val="1775868908"/>
                    </a:ext>
                  </a:extLst>
                </a:gridCol>
                <a:gridCol w="507870">
                  <a:extLst>
                    <a:ext uri="{9D8B030D-6E8A-4147-A177-3AD203B41FA5}">
                      <a16:colId xmlns:a16="http://schemas.microsoft.com/office/drawing/2014/main" val="3890704085"/>
                    </a:ext>
                  </a:extLst>
                </a:gridCol>
                <a:gridCol w="470788">
                  <a:extLst>
                    <a:ext uri="{9D8B030D-6E8A-4147-A177-3AD203B41FA5}">
                      <a16:colId xmlns:a16="http://schemas.microsoft.com/office/drawing/2014/main" val="1487735603"/>
                    </a:ext>
                  </a:extLst>
                </a:gridCol>
              </a:tblGrid>
              <a:tr h="140970"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OCV(V)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88" marR="3788" marT="3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88" marR="3788" marT="3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SCC(A)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88" marR="3788" marT="3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88" marR="3788" marT="37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83505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Initial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45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℃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ΔmV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Initial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45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℃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ΔA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0496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①</a:t>
                      </a:r>
                      <a:endParaRPr lang="ja-JP" altLang="en-US" sz="9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1.691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1.645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-45.7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5.16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4.35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-0.81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65488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②</a:t>
                      </a:r>
                      <a:endParaRPr lang="ja-JP" altLang="en-US" sz="9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1.689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1.646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-44.7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5.44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4.70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-0.74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25282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③</a:t>
                      </a:r>
                      <a:endParaRPr lang="ja-JP" altLang="en-US" sz="9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1.689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chemeClr val="tx1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1.658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-31.3</a:t>
                      </a:r>
                      <a:endParaRPr lang="ja-JP" altLang="en-US" sz="900" b="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5.57</a:t>
                      </a:r>
                      <a:endParaRPr lang="ja-JP" altLang="en-US" sz="900" b="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5.08</a:t>
                      </a:r>
                      <a:endParaRPr lang="ja-JP" altLang="en-US" sz="900" b="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b="0" dirty="0" smtClean="0">
                          <a:solidFill>
                            <a:srgbClr val="0070C0"/>
                          </a:solidFill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-0.49</a:t>
                      </a:r>
                      <a:endParaRPr lang="ja-JP" altLang="en-US" sz="900" b="0" dirty="0">
                        <a:solidFill>
                          <a:srgbClr val="0070C0"/>
                        </a:solidFill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3790" marR="3790" marT="37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3877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03063"/>
              </p:ext>
            </p:extLst>
          </p:nvPr>
        </p:nvGraphicFramePr>
        <p:xfrm>
          <a:off x="107950" y="116632"/>
          <a:ext cx="7272338" cy="360362"/>
        </p:xfrm>
        <a:graphic>
          <a:graphicData uri="http://schemas.openxmlformats.org/drawingml/2006/table">
            <a:tbl>
              <a:tblPr/>
              <a:tblGrid>
                <a:gridCol w="280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Technical Weekly Report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EDBD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W08  04/Feb – 17/Feb/2022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6" name="スライド番号プレースホルダー 4"/>
          <p:cNvSpPr txBox="1">
            <a:spLocks/>
          </p:cNvSpPr>
          <p:nvPr/>
        </p:nvSpPr>
        <p:spPr bwMode="auto">
          <a:xfrm>
            <a:off x="8715375" y="131763"/>
            <a:ext cx="3952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A82A042-288A-4A8E-9614-9F80DA481656}" type="slidenum">
              <a:rPr lang="en-US" altLang="ja-JP" sz="20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200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421" y="73876"/>
            <a:ext cx="1066892" cy="396274"/>
          </a:xfrm>
          <a:prstGeom prst="rect">
            <a:avLst/>
          </a:prstGeom>
        </p:spPr>
      </p:pic>
      <p:graphicFrame>
        <p:nvGraphicFramePr>
          <p:cNvPr id="12" name="Group 1272"/>
          <p:cNvGraphicFramePr>
            <a:graphicFrameLocks noGrp="1"/>
          </p:cNvGraphicFramePr>
          <p:nvPr/>
        </p:nvGraphicFramePr>
        <p:xfrm>
          <a:off x="107950" y="609600"/>
          <a:ext cx="8928100" cy="6224588"/>
        </p:xfrm>
        <a:graphic>
          <a:graphicData uri="http://schemas.openxmlformats.org/drawingml/2006/table">
            <a:tbl>
              <a:tblPr/>
              <a:tblGrid>
                <a:gridCol w="432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Item/ </a:t>
                      </a:r>
                    </a:p>
                  </a:txBody>
                  <a:tcPr marL="91431" marR="91431"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794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Improvement of lump of acetylene black from Jiaozuo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[Back ground &amp; Objective]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Lump of acetylene black in Jiaozuo’s product caused nozzle clogging of RME machine in PECGI. As a result of negotiation with Jiaozuo, they introduced new equipment to remove the lump and sent the sample to us.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In previous report, we reported initial evaluation result. This time, we will report the result after 45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℃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-1M storage.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[Sample]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1)Acetylene black after improvement 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            2)Acetylene black before improvement.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[Evaluation]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Discharge , analysis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GP創英角ｺﾞｼｯｸUB" panose="020B0900000000000000" pitchFamily="50" charset="-128"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[Result]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GP創英角ｺﾞｼｯｸUB" panose="020B0900000000000000" pitchFamily="50" charset="-128"/>
                        <a:buChar char="-"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We evaluated each acetylene black in EDBD Lab. (R6 tube type battery)Mix condition was EMD 100%, M/C=6, EMD; South manganese, AB;(above), Electrolyte ; No.130 with LTC-35A.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GP創英角ｺﾞｼｯｸUB" panose="020B0900000000000000" pitchFamily="50" charset="-128"/>
                        <a:buChar char="-"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Table 1 shows static characteristics until 1M storage. The battery with acetylene black after improvement showed almost same OCV, SCC and IR value with that before improvement.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GP創英角ｺﾞｼｯｸUB" panose="020B0900000000000000" pitchFamily="50" charset="-128"/>
                        <a:buChar char="-"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Table 2 shows initial discharge result. Initial discharge performance of the sample after countermeasure were similar level in all modes.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GP創英角ｺﾞｼｯｸUB" panose="020B0900000000000000" pitchFamily="50" charset="-128"/>
                        <a:buChar char="-"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Table 3 the performance after 1M storage. The discharge performance of the sample after countermeasure were also similar level in all modes.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GP創英角ｺﾞｼｯｸUB" panose="020B0900000000000000" pitchFamily="50" charset="-128"/>
                        <a:buChar char="-"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Based on above results, we judged that the improved sample was no problem on performance and almost same with that before improvement.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GP創英角ｺﾞｼｯｸUB" panose="020B0900000000000000" pitchFamily="50" charset="-128"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[Further investigation]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HGP創英角ｺﾞｼｯｸUB" panose="020B0900000000000000" pitchFamily="50" charset="-128"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-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Evaluation after 3M storage.</a:t>
                      </a:r>
                    </a:p>
                  </a:txBody>
                  <a:tcPr marL="91431" marR="91431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marL="91431" marR="91431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テキスト ボックス 9"/>
          <p:cNvSpPr txBox="1">
            <a:spLocks noChangeArrowheads="1"/>
          </p:cNvSpPr>
          <p:nvPr/>
        </p:nvSpPr>
        <p:spPr bwMode="auto">
          <a:xfrm>
            <a:off x="5892800" y="908050"/>
            <a:ext cx="1670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90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Table 1 Static characteristics</a:t>
            </a:r>
            <a:endParaRPr lang="ja-JP" altLang="en-US" sz="90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4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108075"/>
            <a:ext cx="42545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9"/>
          <p:cNvSpPr txBox="1">
            <a:spLocks noChangeArrowheads="1"/>
          </p:cNvSpPr>
          <p:nvPr/>
        </p:nvSpPr>
        <p:spPr bwMode="auto">
          <a:xfrm>
            <a:off x="5699125" y="3622675"/>
            <a:ext cx="20589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90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Table 2 Initial discharge performance</a:t>
            </a:r>
            <a:endParaRPr lang="ja-JP" altLang="en-US" sz="90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5241925" y="5153025"/>
            <a:ext cx="2971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90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Table 3 discharge performance after 45</a:t>
            </a:r>
            <a:r>
              <a:rPr lang="ja-JP" altLang="en-US" sz="90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℃</a:t>
            </a:r>
            <a:r>
              <a:rPr lang="en-US" altLang="ja-JP" sz="90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-1M storage</a:t>
            </a:r>
            <a:endParaRPr lang="ja-JP" altLang="en-US" sz="90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7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3821113"/>
            <a:ext cx="45370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5368925"/>
            <a:ext cx="45370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83712"/>
              </p:ext>
            </p:extLst>
          </p:nvPr>
        </p:nvGraphicFramePr>
        <p:xfrm>
          <a:off x="107950" y="116632"/>
          <a:ext cx="7272338" cy="360362"/>
        </p:xfrm>
        <a:graphic>
          <a:graphicData uri="http://schemas.openxmlformats.org/drawingml/2006/table">
            <a:tbl>
              <a:tblPr/>
              <a:tblGrid>
                <a:gridCol w="280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Technical Weekly Report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EDBD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W08  04/Feb – 17/Feb/2022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0" name="スライド番号プレースホルダー 4"/>
          <p:cNvSpPr txBox="1">
            <a:spLocks/>
          </p:cNvSpPr>
          <p:nvPr/>
        </p:nvSpPr>
        <p:spPr bwMode="auto">
          <a:xfrm>
            <a:off x="8715375" y="131763"/>
            <a:ext cx="3952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5ABD37E-7774-4D04-95D4-27BE91A17EFD}" type="slidenum">
              <a:rPr lang="en-US" altLang="ja-JP" sz="20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200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421" y="73876"/>
            <a:ext cx="1066892" cy="396274"/>
          </a:xfrm>
          <a:prstGeom prst="rect">
            <a:avLst/>
          </a:prstGeom>
        </p:spPr>
      </p:pic>
      <p:graphicFrame>
        <p:nvGraphicFramePr>
          <p:cNvPr id="26" name="Group 1272"/>
          <p:cNvGraphicFramePr>
            <a:graphicFrameLocks noGrp="1"/>
          </p:cNvGraphicFramePr>
          <p:nvPr/>
        </p:nvGraphicFramePr>
        <p:xfrm>
          <a:off x="107950" y="620713"/>
          <a:ext cx="8928100" cy="6175375"/>
        </p:xfrm>
        <a:graphic>
          <a:graphicData uri="http://schemas.openxmlformats.org/drawingml/2006/table">
            <a:tbl>
              <a:tblPr/>
              <a:tblGrid>
                <a:gridCol w="446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7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Item/. </a:t>
                      </a:r>
                    </a:p>
                  </a:txBody>
                  <a:tcPr marL="91431" marR="91431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904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Gasket shift due to curled zinc can shift (R6 MJ)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[Back ground 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＆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Objective]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Evertack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E-975TW leakage has been occurred. Separated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polybutene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leaked between carbon rod and gasket. The gap is observed with CT</a:t>
                      </a:r>
                    </a:p>
                    <a:p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photo.</a:t>
                      </a:r>
                      <a:r>
                        <a:rPr lang="en-US" altLang="ja-JP" sz="110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This may be caused by following as shown in right figure. </a:t>
                      </a:r>
                      <a:r>
                        <a:rPr lang="en-US" altLang="ja-JP" sz="11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If the</a:t>
                      </a:r>
                    </a:p>
                    <a:p>
                      <a:r>
                        <a:rPr lang="en-US" altLang="ja-JP" sz="11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</a:t>
                      </a:r>
                      <a:r>
                        <a:rPr lang="ja-JP" altLang="en-US" sz="11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urled </a:t>
                      </a:r>
                      <a:r>
                        <a:rPr lang="en-US" altLang="ja-JP" sz="11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zinc can </a:t>
                      </a:r>
                      <a:r>
                        <a:rPr lang="ja-JP" altLang="en-US" sz="11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is shifted to right</a:t>
                      </a:r>
                      <a:r>
                        <a:rPr lang="en-US" altLang="ja-JP" sz="11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, zinc can top interferes with gasket</a:t>
                      </a:r>
                    </a:p>
                    <a:p>
                      <a:r>
                        <a:rPr lang="en-US" altLang="ja-JP" sz="11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 inserting gasket. The gasket is shifted after insertion.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[Evaluation]</a:t>
                      </a:r>
                      <a:endParaRPr lang="ja-JP" altLang="en-US" sz="11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lang="en-US" altLang="ja-JP" sz="11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We evaluated the gasket axis</a:t>
                      </a:r>
                      <a:r>
                        <a:rPr lang="en-US" altLang="ja-JP" sz="110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shift from design spec of zinc can,</a:t>
                      </a:r>
                    </a:p>
                    <a:p>
                      <a:r>
                        <a:rPr lang="en-US" altLang="ja-JP" sz="110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carbon rod and gasket.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[Result]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ZC curled outer Φ(blue circle)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has to be within green dotted area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(Φ11.44±0.4). The blue circle shows largest shifted ZC curled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outer Φ. After gasket insertion, gasket bottom inner Φ(red circle)is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tangent to ZC curled outer Φ on the orange square point.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0.2mm is distance between CR axis and ZC curled outer Φ center.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(=11.44/2-11.04/2). 0.03mm is distance between gasket axis 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ZC curled outer Φ axis(=11.5/2-11.44/2). Therefore 0.17mm is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distance between gasket axis and CR axis(=ZC axis)(=0.2-0.03).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[Consideration]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If CR axis is located on ZC axis and ZC curled outer Φ shift 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largest, gasket axis is shifted by 0.17mm from CR axis. This may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causes gap on the right contact surface of CR and gasket.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(Press fit 0.15mm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＜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Gasket axis shift 0.17mm)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[Future activity]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In actual battery production, carbon rod tilt occurs by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apx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max.1.5°in inserting carbon rod. We will simulate and observe the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gap in inserting gasket. </a:t>
                      </a:r>
                    </a:p>
                  </a:txBody>
                  <a:tcPr marL="91431" marR="91431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marL="91431" marR="91431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4610100" y="5294313"/>
          <a:ext cx="4352926" cy="1447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24738">
                  <a:extLst>
                    <a:ext uri="{9D8B030D-6E8A-4147-A177-3AD203B41FA5}">
                      <a16:colId xmlns:a16="http://schemas.microsoft.com/office/drawing/2014/main" val="2821283285"/>
                    </a:ext>
                  </a:extLst>
                </a:gridCol>
                <a:gridCol w="1647128">
                  <a:extLst>
                    <a:ext uri="{9D8B030D-6E8A-4147-A177-3AD203B41FA5}">
                      <a16:colId xmlns:a16="http://schemas.microsoft.com/office/drawing/2014/main" val="2577206961"/>
                    </a:ext>
                  </a:extLst>
                </a:gridCol>
                <a:gridCol w="492498">
                  <a:extLst>
                    <a:ext uri="{9D8B030D-6E8A-4147-A177-3AD203B41FA5}">
                      <a16:colId xmlns:a16="http://schemas.microsoft.com/office/drawing/2014/main" val="2826675632"/>
                    </a:ext>
                  </a:extLst>
                </a:gridCol>
                <a:gridCol w="425304">
                  <a:extLst>
                    <a:ext uri="{9D8B030D-6E8A-4147-A177-3AD203B41FA5}">
                      <a16:colId xmlns:a16="http://schemas.microsoft.com/office/drawing/2014/main" val="2204350341"/>
                    </a:ext>
                  </a:extLst>
                </a:gridCol>
                <a:gridCol w="425304">
                  <a:extLst>
                    <a:ext uri="{9D8B030D-6E8A-4147-A177-3AD203B41FA5}">
                      <a16:colId xmlns:a16="http://schemas.microsoft.com/office/drawing/2014/main" val="1485221735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970882785"/>
                    </a:ext>
                  </a:extLst>
                </a:gridCol>
              </a:tblGrid>
              <a:tr h="1408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Zinc 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side 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0.22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+0.03/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-0.02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0.22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322008566"/>
                  </a:ext>
                </a:extLst>
              </a:tr>
              <a:tr h="14086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Curled inner </a:t>
                      </a:r>
                      <a:r>
                        <a:rPr lang="el-GR" sz="9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Φ</a:t>
                      </a:r>
                      <a:endParaRPr lang="el-GR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±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914878751"/>
                  </a:ext>
                </a:extLst>
              </a:tr>
              <a:tr h="14086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(Curled </a:t>
                      </a:r>
                      <a:r>
                        <a:rPr lang="en-US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outer </a:t>
                      </a:r>
                      <a:r>
                        <a:rPr lang="el-GR" sz="9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Φ</a:t>
                      </a:r>
                      <a:r>
                        <a:rPr lang="en-US" sz="900" u="none" strike="noStrike" baseline="0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)</a:t>
                      </a:r>
                      <a:endParaRPr lang="el-GR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(11.44</a:t>
                      </a:r>
                      <a:endParaRPr lang="en-US" altLang="ja-JP" sz="900" b="1" i="0" u="none" strike="noStrike" dirty="0">
                        <a:solidFill>
                          <a:srgbClr val="0000FF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±</a:t>
                      </a:r>
                      <a:endParaRPr lang="en-US" altLang="ja-JP" sz="900" b="1" i="0" u="none" strike="noStrike" dirty="0">
                        <a:solidFill>
                          <a:srgbClr val="00B05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0.4)</a:t>
                      </a:r>
                      <a:endParaRPr lang="en-US" altLang="ja-JP" sz="900" b="1" i="0" u="none" strike="noStrike" dirty="0">
                        <a:solidFill>
                          <a:srgbClr val="00B05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11.44</a:t>
                      </a:r>
                      <a:endParaRPr lang="en-US" altLang="ja-JP" sz="900" b="1" i="0" u="none" strike="noStrike">
                        <a:solidFill>
                          <a:srgbClr val="0000FF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011414350"/>
                  </a:ext>
                </a:extLst>
              </a:tr>
              <a:tr h="14086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Cured outer </a:t>
                      </a:r>
                      <a:r>
                        <a:rPr lang="el-GR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Φ </a:t>
                      </a:r>
                      <a:r>
                        <a:rPr lang="en-US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shift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1" i="0" u="none" strike="noStrike">
                        <a:solidFill>
                          <a:srgbClr val="0000FF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1" i="0" u="none" strike="noStrike">
                        <a:solidFill>
                          <a:srgbClr val="00B05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1" i="0" u="none" strike="noStrike">
                        <a:solidFill>
                          <a:srgbClr val="00B05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0.2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915527301"/>
                  </a:ext>
                </a:extLst>
              </a:tr>
              <a:tr h="1408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Carbon rod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Φ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±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0.03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4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2081948119"/>
                  </a:ext>
                </a:extLst>
              </a:tr>
              <a:tr h="14086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axis shift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1561688014"/>
                  </a:ext>
                </a:extLst>
              </a:tr>
              <a:tr h="14086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Gasket</a:t>
                      </a: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hole height(Current)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2.2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±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2.2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2298310859"/>
                  </a:ext>
                </a:extLst>
              </a:tr>
              <a:tr h="14086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bottom inner </a:t>
                      </a:r>
                      <a:r>
                        <a:rPr lang="el-GR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Φ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11.5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±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11.5</a:t>
                      </a:r>
                      <a:endParaRPr lang="en-US" altLang="ja-JP" sz="900" b="1" i="0" u="none" strike="noStrike" dirty="0">
                        <a:solidFill>
                          <a:srgbClr val="FF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3707144642"/>
                  </a:ext>
                </a:extLst>
              </a:tr>
              <a:tr h="14086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axis shift (right from CR axis:+)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sng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0.17</a:t>
                      </a:r>
                      <a:endParaRPr lang="en-US" altLang="ja-JP" sz="900" b="1" i="1" u="sng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2694891851"/>
                  </a:ext>
                </a:extLst>
              </a:tr>
              <a:tr h="140865"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inner </a:t>
                      </a:r>
                      <a:r>
                        <a:rPr lang="el-GR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Φ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3.85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±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0.1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3.85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621" marR="7621" marT="7620" marB="0" anchor="ctr"/>
                </a:tc>
                <a:extLst>
                  <a:ext uri="{0D108BD9-81ED-4DB2-BD59-A6C34878D82A}">
                    <a16:rowId xmlns:a16="http://schemas.microsoft.com/office/drawing/2014/main" val="2182477694"/>
                  </a:ext>
                </a:extLst>
              </a:tr>
            </a:tbl>
          </a:graphicData>
        </a:graphic>
      </p:graphicFrame>
      <p:sp>
        <p:nvSpPr>
          <p:cNvPr id="28" name="正方形/長方形 27"/>
          <p:cNvSpPr/>
          <p:nvPr/>
        </p:nvSpPr>
        <p:spPr>
          <a:xfrm>
            <a:off x="5326063" y="6443663"/>
            <a:ext cx="3621087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" name="正方形/長方形 3"/>
          <p:cNvSpPr>
            <a:spLocks noChangeArrowheads="1"/>
          </p:cNvSpPr>
          <p:nvPr/>
        </p:nvSpPr>
        <p:spPr bwMode="auto">
          <a:xfrm>
            <a:off x="6167438" y="1176338"/>
            <a:ext cx="21732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If the c</a:t>
            </a:r>
            <a:r>
              <a:rPr lang="ja-JP" altLang="en-US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urled </a:t>
            </a:r>
            <a:r>
              <a:rPr lang="en-US" altLang="ja-JP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zinc can </a:t>
            </a:r>
            <a:r>
              <a:rPr lang="ja-JP" altLang="en-US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is shifted to right</a:t>
            </a:r>
            <a:r>
              <a:rPr lang="en-US" altLang="ja-JP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,</a:t>
            </a:r>
            <a:endParaRPr lang="ja-JP" altLang="en-US" sz="9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正方形/長方形 26"/>
          <p:cNvSpPr>
            <a:spLocks noChangeArrowheads="1"/>
          </p:cNvSpPr>
          <p:nvPr/>
        </p:nvSpPr>
        <p:spPr bwMode="auto">
          <a:xfrm>
            <a:off x="6145213" y="1431925"/>
            <a:ext cx="291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zinc can top interferes with gasket in inserting gasket.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The gasket is shifted after insertion.</a:t>
            </a:r>
            <a:endParaRPr lang="ja-JP" altLang="en-US" sz="9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31" name="グループ化 13"/>
          <p:cNvGrpSpPr>
            <a:grpSpLocks/>
          </p:cNvGrpSpPr>
          <p:nvPr/>
        </p:nvGrpSpPr>
        <p:grpSpPr bwMode="auto">
          <a:xfrm>
            <a:off x="4643438" y="981075"/>
            <a:ext cx="1500187" cy="2393950"/>
            <a:chOff x="4644008" y="980728"/>
            <a:chExt cx="2199524" cy="3514350"/>
          </a:xfrm>
        </p:grpSpPr>
        <p:pic>
          <p:nvPicPr>
            <p:cNvPr id="32" name="図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980728"/>
              <a:ext cx="2199524" cy="3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右中かっこ 32"/>
            <p:cNvSpPr/>
            <p:nvPr/>
          </p:nvSpPr>
          <p:spPr>
            <a:xfrm rot="16200000">
              <a:off x="5655197" y="885170"/>
              <a:ext cx="200420" cy="1836429"/>
            </a:xfrm>
            <a:prstGeom prst="rightBrace">
              <a:avLst>
                <a:gd name="adj1" fmla="val 54348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4" name="下矢印 33"/>
            <p:cNvSpPr/>
            <p:nvPr/>
          </p:nvSpPr>
          <p:spPr>
            <a:xfrm rot="16200000">
              <a:off x="5584177" y="1591383"/>
              <a:ext cx="249360" cy="11405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cxnSp>
        <p:nvCxnSpPr>
          <p:cNvPr id="35" name="直線矢印コネクタ 34"/>
          <p:cNvCxnSpPr/>
          <p:nvPr/>
        </p:nvCxnSpPr>
        <p:spPr>
          <a:xfrm flipV="1">
            <a:off x="5465763" y="1287463"/>
            <a:ext cx="760412" cy="153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010275" y="2744788"/>
            <a:ext cx="60325" cy="61912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37" name="図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1954213"/>
            <a:ext cx="27114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正方形/長方形 37"/>
          <p:cNvSpPr/>
          <p:nvPr/>
        </p:nvSpPr>
        <p:spPr>
          <a:xfrm>
            <a:off x="7261225" y="4141788"/>
            <a:ext cx="671513" cy="176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7623175" y="4884738"/>
            <a:ext cx="820738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070600" y="1685925"/>
            <a:ext cx="146050" cy="98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111"/>
          <p:cNvGrpSpPr>
            <a:grpSpLocks/>
          </p:cNvGrpSpPr>
          <p:nvPr/>
        </p:nvGrpSpPr>
        <p:grpSpPr bwMode="auto">
          <a:xfrm>
            <a:off x="4754563" y="3352800"/>
            <a:ext cx="1427162" cy="1955800"/>
            <a:chOff x="9328137" y="3531627"/>
            <a:chExt cx="1427589" cy="1956615"/>
          </a:xfrm>
        </p:grpSpPr>
        <p:sp>
          <p:nvSpPr>
            <p:cNvPr id="42" name="楕円 41"/>
            <p:cNvSpPr/>
            <p:nvPr/>
          </p:nvSpPr>
          <p:spPr>
            <a:xfrm>
              <a:off x="9396419" y="3957254"/>
              <a:ext cx="720941" cy="721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4" name="楕円 63"/>
            <p:cNvSpPr/>
            <p:nvPr/>
          </p:nvSpPr>
          <p:spPr>
            <a:xfrm>
              <a:off x="9390068" y="3981077"/>
              <a:ext cx="673301" cy="6733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FF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65" name="直線コネクタ 64"/>
            <p:cNvCxnSpPr/>
            <p:nvPr/>
          </p:nvCxnSpPr>
          <p:spPr>
            <a:xfrm flipV="1">
              <a:off x="10063369" y="3644387"/>
              <a:ext cx="0" cy="1370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0122124" y="3644387"/>
              <a:ext cx="0" cy="17374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/>
            <p:nvPr/>
          </p:nvCxnSpPr>
          <p:spPr>
            <a:xfrm>
              <a:off x="9785474" y="3922315"/>
              <a:ext cx="279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/>
            <p:nvPr/>
          </p:nvCxnSpPr>
          <p:spPr>
            <a:xfrm flipH="1">
              <a:off x="10117360" y="3922315"/>
              <a:ext cx="2620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9390068" y="4306650"/>
              <a:ext cx="0" cy="1075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/>
            <p:cNvCxnSpPr/>
            <p:nvPr/>
          </p:nvCxnSpPr>
          <p:spPr>
            <a:xfrm>
              <a:off x="9388480" y="4868859"/>
              <a:ext cx="6748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/>
            <p:nvPr/>
          </p:nvCxnSpPr>
          <p:spPr>
            <a:xfrm>
              <a:off x="9399595" y="5283370"/>
              <a:ext cx="7161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正方形/長方形 90"/>
            <p:cNvSpPr>
              <a:spLocks noChangeArrowheads="1"/>
            </p:cNvSpPr>
            <p:nvPr/>
          </p:nvSpPr>
          <p:spPr bwMode="auto">
            <a:xfrm>
              <a:off x="9428861" y="4661350"/>
              <a:ext cx="54373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90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Φ3.85</a:t>
              </a:r>
              <a:endParaRPr lang="ja-JP" altLang="en-US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73" name="正方形/長方形 91"/>
            <p:cNvSpPr>
              <a:spLocks noChangeArrowheads="1"/>
            </p:cNvSpPr>
            <p:nvPr/>
          </p:nvSpPr>
          <p:spPr bwMode="auto">
            <a:xfrm>
              <a:off x="9575998" y="5080968"/>
              <a:ext cx="37221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90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Φ4</a:t>
              </a:r>
              <a:endParaRPr lang="ja-JP" altLang="en-US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74" name="正方形/長方形 92"/>
            <p:cNvSpPr>
              <a:spLocks noChangeArrowheads="1"/>
            </p:cNvSpPr>
            <p:nvPr/>
          </p:nvSpPr>
          <p:spPr bwMode="auto">
            <a:xfrm>
              <a:off x="10142904" y="3698364"/>
              <a:ext cx="42832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90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0.15</a:t>
              </a:r>
              <a:endParaRPr lang="ja-JP" altLang="en-US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75" name="正方形/長方形 93"/>
            <p:cNvSpPr>
              <a:spLocks noChangeArrowheads="1"/>
            </p:cNvSpPr>
            <p:nvPr/>
          </p:nvSpPr>
          <p:spPr bwMode="auto">
            <a:xfrm>
              <a:off x="9328137" y="4880349"/>
              <a:ext cx="85472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90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Gasket inner </a:t>
              </a:r>
              <a:endParaRPr lang="ja-JP" altLang="en-US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76" name="正方形/長方形 97"/>
            <p:cNvSpPr>
              <a:spLocks noChangeArrowheads="1"/>
            </p:cNvSpPr>
            <p:nvPr/>
          </p:nvSpPr>
          <p:spPr bwMode="auto">
            <a:xfrm>
              <a:off x="9602958" y="5257410"/>
              <a:ext cx="3658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90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CR </a:t>
              </a:r>
              <a:endParaRPr lang="ja-JP" altLang="en-US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77" name="正方形/長方形 98"/>
            <p:cNvSpPr>
              <a:spLocks noChangeArrowheads="1"/>
            </p:cNvSpPr>
            <p:nvPr/>
          </p:nvSpPr>
          <p:spPr bwMode="auto">
            <a:xfrm>
              <a:off x="10154279" y="3531627"/>
              <a:ext cx="60144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90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Press fit</a:t>
              </a:r>
              <a:endParaRPr lang="ja-JP" altLang="en-US" sz="9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78" name="正方形/長方形 77"/>
          <p:cNvSpPr/>
          <p:nvPr/>
        </p:nvSpPr>
        <p:spPr>
          <a:xfrm>
            <a:off x="8648700" y="3278188"/>
            <a:ext cx="133350" cy="134937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54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48080"/>
              </p:ext>
            </p:extLst>
          </p:nvPr>
        </p:nvGraphicFramePr>
        <p:xfrm>
          <a:off x="107950" y="116632"/>
          <a:ext cx="7272338" cy="360362"/>
        </p:xfrm>
        <a:graphic>
          <a:graphicData uri="http://schemas.openxmlformats.org/drawingml/2006/table">
            <a:tbl>
              <a:tblPr/>
              <a:tblGrid>
                <a:gridCol w="280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Technical Weekly Report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EDBD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W08  04/Feb – 17/Feb/2022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0" name="スライド番号プレースホルダー 4"/>
          <p:cNvSpPr txBox="1">
            <a:spLocks/>
          </p:cNvSpPr>
          <p:nvPr/>
        </p:nvSpPr>
        <p:spPr bwMode="auto">
          <a:xfrm>
            <a:off x="8715375" y="131763"/>
            <a:ext cx="3952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5ABD37E-7774-4D04-95D4-27BE91A17EFD}" type="slidenum">
              <a:rPr lang="en-US" altLang="ja-JP" sz="20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200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421" y="73876"/>
            <a:ext cx="1066892" cy="396274"/>
          </a:xfrm>
          <a:prstGeom prst="rect">
            <a:avLst/>
          </a:prstGeom>
        </p:spPr>
      </p:pic>
      <p:graphicFrame>
        <p:nvGraphicFramePr>
          <p:cNvPr id="13" name="Group 1272"/>
          <p:cNvGraphicFramePr>
            <a:graphicFrameLocks noGrp="1"/>
          </p:cNvGraphicFramePr>
          <p:nvPr/>
        </p:nvGraphicFramePr>
        <p:xfrm>
          <a:off x="38100" y="661988"/>
          <a:ext cx="9067800" cy="6083314"/>
        </p:xfrm>
        <a:graphic>
          <a:graphicData uri="http://schemas.openxmlformats.org/drawingml/2006/table">
            <a:tbl>
              <a:tblPr/>
              <a:tblGrid>
                <a:gridCol w="2877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3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Item/ </a:t>
                      </a:r>
                    </a:p>
                  </a:txBody>
                  <a:tcPr marL="91430" marR="91430"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866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【Background】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Continue to W04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In order to expand sales in the Latin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American market, we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conducted research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on the trends of other companies and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evaluated the performance of other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companies' batteries.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【Purpose】 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Performance evaluation of other companies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in the Peru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Market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【Item】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R03:Toshiba/China,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Panacell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/China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Test :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Discharge performance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(Initial, 45-3M)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Heavy metal content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【Result】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When the Toshiba battery is stored at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45 C for 3 months and then subjected to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a discharge test, there is the probability of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abnormal discharge in 5.1ohm continue.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Even if at initial, it is abnormal discharge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performance by digital audio mode.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The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Panacell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battery can be used without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Any problems.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　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Panacell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are environmentally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products because </a:t>
                      </a:r>
                      <a:r>
                        <a:rPr kumimoji="1" lang="en-US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Pb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is not added.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See the next chart.</a:t>
                      </a:r>
                    </a:p>
                  </a:txBody>
                  <a:tcPr marL="91431" marR="91431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  <a:buFont typeface="HGP創英角ｺﾞｼｯｸUB" panose="020B0900000000000000" pitchFamily="50" charset="-128"/>
                        <a:buNone/>
                      </a:pPr>
                      <a:endParaRPr lang="en-US" altLang="ja-JP" sz="1100" b="0" baseline="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91431" marR="91431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981075"/>
            <a:ext cx="6143625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4408488"/>
            <a:ext cx="12065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4368800"/>
            <a:ext cx="1322388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5673725"/>
            <a:ext cx="158591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4838"/>
            <a:ext cx="10922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図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681663"/>
            <a:ext cx="132556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図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4356100"/>
            <a:ext cx="982662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5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21227</TotalTime>
  <Words>1698</Words>
  <Application>Microsoft Office PowerPoint</Application>
  <PresentationFormat>画面に合わせる (4:3)</PresentationFormat>
  <Paragraphs>433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HGP創英角ｺﾞｼｯｸUB</vt:lpstr>
      <vt:lpstr>HGS創英角ｺﾞｼｯｸUB</vt:lpstr>
      <vt:lpstr>ＭＳ Ｐゴシック</vt:lpstr>
      <vt:lpstr>メイリオ</vt:lpstr>
      <vt:lpstr>Arial</vt:lpstr>
      <vt:lpstr>Calibri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パナソニック株式会社　エナジー社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乾電池ＢＵ　商品技術Ｇ</dc:creator>
  <cp:lastModifiedBy>Wakabayashi Naoto (若林 直人)</cp:lastModifiedBy>
  <cp:revision>1066</cp:revision>
  <cp:lastPrinted>2021-01-15T01:21:39Z</cp:lastPrinted>
  <dcterms:created xsi:type="dcterms:W3CDTF">2011-04-26T10:07:46Z</dcterms:created>
  <dcterms:modified xsi:type="dcterms:W3CDTF">2022-02-21T12:23:34Z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277900</vt:lpwstr>
  </property>
  <property fmtid="{D5CDD505-2E9C-101B-9397-08002B2CF9AE}" name="NXPowerLiteSettings" pid="3">
    <vt:lpwstr>C700052003A000</vt:lpwstr>
  </property>
  <property fmtid="{D5CDD505-2E9C-101B-9397-08002B2CF9AE}" name="NXPowerLiteVersion" pid="4">
    <vt:lpwstr>D8.0.5</vt:lpwstr>
  </property>
  <property fmtid="{D5CDD505-2E9C-101B-9397-08002B2CF9AE}" name="NXTAG2" pid="5">
    <vt:lpwstr>000800f6120000000000010280500207e700052003a000</vt:lpwstr>
  </property>
</Properties>
</file>