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22"/>
  </p:notesMasterIdLst>
  <p:handoutMasterIdLst>
    <p:handoutMasterId r:id="rId23"/>
  </p:handoutMasterIdLst>
  <p:sldIdLst>
    <p:sldId id="256" r:id="rId7"/>
    <p:sldId id="274" r:id="rId8"/>
    <p:sldId id="276" r:id="rId9"/>
    <p:sldId id="285" r:id="rId10"/>
    <p:sldId id="286" r:id="rId11"/>
    <p:sldId id="282" r:id="rId12"/>
    <p:sldId id="275" r:id="rId13"/>
    <p:sldId id="280" r:id="rId14"/>
    <p:sldId id="281" r:id="rId15"/>
    <p:sldId id="277" r:id="rId16"/>
    <p:sldId id="279" r:id="rId17"/>
    <p:sldId id="283" r:id="rId18"/>
    <p:sldId id="284" r:id="rId19"/>
    <p:sldId id="278" r:id="rId20"/>
    <p:sldId id="272"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13BFE-15BC-461B-8576-DAF21F37D8D5}" v="19" dt="2022-05-07T23:40:54.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67"/>
  </p:normalViewPr>
  <p:slideViewPr>
    <p:cSldViewPr snapToGrid="0">
      <p:cViewPr varScale="1">
        <p:scale>
          <a:sx n="83" d="100"/>
          <a:sy n="83" d="100"/>
        </p:scale>
        <p:origin x="800" y="4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2019 EPAM Systems, Inc.</a:t>
            </a:r>
            <a:endParaRPr lang="en-US" sz="70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2019 EPAM Systems, Inc.</a:t>
            </a:r>
            <a:endParaRPr lang="en-US" sz="70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2022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2019 EPAM Systems, Inc.</a:t>
            </a:r>
            <a:endParaRPr lang="en-US" sz="70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Bet4U: New sports betting platform</a:t>
            </a:r>
          </a:p>
        </p:txBody>
      </p:sp>
      <p:sp>
        <p:nvSpPr>
          <p:cNvPr id="5" name="Text Placeholder 4"/>
          <p:cNvSpPr>
            <a:spLocks noGrp="1"/>
          </p:cNvSpPr>
          <p:nvPr>
            <p:ph type="body" sz="quarter" idx="11"/>
          </p:nvPr>
        </p:nvSpPr>
        <p:spPr>
          <a:xfrm>
            <a:off x="531466" y="3049747"/>
            <a:ext cx="4315968" cy="313932"/>
          </a:xfrm>
        </p:spPr>
        <p:txBody>
          <a:bodyPr/>
          <a:lstStyle/>
          <a:p>
            <a:r>
              <a:rPr lang="en-US" dirty="0"/>
              <a:t>Oscar </a:t>
            </a:r>
            <a:r>
              <a:rPr lang="en-US" dirty="0" err="1"/>
              <a:t>Torreno</a:t>
            </a:r>
            <a:r>
              <a:rPr lang="en-US" dirty="0"/>
              <a:t> Tirado</a:t>
            </a:r>
          </a:p>
          <a:p>
            <a:r>
              <a:rPr lang="en-US" dirty="0"/>
              <a:t>Lead software engineer</a:t>
            </a:r>
          </a:p>
          <a:p>
            <a:r>
              <a:rPr lang="en-US" dirty="0"/>
              <a:t>EPAM Systems, Inc.</a:t>
            </a:r>
          </a:p>
          <a:p>
            <a:r>
              <a:rPr lang="en-US" dirty="0"/>
              <a:t>09/05/2022</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0518-6F67-47D5-99B7-F4C4CB9870FF}"/>
              </a:ext>
            </a:extLst>
          </p:cNvPr>
          <p:cNvSpPr>
            <a:spLocks noGrp="1"/>
          </p:cNvSpPr>
          <p:nvPr>
            <p:ph type="title"/>
          </p:nvPr>
        </p:nvSpPr>
        <p:spPr/>
        <p:txBody>
          <a:bodyPr/>
          <a:lstStyle/>
          <a:p>
            <a:r>
              <a:rPr lang="en-US" dirty="0"/>
              <a:t>Architecture to automate bringing in bought competitors</a:t>
            </a:r>
          </a:p>
        </p:txBody>
      </p:sp>
      <p:sp>
        <p:nvSpPr>
          <p:cNvPr id="6" name="Content Placeholder 5">
            <a:extLst>
              <a:ext uri="{FF2B5EF4-FFF2-40B4-BE49-F238E27FC236}">
                <a16:creationId xmlns:a16="http://schemas.microsoft.com/office/drawing/2014/main" id="{EC19F32E-0CD5-4851-9111-BD8F33B0591C}"/>
              </a:ext>
            </a:extLst>
          </p:cNvPr>
          <p:cNvSpPr>
            <a:spLocks noGrp="1"/>
          </p:cNvSpPr>
          <p:nvPr>
            <p:ph sz="quarter" idx="10"/>
          </p:nvPr>
        </p:nvSpPr>
        <p:spPr/>
        <p:txBody>
          <a:bodyPr/>
          <a:lstStyle/>
          <a:p>
            <a:r>
              <a:rPr lang="en-US" dirty="0"/>
              <a:t>The idea here is to split the automation in 2 parts:</a:t>
            </a:r>
          </a:p>
          <a:p>
            <a:pPr lvl="1"/>
            <a:r>
              <a:rPr lang="en-US" dirty="0"/>
              <a:t>Preparing a streams system with topics/queues for the different data to be imported (users, previous bets, etc.). The idea is to have a common model to which the small companies just bought would have to stick to. Then depending on the data to be migrated we can either have Lambdas to import the data, or other solutions such as ECS containers.</a:t>
            </a:r>
          </a:p>
          <a:p>
            <a:pPr lvl="1"/>
            <a:r>
              <a:rPr lang="en-US" dirty="0"/>
              <a:t>For data feeds that the absorbed company was using, it would be a matter of repointing those to feed data now to Bet4U. The architecture is already prepared to provide the best one for the user.</a:t>
            </a:r>
          </a:p>
          <a:p>
            <a:pPr lvl="1"/>
            <a:endParaRPr lang="en-US" dirty="0"/>
          </a:p>
          <a:p>
            <a:r>
              <a:rPr lang="en-US" dirty="0"/>
              <a:t>Using Database Migration Service has been considered and ruled-out because it does not provide enough automation</a:t>
            </a:r>
          </a:p>
        </p:txBody>
      </p:sp>
      <p:sp>
        <p:nvSpPr>
          <p:cNvPr id="5" name="Slide Number Placeholder 4">
            <a:extLst>
              <a:ext uri="{FF2B5EF4-FFF2-40B4-BE49-F238E27FC236}">
                <a16:creationId xmlns:a16="http://schemas.microsoft.com/office/drawing/2014/main" id="{48B82AAC-3C92-4A08-BBFA-1CC6842BA127}"/>
              </a:ext>
            </a:extLst>
          </p:cNvPr>
          <p:cNvSpPr>
            <a:spLocks noGrp="1"/>
          </p:cNvSpPr>
          <p:nvPr>
            <p:ph type="sldNum" sz="quarter" idx="4"/>
          </p:nvPr>
        </p:nvSpPr>
        <p:spPr/>
        <p:txBody>
          <a:bodyPr/>
          <a:lstStyle/>
          <a:p>
            <a:fld id="{3A707DD9-E92B-45E8-BE0A-E6B2EDF345EB}" type="slidenum">
              <a:rPr lang="en-US" smtClean="0"/>
              <a:pPr/>
              <a:t>10</a:t>
            </a:fld>
            <a:endParaRPr lang="en-US"/>
          </a:p>
        </p:txBody>
      </p:sp>
    </p:spTree>
    <p:extLst>
      <p:ext uri="{BB962C8B-B14F-4D97-AF65-F5344CB8AC3E}">
        <p14:creationId xmlns:p14="http://schemas.microsoft.com/office/powerpoint/2010/main" val="404700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2BE6-DE64-4CE6-8BAA-4BDFF0E8A632}"/>
              </a:ext>
            </a:extLst>
          </p:cNvPr>
          <p:cNvSpPr>
            <a:spLocks noGrp="1"/>
          </p:cNvSpPr>
          <p:nvPr>
            <p:ph type="title"/>
          </p:nvPr>
        </p:nvSpPr>
        <p:spPr/>
        <p:txBody>
          <a:bodyPr/>
          <a:lstStyle/>
          <a:p>
            <a:r>
              <a:rPr lang="en-US" dirty="0"/>
              <a:t>Data migration strategy</a:t>
            </a:r>
          </a:p>
        </p:txBody>
      </p:sp>
      <p:pic>
        <p:nvPicPr>
          <p:cNvPr id="6" name="Content Placeholder 5" descr="Diagram&#10;&#10;Description automatically generated">
            <a:extLst>
              <a:ext uri="{FF2B5EF4-FFF2-40B4-BE49-F238E27FC236}">
                <a16:creationId xmlns:a16="http://schemas.microsoft.com/office/drawing/2014/main" id="{252AFF59-8CBF-4BC7-9057-A421932D7F5E}"/>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475334" y="805475"/>
            <a:ext cx="6216383" cy="3959982"/>
          </a:xfrm>
        </p:spPr>
      </p:pic>
      <p:sp>
        <p:nvSpPr>
          <p:cNvPr id="4" name="Slide Number Placeholder 3">
            <a:extLst>
              <a:ext uri="{FF2B5EF4-FFF2-40B4-BE49-F238E27FC236}">
                <a16:creationId xmlns:a16="http://schemas.microsoft.com/office/drawing/2014/main" id="{DF8B8ED8-6929-4C14-B0BF-8272113AAFBB}"/>
              </a:ext>
            </a:extLst>
          </p:cNvPr>
          <p:cNvSpPr>
            <a:spLocks noGrp="1"/>
          </p:cNvSpPr>
          <p:nvPr>
            <p:ph type="sldNum" sz="quarter" idx="4"/>
          </p:nvPr>
        </p:nvSpPr>
        <p:spPr/>
        <p:txBody>
          <a:bodyPr/>
          <a:lstStyle/>
          <a:p>
            <a:fld id="{3A707DD9-E92B-45E8-BE0A-E6B2EDF345EB}" type="slidenum">
              <a:rPr lang="en-US" smtClean="0"/>
              <a:pPr/>
              <a:t>11</a:t>
            </a:fld>
            <a:endParaRPr lang="en-US"/>
          </a:p>
        </p:txBody>
      </p:sp>
    </p:spTree>
    <p:extLst>
      <p:ext uri="{BB962C8B-B14F-4D97-AF65-F5344CB8AC3E}">
        <p14:creationId xmlns:p14="http://schemas.microsoft.com/office/powerpoint/2010/main" val="25748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B44DEB-558D-4E7A-89F0-593E6D136CF4}"/>
              </a:ext>
            </a:extLst>
          </p:cNvPr>
          <p:cNvSpPr>
            <a:spLocks noGrp="1"/>
          </p:cNvSpPr>
          <p:nvPr>
            <p:ph type="title"/>
          </p:nvPr>
        </p:nvSpPr>
        <p:spPr/>
        <p:txBody>
          <a:bodyPr/>
          <a:lstStyle/>
          <a:p>
            <a:r>
              <a:rPr lang="en-US" dirty="0"/>
              <a:t>Observability: logs</a:t>
            </a:r>
          </a:p>
        </p:txBody>
      </p:sp>
      <p:sp>
        <p:nvSpPr>
          <p:cNvPr id="5" name="Slide Number Placeholder 4">
            <a:extLst>
              <a:ext uri="{FF2B5EF4-FFF2-40B4-BE49-F238E27FC236}">
                <a16:creationId xmlns:a16="http://schemas.microsoft.com/office/drawing/2014/main" id="{8280E1F1-0D28-4801-B9D4-F91F93B4C1FC}"/>
              </a:ext>
            </a:extLst>
          </p:cNvPr>
          <p:cNvSpPr>
            <a:spLocks noGrp="1"/>
          </p:cNvSpPr>
          <p:nvPr>
            <p:ph type="sldNum" sz="quarter" idx="4"/>
          </p:nvPr>
        </p:nvSpPr>
        <p:spPr/>
        <p:txBody>
          <a:bodyPr/>
          <a:lstStyle/>
          <a:p>
            <a:fld id="{3A707DD9-E92B-45E8-BE0A-E6B2EDF345EB}" type="slidenum">
              <a:rPr lang="en-US" smtClean="0"/>
              <a:pPr/>
              <a:t>12</a:t>
            </a:fld>
            <a:endParaRPr lang="en-US"/>
          </a:p>
        </p:txBody>
      </p:sp>
      <p:pic>
        <p:nvPicPr>
          <p:cNvPr id="13" name="Content Placeholder 12" descr="Diagram&#10;&#10;Description automatically generated">
            <a:extLst>
              <a:ext uri="{FF2B5EF4-FFF2-40B4-BE49-F238E27FC236}">
                <a16:creationId xmlns:a16="http://schemas.microsoft.com/office/drawing/2014/main" id="{7D0DB24C-0D3B-4FED-BABF-1FCFB45EF18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874904" y="729583"/>
            <a:ext cx="5230886" cy="3973045"/>
          </a:xfrm>
        </p:spPr>
      </p:pic>
      <p:sp>
        <p:nvSpPr>
          <p:cNvPr id="15" name="TextBox 14">
            <a:extLst>
              <a:ext uri="{FF2B5EF4-FFF2-40B4-BE49-F238E27FC236}">
                <a16:creationId xmlns:a16="http://schemas.microsoft.com/office/drawing/2014/main" id="{0038306B-0EDF-49D8-98D3-28276C1247F7}"/>
              </a:ext>
            </a:extLst>
          </p:cNvPr>
          <p:cNvSpPr txBox="1"/>
          <p:nvPr/>
        </p:nvSpPr>
        <p:spPr>
          <a:xfrm>
            <a:off x="5313509" y="4603470"/>
            <a:ext cx="4572000" cy="246221"/>
          </a:xfrm>
          <a:prstGeom prst="rect">
            <a:avLst/>
          </a:prstGeom>
          <a:noFill/>
        </p:spPr>
        <p:txBody>
          <a:bodyPr wrap="square">
            <a:spAutoFit/>
          </a:bodyPr>
          <a:lstStyle/>
          <a:p>
            <a:r>
              <a:rPr lang="en-US" sz="1000" dirty="0"/>
              <a:t>https://logz.io/learn/definitive-guide-aws-log-analytics-elk/</a:t>
            </a:r>
          </a:p>
        </p:txBody>
      </p:sp>
    </p:spTree>
    <p:extLst>
      <p:ext uri="{BB962C8B-B14F-4D97-AF65-F5344CB8AC3E}">
        <p14:creationId xmlns:p14="http://schemas.microsoft.com/office/powerpoint/2010/main" val="174587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B44DEB-558D-4E7A-89F0-593E6D136CF4}"/>
              </a:ext>
            </a:extLst>
          </p:cNvPr>
          <p:cNvSpPr>
            <a:spLocks noGrp="1"/>
          </p:cNvSpPr>
          <p:nvPr>
            <p:ph type="title"/>
          </p:nvPr>
        </p:nvSpPr>
        <p:spPr/>
        <p:txBody>
          <a:bodyPr/>
          <a:lstStyle/>
          <a:p>
            <a:r>
              <a:rPr lang="en-US" dirty="0"/>
              <a:t>Observability: metrics &amp; dashboards</a:t>
            </a:r>
          </a:p>
        </p:txBody>
      </p:sp>
      <p:pic>
        <p:nvPicPr>
          <p:cNvPr id="9" name="Content Placeholder 8" descr="Diagram&#10;&#10;Description automatically generated">
            <a:extLst>
              <a:ext uri="{FF2B5EF4-FFF2-40B4-BE49-F238E27FC236}">
                <a16:creationId xmlns:a16="http://schemas.microsoft.com/office/drawing/2014/main" id="{0709145E-382C-4945-84A5-545DCEBBBE15}"/>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06065" y="710164"/>
            <a:ext cx="6131869" cy="3936662"/>
          </a:xfrm>
        </p:spPr>
      </p:pic>
      <p:sp>
        <p:nvSpPr>
          <p:cNvPr id="5" name="Slide Number Placeholder 4">
            <a:extLst>
              <a:ext uri="{FF2B5EF4-FFF2-40B4-BE49-F238E27FC236}">
                <a16:creationId xmlns:a16="http://schemas.microsoft.com/office/drawing/2014/main" id="{8280E1F1-0D28-4801-B9D4-F91F93B4C1FC}"/>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7" name="TextBox 6">
            <a:extLst>
              <a:ext uri="{FF2B5EF4-FFF2-40B4-BE49-F238E27FC236}">
                <a16:creationId xmlns:a16="http://schemas.microsoft.com/office/drawing/2014/main" id="{C4CF0204-AEA0-480C-858C-6D93F46C776F}"/>
              </a:ext>
            </a:extLst>
          </p:cNvPr>
          <p:cNvSpPr txBox="1"/>
          <p:nvPr/>
        </p:nvSpPr>
        <p:spPr>
          <a:xfrm>
            <a:off x="1886429" y="4611194"/>
            <a:ext cx="5682343" cy="215444"/>
          </a:xfrm>
          <a:prstGeom prst="rect">
            <a:avLst/>
          </a:prstGeom>
          <a:noFill/>
        </p:spPr>
        <p:txBody>
          <a:bodyPr wrap="square">
            <a:spAutoFit/>
          </a:bodyPr>
          <a:lstStyle/>
          <a:p>
            <a:r>
              <a:rPr lang="en-US" sz="800" dirty="0"/>
              <a:t>https://aws.amazon.com/blogs/opensource/metrics-collection-from-amazon-ecs-using-amazon-managed-service-for-prometheus/</a:t>
            </a:r>
          </a:p>
        </p:txBody>
      </p:sp>
    </p:spTree>
    <p:extLst>
      <p:ext uri="{BB962C8B-B14F-4D97-AF65-F5344CB8AC3E}">
        <p14:creationId xmlns:p14="http://schemas.microsoft.com/office/powerpoint/2010/main" val="420105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0518-6F67-47D5-99B7-F4C4CB9870FF}"/>
              </a:ext>
            </a:extLst>
          </p:cNvPr>
          <p:cNvSpPr>
            <a:spLocks noGrp="1"/>
          </p:cNvSpPr>
          <p:nvPr>
            <p:ph type="title"/>
          </p:nvPr>
        </p:nvSpPr>
        <p:spPr/>
        <p:txBody>
          <a:bodyPr/>
          <a:lstStyle/>
          <a:p>
            <a:r>
              <a:rPr lang="en-US" dirty="0" err="1"/>
              <a:t>Envs</a:t>
            </a:r>
            <a:r>
              <a:rPr lang="en-US" dirty="0"/>
              <a:t>. &amp; CI/CD pipeline</a:t>
            </a:r>
          </a:p>
        </p:txBody>
      </p:sp>
      <p:sp>
        <p:nvSpPr>
          <p:cNvPr id="6" name="Content Placeholder 5">
            <a:extLst>
              <a:ext uri="{FF2B5EF4-FFF2-40B4-BE49-F238E27FC236}">
                <a16:creationId xmlns:a16="http://schemas.microsoft.com/office/drawing/2014/main" id="{EC19F32E-0CD5-4851-9111-BD8F33B0591C}"/>
              </a:ext>
            </a:extLst>
          </p:cNvPr>
          <p:cNvSpPr>
            <a:spLocks noGrp="1"/>
          </p:cNvSpPr>
          <p:nvPr>
            <p:ph sz="quarter" idx="10"/>
          </p:nvPr>
        </p:nvSpPr>
        <p:spPr/>
        <p:txBody>
          <a:bodyPr/>
          <a:lstStyle/>
          <a:p>
            <a:r>
              <a:rPr lang="en-US" dirty="0"/>
              <a:t>Environments (dev, UAT/staging, PROD)</a:t>
            </a:r>
          </a:p>
          <a:p>
            <a:r>
              <a:rPr lang="en-US" dirty="0"/>
              <a:t>CI/CD pipeline</a:t>
            </a:r>
          </a:p>
          <a:p>
            <a:pPr lvl="1"/>
            <a:r>
              <a:rPr lang="en-US" dirty="0"/>
              <a:t>What should be part of the pipeline (building, testing –at the different levels-, static code analysis, security checks/scans, publishing artifacts, etc.)</a:t>
            </a:r>
          </a:p>
          <a:p>
            <a:pPr lvl="1"/>
            <a:r>
              <a:rPr lang="en-US" dirty="0"/>
              <a:t>How does it look like at high level:</a:t>
            </a:r>
          </a:p>
        </p:txBody>
      </p:sp>
      <p:sp>
        <p:nvSpPr>
          <p:cNvPr id="5" name="Slide Number Placeholder 4">
            <a:extLst>
              <a:ext uri="{FF2B5EF4-FFF2-40B4-BE49-F238E27FC236}">
                <a16:creationId xmlns:a16="http://schemas.microsoft.com/office/drawing/2014/main" id="{48B82AAC-3C92-4A08-BBFA-1CC6842BA127}"/>
              </a:ext>
            </a:extLst>
          </p:cNvPr>
          <p:cNvSpPr>
            <a:spLocks noGrp="1"/>
          </p:cNvSpPr>
          <p:nvPr>
            <p:ph type="sldNum" sz="quarter" idx="4"/>
          </p:nvPr>
        </p:nvSpPr>
        <p:spPr/>
        <p:txBody>
          <a:bodyPr/>
          <a:lstStyle/>
          <a:p>
            <a:fld id="{3A707DD9-E92B-45E8-BE0A-E6B2EDF345EB}" type="slidenum">
              <a:rPr lang="en-US" smtClean="0"/>
              <a:pPr/>
              <a:t>14</a:t>
            </a:fld>
            <a:endParaRPr lang="en-US"/>
          </a:p>
        </p:txBody>
      </p:sp>
      <p:pic>
        <p:nvPicPr>
          <p:cNvPr id="4" name="Picture 3" descr="Diagram&#10;&#10;Description automatically generated">
            <a:extLst>
              <a:ext uri="{FF2B5EF4-FFF2-40B4-BE49-F238E27FC236}">
                <a16:creationId xmlns:a16="http://schemas.microsoft.com/office/drawing/2014/main" id="{13AC17C8-78AD-410A-9C36-8EB40C618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2381250"/>
            <a:ext cx="4752975" cy="2095500"/>
          </a:xfrm>
          <a:prstGeom prst="rect">
            <a:avLst/>
          </a:prstGeom>
        </p:spPr>
      </p:pic>
    </p:spTree>
    <p:extLst>
      <p:ext uri="{BB962C8B-B14F-4D97-AF65-F5344CB8AC3E}">
        <p14:creationId xmlns:p14="http://schemas.microsoft.com/office/powerpoint/2010/main" val="198920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15</a:t>
            </a:fld>
            <a:endParaRPr lang="en-US"/>
          </a:p>
        </p:txBody>
      </p:sp>
    </p:spTree>
    <p:extLst>
      <p:ext uri="{BB962C8B-B14F-4D97-AF65-F5344CB8AC3E}">
        <p14:creationId xmlns:p14="http://schemas.microsoft.com/office/powerpoint/2010/main" val="14404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48-0450-48AC-994D-95DD536ABD7D}"/>
              </a:ext>
            </a:extLst>
          </p:cNvPr>
          <p:cNvSpPr>
            <a:spLocks noGrp="1"/>
          </p:cNvSpPr>
          <p:nvPr>
            <p:ph type="title"/>
          </p:nvPr>
        </p:nvSpPr>
        <p:spPr/>
        <p:txBody>
          <a:bodyPr/>
          <a:lstStyle/>
          <a:p>
            <a:r>
              <a:rPr lang="en-US" dirty="0"/>
              <a:t>High level design: microservices architecture</a:t>
            </a:r>
          </a:p>
        </p:txBody>
      </p:sp>
      <p:pic>
        <p:nvPicPr>
          <p:cNvPr id="8" name="Content Placeholder 7" descr="Diagram&#10;&#10;Description automatically generated">
            <a:extLst>
              <a:ext uri="{FF2B5EF4-FFF2-40B4-BE49-F238E27FC236}">
                <a16:creationId xmlns:a16="http://schemas.microsoft.com/office/drawing/2014/main" id="{A62EA1F4-1DD9-4E86-BBC8-B0B77E34C2D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48844" y="1079500"/>
            <a:ext cx="4846313" cy="3397250"/>
          </a:xfrm>
        </p:spPr>
      </p:pic>
      <p:sp>
        <p:nvSpPr>
          <p:cNvPr id="5" name="Slide Number Placeholder 4">
            <a:extLst>
              <a:ext uri="{FF2B5EF4-FFF2-40B4-BE49-F238E27FC236}">
                <a16:creationId xmlns:a16="http://schemas.microsoft.com/office/drawing/2014/main" id="{8C2A7B35-DE12-4929-B4F5-90B8F1E4FE0F}"/>
              </a:ext>
            </a:extLst>
          </p:cNvPr>
          <p:cNvSpPr>
            <a:spLocks noGrp="1"/>
          </p:cNvSpPr>
          <p:nvPr>
            <p:ph type="sldNum" sz="quarter" idx="4"/>
          </p:nvPr>
        </p:nvSpPr>
        <p:spPr/>
        <p:txBody>
          <a:bodyPr/>
          <a:lstStyle/>
          <a:p>
            <a:fld id="{3A707DD9-E92B-45E8-BE0A-E6B2EDF345EB}" type="slidenum">
              <a:rPr lang="en-US" smtClean="0"/>
              <a:pPr/>
              <a:t>2</a:t>
            </a:fld>
            <a:endParaRPr lang="en-US"/>
          </a:p>
        </p:txBody>
      </p:sp>
    </p:spTree>
    <p:extLst>
      <p:ext uri="{BB962C8B-B14F-4D97-AF65-F5344CB8AC3E}">
        <p14:creationId xmlns:p14="http://schemas.microsoft.com/office/powerpoint/2010/main" val="193029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48-0450-48AC-994D-95DD536ABD7D}"/>
              </a:ext>
            </a:extLst>
          </p:cNvPr>
          <p:cNvSpPr>
            <a:spLocks noGrp="1"/>
          </p:cNvSpPr>
          <p:nvPr>
            <p:ph type="title"/>
          </p:nvPr>
        </p:nvSpPr>
        <p:spPr/>
        <p:txBody>
          <a:bodyPr/>
          <a:lstStyle/>
          <a:p>
            <a:r>
              <a:rPr lang="en-US" dirty="0"/>
              <a:t>Microservices</a:t>
            </a:r>
          </a:p>
        </p:txBody>
      </p:sp>
      <p:sp>
        <p:nvSpPr>
          <p:cNvPr id="6" name="Content Placeholder 5">
            <a:extLst>
              <a:ext uri="{FF2B5EF4-FFF2-40B4-BE49-F238E27FC236}">
                <a16:creationId xmlns:a16="http://schemas.microsoft.com/office/drawing/2014/main" id="{8F074D29-6A77-4A96-9EBB-8FC02FE6EE4E}"/>
              </a:ext>
            </a:extLst>
          </p:cNvPr>
          <p:cNvSpPr>
            <a:spLocks noGrp="1"/>
          </p:cNvSpPr>
          <p:nvPr>
            <p:ph sz="quarter" idx="10"/>
          </p:nvPr>
        </p:nvSpPr>
        <p:spPr/>
        <p:txBody>
          <a:bodyPr/>
          <a:lstStyle/>
          <a:p>
            <a:r>
              <a:rPr lang="en-US" dirty="0"/>
              <a:t>User service: provide user information</a:t>
            </a:r>
          </a:p>
          <a:p>
            <a:r>
              <a:rPr lang="en-US" dirty="0"/>
              <a:t>Odds service: real-time odds aggregated from the different feeders (using </a:t>
            </a:r>
            <a:r>
              <a:rPr lang="en-US" dirty="0" err="1"/>
              <a:t>WebSockets</a:t>
            </a:r>
            <a:r>
              <a:rPr lang="en-US" dirty="0"/>
              <a:t>)</a:t>
            </a:r>
          </a:p>
          <a:p>
            <a:r>
              <a:rPr lang="en-US" dirty="0"/>
              <a:t>Data import service: Lambda or ECS service that will be reading data from standardized topics (for user info, previous bets, etc.)</a:t>
            </a:r>
          </a:p>
          <a:p>
            <a:r>
              <a:rPr lang="en-US" dirty="0"/>
              <a:t>Admin service: allows changing the odds received from the odds provider (changing the values internally in the DynamoDB table)</a:t>
            </a:r>
          </a:p>
          <a:p>
            <a:r>
              <a:rPr lang="en-US" dirty="0"/>
              <a:t>Fraud detection service: integrating with a 3</a:t>
            </a:r>
            <a:r>
              <a:rPr lang="en-US" baseline="30000" dirty="0"/>
              <a:t>rd</a:t>
            </a:r>
            <a:r>
              <a:rPr lang="en-US" dirty="0"/>
              <a:t> party or building an in-house ML model</a:t>
            </a:r>
          </a:p>
          <a:p>
            <a:r>
              <a:rPr lang="en-US" dirty="0"/>
              <a:t>Ads service: which based on user information and what the 3rdparty ads provider sends, it will send a concrete set of ads to the frontend</a:t>
            </a:r>
          </a:p>
          <a:p>
            <a:r>
              <a:rPr lang="en-US" dirty="0"/>
              <a:t>Loyalty program service: which will consume data produced by the analytics pipeline, and which can potentially query a ML model given the betting history</a:t>
            </a:r>
          </a:p>
          <a:p>
            <a:r>
              <a:rPr lang="en-US" dirty="0"/>
              <a:t>Betting service: which will be placing a bet and making sure it is paid accordingly. Event sourcing and CQRS will be used to ensure consistency and auditability</a:t>
            </a:r>
          </a:p>
          <a:p>
            <a:r>
              <a:rPr lang="en-US" dirty="0"/>
              <a:t>Currency exchange service: allows exchanging between different currencies. </a:t>
            </a:r>
            <a:r>
              <a:rPr lang="en-US" dirty="0" err="1"/>
              <a:t>BitCoin</a:t>
            </a:r>
            <a:r>
              <a:rPr lang="en-US" dirty="0"/>
              <a:t> should be one of them. This service should follow a similar architectural pattern to the previous one, to have evidences for future lawsuits.</a:t>
            </a:r>
          </a:p>
          <a:p>
            <a:r>
              <a:rPr lang="en-US" dirty="0"/>
              <a:t>Notifications service: will consult user settings and will act accordingly for a given notification</a:t>
            </a:r>
          </a:p>
        </p:txBody>
      </p:sp>
      <p:sp>
        <p:nvSpPr>
          <p:cNvPr id="5" name="Slide Number Placeholder 4">
            <a:extLst>
              <a:ext uri="{FF2B5EF4-FFF2-40B4-BE49-F238E27FC236}">
                <a16:creationId xmlns:a16="http://schemas.microsoft.com/office/drawing/2014/main" id="{8C2A7B35-DE12-4929-B4F5-90B8F1E4FE0F}"/>
              </a:ext>
            </a:extLst>
          </p:cNvPr>
          <p:cNvSpPr>
            <a:spLocks noGrp="1"/>
          </p:cNvSpPr>
          <p:nvPr>
            <p:ph type="sldNum" sz="quarter" idx="4"/>
          </p:nvPr>
        </p:nvSpPr>
        <p:spPr/>
        <p:txBody>
          <a:bodyPr/>
          <a:lstStyle/>
          <a:p>
            <a:fld id="{3A707DD9-E92B-45E8-BE0A-E6B2EDF345EB}" type="slidenum">
              <a:rPr lang="en-US" smtClean="0"/>
              <a:pPr/>
              <a:t>3</a:t>
            </a:fld>
            <a:endParaRPr lang="en-US"/>
          </a:p>
        </p:txBody>
      </p:sp>
    </p:spTree>
    <p:extLst>
      <p:ext uri="{BB962C8B-B14F-4D97-AF65-F5344CB8AC3E}">
        <p14:creationId xmlns:p14="http://schemas.microsoft.com/office/powerpoint/2010/main" val="84026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48-0450-48AC-994D-95DD536ABD7D}"/>
              </a:ext>
            </a:extLst>
          </p:cNvPr>
          <p:cNvSpPr>
            <a:spLocks noGrp="1"/>
          </p:cNvSpPr>
          <p:nvPr>
            <p:ph type="title"/>
          </p:nvPr>
        </p:nvSpPr>
        <p:spPr/>
        <p:txBody>
          <a:bodyPr/>
          <a:lstStyle/>
          <a:p>
            <a:r>
              <a:rPr lang="en-US" dirty="0"/>
              <a:t>Other services</a:t>
            </a:r>
          </a:p>
        </p:txBody>
      </p:sp>
      <p:sp>
        <p:nvSpPr>
          <p:cNvPr id="6" name="Content Placeholder 5">
            <a:extLst>
              <a:ext uri="{FF2B5EF4-FFF2-40B4-BE49-F238E27FC236}">
                <a16:creationId xmlns:a16="http://schemas.microsoft.com/office/drawing/2014/main" id="{8F074D29-6A77-4A96-9EBB-8FC02FE6EE4E}"/>
              </a:ext>
            </a:extLst>
          </p:cNvPr>
          <p:cNvSpPr>
            <a:spLocks noGrp="1"/>
          </p:cNvSpPr>
          <p:nvPr>
            <p:ph sz="quarter" idx="10"/>
          </p:nvPr>
        </p:nvSpPr>
        <p:spPr/>
        <p:txBody>
          <a:bodyPr/>
          <a:lstStyle/>
          <a:p>
            <a:r>
              <a:rPr lang="en-US" dirty="0"/>
              <a:t>Streaming and batched analytics</a:t>
            </a:r>
          </a:p>
          <a:p>
            <a:r>
              <a:rPr lang="en-US" dirty="0"/>
              <a:t>Prevention of DDoS</a:t>
            </a:r>
          </a:p>
          <a:p>
            <a:r>
              <a:rPr lang="en-US" dirty="0"/>
              <a:t>Blocking bots, scrapers, crawlers </a:t>
            </a:r>
          </a:p>
        </p:txBody>
      </p:sp>
      <p:sp>
        <p:nvSpPr>
          <p:cNvPr id="5" name="Slide Number Placeholder 4">
            <a:extLst>
              <a:ext uri="{FF2B5EF4-FFF2-40B4-BE49-F238E27FC236}">
                <a16:creationId xmlns:a16="http://schemas.microsoft.com/office/drawing/2014/main" id="{8C2A7B35-DE12-4929-B4F5-90B8F1E4FE0F}"/>
              </a:ext>
            </a:extLst>
          </p:cNvPr>
          <p:cNvSpPr>
            <a:spLocks noGrp="1"/>
          </p:cNvSpPr>
          <p:nvPr>
            <p:ph type="sldNum" sz="quarter" idx="4"/>
          </p:nvPr>
        </p:nvSpPr>
        <p:spPr/>
        <p:txBody>
          <a:bodyPr/>
          <a:lstStyle/>
          <a:p>
            <a:fld id="{3A707DD9-E92B-45E8-BE0A-E6B2EDF345EB}" type="slidenum">
              <a:rPr lang="en-US" smtClean="0"/>
              <a:pPr/>
              <a:t>4</a:t>
            </a:fld>
            <a:endParaRPr lang="en-US"/>
          </a:p>
        </p:txBody>
      </p:sp>
    </p:spTree>
    <p:extLst>
      <p:ext uri="{BB962C8B-B14F-4D97-AF65-F5344CB8AC3E}">
        <p14:creationId xmlns:p14="http://schemas.microsoft.com/office/powerpoint/2010/main" val="15575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BFEC-E53B-4712-A0AA-D1833394E671}"/>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1E9FC160-6153-45D8-9465-8E06FDFB52D8}"/>
              </a:ext>
            </a:extLst>
          </p:cNvPr>
          <p:cNvSpPr>
            <a:spLocks noGrp="1"/>
          </p:cNvSpPr>
          <p:nvPr>
            <p:ph sz="quarter" idx="10"/>
          </p:nvPr>
        </p:nvSpPr>
        <p:spPr/>
        <p:txBody>
          <a:bodyPr/>
          <a:lstStyle/>
          <a:p>
            <a:r>
              <a:rPr lang="en-US" dirty="0"/>
              <a:t>For the migration, we believe a migration by decomposition would be less disruptive than migrating a small set of users only when the whole system is implemented. Main thing to keep in mind with this is that we should plan what functionality migrates when as the latency between on-premises and the cloud might be big</a:t>
            </a:r>
          </a:p>
          <a:p>
            <a:r>
              <a:rPr lang="en-US" dirty="0"/>
              <a:t>Latency and availability: as we are talking about a global company, to have similar latency regardless where users are located, the plan is to have the main architecture replicated in multiple regions. The previous is for our services, for databases we recommend to use single Aurora/DynamoDB global databases. Route53 will be routing users to the healthy region with the smallest latency</a:t>
            </a:r>
          </a:p>
          <a:p>
            <a:r>
              <a:rPr lang="en-US" dirty="0"/>
              <a:t>Scalability: the idea here is to set concrete auto-scaling policies to our different services, making sure the most critical ones will be scaled when needed.</a:t>
            </a:r>
          </a:p>
        </p:txBody>
      </p:sp>
      <p:sp>
        <p:nvSpPr>
          <p:cNvPr id="4" name="Slide Number Placeholder 3">
            <a:extLst>
              <a:ext uri="{FF2B5EF4-FFF2-40B4-BE49-F238E27FC236}">
                <a16:creationId xmlns:a16="http://schemas.microsoft.com/office/drawing/2014/main" id="{67BEB24C-2B7A-47DC-87E0-1636DBD2B60F}"/>
              </a:ext>
            </a:extLst>
          </p:cNvPr>
          <p:cNvSpPr>
            <a:spLocks noGrp="1"/>
          </p:cNvSpPr>
          <p:nvPr>
            <p:ph type="sldNum" sz="quarter" idx="4"/>
          </p:nvPr>
        </p:nvSpPr>
        <p:spPr/>
        <p:txBody>
          <a:bodyPr/>
          <a:lstStyle/>
          <a:p>
            <a:fld id="{3A707DD9-E92B-45E8-BE0A-E6B2EDF345EB}" type="slidenum">
              <a:rPr lang="en-US" smtClean="0"/>
              <a:pPr/>
              <a:t>5</a:t>
            </a:fld>
            <a:endParaRPr lang="en-US"/>
          </a:p>
        </p:txBody>
      </p:sp>
    </p:spTree>
    <p:extLst>
      <p:ext uri="{BB962C8B-B14F-4D97-AF65-F5344CB8AC3E}">
        <p14:creationId xmlns:p14="http://schemas.microsoft.com/office/powerpoint/2010/main" val="342971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48-0450-48AC-994D-95DD536ABD7D}"/>
              </a:ext>
            </a:extLst>
          </p:cNvPr>
          <p:cNvSpPr>
            <a:spLocks noGrp="1"/>
          </p:cNvSpPr>
          <p:nvPr>
            <p:ph type="title"/>
          </p:nvPr>
        </p:nvSpPr>
        <p:spPr/>
        <p:txBody>
          <a:bodyPr/>
          <a:lstStyle/>
          <a:p>
            <a:r>
              <a:rPr lang="en-US" dirty="0"/>
              <a:t>Cloud provider: why?</a:t>
            </a:r>
          </a:p>
        </p:txBody>
      </p:sp>
      <p:sp>
        <p:nvSpPr>
          <p:cNvPr id="6" name="Content Placeholder 5">
            <a:extLst>
              <a:ext uri="{FF2B5EF4-FFF2-40B4-BE49-F238E27FC236}">
                <a16:creationId xmlns:a16="http://schemas.microsoft.com/office/drawing/2014/main" id="{8F074D29-6A77-4A96-9EBB-8FC02FE6EE4E}"/>
              </a:ext>
            </a:extLst>
          </p:cNvPr>
          <p:cNvSpPr>
            <a:spLocks noGrp="1"/>
          </p:cNvSpPr>
          <p:nvPr>
            <p:ph sz="quarter" idx="10"/>
          </p:nvPr>
        </p:nvSpPr>
        <p:spPr/>
        <p:txBody>
          <a:bodyPr/>
          <a:lstStyle/>
          <a:p>
            <a:r>
              <a:rPr lang="en-US" dirty="0"/>
              <a:t>The chosen cloud provider is </a:t>
            </a:r>
            <a:r>
              <a:rPr lang="en-US" b="1" dirty="0"/>
              <a:t>AWS</a:t>
            </a:r>
            <a:r>
              <a:rPr lang="en-US" dirty="0"/>
              <a:t>. There has been different reasons, some examples.</a:t>
            </a:r>
          </a:p>
          <a:p>
            <a:pPr lvl="1"/>
            <a:r>
              <a:rPr lang="en-US" dirty="0"/>
              <a:t>Technical:</a:t>
            </a:r>
          </a:p>
          <a:p>
            <a:pPr lvl="2"/>
            <a:r>
              <a:rPr lang="en-US" dirty="0"/>
              <a:t>EBS volumes speed compared to standard storage on Azure</a:t>
            </a:r>
          </a:p>
          <a:p>
            <a:pPr lvl="2"/>
            <a:r>
              <a:rPr lang="en-US" dirty="0"/>
              <a:t>No long-term storage on Azure (opposed to Amazon Glacier on AWS)</a:t>
            </a:r>
          </a:p>
          <a:p>
            <a:pPr lvl="2"/>
            <a:r>
              <a:rPr lang="en-US" dirty="0"/>
              <a:t>Diverse set of options to provide the necessary compute on AWS, way more diverse than in Azure</a:t>
            </a:r>
          </a:p>
          <a:p>
            <a:pPr lvl="1"/>
            <a:r>
              <a:rPr lang="en-US" dirty="0"/>
              <a:t>Non-technical</a:t>
            </a:r>
          </a:p>
          <a:p>
            <a:pPr lvl="2"/>
            <a:r>
              <a:rPr lang="en-US" dirty="0"/>
              <a:t>More options to migrate data in the TB range on AWS compared to Azure (Snowball)</a:t>
            </a:r>
          </a:p>
          <a:p>
            <a:pPr lvl="2"/>
            <a:r>
              <a:rPr lang="en-US" dirty="0"/>
              <a:t>EPAM team has an extensive knowledge on AWS, what would reduce the risks to deliver the project in time</a:t>
            </a:r>
          </a:p>
        </p:txBody>
      </p:sp>
      <p:sp>
        <p:nvSpPr>
          <p:cNvPr id="5" name="Slide Number Placeholder 4">
            <a:extLst>
              <a:ext uri="{FF2B5EF4-FFF2-40B4-BE49-F238E27FC236}">
                <a16:creationId xmlns:a16="http://schemas.microsoft.com/office/drawing/2014/main" id="{8C2A7B35-DE12-4929-B4F5-90B8F1E4FE0F}"/>
              </a:ext>
            </a:extLst>
          </p:cNvPr>
          <p:cNvSpPr>
            <a:spLocks noGrp="1"/>
          </p:cNvSpPr>
          <p:nvPr>
            <p:ph type="sldNum" sz="quarter" idx="4"/>
          </p:nvPr>
        </p:nvSpPr>
        <p:spPr/>
        <p:txBody>
          <a:bodyPr/>
          <a:lstStyle/>
          <a:p>
            <a:fld id="{3A707DD9-E92B-45E8-BE0A-E6B2EDF345EB}" type="slidenum">
              <a:rPr lang="en-US" smtClean="0"/>
              <a:pPr/>
              <a:t>6</a:t>
            </a:fld>
            <a:endParaRPr lang="en-US"/>
          </a:p>
        </p:txBody>
      </p:sp>
    </p:spTree>
    <p:extLst>
      <p:ext uri="{BB962C8B-B14F-4D97-AF65-F5344CB8AC3E}">
        <p14:creationId xmlns:p14="http://schemas.microsoft.com/office/powerpoint/2010/main" val="154574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48-0450-48AC-994D-95DD536ABD7D}"/>
              </a:ext>
            </a:extLst>
          </p:cNvPr>
          <p:cNvSpPr>
            <a:spLocks noGrp="1"/>
          </p:cNvSpPr>
          <p:nvPr>
            <p:ph type="title"/>
          </p:nvPr>
        </p:nvSpPr>
        <p:spPr/>
        <p:txBody>
          <a:bodyPr/>
          <a:lstStyle/>
          <a:p>
            <a:r>
              <a:rPr lang="en-US" dirty="0"/>
              <a:t>Main architecture</a:t>
            </a:r>
          </a:p>
        </p:txBody>
      </p:sp>
      <p:pic>
        <p:nvPicPr>
          <p:cNvPr id="8" name="Content Placeholder 7" descr="Diagram&#10;&#10;Description automatically generated">
            <a:extLst>
              <a:ext uri="{FF2B5EF4-FFF2-40B4-BE49-F238E27FC236}">
                <a16:creationId xmlns:a16="http://schemas.microsoft.com/office/drawing/2014/main" id="{103002D5-8EB5-4FE8-A45D-7CB1DD38B7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73936" y="729229"/>
            <a:ext cx="3595794" cy="4097410"/>
          </a:xfrm>
        </p:spPr>
      </p:pic>
      <p:sp>
        <p:nvSpPr>
          <p:cNvPr id="5" name="Slide Number Placeholder 4">
            <a:extLst>
              <a:ext uri="{FF2B5EF4-FFF2-40B4-BE49-F238E27FC236}">
                <a16:creationId xmlns:a16="http://schemas.microsoft.com/office/drawing/2014/main" id="{8C2A7B35-DE12-4929-B4F5-90B8F1E4FE0F}"/>
              </a:ext>
            </a:extLst>
          </p:cNvPr>
          <p:cNvSpPr>
            <a:spLocks noGrp="1"/>
          </p:cNvSpPr>
          <p:nvPr>
            <p:ph type="sldNum" sz="quarter" idx="4"/>
          </p:nvPr>
        </p:nvSpPr>
        <p:spPr/>
        <p:txBody>
          <a:bodyPr/>
          <a:lstStyle/>
          <a:p>
            <a:fld id="{3A707DD9-E92B-45E8-BE0A-E6B2EDF345EB}" type="slidenum">
              <a:rPr lang="en-US" smtClean="0"/>
              <a:pPr/>
              <a:t>7</a:t>
            </a:fld>
            <a:endParaRPr lang="en-US"/>
          </a:p>
        </p:txBody>
      </p:sp>
    </p:spTree>
    <p:extLst>
      <p:ext uri="{BB962C8B-B14F-4D97-AF65-F5344CB8AC3E}">
        <p14:creationId xmlns:p14="http://schemas.microsoft.com/office/powerpoint/2010/main" val="85697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ABF1-E781-485F-B180-73D0BE6C2ED2}"/>
              </a:ext>
            </a:extLst>
          </p:cNvPr>
          <p:cNvSpPr>
            <a:spLocks noGrp="1"/>
          </p:cNvSpPr>
          <p:nvPr>
            <p:ph type="title"/>
          </p:nvPr>
        </p:nvSpPr>
        <p:spPr/>
        <p:txBody>
          <a:bodyPr/>
          <a:lstStyle/>
          <a:p>
            <a:r>
              <a:rPr lang="en-US" dirty="0"/>
              <a:t>Analytics (real-time, batch)</a:t>
            </a:r>
          </a:p>
        </p:txBody>
      </p:sp>
      <p:pic>
        <p:nvPicPr>
          <p:cNvPr id="6" name="Content Placeholder 5" descr="Diagram&#10;&#10;Description automatically generated">
            <a:extLst>
              <a:ext uri="{FF2B5EF4-FFF2-40B4-BE49-F238E27FC236}">
                <a16:creationId xmlns:a16="http://schemas.microsoft.com/office/drawing/2014/main" id="{01107357-2B51-48EE-A519-13ABD75F46E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667435" y="758199"/>
            <a:ext cx="5746006" cy="3995954"/>
          </a:xfrm>
        </p:spPr>
      </p:pic>
      <p:sp>
        <p:nvSpPr>
          <p:cNvPr id="4" name="Slide Number Placeholder 3">
            <a:extLst>
              <a:ext uri="{FF2B5EF4-FFF2-40B4-BE49-F238E27FC236}">
                <a16:creationId xmlns:a16="http://schemas.microsoft.com/office/drawing/2014/main" id="{35FA3951-3AD1-4782-9906-B4ACCF430EFD}"/>
              </a:ext>
            </a:extLst>
          </p:cNvPr>
          <p:cNvSpPr>
            <a:spLocks noGrp="1"/>
          </p:cNvSpPr>
          <p:nvPr>
            <p:ph type="sldNum" sz="quarter" idx="4"/>
          </p:nvPr>
        </p:nvSpPr>
        <p:spPr/>
        <p:txBody>
          <a:bodyPr/>
          <a:lstStyle/>
          <a:p>
            <a:fld id="{3A707DD9-E92B-45E8-BE0A-E6B2EDF345EB}" type="slidenum">
              <a:rPr lang="en-US" smtClean="0"/>
              <a:pPr/>
              <a:t>8</a:t>
            </a:fld>
            <a:endParaRPr lang="en-US"/>
          </a:p>
        </p:txBody>
      </p:sp>
    </p:spTree>
    <p:extLst>
      <p:ext uri="{BB962C8B-B14F-4D97-AF65-F5344CB8AC3E}">
        <p14:creationId xmlns:p14="http://schemas.microsoft.com/office/powerpoint/2010/main" val="94948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ABF1-E781-485F-B180-73D0BE6C2ED2}"/>
              </a:ext>
            </a:extLst>
          </p:cNvPr>
          <p:cNvSpPr>
            <a:spLocks noGrp="1"/>
          </p:cNvSpPr>
          <p:nvPr>
            <p:ph type="title"/>
          </p:nvPr>
        </p:nvSpPr>
        <p:spPr/>
        <p:txBody>
          <a:bodyPr/>
          <a:lstStyle/>
          <a:p>
            <a:r>
              <a:rPr lang="en-US" dirty="0"/>
              <a:t>Fraud detection system</a:t>
            </a:r>
          </a:p>
        </p:txBody>
      </p:sp>
      <p:sp>
        <p:nvSpPr>
          <p:cNvPr id="3" name="Content Placeholder 2">
            <a:extLst>
              <a:ext uri="{FF2B5EF4-FFF2-40B4-BE49-F238E27FC236}">
                <a16:creationId xmlns:a16="http://schemas.microsoft.com/office/drawing/2014/main" id="{F428E41D-F63B-4D41-BC47-43738DB37475}"/>
              </a:ext>
            </a:extLst>
          </p:cNvPr>
          <p:cNvSpPr>
            <a:spLocks noGrp="1"/>
          </p:cNvSpPr>
          <p:nvPr>
            <p:ph sz="quarter" idx="10"/>
          </p:nvPr>
        </p:nvSpPr>
        <p:spPr/>
        <p:txBody>
          <a:bodyPr/>
          <a:lstStyle/>
          <a:p>
            <a:r>
              <a:rPr lang="en-US" dirty="0"/>
              <a:t>The idea here, as previously stated is to encapsulate the logic in a microservice. But there are 2 possible implementations here (from simplest to hardest):</a:t>
            </a:r>
          </a:p>
          <a:p>
            <a:pPr lvl="1"/>
            <a:r>
              <a:rPr lang="en-US" dirty="0"/>
              <a:t>Rely on a third-party service like sportsradar.com to determine whether there is fraud intent in a concrete user transaction</a:t>
            </a:r>
          </a:p>
          <a:p>
            <a:pPr lvl="1"/>
            <a:r>
              <a:rPr lang="en-US" dirty="0"/>
              <a:t>Implement an in-house solution like the following:</a:t>
            </a:r>
          </a:p>
        </p:txBody>
      </p:sp>
      <p:sp>
        <p:nvSpPr>
          <p:cNvPr id="4" name="Slide Number Placeholder 3">
            <a:extLst>
              <a:ext uri="{FF2B5EF4-FFF2-40B4-BE49-F238E27FC236}">
                <a16:creationId xmlns:a16="http://schemas.microsoft.com/office/drawing/2014/main" id="{35FA3951-3AD1-4782-9906-B4ACCF430EFD}"/>
              </a:ext>
            </a:extLst>
          </p:cNvPr>
          <p:cNvSpPr>
            <a:spLocks noGrp="1"/>
          </p:cNvSpPr>
          <p:nvPr>
            <p:ph type="sldNum" sz="quarter" idx="4"/>
          </p:nvPr>
        </p:nvSpPr>
        <p:spPr/>
        <p:txBody>
          <a:bodyPr/>
          <a:lstStyle/>
          <a:p>
            <a:fld id="{3A707DD9-E92B-45E8-BE0A-E6B2EDF345EB}" type="slidenum">
              <a:rPr lang="en-US" smtClean="0"/>
              <a:pPr/>
              <a:t>9</a:t>
            </a:fld>
            <a:endParaRPr lang="en-US"/>
          </a:p>
        </p:txBody>
      </p:sp>
      <p:pic>
        <p:nvPicPr>
          <p:cNvPr id="6" name="Picture 5" descr="Diagram&#10;&#10;Description automatically generated">
            <a:extLst>
              <a:ext uri="{FF2B5EF4-FFF2-40B4-BE49-F238E27FC236}">
                <a16:creationId xmlns:a16="http://schemas.microsoft.com/office/drawing/2014/main" id="{C5A887E4-C70E-44F2-8452-48F33C2841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748" y="1953264"/>
            <a:ext cx="5340402" cy="2667694"/>
          </a:xfrm>
          <a:prstGeom prst="rect">
            <a:avLst/>
          </a:prstGeom>
        </p:spPr>
      </p:pic>
      <p:sp>
        <p:nvSpPr>
          <p:cNvPr id="8" name="TextBox 7">
            <a:extLst>
              <a:ext uri="{FF2B5EF4-FFF2-40B4-BE49-F238E27FC236}">
                <a16:creationId xmlns:a16="http://schemas.microsoft.com/office/drawing/2014/main" id="{224988D1-5EC7-44E9-996F-8A775C3E1D57}"/>
              </a:ext>
            </a:extLst>
          </p:cNvPr>
          <p:cNvSpPr txBox="1"/>
          <p:nvPr/>
        </p:nvSpPr>
        <p:spPr>
          <a:xfrm>
            <a:off x="4860150" y="4611195"/>
            <a:ext cx="4572000" cy="215444"/>
          </a:xfrm>
          <a:prstGeom prst="rect">
            <a:avLst/>
          </a:prstGeom>
          <a:noFill/>
        </p:spPr>
        <p:txBody>
          <a:bodyPr wrap="square">
            <a:spAutoFit/>
          </a:bodyPr>
          <a:lstStyle/>
          <a:p>
            <a:r>
              <a:rPr lang="en-US" sz="800" dirty="0"/>
              <a:t>https://aws.amazon.com/solutions/implementations/fraud-detection-using-machine-learning/</a:t>
            </a:r>
          </a:p>
        </p:txBody>
      </p:sp>
    </p:spTree>
    <p:extLst>
      <p:ext uri="{BB962C8B-B14F-4D97-AF65-F5344CB8AC3E}">
        <p14:creationId xmlns:p14="http://schemas.microsoft.com/office/powerpoint/2010/main" val="1550695602"/>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31443595CC5A42A329AB4272F178C4" ma:contentTypeVersion="13" ma:contentTypeDescription="Create a new document." ma:contentTypeScope="" ma:versionID="7ed4f51cd8bee820dccf3c10a215e470">
  <xsd:schema xmlns:xsd="http://www.w3.org/2001/XMLSchema" xmlns:xs="http://www.w3.org/2001/XMLSchema" xmlns:p="http://schemas.microsoft.com/office/2006/metadata/properties" xmlns:ns3="ffe9876d-28a8-458a-b29f-f61836ce1aa5" xmlns:ns4="6d517699-0fae-461f-ae0e-6746407bddcd" targetNamespace="http://schemas.microsoft.com/office/2006/metadata/properties" ma:root="true" ma:fieldsID="81e3c3d755ebf3cf25c18f2773413b07" ns3:_="" ns4:_="">
    <xsd:import namespace="ffe9876d-28a8-458a-b29f-f61836ce1aa5"/>
    <xsd:import namespace="6d517699-0fae-461f-ae0e-6746407bddc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9876d-28a8-458a-b29f-f61836ce1a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517699-0fae-461f-ae0e-6746407bddc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D9E5F9-8E36-48C6-B07A-28527B078F48}">
  <ds:schemaRef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6d517699-0fae-461f-ae0e-6746407bddcd"/>
    <ds:schemaRef ds:uri="http://schemas.microsoft.com/office/2006/metadata/properties"/>
    <ds:schemaRef ds:uri="http://purl.org/dc/terms/"/>
    <ds:schemaRef ds:uri="http://schemas.openxmlformats.org/package/2006/metadata/core-properties"/>
    <ds:schemaRef ds:uri="ffe9876d-28a8-458a-b29f-f61836ce1aa5"/>
  </ds:schemaRefs>
</ds:datastoreItem>
</file>

<file path=customXml/itemProps2.xml><?xml version="1.0" encoding="utf-8"?>
<ds:datastoreItem xmlns:ds="http://schemas.openxmlformats.org/officeDocument/2006/customXml" ds:itemID="{E27F6946-4F3B-4738-A6ED-CB7353387B26}">
  <ds:schemaRefs>
    <ds:schemaRef ds:uri="http://schemas.microsoft.com/sharepoint/v3/contenttype/forms"/>
  </ds:schemaRefs>
</ds:datastoreItem>
</file>

<file path=customXml/itemProps3.xml><?xml version="1.0" encoding="utf-8"?>
<ds:datastoreItem xmlns:ds="http://schemas.openxmlformats.org/officeDocument/2006/customXml" ds:itemID="{C767A1C3-3A78-4FFA-B260-8C9B1D72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e9876d-28a8-458a-b29f-f61836ce1aa5"/>
    <ds:schemaRef ds:uri="6d517699-0fae-461f-ae0e-6746407bdd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Covers</Template>
  <TotalTime>8033</TotalTime>
  <Words>862</Words>
  <Application>Microsoft Office PowerPoint</Application>
  <PresentationFormat>On-screen Show (16:9)</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Calibri Light</vt:lpstr>
      <vt:lpstr>Covers</vt:lpstr>
      <vt:lpstr>General</vt:lpstr>
      <vt:lpstr>Breakers</vt:lpstr>
      <vt:lpstr>Bet4U: New sports betting platform</vt:lpstr>
      <vt:lpstr>High level design: microservices architecture</vt:lpstr>
      <vt:lpstr>Microservices</vt:lpstr>
      <vt:lpstr>Other services</vt:lpstr>
      <vt:lpstr>Considerations</vt:lpstr>
      <vt:lpstr>Cloud provider: why?</vt:lpstr>
      <vt:lpstr>Main architecture</vt:lpstr>
      <vt:lpstr>Analytics (real-time, batch)</vt:lpstr>
      <vt:lpstr>Fraud detection system</vt:lpstr>
      <vt:lpstr>Architecture to automate bringing in bought competitors</vt:lpstr>
      <vt:lpstr>Data migration strategy</vt:lpstr>
      <vt:lpstr>Observability: logs</vt:lpstr>
      <vt:lpstr>Observability: metrics &amp; dashboards</vt:lpstr>
      <vt:lpstr>Envs. &amp; CI/CD pipeline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Oscar Torreno Tirado</cp:lastModifiedBy>
  <cp:revision>40</cp:revision>
  <dcterms:created xsi:type="dcterms:W3CDTF">2018-01-26T19:23:30Z</dcterms:created>
  <dcterms:modified xsi:type="dcterms:W3CDTF">2022-05-09T09:10:59Z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0x0101003931443595CC5A42A329AB4272F178C4</vt:lpwstr>
  </property>
</Properties>
</file>