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3" r:id="rId9"/>
    <p:sldId id="264" r:id="rId10"/>
    <p:sldId id="265" r:id="rId11"/>
    <p:sldId id="266" r:id="rId12"/>
    <p:sldId id="267" r:id="rId13"/>
    <p:sldId id="272" r:id="rId14"/>
    <p:sldId id="262" r:id="rId15"/>
    <p:sldId id="269" r:id="rId16"/>
    <p:sldId id="273" r:id="rId17"/>
    <p:sldId id="271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34DD5-65D8-4D0D-1ABF-52A475D24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77022-30EC-D371-DFB4-E7FA4CC56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1BEAF-1702-372F-C015-B93376586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A1908-7A51-4379-8EED-FBE8CD6057FA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C73AC-4144-1069-F67F-419B95593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178FA-63ED-1B5E-55BB-119256D6D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299A-EF26-4559-9A58-BA62BAFD6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1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E6E8F-9702-52FD-666A-6B7547D6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606CFE-BCF8-7A6F-D1FB-C807F6491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AD758-8D4C-B2E6-1439-A5F0B3F6A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A1908-7A51-4379-8EED-FBE8CD6057FA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C4EC8-1D75-E662-BFB0-91085D83B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7456E-08FC-247F-B92D-A5B2841AD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299A-EF26-4559-9A58-BA62BAFD6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53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F35411-7F3A-C6D9-51A8-4C3F89F382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40539D-0E0C-7863-98D9-1B5BD1A7E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A0A45-4505-59BA-B701-AA5BABA0B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A1908-7A51-4379-8EED-FBE8CD6057FA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241DA-31AC-976B-6087-511A01581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5AB04-581F-876C-7CCA-F11ADD9FA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299A-EF26-4559-9A58-BA62BAFD6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7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2549B-1E18-27AC-01A0-B1FDA1A7D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4461D-A7BA-DB2C-CA10-D6C12E18E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B8267-C5C4-6CBD-6964-272B66A1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A1908-7A51-4379-8EED-FBE8CD6057FA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B0B71-5472-4DC5-2233-6BF0A626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7BD1D-F192-4F15-8137-5F310953E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299A-EF26-4559-9A58-BA62BAFD6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9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84FFD-E7D5-5DC7-74AD-674960748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6513E-F500-A9E2-D053-06B7107A6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09755-1136-CE98-F9BA-5ADB530DF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A1908-7A51-4379-8EED-FBE8CD6057FA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74A0F-4D2F-1967-1557-C07D75024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B2BE6-E8AE-E69B-A74E-C19BD540B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299A-EF26-4559-9A58-BA62BAFD6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400B3-2F18-09A6-3B6F-544082C98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6AABD-B6B8-A485-E359-E9971283D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CF522-E119-80A0-80C7-A154B4903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47233-AB7A-5E3D-D1C0-E2742C08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A1908-7A51-4379-8EED-FBE8CD6057FA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EA37B-A425-9637-7B8B-C068F0920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997CF-3FA9-6B37-4290-74AE4F86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299A-EF26-4559-9A58-BA62BAFD6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9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602BF-F434-009C-5FC2-FAAFA82DF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FCC89-1D2F-8E4D-C610-E3F0B2127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597B6-6C63-C28D-E9D2-BD578F93E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EDFA5-0D1E-38FE-E46D-9CF0DDBCCB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68807-AF93-915D-E75E-E92D83ADFB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C3F0BB-C8A1-1071-C6C0-C60929065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A1908-7A51-4379-8EED-FBE8CD6057FA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81F6BA-E0E5-8818-F286-15CF05565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5F2C10-D8A2-C5DD-6B10-474D93A19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299A-EF26-4559-9A58-BA62BAFD6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57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CE6D-653A-0B80-9460-25E854AD9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D12D81-020D-1CF4-75F9-17ED800C5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A1908-7A51-4379-8EED-FBE8CD6057FA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94B6DC-265E-6E04-2340-0C919EF4A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9F279-47FF-539D-5F9C-225C77BF9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299A-EF26-4559-9A58-BA62BAFD6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27D231-1E66-C5AB-A0B8-A54C6528F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A1908-7A51-4379-8EED-FBE8CD6057FA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A115BB-6389-C730-BD10-139B23706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5694FB-0538-933D-377C-4B944DD1B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299A-EF26-4559-9A58-BA62BAFD6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69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90B3E-616B-AD7E-0CB6-A6398A3B1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370C9-711A-8DD4-596B-6ED98A3D1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89A4D-A971-1118-28A5-44146D9B6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04964-0106-29A5-B7D4-2BA5327C6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A1908-7A51-4379-8EED-FBE8CD6057FA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A0F75-C213-5F35-8693-5F88F3461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BFDB0-F9F5-8686-636A-D55FF81A7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299A-EF26-4559-9A58-BA62BAFD6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6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02AF-40A5-E110-428B-599D734EC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252FBB-16B8-132F-A927-B968B66CBE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E5CD20-0ADA-44EA-E4A7-D4231AB37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58B52-2BD7-2628-4CCA-90709E76C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A1908-7A51-4379-8EED-FBE8CD6057FA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EB3C9-098A-98BA-B96F-F7C24DC4F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719ACB-99F5-7B8C-CCEF-6E5B625EB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299A-EF26-4559-9A58-BA62BAFD6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0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318358-B088-AC30-2B8C-F5829A4A1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BB256-4384-9029-6A71-52B61B2F1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709D9-CFE8-A2DB-36FD-58D3730437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A1908-7A51-4379-8EED-FBE8CD6057FA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B2455-5751-BB1E-4798-B41D198D9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2BEF4-3232-73BD-CEC9-597244C1E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6299A-EF26-4559-9A58-BA62BAFD6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14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9F98B-1300-366D-BE61-7806A08C6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655832"/>
            <a:ext cx="9639300" cy="2387600"/>
          </a:xfrm>
        </p:spPr>
        <p:txBody>
          <a:bodyPr>
            <a:normAutofit fontScale="90000"/>
          </a:bodyPr>
          <a:lstStyle/>
          <a:p>
            <a:r>
              <a:rPr lang="he-IL" sz="6000" b="1" i="1" spc="100" baseline="0" dirty="0"/>
              <a:t> </a:t>
            </a:r>
            <a:r>
              <a:rPr lang="en-US" sz="6000" b="1" spc="100" baseline="0" dirty="0"/>
              <a:t>044157</a:t>
            </a:r>
            <a:br>
              <a:rPr lang="en-US" sz="6000" b="1" i="1" spc="100" baseline="0" dirty="0"/>
            </a:br>
            <a:r>
              <a:rPr lang="en-US" sz="6000" b="1" i="1" spc="100" baseline="0" dirty="0" err="1"/>
              <a:t>פרויקט</a:t>
            </a:r>
            <a:r>
              <a:rPr lang="en-US" sz="6000" b="1" i="1" spc="100" baseline="0" dirty="0"/>
              <a:t> </a:t>
            </a:r>
            <a:r>
              <a:rPr lang="en-US" sz="6000" b="1" i="1" spc="100" baseline="0" dirty="0" err="1"/>
              <a:t>במעבדה</a:t>
            </a:r>
            <a:r>
              <a:rPr lang="he-IL" sz="6000" b="1" i="1" spc="100" baseline="0" dirty="0"/>
              <a:t> 1א'</a:t>
            </a:r>
            <a:br>
              <a:rPr lang="en-US" sz="6000" b="1" i="1" spc="100" baseline="0" dirty="0"/>
            </a:br>
            <a:r>
              <a:rPr lang="en-US" sz="6000" b="1" i="1" spc="100" baseline="0" dirty="0" err="1"/>
              <a:t>משחק</a:t>
            </a:r>
            <a:r>
              <a:rPr lang="en-US" sz="6000" b="1" i="1" spc="100" baseline="0" dirty="0"/>
              <a:t> </a:t>
            </a:r>
            <a:r>
              <a:rPr lang="en-US" sz="6000" b="1" i="1" spc="100" baseline="0" dirty="0" err="1"/>
              <a:t>כדור</a:t>
            </a:r>
            <a:r>
              <a:rPr lang="en-US" sz="6000" b="1" i="1" spc="100" baseline="0" dirty="0"/>
              <a:t> </a:t>
            </a:r>
            <a:r>
              <a:rPr lang="en-US" sz="6000" b="1" i="1" spc="100" baseline="0" dirty="0" err="1"/>
              <a:t>שולחן</a:t>
            </a:r>
            <a:r>
              <a:rPr lang="en-US" sz="6000" b="1" i="1" spc="100" baseline="0" dirty="0"/>
              <a:t> 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CC655-C194-5784-1894-991427442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828800"/>
          </a:xfrm>
        </p:spPr>
        <p:txBody>
          <a:bodyPr>
            <a:normAutofit/>
          </a:bodyPr>
          <a:lstStyle/>
          <a:p>
            <a:pPr algn="ctr" rtl="1"/>
            <a:r>
              <a:rPr lang="en-US" b="1" dirty="0" err="1"/>
              <a:t>מגישים</a:t>
            </a:r>
            <a:endParaRPr lang="en-US" b="1" dirty="0"/>
          </a:p>
          <a:p>
            <a:pPr marL="182880" indent="-228600" algn="ctr" rtl="1">
              <a:buFont typeface="Arial" panose="020B0604020202020204" pitchFamily="34" charset="0"/>
              <a:buChar char="•"/>
            </a:pPr>
            <a:r>
              <a:rPr lang="en-US" b="1" dirty="0" err="1"/>
              <a:t>מוחמד</a:t>
            </a:r>
            <a:r>
              <a:rPr lang="en-US" b="1" dirty="0"/>
              <a:t> </a:t>
            </a:r>
            <a:r>
              <a:rPr lang="en-US" b="1" dirty="0" err="1"/>
              <a:t>עוטור</a:t>
            </a:r>
            <a:r>
              <a:rPr lang="en-US" b="1" dirty="0"/>
              <a:t> </a:t>
            </a:r>
          </a:p>
          <a:p>
            <a:pPr marL="182880" indent="-228600" algn="ctr" rtl="1">
              <a:buFont typeface="Arial" panose="020B0604020202020204" pitchFamily="34" charset="0"/>
              <a:buChar char="•"/>
            </a:pPr>
            <a:r>
              <a:rPr lang="en-US" b="1" dirty="0" err="1"/>
              <a:t>סמאח</a:t>
            </a:r>
            <a:r>
              <a:rPr lang="en-US" b="1" dirty="0"/>
              <a:t> </a:t>
            </a:r>
            <a:r>
              <a:rPr lang="en-US" b="1" dirty="0" err="1"/>
              <a:t>עבאס</a:t>
            </a:r>
            <a:r>
              <a:rPr lang="en-US" b="1" dirty="0"/>
              <a:t> </a:t>
            </a:r>
          </a:p>
          <a:p>
            <a:pPr marL="182880" indent="-228600" algn="ctr" rtl="1">
              <a:buFont typeface="Arial" panose="020B0604020202020204" pitchFamily="34" charset="0"/>
              <a:buChar char="•"/>
            </a:pPr>
            <a:r>
              <a:rPr lang="en-US" b="1" dirty="0" err="1"/>
              <a:t>מדריכה</a:t>
            </a:r>
            <a:r>
              <a:rPr lang="he-IL" b="1" dirty="0"/>
              <a:t>:</a:t>
            </a:r>
            <a:r>
              <a:rPr lang="en-US" b="1" dirty="0" err="1"/>
              <a:t>ליאת</a:t>
            </a:r>
            <a:r>
              <a:rPr lang="en-US" b="1" dirty="0"/>
              <a:t> </a:t>
            </a:r>
            <a:r>
              <a:rPr lang="he-IL" b="1" dirty="0"/>
              <a:t>שוורץ</a:t>
            </a:r>
            <a:r>
              <a:rPr lang="en-US" b="1" dirty="0"/>
              <a:t> </a:t>
            </a:r>
          </a:p>
          <a:p>
            <a:pPr rt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A5375D-B12E-9B15-7242-43E48C915CD3}"/>
              </a:ext>
            </a:extLst>
          </p:cNvPr>
          <p:cNvSpPr txBox="1"/>
          <p:nvPr/>
        </p:nvSpPr>
        <p:spPr>
          <a:xfrm>
            <a:off x="3543640" y="6017502"/>
            <a:ext cx="5104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he-IL" dirty="0"/>
              <a:t>*תמונת הרקע במצגת לקוחה מהפרויקט שאנחנו עשינו*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624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8562C-81BC-C6DC-5B3F-E16F1F99A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/>
              <a:t>הירארכיה עליונה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36F5FC-8B41-5B2F-35FB-5831F3DFE5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9617" y="1812373"/>
            <a:ext cx="9712766" cy="4045501"/>
          </a:xfrm>
        </p:spPr>
      </p:pic>
    </p:spTree>
    <p:extLst>
      <p:ext uri="{BB962C8B-B14F-4D97-AF65-F5344CB8AC3E}">
        <p14:creationId xmlns:p14="http://schemas.microsoft.com/office/powerpoint/2010/main" val="387823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A68E4-FDF6-D106-10A0-2312B9E4F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/>
              <a:t>דיאגרמת מצבים</a:t>
            </a:r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31EC89-0DE5-2FD3-9FA9-CAA8E05C6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ישנם 4 מצבים</a:t>
            </a:r>
            <a:r>
              <a:rPr lang="en-US" dirty="0"/>
              <a:t>:</a:t>
            </a:r>
            <a:r>
              <a:rPr lang="he-IL" dirty="0"/>
              <a:t> </a:t>
            </a:r>
            <a:r>
              <a:rPr lang="en-US" dirty="0" err="1"/>
              <a:t>idle_state</a:t>
            </a:r>
            <a:r>
              <a:rPr lang="en-US" dirty="0"/>
              <a:t>, </a:t>
            </a:r>
            <a:r>
              <a:rPr lang="en-US" dirty="0" err="1"/>
              <a:t>start_state</a:t>
            </a:r>
            <a:r>
              <a:rPr lang="en-US" dirty="0"/>
              <a:t>, </a:t>
            </a:r>
            <a:r>
              <a:rPr lang="en-US" dirty="0" err="1"/>
              <a:t>goal_state</a:t>
            </a:r>
            <a:r>
              <a:rPr lang="en-US" dirty="0"/>
              <a:t>, </a:t>
            </a:r>
            <a:r>
              <a:rPr lang="en-US" dirty="0" err="1"/>
              <a:t>end_state</a:t>
            </a:r>
            <a:endParaRPr lang="en-US" dirty="0"/>
          </a:p>
        </p:txBody>
      </p:sp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F2EDEA01-D93B-661F-F844-986CA5937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323" y="2349910"/>
            <a:ext cx="9085006" cy="425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196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F4578-3748-8F17-146E-8CD7B3C01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/>
              <a:t>תיאור מכונת המצבים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1C51E-6AFD-72FF-0BC5-6F977D6DC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 err="1"/>
              <a:t>Idle_state</a:t>
            </a:r>
            <a:r>
              <a:rPr lang="he-IL" dirty="0"/>
              <a:t>: </a:t>
            </a:r>
            <a:r>
              <a:rPr lang="he-IL" sz="2400" i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מצב זה הינו מצב פתיחת המשחק, שבו השחקן יוכל לקרוא את ההנחיות  לתפעל את המשחק ויש לנו שופט שעומד עם הכדור באמצע המגרש, מונה מציג 90 (שניות).</a:t>
            </a:r>
            <a:r>
              <a:rPr lang="he-IL" sz="1800" i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e-IL" sz="2400" i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עוברים למצב </a:t>
            </a:r>
            <a:r>
              <a:rPr lang="en-US" sz="24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Start</a:t>
            </a:r>
            <a:r>
              <a:rPr lang="he-IL" sz="2400" i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בקבלת מקש </a:t>
            </a:r>
            <a:r>
              <a:rPr lang="en-US" sz="24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ENTER</a:t>
            </a:r>
            <a:r>
              <a:rPr lang="he-IL" sz="24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he-IL" sz="2400" i="1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r" rtl="1"/>
            <a:r>
              <a:rPr lang="en-US" sz="2400" i="1" dirty="0" err="1">
                <a:cs typeface="Arial" panose="020B0604020202020204" pitchFamily="34" charset="0"/>
              </a:rPr>
              <a:t>Start_state</a:t>
            </a:r>
            <a:r>
              <a:rPr lang="he-IL" sz="2400" i="1" dirty="0">
                <a:cs typeface="Arial" panose="020B0604020202020204" pitchFamily="34" charset="0"/>
              </a:rPr>
              <a:t>: </a:t>
            </a:r>
            <a:r>
              <a:rPr lang="he-IL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שופט בועט בכדור, מונה מופעל. עוברים למצב 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goal</a:t>
            </a:r>
            <a:r>
              <a:rPr lang="he-IL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כאשר נכנס שער.</a:t>
            </a:r>
          </a:p>
          <a:p>
            <a:pPr algn="r" rtl="1"/>
            <a:r>
              <a:rPr lang="en-US" sz="2400" dirty="0" err="1">
                <a:cs typeface="Arial" panose="020B0604020202020204" pitchFamily="34" charset="0"/>
              </a:rPr>
              <a:t>Goal_state</a:t>
            </a:r>
            <a:r>
              <a:rPr lang="he-IL" sz="2400" dirty="0">
                <a:cs typeface="Arial" panose="020B0604020202020204" pitchFamily="34" charset="0"/>
              </a:rPr>
              <a:t>: </a:t>
            </a:r>
            <a:r>
              <a:rPr lang="he-IL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מונה מושהה, הכדור אצל השופט, מחכים ללחיצת </a:t>
            </a:r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ENTER</a:t>
            </a:r>
            <a:r>
              <a:rPr lang="he-IL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he-IL" sz="2400" i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עוברים למצב </a:t>
            </a:r>
            <a:r>
              <a:rPr lang="en-US" sz="24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Start</a:t>
            </a:r>
            <a:r>
              <a:rPr lang="he-IL" sz="2400" i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בקבלת מקש </a:t>
            </a:r>
            <a:r>
              <a:rPr lang="en-US" sz="24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ENTER</a:t>
            </a:r>
            <a:r>
              <a:rPr lang="he-IL" sz="24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</a:p>
          <a:p>
            <a:pPr algn="r" rtl="1"/>
            <a:r>
              <a:rPr lang="en-US" sz="2400" i="1" dirty="0" err="1">
                <a:latin typeface="Arial" panose="020B0604020202020204" pitchFamily="34" charset="0"/>
              </a:rPr>
              <a:t>End_state</a:t>
            </a:r>
            <a:r>
              <a:rPr lang="he-IL" sz="2400" i="1" dirty="0">
                <a:latin typeface="Arial" panose="020B0604020202020204" pitchFamily="34" charset="0"/>
              </a:rPr>
              <a:t>: </a:t>
            </a:r>
            <a:r>
              <a:rPr lang="he-IL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המשחק מסתיים, הכרזה על המנצח. </a:t>
            </a:r>
            <a:r>
              <a:rPr lang="he-IL" sz="2400" i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עוברים למצב </a:t>
            </a:r>
            <a:r>
              <a:rPr lang="en-US" sz="24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Start</a:t>
            </a:r>
            <a:r>
              <a:rPr lang="he-IL" sz="2400" i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בקבלת מקש </a:t>
            </a:r>
            <a:r>
              <a:rPr lang="en-US" sz="24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ENTER</a:t>
            </a:r>
            <a:r>
              <a:rPr lang="he-IL" sz="24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5336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0650-A636-7E4E-2873-FDD85337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/>
              <a:t>סימולציה של מכונת המצבים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047071-2E4D-F363-98DB-AC0FA84E70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826" y="1690688"/>
            <a:ext cx="11492347" cy="432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356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A2BA9-14A4-B7C4-A8E4-2F3BEC45E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/>
              <a:t>סימולציה של מכונת המצבים</a:t>
            </a:r>
            <a:endParaRPr lang="en-US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C87D9B-71F7-A453-11E1-81EC9B308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בצבע ירוק מופיע כל שינוי של מצב על ידי לחיצת</a:t>
            </a:r>
            <a:r>
              <a:rPr lang="en-US" dirty="0"/>
              <a:t> ENTER </a:t>
            </a:r>
            <a:r>
              <a:rPr lang="he-IL" dirty="0"/>
              <a:t>ובצבע סגול אפשר לראות שעוברים למצב סיום בגלל עליית</a:t>
            </a:r>
            <a:r>
              <a:rPr lang="en-US" dirty="0"/>
              <a:t> </a:t>
            </a:r>
            <a:r>
              <a:rPr lang="en-US" dirty="0" err="1"/>
              <a:t>tc</a:t>
            </a:r>
            <a:r>
              <a:rPr lang="en-US" dirty="0"/>
              <a:t> </a:t>
            </a:r>
            <a:r>
              <a:rPr lang="he-IL" dirty="0"/>
              <a:t>שזה מעיד על סיום הזמן ולאחר כך יש לנו צבע צהוב שמראה איך עוברים למצב </a:t>
            </a:r>
            <a:r>
              <a:rPr lang="en-US" dirty="0"/>
              <a:t> goal</a:t>
            </a:r>
            <a:r>
              <a:rPr lang="he-IL" dirty="0"/>
              <a:t>בגלל הכנסת שער ואפשר לזהות גם עדכון תוצאות</a:t>
            </a:r>
          </a:p>
          <a:p>
            <a:pPr algn="r" rtl="1"/>
            <a:r>
              <a:rPr lang="he-IL" dirty="0"/>
              <a:t>בצבע אדום אפשר לזהות מעבר ל</a:t>
            </a:r>
            <a:r>
              <a:rPr lang="en-US" dirty="0"/>
              <a:t> end </a:t>
            </a:r>
            <a:r>
              <a:rPr lang="he-IL" dirty="0"/>
              <a:t>בגלל שהגענו למספר שערים מקסימלי שזה 5</a:t>
            </a:r>
          </a:p>
          <a:p>
            <a:pPr algn="r" rtl="1"/>
            <a:r>
              <a:rPr lang="he-IL" dirty="0"/>
              <a:t>בצבע כחול אפשר לראות עדכון תוצאות ל אפס בגלל לחיצת</a:t>
            </a:r>
            <a:r>
              <a:rPr lang="en-US" dirty="0"/>
              <a:t> ENTER </a:t>
            </a:r>
            <a:r>
              <a:rPr lang="he-IL" dirty="0"/>
              <a:t>כדי להתחיל משחק חדש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071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CCB00-A617-C2AE-D18B-C614FC6B8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/>
              <a:t>תיאור</a:t>
            </a:r>
            <a:r>
              <a:rPr lang="ar-EG" b="1" dirty="0"/>
              <a:t> </a:t>
            </a:r>
            <a:r>
              <a:rPr lang="he-IL" b="1" dirty="0"/>
              <a:t>המהלכים של הכדור 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13BE4-92E5-EA5A-AE8C-92C471B44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400" i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פגיעה בשחקן: שינוי כיוון והוספת מהירות לכדור לפי ההתנגשות ואורך לחיצת מקש הבעיטה . שינוי כיוון מהירות </a:t>
            </a:r>
            <a:r>
              <a:rPr lang="en-US" sz="24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Y</a:t>
            </a:r>
            <a:r>
              <a:rPr lang="he-IL" sz="24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ו </a:t>
            </a:r>
            <a:r>
              <a:rPr lang="en-US" sz="24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X</a:t>
            </a:r>
            <a:r>
              <a:rPr lang="he-IL" sz="24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לפי אורך הבעיטה בשניות כך שככל משך הבעיטה ארוך יותר מוסיפים יותר מהירויות עם הגבלת תוספת </a:t>
            </a:r>
          </a:p>
          <a:p>
            <a:pPr algn="r" rtl="1"/>
            <a:r>
              <a:rPr lang="he-IL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פגיעה במסגרת</a:t>
            </a:r>
            <a:r>
              <a:rPr lang="he-IL" sz="2400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2400" i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HitEdgeCode</a:t>
            </a:r>
            <a:r>
              <a:rPr lang="he-IL" sz="2400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בדיקה </a:t>
            </a:r>
            <a:r>
              <a:rPr lang="he-IL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בשביל לדעת מאיזה צד פגענו במסגרת, ושינוי מהירות בהתאם. החלטה לאיזה צד הכדור יוחזר</a:t>
            </a:r>
          </a:p>
          <a:p>
            <a:pPr algn="r" rtl="1"/>
            <a:r>
              <a:rPr lang="he-IL" sz="2400" dirty="0">
                <a:cs typeface="Arial" panose="020B0604020202020204" pitchFamily="34" charset="0"/>
              </a:rPr>
              <a:t>פגיעה בשער: </a:t>
            </a:r>
            <a:r>
              <a:rPr lang="he-IL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מאפסים מהירות הכדור ושמים אותה עם השופט באמצע. בלחיצת 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enter</a:t>
            </a:r>
            <a:r>
              <a:rPr lang="he-IL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שוב נותנים מהירות התחלתית לכדור להמשך המשחק </a:t>
            </a:r>
          </a:p>
          <a:p>
            <a:pPr algn="r" rtl="1"/>
            <a:r>
              <a:rPr lang="he-IL" sz="2400" dirty="0">
                <a:cs typeface="Arial" panose="020B0604020202020204" pitchFamily="34" charset="0"/>
              </a:rPr>
              <a:t>חיכוך: </a:t>
            </a:r>
            <a:r>
              <a:rPr lang="he-IL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מהירות יורדת בהשפעת חיכוך עם השולחן עדכון בכל 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start of frame </a:t>
            </a:r>
            <a:r>
              <a:rPr lang="he-IL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את המהירות 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Y</a:t>
            </a:r>
            <a:r>
              <a:rPr lang="he-IL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והמהירות 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X</a:t>
            </a:r>
            <a:r>
              <a:rPr lang="he-IL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לפי הורדת חיכוך מתאים מהמהירויות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6191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1209A-6F5F-6A69-9549-7BD2818AC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/>
              <a:t>סימולציה של הכדור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5AE8B-38FD-E357-E564-92DEF4ED4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הדגשנו בצהוב את מה שבדקנו, והוא תוצאת המשחק. אם אחד מהשחקנים מגיע ל 5 הכדור חוזר לאמצע המגרש שזה בנקודה (312,260) .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6F5953-16BF-6D5F-0847-8D0D448D8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057" y="2829262"/>
            <a:ext cx="10131885" cy="319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454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7C823-6BF0-55AB-2AC4-7D1D68C4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US" b="1" dirty="0" err="1"/>
              <a:t>SignalTap</a:t>
            </a:r>
            <a:r>
              <a:rPr lang="he-IL" b="1" dirty="0"/>
              <a:t> של הכדור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B8E05F6-8EE9-D0A7-5D0F-58CC56A77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sz="2400" dirty="0">
                <a:latin typeface="Arial" panose="020B0604020202020204" pitchFamily="34" charset="0"/>
                <a:ea typeface="Times New Roman" panose="02020603050405020304" pitchFamily="18" charset="0"/>
              </a:rPr>
              <a:t>השתמשנו ב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</a:rPr>
              <a:t>SignalTap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he-IL" sz="2400" dirty="0">
                <a:latin typeface="Arial" panose="020B0604020202020204" pitchFamily="34" charset="0"/>
                <a:ea typeface="Times New Roman" panose="02020603050405020304" pitchFamily="18" charset="0"/>
              </a:rPr>
              <a:t>בכדי לבדוק איך בדיוק ההתנגשות מתרחשת, כלומר בודקים לפי ה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</a:rPr>
              <a:t>HitEdge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he-IL" sz="2400" dirty="0">
                <a:latin typeface="Arial" panose="020B0604020202020204" pitchFamily="34" charset="0"/>
                <a:ea typeface="Times New Roman" panose="02020603050405020304" pitchFamily="18" charset="0"/>
              </a:rPr>
              <a:t> ורואים איך זה משפיע על המהירות של הכדור.</a:t>
            </a:r>
            <a:endParaRPr lang="en-US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indent="0" algn="r">
              <a:buNone/>
            </a:pPr>
            <a:endParaRPr lang="he-IL" dirty="0"/>
          </a:p>
          <a:p>
            <a:pPr marL="0" indent="0" algn="r">
              <a:buNone/>
            </a:pPr>
            <a:endParaRPr lang="en-US" dirty="0"/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9B9F8950-708C-D462-D79D-2127EFDE4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90" y="2635045"/>
            <a:ext cx="11710219" cy="257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749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BEB79-D9C5-5A44-8C04-6D5F87212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b="1" dirty="0"/>
              <a:t>סיכום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592C-BA29-7751-60B2-BCD881114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למדנו לכתוב בשפת חומרה ולהשתמש בכלים </a:t>
            </a:r>
            <a:r>
              <a:rPr lang="he-IL" dirty="0" err="1"/>
              <a:t>לדיבוג</a:t>
            </a:r>
            <a:r>
              <a:rPr lang="he-IL" dirty="0"/>
              <a:t> הקוד</a:t>
            </a:r>
          </a:p>
          <a:p>
            <a:pPr algn="r" rtl="1"/>
            <a:r>
              <a:rPr lang="he-IL" dirty="0"/>
              <a:t>במהלך העבודה נתקלנו בקשיים שונים ומשונים – החישובים המתמטיים במשחק היו קשים ליישום בשפת חומרה אך לבסוף הצלחנו!</a:t>
            </a:r>
          </a:p>
          <a:p>
            <a:pPr algn="r" rtl="1"/>
            <a:r>
              <a:rPr lang="he-IL" dirty="0"/>
              <a:t>אנחנו חושבים שביצענו עבודה טובה ובנינו את המשחק כך שגם אנחנו נשחק בו ונהנה.</a:t>
            </a:r>
          </a:p>
          <a:p>
            <a:pPr algn="r" rtl="1"/>
            <a:r>
              <a:rPr lang="he-IL" dirty="0">
                <a:solidFill>
                  <a:schemeClr val="tx1"/>
                </a:solidFill>
                <a:latin typeface="+mj-lt"/>
                <a:ea typeface="+mj-ea"/>
              </a:rPr>
              <a:t>למדנו רבות על כתיבת קוד תוך תשומת לב לפרטים הקטנים ביותר. </a:t>
            </a:r>
            <a:endParaRPr lang="he-IL" dirty="0"/>
          </a:p>
          <a:p>
            <a:pPr algn="r" rtl="1"/>
            <a:r>
              <a:rPr lang="he-IL" dirty="0"/>
              <a:t>נהנינו מפיתוח הפרויקט, למדנו הרבה ועבדנו טוב ביחד.</a:t>
            </a:r>
          </a:p>
          <a:p>
            <a:pPr algn="r" rtl="1"/>
            <a:r>
              <a:rPr lang="he-IL" dirty="0"/>
              <a:t>בסה"כ היה פרויקט נחמד ואנחנו מוכנים לעשות אותו עוד פעם מחדש.</a:t>
            </a:r>
          </a:p>
        </p:txBody>
      </p:sp>
    </p:spTree>
    <p:extLst>
      <p:ext uri="{BB962C8B-B14F-4D97-AF65-F5344CB8AC3E}">
        <p14:creationId xmlns:p14="http://schemas.microsoft.com/office/powerpoint/2010/main" val="3975918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A9C01-7DAF-D01A-AB77-D1F032A91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59973"/>
            <a:ext cx="12280490" cy="5683045"/>
          </a:xfrm>
        </p:spPr>
        <p:txBody>
          <a:bodyPr>
            <a:noAutofit/>
          </a:bodyPr>
          <a:lstStyle/>
          <a:p>
            <a:pPr marL="0" indent="0" algn="ctr" rtl="1">
              <a:buNone/>
            </a:pPr>
            <a:endParaRPr lang="he-IL" sz="7200" dirty="0"/>
          </a:p>
          <a:p>
            <a:pPr marL="0" indent="0" algn="ctr" rtl="1">
              <a:buNone/>
            </a:pPr>
            <a:r>
              <a:rPr lang="he-IL" sz="7200" dirty="0"/>
              <a:t>שאלות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149367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1F2D4-7251-C3D6-4460-B52C29B66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sz="5400" b="1" dirty="0"/>
              <a:t>הגדרות ומטרת המשחק </a:t>
            </a:r>
            <a:endParaRPr lang="en-US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5E4C5-3CDE-6006-36D5-6A9B07107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580" y="1825625"/>
            <a:ext cx="11055220" cy="4351338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he-IL" sz="3200" dirty="0"/>
              <a:t>במשחק זה השחקן שולט ב 3 מוטות של שחקנים בצבע אדום </a:t>
            </a:r>
          </a:p>
          <a:p>
            <a:pPr marL="0" indent="0" algn="ctr" rtl="1">
              <a:buNone/>
            </a:pPr>
            <a:r>
              <a:rPr lang="he-IL" sz="3200" dirty="0"/>
              <a:t>במשחק יש שחקן יריב אוטומטי ועל מנת לנצח אותו צריכים להכניס כדור לשער היריב ומי שמגיע קודם ל 5 שערים ינצח.</a:t>
            </a:r>
          </a:p>
          <a:p>
            <a:pPr marL="0" indent="0" algn="ctr" rtl="1">
              <a:buNone/>
            </a:pPr>
            <a:r>
              <a:rPr lang="he-IL" sz="3200" dirty="0"/>
              <a:t>יש לנו 90 שניות למשחק, אם חלף הזמן ועדיין אין מנצח אז המנצח נקבע לפי מי שצבר יותר שערים. </a:t>
            </a:r>
          </a:p>
          <a:p>
            <a:pPr marL="0" indent="0" algn="ctr" rtl="1">
              <a:buNone/>
            </a:pPr>
            <a:r>
              <a:rPr lang="he-IL" sz="3200" dirty="0"/>
              <a:t>אם נצבר מספר שערים זהה אז תיקו.</a:t>
            </a: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140642D-A68E-D14F-7A3D-ED1B4CF2A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06" y="5003821"/>
            <a:ext cx="1865376" cy="1627632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AAC9FAA8-89DA-C634-3C8D-D7A7717C8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172" y="5073117"/>
            <a:ext cx="1385888" cy="1364435"/>
          </a:xfrm>
          <a:prstGeom prst="rect">
            <a:avLst/>
          </a:prstGeom>
        </p:spPr>
      </p:pic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6C618B37-314D-84C6-FA42-E8F5097C01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115" y="5003821"/>
            <a:ext cx="2099477" cy="589181"/>
          </a:xfrm>
          <a:prstGeom prst="rect">
            <a:avLst/>
          </a:prstGeom>
        </p:spPr>
      </p:pic>
      <p:pic>
        <p:nvPicPr>
          <p:cNvPr id="11" name="Picture 10" descr="A picture containing logo&#10;&#10;Description automatically generated">
            <a:extLst>
              <a:ext uri="{FF2B5EF4-FFF2-40B4-BE49-F238E27FC236}">
                <a16:creationId xmlns:a16="http://schemas.microsoft.com/office/drawing/2014/main" id="{933D80C4-7DCB-681F-1F8A-51ADD28B98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383" y="5750579"/>
            <a:ext cx="2832942" cy="665244"/>
          </a:xfrm>
          <a:prstGeom prst="rect">
            <a:avLst/>
          </a:prstGeom>
        </p:spPr>
      </p:pic>
      <p:pic>
        <p:nvPicPr>
          <p:cNvPr id="13" name="Picture 12" descr="Text&#10;&#10;Description automatically generated with low confidence">
            <a:extLst>
              <a:ext uri="{FF2B5EF4-FFF2-40B4-BE49-F238E27FC236}">
                <a16:creationId xmlns:a16="http://schemas.microsoft.com/office/drawing/2014/main" id="{3641F7D0-F05B-A6E6-AFCF-B0D5BB7F59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923" y="4938987"/>
            <a:ext cx="2213829" cy="1623183"/>
          </a:xfrm>
          <a:prstGeom prst="rect">
            <a:avLst/>
          </a:prstGeom>
        </p:spPr>
      </p:pic>
      <p:pic>
        <p:nvPicPr>
          <p:cNvPr id="15" name="Picture 14" descr="Text&#10;&#10;Description automatically generated with medium confidence">
            <a:extLst>
              <a:ext uri="{FF2B5EF4-FFF2-40B4-BE49-F238E27FC236}">
                <a16:creationId xmlns:a16="http://schemas.microsoft.com/office/drawing/2014/main" id="{CF96DB13-FCDC-FECD-487F-EBF655316A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350" y="5033399"/>
            <a:ext cx="2070391" cy="143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546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BEA42-ED76-6311-489B-2AA11B689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sz="6000" b="1" dirty="0"/>
              <a:t>דרישות המשחק </a:t>
            </a:r>
            <a:endParaRPr lang="en-US" sz="6000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1669A3-6DF7-6C20-1FCC-37EACF6810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9524" y="1690688"/>
            <a:ext cx="6216226" cy="40857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248CFD-E011-E6DE-3F8C-960430F2B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14" y="2537173"/>
            <a:ext cx="5337810" cy="239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97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E775B-EA9C-88E5-79AA-1CD25C1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sz="5400" b="1" dirty="0"/>
              <a:t>אפיון המשחק – יצירתיות </a:t>
            </a:r>
            <a:endParaRPr lang="en-US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C0425-89E3-85E6-A3B0-19579E39A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621"/>
            <a:ext cx="10515600" cy="4797342"/>
          </a:xfrm>
        </p:spPr>
        <p:txBody>
          <a:bodyPr>
            <a:normAutofit fontScale="92500" lnSpcReduction="10000"/>
          </a:bodyPr>
          <a:lstStyle/>
          <a:p>
            <a:pPr algn="r" rtl="1"/>
            <a:r>
              <a:rPr lang="he-IL" dirty="0"/>
              <a:t>מונה של 90 שניות להגבלת זמן המשחק </a:t>
            </a:r>
          </a:p>
          <a:p>
            <a:pPr algn="r" rtl="1"/>
            <a:r>
              <a:rPr lang="he-IL" dirty="0"/>
              <a:t>הערות לאופן תפעול המשחק </a:t>
            </a:r>
          </a:p>
          <a:p>
            <a:pPr algn="r" rtl="1"/>
            <a:r>
              <a:rPr lang="he-IL" dirty="0"/>
              <a:t>צלילים בהתנגשויות ובהפסד או ניצחון </a:t>
            </a:r>
          </a:p>
          <a:p>
            <a:pPr algn="r" rtl="1"/>
            <a:r>
              <a:rPr lang="he-IL" dirty="0"/>
              <a:t>מופיע על המסך תוצאות מעודכנות למספר השערים </a:t>
            </a:r>
          </a:p>
          <a:p>
            <a:pPr algn="r" rtl="1"/>
            <a:r>
              <a:rPr lang="en-US" dirty="0"/>
              <a:t>Bitmaps </a:t>
            </a:r>
            <a:r>
              <a:rPr lang="he-IL" dirty="0"/>
              <a:t> של שופט שמחזיק את הכדור בהתחלה ובסיום ואחרי כל שער כדי לתת זמן לחגיגה עם </a:t>
            </a:r>
            <a:r>
              <a:rPr lang="en-US" dirty="0"/>
              <a:t>bitmap</a:t>
            </a:r>
            <a:r>
              <a:rPr lang="he-IL" dirty="0"/>
              <a:t> מתאים </a:t>
            </a:r>
          </a:p>
          <a:p>
            <a:pPr algn="r" rtl="1"/>
            <a:r>
              <a:rPr lang="he-IL" dirty="0"/>
              <a:t>חיכוך בין הכדור לשולחן שמשפיע על המהירות שלה  </a:t>
            </a:r>
          </a:p>
          <a:p>
            <a:pPr algn="r" rtl="1"/>
            <a:r>
              <a:rPr lang="he-IL" dirty="0"/>
              <a:t>הוספת מהירות לכדור בכל בעיטה לפי אורך הבעיטה </a:t>
            </a:r>
          </a:p>
          <a:p>
            <a:pPr algn="r" rtl="1"/>
            <a:r>
              <a:rPr lang="he-IL" dirty="0"/>
              <a:t>שחקן אוטומטי חכם ליריב לפי מיקום הכדור בסמך</a:t>
            </a:r>
          </a:p>
          <a:p>
            <a:pPr algn="r" rtl="1"/>
            <a:r>
              <a:rPr lang="he-IL" dirty="0"/>
              <a:t>פגיעה במקומות שונים בכדור נותנת תגובות </a:t>
            </a:r>
            <a:r>
              <a:rPr lang="he-IL" dirty="0" err="1"/>
              <a:t>תגובות</a:t>
            </a:r>
            <a:r>
              <a:rPr lang="he-IL" dirty="0"/>
              <a:t> שונות </a:t>
            </a:r>
          </a:p>
          <a:p>
            <a:pPr algn="r" rtl="1"/>
            <a:r>
              <a:rPr lang="he-IL" dirty="0"/>
              <a:t>הכרזה על ניצחון/הפסד.	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2538C32-4BBD-5394-FF98-AE958186F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93" y="1422744"/>
            <a:ext cx="1819275" cy="1282440"/>
          </a:xfrm>
          <a:prstGeom prst="rect">
            <a:avLst/>
          </a:prstGeom>
        </p:spPr>
      </p:pic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6D8F0B15-69B4-32CB-4D6C-734AA4DFE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075" y="4156998"/>
            <a:ext cx="2130519" cy="7474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CB3972-9368-DD4A-597D-B72A9FF01A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736163"/>
            <a:ext cx="1143000" cy="754380"/>
          </a:xfrm>
          <a:prstGeom prst="rect">
            <a:avLst/>
          </a:prstGeom>
        </p:spPr>
      </p:pic>
      <p:pic>
        <p:nvPicPr>
          <p:cNvPr id="9" name="Picture 8" descr="A close-up of a person's head&#10;&#10;Description automatically generated with low confidence">
            <a:extLst>
              <a:ext uri="{FF2B5EF4-FFF2-40B4-BE49-F238E27FC236}">
                <a16:creationId xmlns:a16="http://schemas.microsoft.com/office/drawing/2014/main" id="{26A12F55-D46A-6211-E6F1-424CA2A1B0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444" y="5752162"/>
            <a:ext cx="2537460" cy="7315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105123-6C6B-06C4-586B-604E8F0EDA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468" y="4523345"/>
            <a:ext cx="1028789" cy="8992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E53210-2474-2F3E-3507-8762C63B41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1617" y="1607405"/>
            <a:ext cx="1465422" cy="93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066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16C89-70EE-A4E9-388A-1C4A1C1E8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sz="4400" b="1" dirty="0"/>
              <a:t>ארכיטקטורה וחיבורים</a:t>
            </a:r>
            <a:endParaRPr lang="en-US" dirty="0"/>
          </a:p>
        </p:txBody>
      </p:sp>
      <p:pic>
        <p:nvPicPr>
          <p:cNvPr id="9" name="Content Placeholder 8" descr="A picture containing text, indoor, electronics&#10;&#10;Description automatically generated">
            <a:extLst>
              <a:ext uri="{FF2B5EF4-FFF2-40B4-BE49-F238E27FC236}">
                <a16:creationId xmlns:a16="http://schemas.microsoft.com/office/drawing/2014/main" id="{1E3B9D10-A140-B305-AC69-2E298AC1B8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068" y="1368425"/>
            <a:ext cx="3657863" cy="4914006"/>
          </a:xfrm>
        </p:spPr>
      </p:pic>
      <p:sp>
        <p:nvSpPr>
          <p:cNvPr id="10" name="חץ: ימינה 12">
            <a:extLst>
              <a:ext uri="{FF2B5EF4-FFF2-40B4-BE49-F238E27FC236}">
                <a16:creationId xmlns:a16="http://schemas.microsoft.com/office/drawing/2014/main" id="{31D41407-11AD-D855-2402-6B33974D072A}"/>
              </a:ext>
            </a:extLst>
          </p:cNvPr>
          <p:cNvSpPr/>
          <p:nvPr/>
        </p:nvSpPr>
        <p:spPr>
          <a:xfrm rot="14434850">
            <a:off x="6944611" y="5287229"/>
            <a:ext cx="568037" cy="19396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תיבת טקסט 11">
            <a:extLst>
              <a:ext uri="{FF2B5EF4-FFF2-40B4-BE49-F238E27FC236}">
                <a16:creationId xmlns:a16="http://schemas.microsoft.com/office/drawing/2014/main" id="{B0E250B2-400B-3DEF-D99A-E41F12D121FA}"/>
              </a:ext>
            </a:extLst>
          </p:cNvPr>
          <p:cNvSpPr txBox="1"/>
          <p:nvPr/>
        </p:nvSpPr>
        <p:spPr>
          <a:xfrm>
            <a:off x="7070397" y="5565338"/>
            <a:ext cx="1149927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rgbClr val="0070C0"/>
                </a:solidFill>
              </a:rPr>
              <a:t>כפתור </a:t>
            </a:r>
            <a:r>
              <a:rPr lang="en-US" sz="2400" dirty="0">
                <a:solidFill>
                  <a:srgbClr val="0070C0"/>
                </a:solidFill>
              </a:rPr>
              <a:t>RESET</a:t>
            </a:r>
            <a:endParaRPr lang="he-IL" sz="2400" dirty="0">
              <a:solidFill>
                <a:srgbClr val="0070C0"/>
              </a:solidFill>
            </a:endParaRPr>
          </a:p>
        </p:txBody>
      </p:sp>
      <p:sp>
        <p:nvSpPr>
          <p:cNvPr id="14" name="חץ: ימינה 12">
            <a:extLst>
              <a:ext uri="{FF2B5EF4-FFF2-40B4-BE49-F238E27FC236}">
                <a16:creationId xmlns:a16="http://schemas.microsoft.com/office/drawing/2014/main" id="{F01332D6-A0F0-2F21-ED3B-FDB90CB6EEE2}"/>
              </a:ext>
            </a:extLst>
          </p:cNvPr>
          <p:cNvSpPr/>
          <p:nvPr/>
        </p:nvSpPr>
        <p:spPr>
          <a:xfrm rot="1998151">
            <a:off x="3641486" y="4204450"/>
            <a:ext cx="880175" cy="502603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חץ: ימינה 12">
            <a:extLst>
              <a:ext uri="{FF2B5EF4-FFF2-40B4-BE49-F238E27FC236}">
                <a16:creationId xmlns:a16="http://schemas.microsoft.com/office/drawing/2014/main" id="{68662BF6-94E0-C429-DD66-E5682023A156}"/>
              </a:ext>
            </a:extLst>
          </p:cNvPr>
          <p:cNvSpPr/>
          <p:nvPr/>
        </p:nvSpPr>
        <p:spPr>
          <a:xfrm rot="10591040">
            <a:off x="6704345" y="4459848"/>
            <a:ext cx="1495583" cy="407375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חץ: ימינה 12">
            <a:extLst>
              <a:ext uri="{FF2B5EF4-FFF2-40B4-BE49-F238E27FC236}">
                <a16:creationId xmlns:a16="http://schemas.microsoft.com/office/drawing/2014/main" id="{B7E3F526-7B92-550B-F772-ECE41A631E03}"/>
              </a:ext>
            </a:extLst>
          </p:cNvPr>
          <p:cNvSpPr/>
          <p:nvPr/>
        </p:nvSpPr>
        <p:spPr>
          <a:xfrm rot="21373428">
            <a:off x="4928866" y="5782786"/>
            <a:ext cx="898082" cy="396100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תיבת טקסט 11">
            <a:extLst>
              <a:ext uri="{FF2B5EF4-FFF2-40B4-BE49-F238E27FC236}">
                <a16:creationId xmlns:a16="http://schemas.microsoft.com/office/drawing/2014/main" id="{047CCBD6-F0CD-37BA-58AC-92D091FB1D38}"/>
              </a:ext>
            </a:extLst>
          </p:cNvPr>
          <p:cNvSpPr txBox="1"/>
          <p:nvPr/>
        </p:nvSpPr>
        <p:spPr>
          <a:xfrm>
            <a:off x="838199" y="3482417"/>
            <a:ext cx="2837896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2400" dirty="0"/>
              <a:t>מקלדת</a:t>
            </a:r>
          </a:p>
          <a:p>
            <a:pPr algn="r"/>
            <a:r>
              <a:rPr lang="he-IL" sz="2400" dirty="0"/>
              <a:t>8 הזזה למעלה</a:t>
            </a:r>
          </a:p>
          <a:p>
            <a:pPr algn="r"/>
            <a:r>
              <a:rPr lang="he-IL" sz="2400" dirty="0"/>
              <a:t>2 הזזה למטה</a:t>
            </a:r>
          </a:p>
          <a:p>
            <a:pPr algn="r"/>
            <a:r>
              <a:rPr lang="he-IL" sz="2400" dirty="0"/>
              <a:t>6 שחקן שוכב</a:t>
            </a:r>
          </a:p>
          <a:p>
            <a:pPr algn="r"/>
            <a:r>
              <a:rPr lang="he-IL" sz="2400" dirty="0"/>
              <a:t>4 שחקן עומד</a:t>
            </a:r>
          </a:p>
          <a:p>
            <a:pPr algn="r"/>
            <a:r>
              <a:rPr lang="he-IL" sz="2400" dirty="0"/>
              <a:t> התחלת משחק</a:t>
            </a:r>
            <a:r>
              <a:rPr lang="en-US" sz="2400" dirty="0"/>
              <a:t>ENTER</a:t>
            </a:r>
            <a:endParaRPr lang="he-IL" sz="2400" dirty="0"/>
          </a:p>
        </p:txBody>
      </p:sp>
      <p:sp>
        <p:nvSpPr>
          <p:cNvPr id="18" name="תיבת טקסט 11">
            <a:extLst>
              <a:ext uri="{FF2B5EF4-FFF2-40B4-BE49-F238E27FC236}">
                <a16:creationId xmlns:a16="http://schemas.microsoft.com/office/drawing/2014/main" id="{A656D76D-4397-7031-97A6-4B5A4A854CAA}"/>
              </a:ext>
            </a:extLst>
          </p:cNvPr>
          <p:cNvSpPr txBox="1"/>
          <p:nvPr/>
        </p:nvSpPr>
        <p:spPr>
          <a:xfrm>
            <a:off x="2078901" y="5829732"/>
            <a:ext cx="2837896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2400" dirty="0"/>
              <a:t>אוזניות חיצוניות להשמעת צלילים</a:t>
            </a:r>
          </a:p>
        </p:txBody>
      </p:sp>
      <p:sp>
        <p:nvSpPr>
          <p:cNvPr id="19" name="תיבת טקסט 11">
            <a:extLst>
              <a:ext uri="{FF2B5EF4-FFF2-40B4-BE49-F238E27FC236}">
                <a16:creationId xmlns:a16="http://schemas.microsoft.com/office/drawing/2014/main" id="{BA986A07-DA05-7C2C-FF0B-A4E930DEB9C1}"/>
              </a:ext>
            </a:extLst>
          </p:cNvPr>
          <p:cNvSpPr txBox="1"/>
          <p:nvPr/>
        </p:nvSpPr>
        <p:spPr>
          <a:xfrm>
            <a:off x="6292977" y="2698211"/>
            <a:ext cx="283789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2400" dirty="0"/>
              <a:t>VGA</a:t>
            </a:r>
            <a:endParaRPr lang="he-IL" sz="2400" dirty="0"/>
          </a:p>
        </p:txBody>
      </p:sp>
      <p:sp>
        <p:nvSpPr>
          <p:cNvPr id="20" name="חץ: ימינה 12">
            <a:extLst>
              <a:ext uri="{FF2B5EF4-FFF2-40B4-BE49-F238E27FC236}">
                <a16:creationId xmlns:a16="http://schemas.microsoft.com/office/drawing/2014/main" id="{11973348-6141-6064-E771-614F195EE3EB}"/>
              </a:ext>
            </a:extLst>
          </p:cNvPr>
          <p:cNvSpPr/>
          <p:nvPr/>
        </p:nvSpPr>
        <p:spPr>
          <a:xfrm rot="9639838">
            <a:off x="6990897" y="3039612"/>
            <a:ext cx="1442056" cy="420654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חץ: ימינה 12">
            <a:extLst>
              <a:ext uri="{FF2B5EF4-FFF2-40B4-BE49-F238E27FC236}">
                <a16:creationId xmlns:a16="http://schemas.microsoft.com/office/drawing/2014/main" id="{B5A7C5C4-4D05-8D9B-1271-E5546A85293A}"/>
              </a:ext>
            </a:extLst>
          </p:cNvPr>
          <p:cNvSpPr/>
          <p:nvPr/>
        </p:nvSpPr>
        <p:spPr>
          <a:xfrm rot="1403241">
            <a:off x="3009048" y="1811929"/>
            <a:ext cx="1442056" cy="420654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תיבת טקסט 11">
            <a:extLst>
              <a:ext uri="{FF2B5EF4-FFF2-40B4-BE49-F238E27FC236}">
                <a16:creationId xmlns:a16="http://schemas.microsoft.com/office/drawing/2014/main" id="{EC88597C-DE74-FDF2-217E-3FCCD0109CDE}"/>
              </a:ext>
            </a:extLst>
          </p:cNvPr>
          <p:cNvSpPr txBox="1"/>
          <p:nvPr/>
        </p:nvSpPr>
        <p:spPr>
          <a:xfrm>
            <a:off x="146901" y="1403598"/>
            <a:ext cx="283789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2400" dirty="0"/>
              <a:t>מסך</a:t>
            </a:r>
          </a:p>
        </p:txBody>
      </p:sp>
      <p:sp>
        <p:nvSpPr>
          <p:cNvPr id="3" name="תיבת טקסט 11">
            <a:extLst>
              <a:ext uri="{FF2B5EF4-FFF2-40B4-BE49-F238E27FC236}">
                <a16:creationId xmlns:a16="http://schemas.microsoft.com/office/drawing/2014/main" id="{4E4516EE-6D64-9579-C0D4-EC1FBC5F1213}"/>
              </a:ext>
            </a:extLst>
          </p:cNvPr>
          <p:cNvSpPr txBox="1"/>
          <p:nvPr/>
        </p:nvSpPr>
        <p:spPr>
          <a:xfrm>
            <a:off x="7942289" y="4259488"/>
            <a:ext cx="315953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2400" dirty="0"/>
              <a:t>מונה יורד של 90 שניות</a:t>
            </a:r>
          </a:p>
        </p:txBody>
      </p:sp>
    </p:spTree>
    <p:extLst>
      <p:ext uri="{BB962C8B-B14F-4D97-AF65-F5344CB8AC3E}">
        <p14:creationId xmlns:p14="http://schemas.microsoft.com/office/powerpoint/2010/main" val="1889434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FE6DF-74F8-057E-8294-A72EABE3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/>
              <a:t>מסך המשחק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267844-4C8D-C85A-E49A-D2BE1384E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7271" y="1690688"/>
            <a:ext cx="8771713" cy="4896122"/>
          </a:xfrm>
        </p:spPr>
      </p:pic>
      <p:sp>
        <p:nvSpPr>
          <p:cNvPr id="6" name="חץ: ימינה 12">
            <a:extLst>
              <a:ext uri="{FF2B5EF4-FFF2-40B4-BE49-F238E27FC236}">
                <a16:creationId xmlns:a16="http://schemas.microsoft.com/office/drawing/2014/main" id="{B9BBE288-0874-AFB7-4ECF-F60A912C1652}"/>
              </a:ext>
            </a:extLst>
          </p:cNvPr>
          <p:cNvSpPr/>
          <p:nvPr/>
        </p:nvSpPr>
        <p:spPr>
          <a:xfrm rot="6464898">
            <a:off x="5586529" y="3374111"/>
            <a:ext cx="1018943" cy="366427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תיבת טקסט 11">
            <a:extLst>
              <a:ext uri="{FF2B5EF4-FFF2-40B4-BE49-F238E27FC236}">
                <a16:creationId xmlns:a16="http://schemas.microsoft.com/office/drawing/2014/main" id="{815E2519-81F6-3BBB-3E91-2992460527DC}"/>
              </a:ext>
            </a:extLst>
          </p:cNvPr>
          <p:cNvSpPr txBox="1"/>
          <p:nvPr/>
        </p:nvSpPr>
        <p:spPr>
          <a:xfrm>
            <a:off x="3932332" y="2632897"/>
            <a:ext cx="283789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2400" dirty="0"/>
              <a:t>שופט</a:t>
            </a:r>
          </a:p>
        </p:txBody>
      </p:sp>
      <p:sp>
        <p:nvSpPr>
          <p:cNvPr id="8" name="חץ: ימינה 12">
            <a:extLst>
              <a:ext uri="{FF2B5EF4-FFF2-40B4-BE49-F238E27FC236}">
                <a16:creationId xmlns:a16="http://schemas.microsoft.com/office/drawing/2014/main" id="{C77FD3C5-AC89-0B6E-AAC4-43A96167BFD6}"/>
              </a:ext>
            </a:extLst>
          </p:cNvPr>
          <p:cNvSpPr/>
          <p:nvPr/>
        </p:nvSpPr>
        <p:spPr>
          <a:xfrm rot="18917931">
            <a:off x="5448888" y="4515522"/>
            <a:ext cx="403445" cy="250256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תיבת טקסט 11">
            <a:extLst>
              <a:ext uri="{FF2B5EF4-FFF2-40B4-BE49-F238E27FC236}">
                <a16:creationId xmlns:a16="http://schemas.microsoft.com/office/drawing/2014/main" id="{1F92ECC7-904E-E6A8-89FA-7FF651B66024}"/>
              </a:ext>
            </a:extLst>
          </p:cNvPr>
          <p:cNvSpPr txBox="1"/>
          <p:nvPr/>
        </p:nvSpPr>
        <p:spPr>
          <a:xfrm>
            <a:off x="2812714" y="4693271"/>
            <a:ext cx="283789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2400" dirty="0"/>
              <a:t>כדור</a:t>
            </a:r>
          </a:p>
        </p:txBody>
      </p:sp>
      <p:sp>
        <p:nvSpPr>
          <p:cNvPr id="11" name="חץ: ימינה 12">
            <a:extLst>
              <a:ext uri="{FF2B5EF4-FFF2-40B4-BE49-F238E27FC236}">
                <a16:creationId xmlns:a16="http://schemas.microsoft.com/office/drawing/2014/main" id="{94228DAD-2D14-ABEA-3675-DA4C234E7DAC}"/>
              </a:ext>
            </a:extLst>
          </p:cNvPr>
          <p:cNvSpPr/>
          <p:nvPr/>
        </p:nvSpPr>
        <p:spPr>
          <a:xfrm rot="14891619">
            <a:off x="8237050" y="5454741"/>
            <a:ext cx="686328" cy="263549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חץ: ימינה 12">
            <a:extLst>
              <a:ext uri="{FF2B5EF4-FFF2-40B4-BE49-F238E27FC236}">
                <a16:creationId xmlns:a16="http://schemas.microsoft.com/office/drawing/2014/main" id="{2DA18A03-B186-F749-568D-898080BC3900}"/>
              </a:ext>
            </a:extLst>
          </p:cNvPr>
          <p:cNvSpPr/>
          <p:nvPr/>
        </p:nvSpPr>
        <p:spPr>
          <a:xfrm rot="18476270">
            <a:off x="2817813" y="5462975"/>
            <a:ext cx="791604" cy="294621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חץ: ימינה 12">
            <a:extLst>
              <a:ext uri="{FF2B5EF4-FFF2-40B4-BE49-F238E27FC236}">
                <a16:creationId xmlns:a16="http://schemas.microsoft.com/office/drawing/2014/main" id="{E9EDBE6E-8C65-7F89-FD44-CD0B5AAE7272}"/>
              </a:ext>
            </a:extLst>
          </p:cNvPr>
          <p:cNvSpPr/>
          <p:nvPr/>
        </p:nvSpPr>
        <p:spPr>
          <a:xfrm rot="9125940">
            <a:off x="1869049" y="3576218"/>
            <a:ext cx="791604" cy="294621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חץ: ימינה 12">
            <a:extLst>
              <a:ext uri="{FF2B5EF4-FFF2-40B4-BE49-F238E27FC236}">
                <a16:creationId xmlns:a16="http://schemas.microsoft.com/office/drawing/2014/main" id="{7B08B725-4C82-EA6E-8FF8-C37075D2DD0F}"/>
              </a:ext>
            </a:extLst>
          </p:cNvPr>
          <p:cNvSpPr/>
          <p:nvPr/>
        </p:nvSpPr>
        <p:spPr>
          <a:xfrm rot="2424250">
            <a:off x="9112621" y="3410013"/>
            <a:ext cx="791604" cy="294621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חץ: ימינה 12">
            <a:extLst>
              <a:ext uri="{FF2B5EF4-FFF2-40B4-BE49-F238E27FC236}">
                <a16:creationId xmlns:a16="http://schemas.microsoft.com/office/drawing/2014/main" id="{B68E58F5-75A6-0793-FB19-18EEC36E3D5B}"/>
              </a:ext>
            </a:extLst>
          </p:cNvPr>
          <p:cNvSpPr/>
          <p:nvPr/>
        </p:nvSpPr>
        <p:spPr>
          <a:xfrm rot="13626472">
            <a:off x="6549518" y="2225393"/>
            <a:ext cx="791604" cy="294621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חץ: ימינה 12">
            <a:extLst>
              <a:ext uri="{FF2B5EF4-FFF2-40B4-BE49-F238E27FC236}">
                <a16:creationId xmlns:a16="http://schemas.microsoft.com/office/drawing/2014/main" id="{A60F1034-2AB6-7571-8E91-FF5E6D4D56A7}"/>
              </a:ext>
            </a:extLst>
          </p:cNvPr>
          <p:cNvSpPr/>
          <p:nvPr/>
        </p:nvSpPr>
        <p:spPr>
          <a:xfrm rot="19688523">
            <a:off x="4541547" y="2193813"/>
            <a:ext cx="791604" cy="294621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חץ: ימינה 12">
            <a:extLst>
              <a:ext uri="{FF2B5EF4-FFF2-40B4-BE49-F238E27FC236}">
                <a16:creationId xmlns:a16="http://schemas.microsoft.com/office/drawing/2014/main" id="{E90A4921-99C5-BD7F-3F0E-5193104A3913}"/>
              </a:ext>
            </a:extLst>
          </p:cNvPr>
          <p:cNvSpPr/>
          <p:nvPr/>
        </p:nvSpPr>
        <p:spPr>
          <a:xfrm rot="1136487">
            <a:off x="2559951" y="2588433"/>
            <a:ext cx="780339" cy="399114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תיבת טקסט 11">
            <a:extLst>
              <a:ext uri="{FF2B5EF4-FFF2-40B4-BE49-F238E27FC236}">
                <a16:creationId xmlns:a16="http://schemas.microsoft.com/office/drawing/2014/main" id="{29651E5B-0781-AB56-4A54-977732C98A15}"/>
              </a:ext>
            </a:extLst>
          </p:cNvPr>
          <p:cNvSpPr txBox="1"/>
          <p:nvPr/>
        </p:nvSpPr>
        <p:spPr>
          <a:xfrm>
            <a:off x="7183612" y="2416582"/>
            <a:ext cx="801803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2400" dirty="0"/>
              <a:t>ניקוד שלנו</a:t>
            </a:r>
          </a:p>
        </p:txBody>
      </p:sp>
      <p:sp>
        <p:nvSpPr>
          <p:cNvPr id="20" name="תיבת טקסט 11">
            <a:extLst>
              <a:ext uri="{FF2B5EF4-FFF2-40B4-BE49-F238E27FC236}">
                <a16:creationId xmlns:a16="http://schemas.microsoft.com/office/drawing/2014/main" id="{1CD07E71-267D-223A-57E7-AE5E418731FB}"/>
              </a:ext>
            </a:extLst>
          </p:cNvPr>
          <p:cNvSpPr txBox="1"/>
          <p:nvPr/>
        </p:nvSpPr>
        <p:spPr>
          <a:xfrm>
            <a:off x="3383941" y="2309656"/>
            <a:ext cx="1273584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2400" dirty="0"/>
              <a:t>ניקוד של היריב</a:t>
            </a:r>
          </a:p>
        </p:txBody>
      </p:sp>
      <p:sp>
        <p:nvSpPr>
          <p:cNvPr id="21" name="תיבת טקסט 11">
            <a:extLst>
              <a:ext uri="{FF2B5EF4-FFF2-40B4-BE49-F238E27FC236}">
                <a16:creationId xmlns:a16="http://schemas.microsoft.com/office/drawing/2014/main" id="{45135F46-58B4-173F-5B73-B33A301CD36B}"/>
              </a:ext>
            </a:extLst>
          </p:cNvPr>
          <p:cNvSpPr txBox="1"/>
          <p:nvPr/>
        </p:nvSpPr>
        <p:spPr>
          <a:xfrm>
            <a:off x="1827021" y="2259655"/>
            <a:ext cx="80180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2400" dirty="0"/>
              <a:t>מוט</a:t>
            </a:r>
          </a:p>
        </p:txBody>
      </p:sp>
      <p:sp>
        <p:nvSpPr>
          <p:cNvPr id="22" name="תיבת טקסט 11">
            <a:extLst>
              <a:ext uri="{FF2B5EF4-FFF2-40B4-BE49-F238E27FC236}">
                <a16:creationId xmlns:a16="http://schemas.microsoft.com/office/drawing/2014/main" id="{33664ED8-24CB-4A68-4BBC-7007F051D467}"/>
              </a:ext>
            </a:extLst>
          </p:cNvPr>
          <p:cNvSpPr txBox="1"/>
          <p:nvPr/>
        </p:nvSpPr>
        <p:spPr>
          <a:xfrm>
            <a:off x="2411813" y="3140653"/>
            <a:ext cx="801803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2400" dirty="0"/>
              <a:t>שער יריב</a:t>
            </a:r>
          </a:p>
        </p:txBody>
      </p:sp>
      <p:sp>
        <p:nvSpPr>
          <p:cNvPr id="23" name="תיבת טקסט 11">
            <a:extLst>
              <a:ext uri="{FF2B5EF4-FFF2-40B4-BE49-F238E27FC236}">
                <a16:creationId xmlns:a16="http://schemas.microsoft.com/office/drawing/2014/main" id="{80A41175-D6E0-ACB2-616B-0DC424A0DA03}"/>
              </a:ext>
            </a:extLst>
          </p:cNvPr>
          <p:cNvSpPr txBox="1"/>
          <p:nvPr/>
        </p:nvSpPr>
        <p:spPr>
          <a:xfrm>
            <a:off x="2290579" y="5891466"/>
            <a:ext cx="184607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2400" dirty="0"/>
              <a:t>שחקנים שלנו</a:t>
            </a:r>
          </a:p>
        </p:txBody>
      </p:sp>
      <p:sp>
        <p:nvSpPr>
          <p:cNvPr id="24" name="תיבת טקסט 11">
            <a:extLst>
              <a:ext uri="{FF2B5EF4-FFF2-40B4-BE49-F238E27FC236}">
                <a16:creationId xmlns:a16="http://schemas.microsoft.com/office/drawing/2014/main" id="{654CB6F3-A7FB-1488-374A-FD56A2106F6F}"/>
              </a:ext>
            </a:extLst>
          </p:cNvPr>
          <p:cNvSpPr txBox="1"/>
          <p:nvPr/>
        </p:nvSpPr>
        <p:spPr>
          <a:xfrm>
            <a:off x="7408507" y="5782181"/>
            <a:ext cx="234456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2400" dirty="0"/>
              <a:t>שחקנים של היריב</a:t>
            </a:r>
          </a:p>
        </p:txBody>
      </p:sp>
      <p:sp>
        <p:nvSpPr>
          <p:cNvPr id="25" name="תיבת טקסט 11">
            <a:extLst>
              <a:ext uri="{FF2B5EF4-FFF2-40B4-BE49-F238E27FC236}">
                <a16:creationId xmlns:a16="http://schemas.microsoft.com/office/drawing/2014/main" id="{8FFF7997-FA1B-F4A2-D531-93C361002A20}"/>
              </a:ext>
            </a:extLst>
          </p:cNvPr>
          <p:cNvSpPr txBox="1"/>
          <p:nvPr/>
        </p:nvSpPr>
        <p:spPr>
          <a:xfrm>
            <a:off x="7858784" y="2872558"/>
            <a:ext cx="184607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2400" dirty="0"/>
              <a:t>שער שלנו</a:t>
            </a:r>
          </a:p>
        </p:txBody>
      </p:sp>
      <p:sp>
        <p:nvSpPr>
          <p:cNvPr id="26" name="חץ: ימינה 12">
            <a:extLst>
              <a:ext uri="{FF2B5EF4-FFF2-40B4-BE49-F238E27FC236}">
                <a16:creationId xmlns:a16="http://schemas.microsoft.com/office/drawing/2014/main" id="{078E518C-EAB4-E044-0791-863C7E478CEA}"/>
              </a:ext>
            </a:extLst>
          </p:cNvPr>
          <p:cNvSpPr/>
          <p:nvPr/>
        </p:nvSpPr>
        <p:spPr>
          <a:xfrm rot="19773567">
            <a:off x="5767919" y="5614799"/>
            <a:ext cx="686328" cy="263549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תיבת טקסט 11">
            <a:extLst>
              <a:ext uri="{FF2B5EF4-FFF2-40B4-BE49-F238E27FC236}">
                <a16:creationId xmlns:a16="http://schemas.microsoft.com/office/drawing/2014/main" id="{A3588328-96E9-0F5B-6E04-0FB1D3867015}"/>
              </a:ext>
            </a:extLst>
          </p:cNvPr>
          <p:cNvSpPr txBox="1"/>
          <p:nvPr/>
        </p:nvSpPr>
        <p:spPr>
          <a:xfrm>
            <a:off x="4700163" y="5894679"/>
            <a:ext cx="208325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2400" dirty="0"/>
              <a:t>הוראות למשחק</a:t>
            </a:r>
          </a:p>
        </p:txBody>
      </p:sp>
    </p:spTree>
    <p:extLst>
      <p:ext uri="{BB962C8B-B14F-4D97-AF65-F5344CB8AC3E}">
        <p14:creationId xmlns:p14="http://schemas.microsoft.com/office/powerpoint/2010/main" val="3357701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585EB-BC4E-81BF-BB59-1F0928343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/>
              <a:t>סכמת מלבנים</a:t>
            </a:r>
            <a:endParaRPr lang="en-US" b="1" dirty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9D0C4339-DD67-3484-224E-75B70C764D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1" y="1386348"/>
            <a:ext cx="7521676" cy="5279923"/>
          </a:xfrm>
        </p:spPr>
      </p:pic>
    </p:spTree>
    <p:extLst>
      <p:ext uri="{BB962C8B-B14F-4D97-AF65-F5344CB8AC3E}">
        <p14:creationId xmlns:p14="http://schemas.microsoft.com/office/powerpoint/2010/main" val="1542656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97259-3F28-98D0-D48C-8CC0D7154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/>
              <a:t>הירארכיה עליונה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C26554-ECA3-1C7F-08A4-A38CC82D7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478" y="1795163"/>
            <a:ext cx="8852526" cy="4697711"/>
          </a:xfrm>
        </p:spPr>
      </p:pic>
    </p:spTree>
    <p:extLst>
      <p:ext uri="{BB962C8B-B14F-4D97-AF65-F5344CB8AC3E}">
        <p14:creationId xmlns:p14="http://schemas.microsoft.com/office/powerpoint/2010/main" val="2666400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F8B4-5998-2BB9-A647-D818C4975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/>
              <a:t>הירארכיה עליונה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9E222E-9DD2-D67F-12A4-7B909C4F9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352" y="1934264"/>
            <a:ext cx="10312572" cy="3895036"/>
          </a:xfrm>
        </p:spPr>
      </p:pic>
    </p:spTree>
    <p:extLst>
      <p:ext uri="{BB962C8B-B14F-4D97-AF65-F5344CB8AC3E}">
        <p14:creationId xmlns:p14="http://schemas.microsoft.com/office/powerpoint/2010/main" val="1838874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687</Words>
  <Application>Microsoft Office PowerPoint</Application>
  <PresentationFormat>Widescreen</PresentationFormat>
  <Paragraphs>80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 044157 פרויקט במעבדה 1א' משחק כדור שולחן </vt:lpstr>
      <vt:lpstr>הגדרות ומטרת המשחק </vt:lpstr>
      <vt:lpstr>דרישות המשחק </vt:lpstr>
      <vt:lpstr>אפיון המשחק – יצירתיות </vt:lpstr>
      <vt:lpstr>ארכיטקטורה וחיבורים</vt:lpstr>
      <vt:lpstr>מסך המשחק</vt:lpstr>
      <vt:lpstr>סכמת מלבנים</vt:lpstr>
      <vt:lpstr>הירארכיה עליונה</vt:lpstr>
      <vt:lpstr>הירארכיה עליונה</vt:lpstr>
      <vt:lpstr>הירארכיה עליונה</vt:lpstr>
      <vt:lpstr>דיאגרמת מצבים</vt:lpstr>
      <vt:lpstr>תיאור מכונת המצבים</vt:lpstr>
      <vt:lpstr>סימולציה של מכונת המצבים</vt:lpstr>
      <vt:lpstr>סימולציה של מכונת המצבים</vt:lpstr>
      <vt:lpstr>תיאור המהלכים של הכדור  </vt:lpstr>
      <vt:lpstr>סימולציה של הכדור</vt:lpstr>
      <vt:lpstr>SignalTap של הכדור</vt:lpstr>
      <vt:lpstr>סיכום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Samu7a</dc:title>
  <dc:creator>Mohammad Otor</dc:creator>
  <cp:lastModifiedBy>Mohammad Otor</cp:lastModifiedBy>
  <cp:revision>19</cp:revision>
  <dcterms:created xsi:type="dcterms:W3CDTF">2023-01-04T02:16:23Z</dcterms:created>
  <dcterms:modified xsi:type="dcterms:W3CDTF">2023-01-04T19:51:42Z</dcterms:modified>
</cp:coreProperties>
</file>